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5" r:id="rId5"/>
  </p:sldMasterIdLst>
  <p:notesMasterIdLst>
    <p:notesMasterId r:id="rId41"/>
  </p:notesMasterIdLst>
  <p:sldIdLst>
    <p:sldId id="2147229411" r:id="rId6"/>
    <p:sldId id="2147229399" r:id="rId7"/>
    <p:sldId id="2076137615" r:id="rId8"/>
    <p:sldId id="2147229398" r:id="rId9"/>
    <p:sldId id="808" r:id="rId10"/>
    <p:sldId id="807" r:id="rId11"/>
    <p:sldId id="810" r:id="rId12"/>
    <p:sldId id="2134806708" r:id="rId13"/>
    <p:sldId id="2147229397" r:id="rId14"/>
    <p:sldId id="2134806713" r:id="rId15"/>
    <p:sldId id="2134806709" r:id="rId16"/>
    <p:sldId id="2134806701" r:id="rId17"/>
    <p:sldId id="2134806719" r:id="rId18"/>
    <p:sldId id="2147229400" r:id="rId19"/>
    <p:sldId id="2147229390" r:id="rId20"/>
    <p:sldId id="2076137623" r:id="rId21"/>
    <p:sldId id="2076137625" r:id="rId22"/>
    <p:sldId id="2076137636" r:id="rId23"/>
    <p:sldId id="2076137620" r:id="rId24"/>
    <p:sldId id="2076137626" r:id="rId25"/>
    <p:sldId id="2076137628" r:id="rId26"/>
    <p:sldId id="2076137630" r:id="rId27"/>
    <p:sldId id="2076137631" r:id="rId28"/>
    <p:sldId id="2076137632" r:id="rId29"/>
    <p:sldId id="2076137633" r:id="rId30"/>
    <p:sldId id="2076137639" r:id="rId31"/>
    <p:sldId id="2147229403" r:id="rId32"/>
    <p:sldId id="2147229404" r:id="rId33"/>
    <p:sldId id="2147229407" r:id="rId34"/>
    <p:sldId id="2147229408" r:id="rId35"/>
    <p:sldId id="2147229410" r:id="rId36"/>
    <p:sldId id="2147229409" r:id="rId37"/>
    <p:sldId id="2076137640" r:id="rId38"/>
    <p:sldId id="2147229391" r:id="rId39"/>
    <p:sldId id="2147229401" r:id="rId4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575"/>
    <a:srgbClr val="FF004D"/>
    <a:srgbClr val="E61853"/>
    <a:srgbClr val="C5DEB4"/>
    <a:srgbClr val="FFFFFF"/>
    <a:srgbClr val="E5E3E4"/>
    <a:srgbClr val="000000"/>
    <a:srgbClr val="385D8A"/>
    <a:srgbClr val="E6E6E6"/>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D1676C-41FB-5548-BA28-8F27B46B4C23}" v="607" dt="2022-02-28T07:18:23.669"/>
    <p1510:client id="{D7E5BBD0-70B4-4366-893E-3AA9A5F94A11}" v="130" dt="2022-02-28T16:38:50.5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77086" autoAdjust="0"/>
  </p:normalViewPr>
  <p:slideViewPr>
    <p:cSldViewPr snapToGrid="0">
      <p:cViewPr varScale="1">
        <p:scale>
          <a:sx n="114" d="100"/>
          <a:sy n="114" d="100"/>
        </p:scale>
        <p:origin x="8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D4550-A252-4D39-B8F5-54D03C95E54D}" type="datetimeFigureOut">
              <a:rPr lang="fr-FR" smtClean="0"/>
              <a:t>28/02/2022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0CB4E9-2A62-40DB-B167-140429DE26D3}" type="slidenum">
              <a:rPr lang="fr-FR" smtClean="0"/>
              <a:t>‹N°›</a:t>
            </a:fld>
            <a:endParaRPr lang="fr-FR"/>
          </a:p>
        </p:txBody>
      </p:sp>
    </p:spTree>
    <p:extLst>
      <p:ext uri="{BB962C8B-B14F-4D97-AF65-F5344CB8AC3E}">
        <p14:creationId xmlns:p14="http://schemas.microsoft.com/office/powerpoint/2010/main" val="90815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70CB4E9-2A62-40DB-B167-140429DE26D3}" type="slidenum">
              <a:rPr lang="fr-FR" smtClean="0"/>
              <a:t>5</a:t>
            </a:fld>
            <a:endParaRPr lang="fr-FR"/>
          </a:p>
        </p:txBody>
      </p:sp>
    </p:spTree>
    <p:extLst>
      <p:ext uri="{BB962C8B-B14F-4D97-AF65-F5344CB8AC3E}">
        <p14:creationId xmlns:p14="http://schemas.microsoft.com/office/powerpoint/2010/main" val="94982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70CB4E9-2A62-40DB-B167-140429DE26D3}" type="slidenum">
              <a:rPr lang="fr-FR" smtClean="0"/>
              <a:t>6</a:t>
            </a:fld>
            <a:endParaRPr lang="fr-FR"/>
          </a:p>
        </p:txBody>
      </p:sp>
    </p:spTree>
    <p:extLst>
      <p:ext uri="{BB962C8B-B14F-4D97-AF65-F5344CB8AC3E}">
        <p14:creationId xmlns:p14="http://schemas.microsoft.com/office/powerpoint/2010/main" val="2092675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70CB4E9-2A62-40DB-B167-140429DE26D3}" type="slidenum">
              <a:rPr lang="fr-FR" smtClean="0"/>
              <a:t>7</a:t>
            </a:fld>
            <a:endParaRPr lang="fr-FR"/>
          </a:p>
        </p:txBody>
      </p:sp>
    </p:spTree>
    <p:extLst>
      <p:ext uri="{BB962C8B-B14F-4D97-AF65-F5344CB8AC3E}">
        <p14:creationId xmlns:p14="http://schemas.microsoft.com/office/powerpoint/2010/main" val="1825641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0CB4E9-2A62-40DB-B167-140429DE26D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9627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70CB4E9-2A62-40DB-B167-140429DE26D3}" type="slidenum">
              <a:rPr lang="fr-FR" smtClean="0"/>
              <a:t>10</a:t>
            </a:fld>
            <a:endParaRPr lang="fr-FR"/>
          </a:p>
        </p:txBody>
      </p:sp>
    </p:spTree>
    <p:extLst>
      <p:ext uri="{BB962C8B-B14F-4D97-AF65-F5344CB8AC3E}">
        <p14:creationId xmlns:p14="http://schemas.microsoft.com/office/powerpoint/2010/main" val="4028918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70CB4E9-2A62-40DB-B167-140429DE26D3}" type="slidenum">
              <a:rPr lang="fr-FR" smtClean="0"/>
              <a:t>11</a:t>
            </a:fld>
            <a:endParaRPr lang="fr-FR"/>
          </a:p>
        </p:txBody>
      </p:sp>
    </p:spTree>
    <p:extLst>
      <p:ext uri="{BB962C8B-B14F-4D97-AF65-F5344CB8AC3E}">
        <p14:creationId xmlns:p14="http://schemas.microsoft.com/office/powerpoint/2010/main" val="690877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E03EA-71A4-4534-BB91-FDACB34E0D37}" type="slidenum">
              <a:rPr kumimoji="0" lang="fr-FR" sz="900" b="0" i="0" u="none" strike="noStrike" kern="1200" cap="none" spc="0" normalizeH="0" baseline="0" noProof="0" smtClean="0">
                <a:ln>
                  <a:noFill/>
                </a:ln>
                <a:solidFill>
                  <a:prstClr val="black"/>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fr-FR" sz="900"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1925574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70CB4E9-2A62-40DB-B167-140429DE26D3}" type="slidenum">
              <a:rPr lang="fr-FR" smtClean="0"/>
              <a:t>13</a:t>
            </a:fld>
            <a:endParaRPr lang="fr-FR"/>
          </a:p>
        </p:txBody>
      </p:sp>
    </p:spTree>
    <p:extLst>
      <p:ext uri="{BB962C8B-B14F-4D97-AF65-F5344CB8AC3E}">
        <p14:creationId xmlns:p14="http://schemas.microsoft.com/office/powerpoint/2010/main" val="249443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43A3B5-AB73-402A-9FDB-E512A2D5825F}"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437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4.emf"/><Relationship Id="rId4" Type="http://schemas.openxmlformats.org/officeDocument/2006/relationships/oleObject" Target="../embeddings/oleObject4.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4.emf"/><Relationship Id="rId4" Type="http://schemas.openxmlformats.org/officeDocument/2006/relationships/oleObject" Target="../embeddings/oleObject4.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1.jpeg"/><Relationship Id="rId5" Type="http://schemas.openxmlformats.org/officeDocument/2006/relationships/image" Target="../media/image4.emf"/><Relationship Id="rId4" Type="http://schemas.openxmlformats.org/officeDocument/2006/relationships/oleObject" Target="../embeddings/oleObject5.bin"/></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17.png"/><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www.youtube.com/capgeminimedia" TargetMode="External"/><Relationship Id="rId3" Type="http://schemas.openxmlformats.org/officeDocument/2006/relationships/tags" Target="../tags/tag9.xml"/><Relationship Id="rId7" Type="http://schemas.openxmlformats.org/officeDocument/2006/relationships/hyperlink" Target="http://www.linkedin.com/company/capgemini" TargetMode="External"/><Relationship Id="rId12" Type="http://schemas.openxmlformats.org/officeDocument/2006/relationships/image" Target="../media/image14.png"/><Relationship Id="rId17" Type="http://schemas.openxmlformats.org/officeDocument/2006/relationships/image" Target="../media/image10.png"/><Relationship Id="rId2" Type="http://schemas.openxmlformats.org/officeDocument/2006/relationships/tags" Target="../tags/tag8.xml"/><Relationship Id="rId16" Type="http://schemas.openxmlformats.org/officeDocument/2006/relationships/image" Target="../media/image16.png"/><Relationship Id="rId1" Type="http://schemas.openxmlformats.org/officeDocument/2006/relationships/tags" Target="../tags/tag7.xml"/><Relationship Id="rId6" Type="http://schemas.openxmlformats.org/officeDocument/2006/relationships/image" Target="../media/image17.png"/><Relationship Id="rId11" Type="http://schemas.openxmlformats.org/officeDocument/2006/relationships/hyperlink" Target="http://www.twitter.com/capgemini" TargetMode="External"/><Relationship Id="rId5" Type="http://schemas.openxmlformats.org/officeDocument/2006/relationships/slideMaster" Target="../slideMasters/slideMaster2.xml"/><Relationship Id="rId15" Type="http://schemas.openxmlformats.org/officeDocument/2006/relationships/hyperlink" Target="http://www.facebook.com/capgemini" TargetMode="External"/><Relationship Id="rId10" Type="http://schemas.openxmlformats.org/officeDocument/2006/relationships/image" Target="../media/image13.png"/><Relationship Id="rId4" Type="http://schemas.openxmlformats.org/officeDocument/2006/relationships/tags" Target="../tags/tag10.xml"/><Relationship Id="rId9" Type="http://schemas.openxmlformats.org/officeDocument/2006/relationships/hyperlink" Target="http://www.slideshare.net/capgemini" TargetMode="External"/><Relationship Id="rId14"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640080" y="91440"/>
            <a:ext cx="10343951" cy="865739"/>
          </a:xfrm>
        </p:spPr>
        <p:txBody>
          <a:bodyPr vert="horz" lIns="0" tIns="180000" rIns="0" bIns="0" rtlCol="0" anchor="t">
            <a:noAutofit/>
          </a:bodyPr>
          <a:lstStyle>
            <a:lvl1pPr>
              <a:defRPr lang="en-GB" dirty="0"/>
            </a:lvl1pPr>
          </a:lstStyle>
          <a:p>
            <a:pPr lvl="0"/>
            <a:r>
              <a:rPr lang="fr-FR"/>
              <a:t>Modifiez le style du titre</a:t>
            </a:r>
            <a:endParaRPr lang="en-GB"/>
          </a:p>
        </p:txBody>
      </p:sp>
    </p:spTree>
    <p:extLst>
      <p:ext uri="{BB962C8B-B14F-4D97-AF65-F5344CB8AC3E}">
        <p14:creationId xmlns:p14="http://schemas.microsoft.com/office/powerpoint/2010/main" val="3943625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5" name="Espace réservé du numéro de diapositive 3">
            <a:extLst>
              <a:ext uri="{FF2B5EF4-FFF2-40B4-BE49-F238E27FC236}">
                <a16:creationId xmlns:a16="http://schemas.microsoft.com/office/drawing/2014/main" id="{8A9AD945-2747-704B-923A-61273CAEF189}"/>
              </a:ext>
            </a:extLst>
          </p:cNvPr>
          <p:cNvSpPr txBox="1">
            <a:spLocks/>
          </p:cNvSpPr>
          <p:nvPr userDrawn="1"/>
        </p:nvSpPr>
        <p:spPr>
          <a:xfrm>
            <a:off x="11582400" y="6330918"/>
            <a:ext cx="609600" cy="365125"/>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9pPr>
          </a:lstStyle>
          <a:p>
            <a:fld id="{00000000-1234-1234-1234-123412341234}" type="slidenum">
              <a:rPr lang="fr-FR" sz="1333" smtClean="0"/>
              <a:pPr/>
              <a:t>‹N°›</a:t>
            </a:fld>
            <a:endParaRPr lang="fr-FR" sz="1333"/>
          </a:p>
        </p:txBody>
      </p:sp>
      <p:sp>
        <p:nvSpPr>
          <p:cNvPr id="6" name="Google Shape;10;p1">
            <a:extLst>
              <a:ext uri="{FF2B5EF4-FFF2-40B4-BE49-F238E27FC236}">
                <a16:creationId xmlns:a16="http://schemas.microsoft.com/office/drawing/2014/main" id="{B6C01700-11D6-47E3-BBBC-93B817878FA4}"/>
              </a:ext>
            </a:extLst>
          </p:cNvPr>
          <p:cNvSpPr txBox="1">
            <a:spLocks noGrp="1"/>
          </p:cNvSpPr>
          <p:nvPr>
            <p:ph type="title" hasCustomPrompt="1"/>
          </p:nvPr>
        </p:nvSpPr>
        <p:spPr>
          <a:xfrm>
            <a:off x="640080" y="91440"/>
            <a:ext cx="10972800" cy="865739"/>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003A70"/>
              </a:buClr>
              <a:buSzPts val="2000"/>
              <a:buFont typeface="Arial"/>
              <a:buNone/>
              <a:defRPr sz="2667" b="0" i="0" u="none" strike="noStrike" cap="none">
                <a:solidFill>
                  <a:srgbClr val="003A70"/>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r>
              <a:rPr lang="fr-FR"/>
              <a:t>Tableau</a:t>
            </a:r>
            <a:endParaRPr/>
          </a:p>
        </p:txBody>
      </p:sp>
      <p:graphicFrame>
        <p:nvGraphicFramePr>
          <p:cNvPr id="54" name="Table 69">
            <a:extLst>
              <a:ext uri="{FF2B5EF4-FFF2-40B4-BE49-F238E27FC236}">
                <a16:creationId xmlns:a16="http://schemas.microsoft.com/office/drawing/2014/main" id="{A2BA376C-E0D9-49B7-9698-FC1E7919D708}"/>
              </a:ext>
            </a:extLst>
          </p:cNvPr>
          <p:cNvGraphicFramePr>
            <a:graphicFrameLocks noGrp="1"/>
          </p:cNvGraphicFramePr>
          <p:nvPr userDrawn="1">
            <p:extLst>
              <p:ext uri="{D42A27DB-BD31-4B8C-83A1-F6EECF244321}">
                <p14:modId xmlns:p14="http://schemas.microsoft.com/office/powerpoint/2010/main" val="1000009373"/>
              </p:ext>
            </p:extLst>
          </p:nvPr>
        </p:nvGraphicFramePr>
        <p:xfrm>
          <a:off x="1769109" y="1530401"/>
          <a:ext cx="8480430" cy="4311171"/>
        </p:xfrm>
        <a:graphic>
          <a:graphicData uri="http://schemas.openxmlformats.org/drawingml/2006/table">
            <a:tbl>
              <a:tblPr firstRow="1" bandRow="1"/>
              <a:tblGrid>
                <a:gridCol w="282681">
                  <a:extLst>
                    <a:ext uri="{9D8B030D-6E8A-4147-A177-3AD203B41FA5}">
                      <a16:colId xmlns:a16="http://schemas.microsoft.com/office/drawing/2014/main" val="2932921060"/>
                    </a:ext>
                  </a:extLst>
                </a:gridCol>
                <a:gridCol w="282681">
                  <a:extLst>
                    <a:ext uri="{9D8B030D-6E8A-4147-A177-3AD203B41FA5}">
                      <a16:colId xmlns:a16="http://schemas.microsoft.com/office/drawing/2014/main" val="1341044742"/>
                    </a:ext>
                  </a:extLst>
                </a:gridCol>
                <a:gridCol w="282681">
                  <a:extLst>
                    <a:ext uri="{9D8B030D-6E8A-4147-A177-3AD203B41FA5}">
                      <a16:colId xmlns:a16="http://schemas.microsoft.com/office/drawing/2014/main" val="2227051644"/>
                    </a:ext>
                  </a:extLst>
                </a:gridCol>
                <a:gridCol w="282681">
                  <a:extLst>
                    <a:ext uri="{9D8B030D-6E8A-4147-A177-3AD203B41FA5}">
                      <a16:colId xmlns:a16="http://schemas.microsoft.com/office/drawing/2014/main" val="3175700477"/>
                    </a:ext>
                  </a:extLst>
                </a:gridCol>
                <a:gridCol w="282681">
                  <a:extLst>
                    <a:ext uri="{9D8B030D-6E8A-4147-A177-3AD203B41FA5}">
                      <a16:colId xmlns:a16="http://schemas.microsoft.com/office/drawing/2014/main" val="4214803579"/>
                    </a:ext>
                  </a:extLst>
                </a:gridCol>
                <a:gridCol w="282681">
                  <a:extLst>
                    <a:ext uri="{9D8B030D-6E8A-4147-A177-3AD203B41FA5}">
                      <a16:colId xmlns:a16="http://schemas.microsoft.com/office/drawing/2014/main" val="2003594926"/>
                    </a:ext>
                  </a:extLst>
                </a:gridCol>
                <a:gridCol w="282681">
                  <a:extLst>
                    <a:ext uri="{9D8B030D-6E8A-4147-A177-3AD203B41FA5}">
                      <a16:colId xmlns:a16="http://schemas.microsoft.com/office/drawing/2014/main" val="1261105326"/>
                    </a:ext>
                  </a:extLst>
                </a:gridCol>
                <a:gridCol w="282681">
                  <a:extLst>
                    <a:ext uri="{9D8B030D-6E8A-4147-A177-3AD203B41FA5}">
                      <a16:colId xmlns:a16="http://schemas.microsoft.com/office/drawing/2014/main" val="1596060275"/>
                    </a:ext>
                  </a:extLst>
                </a:gridCol>
                <a:gridCol w="282681">
                  <a:extLst>
                    <a:ext uri="{9D8B030D-6E8A-4147-A177-3AD203B41FA5}">
                      <a16:colId xmlns:a16="http://schemas.microsoft.com/office/drawing/2014/main" val="1336985927"/>
                    </a:ext>
                  </a:extLst>
                </a:gridCol>
                <a:gridCol w="282681">
                  <a:extLst>
                    <a:ext uri="{9D8B030D-6E8A-4147-A177-3AD203B41FA5}">
                      <a16:colId xmlns:a16="http://schemas.microsoft.com/office/drawing/2014/main" val="3983282075"/>
                    </a:ext>
                  </a:extLst>
                </a:gridCol>
                <a:gridCol w="282681">
                  <a:extLst>
                    <a:ext uri="{9D8B030D-6E8A-4147-A177-3AD203B41FA5}">
                      <a16:colId xmlns:a16="http://schemas.microsoft.com/office/drawing/2014/main" val="2903072440"/>
                    </a:ext>
                  </a:extLst>
                </a:gridCol>
                <a:gridCol w="282681">
                  <a:extLst>
                    <a:ext uri="{9D8B030D-6E8A-4147-A177-3AD203B41FA5}">
                      <a16:colId xmlns:a16="http://schemas.microsoft.com/office/drawing/2014/main" val="271876335"/>
                    </a:ext>
                  </a:extLst>
                </a:gridCol>
                <a:gridCol w="282681">
                  <a:extLst>
                    <a:ext uri="{9D8B030D-6E8A-4147-A177-3AD203B41FA5}">
                      <a16:colId xmlns:a16="http://schemas.microsoft.com/office/drawing/2014/main" val="3754546175"/>
                    </a:ext>
                  </a:extLst>
                </a:gridCol>
                <a:gridCol w="282681">
                  <a:extLst>
                    <a:ext uri="{9D8B030D-6E8A-4147-A177-3AD203B41FA5}">
                      <a16:colId xmlns:a16="http://schemas.microsoft.com/office/drawing/2014/main" val="3285037215"/>
                    </a:ext>
                  </a:extLst>
                </a:gridCol>
                <a:gridCol w="282681">
                  <a:extLst>
                    <a:ext uri="{9D8B030D-6E8A-4147-A177-3AD203B41FA5}">
                      <a16:colId xmlns:a16="http://schemas.microsoft.com/office/drawing/2014/main" val="1377823678"/>
                    </a:ext>
                  </a:extLst>
                </a:gridCol>
                <a:gridCol w="282681">
                  <a:extLst>
                    <a:ext uri="{9D8B030D-6E8A-4147-A177-3AD203B41FA5}">
                      <a16:colId xmlns:a16="http://schemas.microsoft.com/office/drawing/2014/main" val="2894338463"/>
                    </a:ext>
                  </a:extLst>
                </a:gridCol>
                <a:gridCol w="282681">
                  <a:extLst>
                    <a:ext uri="{9D8B030D-6E8A-4147-A177-3AD203B41FA5}">
                      <a16:colId xmlns:a16="http://schemas.microsoft.com/office/drawing/2014/main" val="2472126490"/>
                    </a:ext>
                  </a:extLst>
                </a:gridCol>
                <a:gridCol w="282681">
                  <a:extLst>
                    <a:ext uri="{9D8B030D-6E8A-4147-A177-3AD203B41FA5}">
                      <a16:colId xmlns:a16="http://schemas.microsoft.com/office/drawing/2014/main" val="2786242793"/>
                    </a:ext>
                  </a:extLst>
                </a:gridCol>
                <a:gridCol w="282681">
                  <a:extLst>
                    <a:ext uri="{9D8B030D-6E8A-4147-A177-3AD203B41FA5}">
                      <a16:colId xmlns:a16="http://schemas.microsoft.com/office/drawing/2014/main" val="2769481737"/>
                    </a:ext>
                  </a:extLst>
                </a:gridCol>
                <a:gridCol w="282681">
                  <a:extLst>
                    <a:ext uri="{9D8B030D-6E8A-4147-A177-3AD203B41FA5}">
                      <a16:colId xmlns:a16="http://schemas.microsoft.com/office/drawing/2014/main" val="2299363717"/>
                    </a:ext>
                  </a:extLst>
                </a:gridCol>
                <a:gridCol w="282681">
                  <a:extLst>
                    <a:ext uri="{9D8B030D-6E8A-4147-A177-3AD203B41FA5}">
                      <a16:colId xmlns:a16="http://schemas.microsoft.com/office/drawing/2014/main" val="263567079"/>
                    </a:ext>
                  </a:extLst>
                </a:gridCol>
                <a:gridCol w="282681">
                  <a:extLst>
                    <a:ext uri="{9D8B030D-6E8A-4147-A177-3AD203B41FA5}">
                      <a16:colId xmlns:a16="http://schemas.microsoft.com/office/drawing/2014/main" val="706355656"/>
                    </a:ext>
                  </a:extLst>
                </a:gridCol>
                <a:gridCol w="282681">
                  <a:extLst>
                    <a:ext uri="{9D8B030D-6E8A-4147-A177-3AD203B41FA5}">
                      <a16:colId xmlns:a16="http://schemas.microsoft.com/office/drawing/2014/main" val="2781066056"/>
                    </a:ext>
                  </a:extLst>
                </a:gridCol>
                <a:gridCol w="282681">
                  <a:extLst>
                    <a:ext uri="{9D8B030D-6E8A-4147-A177-3AD203B41FA5}">
                      <a16:colId xmlns:a16="http://schemas.microsoft.com/office/drawing/2014/main" val="3973781191"/>
                    </a:ext>
                  </a:extLst>
                </a:gridCol>
                <a:gridCol w="282681">
                  <a:extLst>
                    <a:ext uri="{9D8B030D-6E8A-4147-A177-3AD203B41FA5}">
                      <a16:colId xmlns:a16="http://schemas.microsoft.com/office/drawing/2014/main" val="1038280098"/>
                    </a:ext>
                  </a:extLst>
                </a:gridCol>
                <a:gridCol w="282681">
                  <a:extLst>
                    <a:ext uri="{9D8B030D-6E8A-4147-A177-3AD203B41FA5}">
                      <a16:colId xmlns:a16="http://schemas.microsoft.com/office/drawing/2014/main" val="303538949"/>
                    </a:ext>
                  </a:extLst>
                </a:gridCol>
                <a:gridCol w="282681">
                  <a:extLst>
                    <a:ext uri="{9D8B030D-6E8A-4147-A177-3AD203B41FA5}">
                      <a16:colId xmlns:a16="http://schemas.microsoft.com/office/drawing/2014/main" val="1201043028"/>
                    </a:ext>
                  </a:extLst>
                </a:gridCol>
                <a:gridCol w="282681">
                  <a:extLst>
                    <a:ext uri="{9D8B030D-6E8A-4147-A177-3AD203B41FA5}">
                      <a16:colId xmlns:a16="http://schemas.microsoft.com/office/drawing/2014/main" val="744012954"/>
                    </a:ext>
                  </a:extLst>
                </a:gridCol>
                <a:gridCol w="282681">
                  <a:extLst>
                    <a:ext uri="{9D8B030D-6E8A-4147-A177-3AD203B41FA5}">
                      <a16:colId xmlns:a16="http://schemas.microsoft.com/office/drawing/2014/main" val="2981086400"/>
                    </a:ext>
                  </a:extLst>
                </a:gridCol>
                <a:gridCol w="282681">
                  <a:extLst>
                    <a:ext uri="{9D8B030D-6E8A-4147-A177-3AD203B41FA5}">
                      <a16:colId xmlns:a16="http://schemas.microsoft.com/office/drawing/2014/main" val="3097083667"/>
                    </a:ext>
                  </a:extLst>
                </a:gridCol>
              </a:tblGrid>
              <a:tr h="279695">
                <a:tc gridSpan="8">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srgbClr val="003857"/>
                          </a:solidFill>
                          <a:effectLst/>
                          <a:uLnTx/>
                          <a:uFillTx/>
                          <a:latin typeface="+mn-lt"/>
                          <a:ea typeface="+mn-ea"/>
                          <a:cs typeface="+mn-cs"/>
                        </a:rPr>
                        <a:t>2020</a:t>
                      </a:r>
                      <a:endParaRPr kumimoji="0" lang="en-US" sz="1100" b="1" i="0" u="none" strike="noStrike" kern="1200" cap="none" spc="0" normalizeH="0" baseline="0" noProof="0">
                        <a:ln>
                          <a:noFill/>
                        </a:ln>
                        <a:solidFill>
                          <a:srgbClr val="003857"/>
                        </a:solidFill>
                        <a:effectLst/>
                        <a:uLnTx/>
                        <a:uFillTx/>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CECEC">
                        <a:lumMod val="90000"/>
                      </a:srgbClr>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2">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srgbClr val="003857"/>
                          </a:solidFill>
                          <a:effectLst/>
                          <a:uLnTx/>
                          <a:uFillTx/>
                          <a:latin typeface="+mn-lt"/>
                          <a:ea typeface="+mn-ea"/>
                          <a:cs typeface="+mn-cs"/>
                        </a:rPr>
                        <a:t>2021</a:t>
                      </a:r>
                      <a:endParaRPr kumimoji="0" lang="en-US" sz="1100" b="1" i="0" u="none" strike="noStrike" kern="1200" cap="none" spc="0" normalizeH="0" baseline="0" noProof="0">
                        <a:ln>
                          <a:noFill/>
                        </a:ln>
                        <a:solidFill>
                          <a:srgbClr val="003857"/>
                        </a:solidFill>
                        <a:effectLst/>
                        <a:uLnTx/>
                        <a:uFillTx/>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CECEC">
                        <a:lumMod val="9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8724323"/>
                  </a:ext>
                </a:extLst>
              </a:tr>
              <a:tr h="279695">
                <a:tc gridSpan="4">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mn-lt"/>
                          <a:ea typeface="+mn-ea"/>
                          <a:cs typeface="+mn-cs"/>
                        </a:rPr>
                        <a:t>Nov</a:t>
                      </a: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chemeClr val="bg1"/>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gridSpan="4">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mn-lt"/>
                          <a:ea typeface="+mn-ea"/>
                          <a:cs typeface="+mn-cs"/>
                        </a:rPr>
                        <a:t>Dec</a:t>
                      </a: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gridSpan="4">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mn-lt"/>
                          <a:ea typeface="+mn-ea"/>
                          <a:cs typeface="+mn-cs"/>
                        </a:rPr>
                        <a:t>Jan</a:t>
                      </a: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gridSpan="4">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mn-lt"/>
                          <a:ea typeface="+mn-ea"/>
                          <a:cs typeface="+mn-cs"/>
                        </a:rPr>
                        <a:t>Fev</a:t>
                      </a: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gridSpan="5">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mn-lt"/>
                          <a:ea typeface="+mn-ea"/>
                          <a:cs typeface="+mn-cs"/>
                        </a:rPr>
                        <a:t>Mar</a:t>
                      </a: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gridSpan="4">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mn-lt"/>
                          <a:ea typeface="+mn-ea"/>
                          <a:cs typeface="+mn-cs"/>
                        </a:rPr>
                        <a:t>Avr</a:t>
                      </a: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gridSpan="5">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mn-lt"/>
                          <a:ea typeface="+mn-ea"/>
                          <a:cs typeface="+mn-cs"/>
                        </a:rPr>
                        <a:t>Mai</a:t>
                      </a: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extLst>
                  <a:ext uri="{0D108BD9-81ED-4DB2-BD59-A6C34878D82A}">
                    <a16:rowId xmlns:a16="http://schemas.microsoft.com/office/drawing/2014/main" val="2461696145"/>
                  </a:ext>
                </a:extLst>
              </a:tr>
              <a:tr h="199781">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9</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16</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23</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30</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7</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14</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21</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28</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CEC">
                        <a:lumMod val="9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4</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11</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18</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25</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8</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15</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22</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8</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15</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22</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29</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5</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12</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19</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26</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3</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10</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17</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24</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31</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2902756"/>
                  </a:ext>
                </a:extLst>
              </a:tr>
              <a:tr h="355200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solidFill>
                      <a:srgbClr val="ECECEC">
                        <a:lumMod val="9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2410646"/>
                  </a:ext>
                </a:extLst>
              </a:tr>
            </a:tbl>
          </a:graphicData>
        </a:graphic>
      </p:graphicFrame>
      <p:sp>
        <p:nvSpPr>
          <p:cNvPr id="55" name="Isosceles Triangle 54">
            <a:extLst>
              <a:ext uri="{FF2B5EF4-FFF2-40B4-BE49-F238E27FC236}">
                <a16:creationId xmlns:a16="http://schemas.microsoft.com/office/drawing/2014/main" id="{F949D0E3-22EA-42E1-AC6B-0056E54D5E6C}"/>
              </a:ext>
            </a:extLst>
          </p:cNvPr>
          <p:cNvSpPr/>
          <p:nvPr userDrawn="1"/>
        </p:nvSpPr>
        <p:spPr>
          <a:xfrm>
            <a:off x="2010771" y="2683689"/>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56" name="Isosceles Triangle 55">
            <a:extLst>
              <a:ext uri="{FF2B5EF4-FFF2-40B4-BE49-F238E27FC236}">
                <a16:creationId xmlns:a16="http://schemas.microsoft.com/office/drawing/2014/main" id="{E0BE9D84-0999-4162-BD53-534DFDC8AE23}"/>
              </a:ext>
            </a:extLst>
          </p:cNvPr>
          <p:cNvSpPr/>
          <p:nvPr userDrawn="1"/>
        </p:nvSpPr>
        <p:spPr>
          <a:xfrm>
            <a:off x="2293673" y="2683689"/>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57" name="Isosceles Triangle 56">
            <a:extLst>
              <a:ext uri="{FF2B5EF4-FFF2-40B4-BE49-F238E27FC236}">
                <a16:creationId xmlns:a16="http://schemas.microsoft.com/office/drawing/2014/main" id="{973B42A3-E3C4-493F-8209-C1E4E9174CF7}"/>
              </a:ext>
            </a:extLst>
          </p:cNvPr>
          <p:cNvSpPr/>
          <p:nvPr userDrawn="1"/>
        </p:nvSpPr>
        <p:spPr>
          <a:xfrm>
            <a:off x="2576575" y="2683688"/>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58" name="Isosceles Triangle 57">
            <a:extLst>
              <a:ext uri="{FF2B5EF4-FFF2-40B4-BE49-F238E27FC236}">
                <a16:creationId xmlns:a16="http://schemas.microsoft.com/office/drawing/2014/main" id="{7BFEC3C9-B30C-4CE2-9F92-CF6228865021}"/>
              </a:ext>
            </a:extLst>
          </p:cNvPr>
          <p:cNvSpPr/>
          <p:nvPr userDrawn="1"/>
        </p:nvSpPr>
        <p:spPr>
          <a:xfrm>
            <a:off x="2859477" y="2683687"/>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59" name="Isosceles Triangle 58">
            <a:extLst>
              <a:ext uri="{FF2B5EF4-FFF2-40B4-BE49-F238E27FC236}">
                <a16:creationId xmlns:a16="http://schemas.microsoft.com/office/drawing/2014/main" id="{FAD02E89-09A7-4481-9C2F-D1D079897534}"/>
              </a:ext>
            </a:extLst>
          </p:cNvPr>
          <p:cNvSpPr/>
          <p:nvPr userDrawn="1"/>
        </p:nvSpPr>
        <p:spPr>
          <a:xfrm>
            <a:off x="3142379" y="2683685"/>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0" name="Isosceles Triangle 59">
            <a:extLst>
              <a:ext uri="{FF2B5EF4-FFF2-40B4-BE49-F238E27FC236}">
                <a16:creationId xmlns:a16="http://schemas.microsoft.com/office/drawing/2014/main" id="{B8F0A738-0282-4E9B-9AC3-CF4165CB4B6D}"/>
              </a:ext>
            </a:extLst>
          </p:cNvPr>
          <p:cNvSpPr/>
          <p:nvPr userDrawn="1"/>
        </p:nvSpPr>
        <p:spPr>
          <a:xfrm>
            <a:off x="3425281" y="2683685"/>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1" name="Isosceles Triangle 60">
            <a:extLst>
              <a:ext uri="{FF2B5EF4-FFF2-40B4-BE49-F238E27FC236}">
                <a16:creationId xmlns:a16="http://schemas.microsoft.com/office/drawing/2014/main" id="{54AA3569-5F1D-4E8B-B3C3-70AD5B64142A}"/>
              </a:ext>
            </a:extLst>
          </p:cNvPr>
          <p:cNvSpPr/>
          <p:nvPr userDrawn="1"/>
        </p:nvSpPr>
        <p:spPr>
          <a:xfrm>
            <a:off x="3708183" y="2683684"/>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2" name="Isosceles Triangle 61">
            <a:extLst>
              <a:ext uri="{FF2B5EF4-FFF2-40B4-BE49-F238E27FC236}">
                <a16:creationId xmlns:a16="http://schemas.microsoft.com/office/drawing/2014/main" id="{3D190516-0776-4327-A579-CAB6E74834B9}"/>
              </a:ext>
            </a:extLst>
          </p:cNvPr>
          <p:cNvSpPr/>
          <p:nvPr userDrawn="1"/>
        </p:nvSpPr>
        <p:spPr>
          <a:xfrm>
            <a:off x="3991085" y="2683683"/>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3" name="Isosceles Triangle 62">
            <a:extLst>
              <a:ext uri="{FF2B5EF4-FFF2-40B4-BE49-F238E27FC236}">
                <a16:creationId xmlns:a16="http://schemas.microsoft.com/office/drawing/2014/main" id="{21DF081A-9D54-4895-8701-EBFD7F3CDA66}"/>
              </a:ext>
            </a:extLst>
          </p:cNvPr>
          <p:cNvSpPr/>
          <p:nvPr userDrawn="1"/>
        </p:nvSpPr>
        <p:spPr>
          <a:xfrm>
            <a:off x="4273987" y="2683681"/>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4" name="Isosceles Triangle 63">
            <a:extLst>
              <a:ext uri="{FF2B5EF4-FFF2-40B4-BE49-F238E27FC236}">
                <a16:creationId xmlns:a16="http://schemas.microsoft.com/office/drawing/2014/main" id="{F426CD68-4A94-405E-AECF-D5E8779017CA}"/>
              </a:ext>
            </a:extLst>
          </p:cNvPr>
          <p:cNvSpPr/>
          <p:nvPr userDrawn="1"/>
        </p:nvSpPr>
        <p:spPr>
          <a:xfrm>
            <a:off x="4839791" y="2683681"/>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5" name="Isosceles Triangle 64">
            <a:extLst>
              <a:ext uri="{FF2B5EF4-FFF2-40B4-BE49-F238E27FC236}">
                <a16:creationId xmlns:a16="http://schemas.microsoft.com/office/drawing/2014/main" id="{D744701D-F9D3-4FAC-B27E-3215A0042FF4}"/>
              </a:ext>
            </a:extLst>
          </p:cNvPr>
          <p:cNvSpPr/>
          <p:nvPr userDrawn="1"/>
        </p:nvSpPr>
        <p:spPr>
          <a:xfrm>
            <a:off x="5122693" y="2683680"/>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6" name="Isosceles Triangle 65">
            <a:extLst>
              <a:ext uri="{FF2B5EF4-FFF2-40B4-BE49-F238E27FC236}">
                <a16:creationId xmlns:a16="http://schemas.microsoft.com/office/drawing/2014/main" id="{E57A2760-BC09-4640-B849-76135D184E46}"/>
              </a:ext>
            </a:extLst>
          </p:cNvPr>
          <p:cNvSpPr/>
          <p:nvPr userDrawn="1"/>
        </p:nvSpPr>
        <p:spPr>
          <a:xfrm>
            <a:off x="5405595" y="2683679"/>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7" name="Isosceles Triangle 66">
            <a:extLst>
              <a:ext uri="{FF2B5EF4-FFF2-40B4-BE49-F238E27FC236}">
                <a16:creationId xmlns:a16="http://schemas.microsoft.com/office/drawing/2014/main" id="{89CA1170-9545-43FD-A0C6-1DBF2AD2CD11}"/>
              </a:ext>
            </a:extLst>
          </p:cNvPr>
          <p:cNvSpPr/>
          <p:nvPr userDrawn="1"/>
        </p:nvSpPr>
        <p:spPr>
          <a:xfrm>
            <a:off x="5688497" y="2683677"/>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8" name="Isosceles Triangle 67">
            <a:extLst>
              <a:ext uri="{FF2B5EF4-FFF2-40B4-BE49-F238E27FC236}">
                <a16:creationId xmlns:a16="http://schemas.microsoft.com/office/drawing/2014/main" id="{24890F9E-39D5-4E5F-B1D7-8787810E9371}"/>
              </a:ext>
            </a:extLst>
          </p:cNvPr>
          <p:cNvSpPr/>
          <p:nvPr userDrawn="1"/>
        </p:nvSpPr>
        <p:spPr>
          <a:xfrm>
            <a:off x="5971399" y="2683677"/>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9" name="Isosceles Triangle 68">
            <a:extLst>
              <a:ext uri="{FF2B5EF4-FFF2-40B4-BE49-F238E27FC236}">
                <a16:creationId xmlns:a16="http://schemas.microsoft.com/office/drawing/2014/main" id="{51813610-F863-424E-9522-3F9AD4501824}"/>
              </a:ext>
            </a:extLst>
          </p:cNvPr>
          <p:cNvSpPr/>
          <p:nvPr userDrawn="1"/>
        </p:nvSpPr>
        <p:spPr>
          <a:xfrm>
            <a:off x="6254301" y="2683676"/>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0" name="Isosceles Triangle 69">
            <a:extLst>
              <a:ext uri="{FF2B5EF4-FFF2-40B4-BE49-F238E27FC236}">
                <a16:creationId xmlns:a16="http://schemas.microsoft.com/office/drawing/2014/main" id="{3761EE9B-7930-4BB9-AC0D-12436E19382B}"/>
              </a:ext>
            </a:extLst>
          </p:cNvPr>
          <p:cNvSpPr/>
          <p:nvPr userDrawn="1"/>
        </p:nvSpPr>
        <p:spPr>
          <a:xfrm>
            <a:off x="6537203" y="2683675"/>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1" name="Isosceles Triangle 70">
            <a:extLst>
              <a:ext uri="{FF2B5EF4-FFF2-40B4-BE49-F238E27FC236}">
                <a16:creationId xmlns:a16="http://schemas.microsoft.com/office/drawing/2014/main" id="{9033E7FE-8FF4-4F49-9C66-30FD1ADFE051}"/>
              </a:ext>
            </a:extLst>
          </p:cNvPr>
          <p:cNvSpPr/>
          <p:nvPr userDrawn="1"/>
        </p:nvSpPr>
        <p:spPr>
          <a:xfrm>
            <a:off x="6820105" y="2683673"/>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2" name="Isosceles Triangle 71">
            <a:extLst>
              <a:ext uri="{FF2B5EF4-FFF2-40B4-BE49-F238E27FC236}">
                <a16:creationId xmlns:a16="http://schemas.microsoft.com/office/drawing/2014/main" id="{D49BA2AB-0E47-4712-96EF-99B8F1ED304A}"/>
              </a:ext>
            </a:extLst>
          </p:cNvPr>
          <p:cNvSpPr/>
          <p:nvPr userDrawn="1"/>
        </p:nvSpPr>
        <p:spPr>
          <a:xfrm>
            <a:off x="7103007" y="2683673"/>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3" name="Isosceles Triangle 72">
            <a:extLst>
              <a:ext uri="{FF2B5EF4-FFF2-40B4-BE49-F238E27FC236}">
                <a16:creationId xmlns:a16="http://schemas.microsoft.com/office/drawing/2014/main" id="{9837B15C-EBA6-4D54-9C07-24F97A34387D}"/>
              </a:ext>
            </a:extLst>
          </p:cNvPr>
          <p:cNvSpPr/>
          <p:nvPr userDrawn="1"/>
        </p:nvSpPr>
        <p:spPr>
          <a:xfrm>
            <a:off x="7385909" y="2683672"/>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4" name="Isosceles Triangle 73">
            <a:extLst>
              <a:ext uri="{FF2B5EF4-FFF2-40B4-BE49-F238E27FC236}">
                <a16:creationId xmlns:a16="http://schemas.microsoft.com/office/drawing/2014/main" id="{71000CB4-E381-47B2-A57C-E54CDCF3E6FE}"/>
              </a:ext>
            </a:extLst>
          </p:cNvPr>
          <p:cNvSpPr/>
          <p:nvPr userDrawn="1"/>
        </p:nvSpPr>
        <p:spPr>
          <a:xfrm>
            <a:off x="7668811" y="2683671"/>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5" name="Isosceles Triangle 74">
            <a:extLst>
              <a:ext uri="{FF2B5EF4-FFF2-40B4-BE49-F238E27FC236}">
                <a16:creationId xmlns:a16="http://schemas.microsoft.com/office/drawing/2014/main" id="{9D757939-F67B-4CDA-820A-18641D6B47AE}"/>
              </a:ext>
            </a:extLst>
          </p:cNvPr>
          <p:cNvSpPr/>
          <p:nvPr userDrawn="1"/>
        </p:nvSpPr>
        <p:spPr>
          <a:xfrm>
            <a:off x="7951713" y="2683669"/>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6" name="Isosceles Triangle 75">
            <a:extLst>
              <a:ext uri="{FF2B5EF4-FFF2-40B4-BE49-F238E27FC236}">
                <a16:creationId xmlns:a16="http://schemas.microsoft.com/office/drawing/2014/main" id="{E45271B0-0036-4E94-BEF6-6673837DE74A}"/>
              </a:ext>
            </a:extLst>
          </p:cNvPr>
          <p:cNvSpPr/>
          <p:nvPr userDrawn="1"/>
        </p:nvSpPr>
        <p:spPr>
          <a:xfrm>
            <a:off x="8234615" y="2683669"/>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7" name="Isosceles Triangle 76">
            <a:extLst>
              <a:ext uri="{FF2B5EF4-FFF2-40B4-BE49-F238E27FC236}">
                <a16:creationId xmlns:a16="http://schemas.microsoft.com/office/drawing/2014/main" id="{1220DDC3-D22D-46D7-B9F0-DE41EAB93A71}"/>
              </a:ext>
            </a:extLst>
          </p:cNvPr>
          <p:cNvSpPr/>
          <p:nvPr userDrawn="1"/>
        </p:nvSpPr>
        <p:spPr>
          <a:xfrm>
            <a:off x="8517517" y="2683668"/>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8" name="Isosceles Triangle 77">
            <a:extLst>
              <a:ext uri="{FF2B5EF4-FFF2-40B4-BE49-F238E27FC236}">
                <a16:creationId xmlns:a16="http://schemas.microsoft.com/office/drawing/2014/main" id="{91905062-2C04-48E7-9557-D64345ADB47B}"/>
              </a:ext>
            </a:extLst>
          </p:cNvPr>
          <p:cNvSpPr/>
          <p:nvPr userDrawn="1"/>
        </p:nvSpPr>
        <p:spPr>
          <a:xfrm>
            <a:off x="8800419" y="2683667"/>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9" name="Isosceles Triangle 78">
            <a:extLst>
              <a:ext uri="{FF2B5EF4-FFF2-40B4-BE49-F238E27FC236}">
                <a16:creationId xmlns:a16="http://schemas.microsoft.com/office/drawing/2014/main" id="{920E1256-925F-4AC6-8C40-A9E0FFFD958B}"/>
              </a:ext>
            </a:extLst>
          </p:cNvPr>
          <p:cNvSpPr/>
          <p:nvPr userDrawn="1"/>
        </p:nvSpPr>
        <p:spPr>
          <a:xfrm>
            <a:off x="9083321" y="2683665"/>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0" name="Isosceles Triangle 79">
            <a:extLst>
              <a:ext uri="{FF2B5EF4-FFF2-40B4-BE49-F238E27FC236}">
                <a16:creationId xmlns:a16="http://schemas.microsoft.com/office/drawing/2014/main" id="{F5F09115-9DBD-4BD1-8EB6-ABC517DDAD57}"/>
              </a:ext>
            </a:extLst>
          </p:cNvPr>
          <p:cNvSpPr/>
          <p:nvPr userDrawn="1"/>
        </p:nvSpPr>
        <p:spPr>
          <a:xfrm>
            <a:off x="9366223" y="2683665"/>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1" name="Isosceles Triangle 80">
            <a:extLst>
              <a:ext uri="{FF2B5EF4-FFF2-40B4-BE49-F238E27FC236}">
                <a16:creationId xmlns:a16="http://schemas.microsoft.com/office/drawing/2014/main" id="{9584F458-1F95-45C3-BFA2-8B55C40C84EC}"/>
              </a:ext>
            </a:extLst>
          </p:cNvPr>
          <p:cNvSpPr/>
          <p:nvPr userDrawn="1"/>
        </p:nvSpPr>
        <p:spPr>
          <a:xfrm>
            <a:off x="9649125" y="2683664"/>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2" name="Isosceles Triangle 81">
            <a:extLst>
              <a:ext uri="{FF2B5EF4-FFF2-40B4-BE49-F238E27FC236}">
                <a16:creationId xmlns:a16="http://schemas.microsoft.com/office/drawing/2014/main" id="{92786B8E-A01E-4783-98CF-15C6A8728D8E}"/>
              </a:ext>
            </a:extLst>
          </p:cNvPr>
          <p:cNvSpPr/>
          <p:nvPr userDrawn="1"/>
        </p:nvSpPr>
        <p:spPr>
          <a:xfrm>
            <a:off x="9932027" y="2683663"/>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3" name="Isosceles Triangle 82">
            <a:extLst>
              <a:ext uri="{FF2B5EF4-FFF2-40B4-BE49-F238E27FC236}">
                <a16:creationId xmlns:a16="http://schemas.microsoft.com/office/drawing/2014/main" id="{85A4C74A-D550-4F40-B099-C272B604F1AD}"/>
              </a:ext>
            </a:extLst>
          </p:cNvPr>
          <p:cNvSpPr/>
          <p:nvPr userDrawn="1"/>
        </p:nvSpPr>
        <p:spPr>
          <a:xfrm>
            <a:off x="10214935" y="2683661"/>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4" name="Isosceles Triangle 83">
            <a:extLst>
              <a:ext uri="{FF2B5EF4-FFF2-40B4-BE49-F238E27FC236}">
                <a16:creationId xmlns:a16="http://schemas.microsoft.com/office/drawing/2014/main" id="{AE9EE1E8-4BF1-4BFD-B928-32E314677152}"/>
              </a:ext>
            </a:extLst>
          </p:cNvPr>
          <p:cNvSpPr/>
          <p:nvPr userDrawn="1"/>
        </p:nvSpPr>
        <p:spPr>
          <a:xfrm>
            <a:off x="4556889" y="2683681"/>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5" name="Diamond 84">
            <a:extLst>
              <a:ext uri="{FF2B5EF4-FFF2-40B4-BE49-F238E27FC236}">
                <a16:creationId xmlns:a16="http://schemas.microsoft.com/office/drawing/2014/main" id="{149017F0-A0D0-43F9-BE6A-C4A0347EA886}"/>
              </a:ext>
            </a:extLst>
          </p:cNvPr>
          <p:cNvSpPr/>
          <p:nvPr userDrawn="1"/>
        </p:nvSpPr>
        <p:spPr>
          <a:xfrm>
            <a:off x="1755731" y="2388849"/>
            <a:ext cx="105771" cy="115305"/>
          </a:xfrm>
          <a:prstGeom prst="diamond">
            <a:avLst/>
          </a:prstGeom>
          <a:solidFill>
            <a:srgbClr val="2B143D">
              <a:lumMod val="90000"/>
              <a:lumOff val="1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6" name="Diamond 85">
            <a:extLst>
              <a:ext uri="{FF2B5EF4-FFF2-40B4-BE49-F238E27FC236}">
                <a16:creationId xmlns:a16="http://schemas.microsoft.com/office/drawing/2014/main" id="{F49CC39C-BD3D-4E3D-9026-38FA417FF246}"/>
              </a:ext>
            </a:extLst>
          </p:cNvPr>
          <p:cNvSpPr/>
          <p:nvPr userDrawn="1"/>
        </p:nvSpPr>
        <p:spPr>
          <a:xfrm>
            <a:off x="2111229" y="2226781"/>
            <a:ext cx="105771" cy="115305"/>
          </a:xfrm>
          <a:prstGeom prst="diamond">
            <a:avLst/>
          </a:prstGeom>
          <a:solidFill>
            <a:srgbClr val="00C37B">
              <a:lumMod val="5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7" name="TextBox 86">
            <a:extLst>
              <a:ext uri="{FF2B5EF4-FFF2-40B4-BE49-F238E27FC236}">
                <a16:creationId xmlns:a16="http://schemas.microsoft.com/office/drawing/2014/main" id="{CFFFEF18-469A-4BC7-940E-C4E910BB5E47}"/>
              </a:ext>
            </a:extLst>
          </p:cNvPr>
          <p:cNvSpPr txBox="1"/>
          <p:nvPr userDrawn="1"/>
        </p:nvSpPr>
        <p:spPr>
          <a:xfrm>
            <a:off x="464962" y="2350245"/>
            <a:ext cx="1291873" cy="195814"/>
          </a:xfrm>
          <a:prstGeom prst="rect">
            <a:avLst/>
          </a:prstGeom>
          <a:noFill/>
        </p:spPr>
        <p:txBody>
          <a:bodyPr wrap="square" lIns="36000" tIns="36000" rIns="36000" bIns="36000" rtlCol="0">
            <a:spAutoFit/>
          </a:bodyPr>
          <a:lstStyle/>
          <a:p>
            <a:pPr algn="r"/>
            <a:r>
              <a:rPr lang="fr-FR" sz="800">
                <a:latin typeface="Verdana"/>
              </a:rPr>
              <a:t>Comité des mécènes</a:t>
            </a:r>
          </a:p>
        </p:txBody>
      </p:sp>
      <p:sp>
        <p:nvSpPr>
          <p:cNvPr id="88" name="TextBox 87">
            <a:extLst>
              <a:ext uri="{FF2B5EF4-FFF2-40B4-BE49-F238E27FC236}">
                <a16:creationId xmlns:a16="http://schemas.microsoft.com/office/drawing/2014/main" id="{147C7580-5C80-4421-93DD-04E12790C455}"/>
              </a:ext>
            </a:extLst>
          </p:cNvPr>
          <p:cNvSpPr txBox="1"/>
          <p:nvPr userDrawn="1"/>
        </p:nvSpPr>
        <p:spPr>
          <a:xfrm>
            <a:off x="576740" y="2174803"/>
            <a:ext cx="1524536" cy="195814"/>
          </a:xfrm>
          <a:prstGeom prst="rect">
            <a:avLst/>
          </a:prstGeom>
          <a:noFill/>
        </p:spPr>
        <p:txBody>
          <a:bodyPr wrap="square" lIns="36000" tIns="36000" rIns="36000" bIns="36000" rtlCol="0">
            <a:spAutoFit/>
          </a:bodyPr>
          <a:lstStyle/>
          <a:p>
            <a:pPr algn="r"/>
            <a:r>
              <a:rPr lang="fr-FR" sz="800">
                <a:latin typeface="Verdana"/>
              </a:rPr>
              <a:t>Comité opérationnel</a:t>
            </a:r>
          </a:p>
        </p:txBody>
      </p:sp>
      <p:sp>
        <p:nvSpPr>
          <p:cNvPr id="89" name="Diamond 88">
            <a:extLst>
              <a:ext uri="{FF2B5EF4-FFF2-40B4-BE49-F238E27FC236}">
                <a16:creationId xmlns:a16="http://schemas.microsoft.com/office/drawing/2014/main" id="{E6EF4E02-9B94-4F6A-ACBD-F620C5EA957D}"/>
              </a:ext>
            </a:extLst>
          </p:cNvPr>
          <p:cNvSpPr/>
          <p:nvPr userDrawn="1"/>
        </p:nvSpPr>
        <p:spPr>
          <a:xfrm>
            <a:off x="2921499" y="2388849"/>
            <a:ext cx="105771" cy="115305"/>
          </a:xfrm>
          <a:prstGeom prst="diamond">
            <a:avLst/>
          </a:prstGeom>
          <a:solidFill>
            <a:srgbClr val="2B143D">
              <a:lumMod val="90000"/>
              <a:lumOff val="1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0" name="Diamond 89">
            <a:extLst>
              <a:ext uri="{FF2B5EF4-FFF2-40B4-BE49-F238E27FC236}">
                <a16:creationId xmlns:a16="http://schemas.microsoft.com/office/drawing/2014/main" id="{BEE3D911-0859-4701-A0BE-1EA3EE9805B4}"/>
              </a:ext>
            </a:extLst>
          </p:cNvPr>
          <p:cNvSpPr/>
          <p:nvPr userDrawn="1"/>
        </p:nvSpPr>
        <p:spPr>
          <a:xfrm>
            <a:off x="3276997" y="2226781"/>
            <a:ext cx="105771" cy="115305"/>
          </a:xfrm>
          <a:prstGeom prst="diamond">
            <a:avLst/>
          </a:prstGeom>
          <a:solidFill>
            <a:srgbClr val="00C37B">
              <a:lumMod val="5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1" name="Diamond 90">
            <a:extLst>
              <a:ext uri="{FF2B5EF4-FFF2-40B4-BE49-F238E27FC236}">
                <a16:creationId xmlns:a16="http://schemas.microsoft.com/office/drawing/2014/main" id="{44ABF033-1C2A-4114-903D-DBEF52F9DDF8}"/>
              </a:ext>
            </a:extLst>
          </p:cNvPr>
          <p:cNvSpPr/>
          <p:nvPr userDrawn="1"/>
        </p:nvSpPr>
        <p:spPr>
          <a:xfrm>
            <a:off x="4192073" y="2388849"/>
            <a:ext cx="105771" cy="115305"/>
          </a:xfrm>
          <a:prstGeom prst="diamond">
            <a:avLst/>
          </a:prstGeom>
          <a:solidFill>
            <a:srgbClr val="2B143D">
              <a:lumMod val="90000"/>
              <a:lumOff val="1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2" name="Diamond 91">
            <a:extLst>
              <a:ext uri="{FF2B5EF4-FFF2-40B4-BE49-F238E27FC236}">
                <a16:creationId xmlns:a16="http://schemas.microsoft.com/office/drawing/2014/main" id="{8B5E17D7-50AF-4FDC-976B-0A510217DB40}"/>
              </a:ext>
            </a:extLst>
          </p:cNvPr>
          <p:cNvSpPr/>
          <p:nvPr userDrawn="1"/>
        </p:nvSpPr>
        <p:spPr>
          <a:xfrm>
            <a:off x="4547572" y="2226781"/>
            <a:ext cx="105771" cy="115305"/>
          </a:xfrm>
          <a:prstGeom prst="diamond">
            <a:avLst/>
          </a:prstGeom>
          <a:solidFill>
            <a:srgbClr val="00C37B">
              <a:lumMod val="5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3" name="Diamond 92">
            <a:extLst>
              <a:ext uri="{FF2B5EF4-FFF2-40B4-BE49-F238E27FC236}">
                <a16:creationId xmlns:a16="http://schemas.microsoft.com/office/drawing/2014/main" id="{E2A8FB78-F9EE-4BB8-B8BC-54809856D877}"/>
              </a:ext>
            </a:extLst>
          </p:cNvPr>
          <p:cNvSpPr/>
          <p:nvPr userDrawn="1"/>
        </p:nvSpPr>
        <p:spPr>
          <a:xfrm>
            <a:off x="5280937" y="2388849"/>
            <a:ext cx="105771" cy="115305"/>
          </a:xfrm>
          <a:prstGeom prst="diamond">
            <a:avLst/>
          </a:prstGeom>
          <a:solidFill>
            <a:srgbClr val="2B143D">
              <a:lumMod val="90000"/>
              <a:lumOff val="1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4" name="Diamond 93">
            <a:extLst>
              <a:ext uri="{FF2B5EF4-FFF2-40B4-BE49-F238E27FC236}">
                <a16:creationId xmlns:a16="http://schemas.microsoft.com/office/drawing/2014/main" id="{FE756C11-9ADC-4876-B4BB-D1D1FC5DF668}"/>
              </a:ext>
            </a:extLst>
          </p:cNvPr>
          <p:cNvSpPr/>
          <p:nvPr userDrawn="1"/>
        </p:nvSpPr>
        <p:spPr>
          <a:xfrm>
            <a:off x="5636437" y="2226781"/>
            <a:ext cx="105771" cy="115305"/>
          </a:xfrm>
          <a:prstGeom prst="diamond">
            <a:avLst/>
          </a:prstGeom>
          <a:solidFill>
            <a:srgbClr val="00C37B">
              <a:lumMod val="5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5" name="Diamond 94">
            <a:extLst>
              <a:ext uri="{FF2B5EF4-FFF2-40B4-BE49-F238E27FC236}">
                <a16:creationId xmlns:a16="http://schemas.microsoft.com/office/drawing/2014/main" id="{D7A1B1CF-E657-4AEB-91DA-A9116484BB63}"/>
              </a:ext>
            </a:extLst>
          </p:cNvPr>
          <p:cNvSpPr/>
          <p:nvPr userDrawn="1"/>
        </p:nvSpPr>
        <p:spPr>
          <a:xfrm>
            <a:off x="6480043" y="2388849"/>
            <a:ext cx="105771" cy="115305"/>
          </a:xfrm>
          <a:prstGeom prst="diamond">
            <a:avLst/>
          </a:prstGeom>
          <a:solidFill>
            <a:srgbClr val="2B143D">
              <a:lumMod val="90000"/>
              <a:lumOff val="1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6" name="Diamond 95">
            <a:extLst>
              <a:ext uri="{FF2B5EF4-FFF2-40B4-BE49-F238E27FC236}">
                <a16:creationId xmlns:a16="http://schemas.microsoft.com/office/drawing/2014/main" id="{D418D778-DD6B-46A8-A962-A7302F6B0AD9}"/>
              </a:ext>
            </a:extLst>
          </p:cNvPr>
          <p:cNvSpPr/>
          <p:nvPr userDrawn="1"/>
        </p:nvSpPr>
        <p:spPr>
          <a:xfrm>
            <a:off x="6835541" y="2226781"/>
            <a:ext cx="105771" cy="115305"/>
          </a:xfrm>
          <a:prstGeom prst="diamond">
            <a:avLst/>
          </a:prstGeom>
          <a:solidFill>
            <a:srgbClr val="00C37B">
              <a:lumMod val="5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7" name="Diamond 96">
            <a:extLst>
              <a:ext uri="{FF2B5EF4-FFF2-40B4-BE49-F238E27FC236}">
                <a16:creationId xmlns:a16="http://schemas.microsoft.com/office/drawing/2014/main" id="{F27BC2E0-EC6E-410D-9808-E95681476AA3}"/>
              </a:ext>
            </a:extLst>
          </p:cNvPr>
          <p:cNvSpPr/>
          <p:nvPr userDrawn="1"/>
        </p:nvSpPr>
        <p:spPr>
          <a:xfrm>
            <a:off x="7890686" y="2388849"/>
            <a:ext cx="105771" cy="115305"/>
          </a:xfrm>
          <a:prstGeom prst="diamond">
            <a:avLst/>
          </a:prstGeom>
          <a:solidFill>
            <a:srgbClr val="2B143D">
              <a:lumMod val="90000"/>
              <a:lumOff val="1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8" name="Diamond 97">
            <a:extLst>
              <a:ext uri="{FF2B5EF4-FFF2-40B4-BE49-F238E27FC236}">
                <a16:creationId xmlns:a16="http://schemas.microsoft.com/office/drawing/2014/main" id="{B374BDFC-78AF-4079-A1BE-824A721F0E18}"/>
              </a:ext>
            </a:extLst>
          </p:cNvPr>
          <p:cNvSpPr/>
          <p:nvPr userDrawn="1"/>
        </p:nvSpPr>
        <p:spPr>
          <a:xfrm>
            <a:off x="8246185" y="2226781"/>
            <a:ext cx="105771" cy="115305"/>
          </a:xfrm>
          <a:prstGeom prst="diamond">
            <a:avLst/>
          </a:prstGeom>
          <a:solidFill>
            <a:srgbClr val="00C37B">
              <a:lumMod val="5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9" name="Diamond 98">
            <a:extLst>
              <a:ext uri="{FF2B5EF4-FFF2-40B4-BE49-F238E27FC236}">
                <a16:creationId xmlns:a16="http://schemas.microsoft.com/office/drawing/2014/main" id="{87AA56D3-49E9-4615-98E0-0366DFF2333A}"/>
              </a:ext>
            </a:extLst>
          </p:cNvPr>
          <p:cNvSpPr/>
          <p:nvPr userDrawn="1"/>
        </p:nvSpPr>
        <p:spPr>
          <a:xfrm>
            <a:off x="9062579" y="2388849"/>
            <a:ext cx="105771" cy="115305"/>
          </a:xfrm>
          <a:prstGeom prst="diamond">
            <a:avLst/>
          </a:prstGeom>
          <a:solidFill>
            <a:srgbClr val="2B143D">
              <a:lumMod val="90000"/>
              <a:lumOff val="1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100" name="Diamond 99">
            <a:extLst>
              <a:ext uri="{FF2B5EF4-FFF2-40B4-BE49-F238E27FC236}">
                <a16:creationId xmlns:a16="http://schemas.microsoft.com/office/drawing/2014/main" id="{211CE16C-A316-4B98-8C40-76D2EADB98A8}"/>
              </a:ext>
            </a:extLst>
          </p:cNvPr>
          <p:cNvSpPr/>
          <p:nvPr userDrawn="1"/>
        </p:nvSpPr>
        <p:spPr>
          <a:xfrm>
            <a:off x="9418077" y="2226781"/>
            <a:ext cx="105771" cy="115305"/>
          </a:xfrm>
          <a:prstGeom prst="diamond">
            <a:avLst/>
          </a:prstGeom>
          <a:solidFill>
            <a:srgbClr val="00C37B">
              <a:lumMod val="5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101" name="TextBox 100">
            <a:extLst>
              <a:ext uri="{FF2B5EF4-FFF2-40B4-BE49-F238E27FC236}">
                <a16:creationId xmlns:a16="http://schemas.microsoft.com/office/drawing/2014/main" id="{650E1306-63F4-4163-90E3-12C6444A3D3F}"/>
              </a:ext>
            </a:extLst>
          </p:cNvPr>
          <p:cNvSpPr txBox="1"/>
          <p:nvPr userDrawn="1"/>
        </p:nvSpPr>
        <p:spPr>
          <a:xfrm>
            <a:off x="712761" y="2621550"/>
            <a:ext cx="1291873" cy="195814"/>
          </a:xfrm>
          <a:prstGeom prst="rect">
            <a:avLst/>
          </a:prstGeom>
          <a:noFill/>
        </p:spPr>
        <p:txBody>
          <a:bodyPr wrap="square" lIns="36000" tIns="36000" rIns="36000" bIns="36000" rtlCol="0">
            <a:spAutoFit/>
          </a:bodyPr>
          <a:lstStyle/>
          <a:p>
            <a:pPr algn="r"/>
            <a:r>
              <a:rPr lang="fr-FR" sz="800">
                <a:latin typeface="Verdana"/>
              </a:rPr>
              <a:t>Weekly Event Data</a:t>
            </a:r>
          </a:p>
        </p:txBody>
      </p:sp>
    </p:spTree>
    <p:extLst>
      <p:ext uri="{BB962C8B-B14F-4D97-AF65-F5344CB8AC3E}">
        <p14:creationId xmlns:p14="http://schemas.microsoft.com/office/powerpoint/2010/main" val="1706808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081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e avec une photo">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3276" y="898213"/>
            <a:ext cx="5940000" cy="360000"/>
          </a:xfrm>
        </p:spPr>
        <p:txBody>
          <a:bodyPr anchor="t"/>
          <a:lstStyle>
            <a:lvl1pPr marL="0" indent="0">
              <a:buNone/>
              <a:defRPr sz="15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a:xfrm>
            <a:off x="11026588" y="367624"/>
            <a:ext cx="502136" cy="252000"/>
          </a:xfrm>
          <a:prstGeom prst="rect">
            <a:avLst/>
          </a:prstGeom>
        </p:spPr>
        <p:txBody>
          <a:bodyPr/>
          <a:lstStyle/>
          <a:p>
            <a:fld id="{975A587B-5814-4D9B-9598-FE9CB954CB01}" type="slidenum">
              <a:rPr lang="fr-FR" smtClean="0"/>
              <a:t>‹N°›</a:t>
            </a:fld>
            <a:endParaRPr lang="fr-F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p:nvPr>
        </p:nvSpPr>
        <p:spPr>
          <a:xfrm>
            <a:off x="663275" y="1260477"/>
            <a:ext cx="5940000" cy="465264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Titre 3">
            <a:extLst>
              <a:ext uri="{FF2B5EF4-FFF2-40B4-BE49-F238E27FC236}">
                <a16:creationId xmlns:a16="http://schemas.microsoft.com/office/drawing/2014/main" id="{9340C1FC-4EE4-4FA5-B296-613B4A4883D6}"/>
              </a:ext>
            </a:extLst>
          </p:cNvPr>
          <p:cNvSpPr>
            <a:spLocks noGrp="1"/>
          </p:cNvSpPr>
          <p:nvPr>
            <p:ph type="title"/>
          </p:nvPr>
        </p:nvSpPr>
        <p:spPr>
          <a:xfrm>
            <a:off x="640080" y="91440"/>
            <a:ext cx="10972800" cy="865739"/>
          </a:xfrm>
        </p:spPr>
        <p:txBody>
          <a:bodyPr/>
          <a:lstStyle/>
          <a:p>
            <a:r>
              <a:rPr lang="fr-FR"/>
              <a:t>Modifiez le style du titre</a:t>
            </a:r>
          </a:p>
        </p:txBody>
      </p:sp>
      <p:sp>
        <p:nvSpPr>
          <p:cNvPr id="17" name="Espace réservé pour une image  2">
            <a:extLst>
              <a:ext uri="{FF2B5EF4-FFF2-40B4-BE49-F238E27FC236}">
                <a16:creationId xmlns:a16="http://schemas.microsoft.com/office/drawing/2014/main" id="{23B79FC9-74A8-45B3-BF0C-3D0AE3E74DBA}"/>
              </a:ext>
            </a:extLst>
          </p:cNvPr>
          <p:cNvSpPr>
            <a:spLocks noGrp="1"/>
          </p:cNvSpPr>
          <p:nvPr>
            <p:ph type="pic" idx="17"/>
          </p:nvPr>
        </p:nvSpPr>
        <p:spPr>
          <a:xfrm>
            <a:off x="6775768" y="1260477"/>
            <a:ext cx="5416232" cy="4652643"/>
          </a:xfrm>
          <a:solidFill>
            <a:schemeClr val="bg1">
              <a:lumMod val="95000"/>
            </a:schemeClr>
          </a:solidFill>
        </p:spPr>
        <p:txBody>
          <a:bodyPr anchor="ctr"/>
          <a:lstStyle>
            <a:lvl1pPr marL="0" indent="0" algn="ctr">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p>
        </p:txBody>
      </p:sp>
    </p:spTree>
    <p:extLst>
      <p:ext uri="{BB962C8B-B14F-4D97-AF65-F5344CB8AC3E}">
        <p14:creationId xmlns:p14="http://schemas.microsoft.com/office/powerpoint/2010/main" val="1129909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llustrations">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3276" y="898212"/>
            <a:ext cx="10260000" cy="360000"/>
          </a:xfrm>
        </p:spPr>
        <p:txBody>
          <a:bodyPr anchor="t"/>
          <a:lstStyle>
            <a:lvl1pPr marL="0" indent="0">
              <a:buNone/>
              <a:defRPr sz="15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a:xfrm>
            <a:off x="11026588" y="367624"/>
            <a:ext cx="502136" cy="252000"/>
          </a:xfrm>
          <a:prstGeom prst="rect">
            <a:avLst/>
          </a:prstGeom>
        </p:spPr>
        <p:txBody>
          <a:bodyPr/>
          <a:lstStyle/>
          <a:p>
            <a:fld id="{975A587B-5814-4D9B-9598-FE9CB954CB01}" type="slidenum">
              <a:rPr lang="fr-FR" smtClean="0"/>
              <a:t>‹N°›</a:t>
            </a:fld>
            <a:endParaRPr lang="fr-F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176719" y="4287839"/>
            <a:ext cx="3200298" cy="1620000"/>
          </a:xfrm>
        </p:spPr>
        <p:txBody>
          <a:bodyPr/>
          <a:lstStyle>
            <a:lvl1pPr algn="ctr">
              <a:defRPr sz="1300">
                <a:solidFill>
                  <a:schemeClr val="bg2"/>
                </a:solidFill>
              </a:defRPr>
            </a:lvl1pPr>
            <a:lvl2pPr algn="ctr">
              <a:spcBef>
                <a:spcPts val="200"/>
              </a:spcBef>
              <a:defRPr sz="1700">
                <a:solidFill>
                  <a:schemeClr val="bg2"/>
                </a:solidFill>
              </a:defRPr>
            </a:lvl2pPr>
            <a:lvl3pPr marL="1225" indent="0" algn="ctr">
              <a:spcBef>
                <a:spcPts val="1200"/>
              </a:spcBef>
              <a:buFont typeface="Arial" panose="020B0604020202020204" pitchFamily="34" charset="0"/>
              <a:buNone/>
              <a:defRPr sz="1300">
                <a:solidFill>
                  <a:schemeClr val="bg2"/>
                </a:solidFill>
              </a:defRPr>
            </a:lvl3pPr>
            <a:lvl4pPr algn="ctr">
              <a:defRPr/>
            </a:lvl4pPr>
            <a:lvl5pPr algn="ctr">
              <a:defRPr/>
            </a:lvl5pPr>
          </a:lstStyle>
          <a:p>
            <a:pPr lvl="0"/>
            <a:r>
              <a:rPr lang="fr-FR"/>
              <a:t>Modifier les styles du texte du masque</a:t>
            </a:r>
          </a:p>
          <a:p>
            <a:pPr lvl="1"/>
            <a:r>
              <a:rPr lang="fr-FR"/>
              <a:t>Deuxième niveau</a:t>
            </a:r>
          </a:p>
          <a:p>
            <a:pPr lvl="2"/>
            <a:r>
              <a:rPr lang="fr-FR"/>
              <a:t>Troisième niveau</a:t>
            </a:r>
          </a:p>
        </p:txBody>
      </p:sp>
      <p:sp>
        <p:nvSpPr>
          <p:cNvPr id="4" name="Titre 3">
            <a:extLst>
              <a:ext uri="{FF2B5EF4-FFF2-40B4-BE49-F238E27FC236}">
                <a16:creationId xmlns:a16="http://schemas.microsoft.com/office/drawing/2014/main" id="{9340C1FC-4EE4-4FA5-B296-613B4A4883D6}"/>
              </a:ext>
            </a:extLst>
          </p:cNvPr>
          <p:cNvSpPr>
            <a:spLocks noGrp="1"/>
          </p:cNvSpPr>
          <p:nvPr>
            <p:ph type="title"/>
          </p:nvPr>
        </p:nvSpPr>
        <p:spPr/>
        <p:txBody>
          <a:bodyPr/>
          <a:lstStyle/>
          <a:p>
            <a:r>
              <a:rPr lang="fr-FR"/>
              <a:t>Modifiez le style du titre</a:t>
            </a:r>
          </a:p>
        </p:txBody>
      </p:sp>
      <p:sp>
        <p:nvSpPr>
          <p:cNvPr id="16" name="Espace réservé pour une image  2">
            <a:extLst>
              <a:ext uri="{FF2B5EF4-FFF2-40B4-BE49-F238E27FC236}">
                <a16:creationId xmlns:a16="http://schemas.microsoft.com/office/drawing/2014/main" id="{315EA21F-FD80-4EF4-80A4-E36CA359FAA1}"/>
              </a:ext>
            </a:extLst>
          </p:cNvPr>
          <p:cNvSpPr>
            <a:spLocks noGrp="1"/>
          </p:cNvSpPr>
          <p:nvPr>
            <p:ph type="pic" idx="17"/>
          </p:nvPr>
        </p:nvSpPr>
        <p:spPr>
          <a:xfrm>
            <a:off x="1529093" y="1599339"/>
            <a:ext cx="2495550" cy="2496980"/>
          </a:xfrm>
          <a:prstGeom prst="ellipse">
            <a:avLst/>
          </a:prstGeom>
          <a:solidFill>
            <a:schemeClr val="bg1">
              <a:lumMod val="95000"/>
            </a:schemeClr>
          </a:solidFill>
          <a:ln>
            <a:noFill/>
          </a:ln>
        </p:spPr>
        <p:txBody>
          <a:bodyPr anchor="ctr"/>
          <a:lstStyle>
            <a:lvl1pPr marL="0" indent="0" algn="ctr">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p>
        </p:txBody>
      </p:sp>
      <p:sp>
        <p:nvSpPr>
          <p:cNvPr id="17" name="Espace réservé du texte 10">
            <a:extLst>
              <a:ext uri="{FF2B5EF4-FFF2-40B4-BE49-F238E27FC236}">
                <a16:creationId xmlns:a16="http://schemas.microsoft.com/office/drawing/2014/main" id="{A69B9B48-3D17-435B-8A7D-C47EC54BD8DA}"/>
              </a:ext>
            </a:extLst>
          </p:cNvPr>
          <p:cNvSpPr>
            <a:spLocks noGrp="1"/>
          </p:cNvSpPr>
          <p:nvPr>
            <p:ph type="body" sz="quarter" idx="18" hasCustomPrompt="1"/>
          </p:nvPr>
        </p:nvSpPr>
        <p:spPr>
          <a:xfrm>
            <a:off x="4501505" y="4287839"/>
            <a:ext cx="3200298" cy="1620000"/>
          </a:xfrm>
        </p:spPr>
        <p:txBody>
          <a:bodyPr/>
          <a:lstStyle>
            <a:lvl1pPr algn="ctr">
              <a:defRPr sz="1300">
                <a:solidFill>
                  <a:schemeClr val="bg2"/>
                </a:solidFill>
              </a:defRPr>
            </a:lvl1pPr>
            <a:lvl2pPr algn="ctr">
              <a:spcBef>
                <a:spcPts val="200"/>
              </a:spcBef>
              <a:defRPr sz="1700">
                <a:solidFill>
                  <a:schemeClr val="bg2"/>
                </a:solidFill>
              </a:defRPr>
            </a:lvl2pPr>
            <a:lvl3pPr marL="1225" indent="0" algn="ctr">
              <a:spcBef>
                <a:spcPts val="1200"/>
              </a:spcBef>
              <a:buFont typeface="Arial" panose="020B0604020202020204" pitchFamily="34" charset="0"/>
              <a:buNone/>
              <a:defRPr sz="1300">
                <a:solidFill>
                  <a:schemeClr val="bg2"/>
                </a:solidFill>
              </a:defRPr>
            </a:lvl3pPr>
            <a:lvl4pPr algn="ctr">
              <a:defRPr/>
            </a:lvl4pPr>
            <a:lvl5pPr algn="ctr">
              <a:defRPr/>
            </a:lvl5pPr>
          </a:lstStyle>
          <a:p>
            <a:pPr lvl="0"/>
            <a:r>
              <a:rPr lang="fr-FR"/>
              <a:t>Modifier les styles du texte du masque</a:t>
            </a:r>
          </a:p>
          <a:p>
            <a:pPr lvl="1"/>
            <a:r>
              <a:rPr lang="fr-FR"/>
              <a:t>Deuxième niveau</a:t>
            </a:r>
          </a:p>
          <a:p>
            <a:pPr lvl="2"/>
            <a:r>
              <a:rPr lang="fr-FR"/>
              <a:t>Troisième niveau</a:t>
            </a:r>
          </a:p>
        </p:txBody>
      </p:sp>
      <p:sp>
        <p:nvSpPr>
          <p:cNvPr id="18" name="Espace réservé pour une image  2">
            <a:extLst>
              <a:ext uri="{FF2B5EF4-FFF2-40B4-BE49-F238E27FC236}">
                <a16:creationId xmlns:a16="http://schemas.microsoft.com/office/drawing/2014/main" id="{465A467C-105E-4CF9-B001-27B7773E7E5F}"/>
              </a:ext>
            </a:extLst>
          </p:cNvPr>
          <p:cNvSpPr>
            <a:spLocks noGrp="1"/>
          </p:cNvSpPr>
          <p:nvPr>
            <p:ph type="pic" idx="19"/>
          </p:nvPr>
        </p:nvSpPr>
        <p:spPr>
          <a:xfrm>
            <a:off x="4853879" y="1599339"/>
            <a:ext cx="2495550" cy="2496980"/>
          </a:xfrm>
          <a:prstGeom prst="ellipse">
            <a:avLst/>
          </a:prstGeom>
          <a:solidFill>
            <a:schemeClr val="bg1">
              <a:lumMod val="95000"/>
            </a:schemeClr>
          </a:solidFill>
          <a:ln>
            <a:noFill/>
          </a:ln>
        </p:spPr>
        <p:txBody>
          <a:bodyPr anchor="ctr"/>
          <a:lstStyle>
            <a:lvl1pPr marL="0" indent="0" algn="ctr">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p>
        </p:txBody>
      </p:sp>
      <p:sp>
        <p:nvSpPr>
          <p:cNvPr id="19" name="Espace réservé du texte 10">
            <a:extLst>
              <a:ext uri="{FF2B5EF4-FFF2-40B4-BE49-F238E27FC236}">
                <a16:creationId xmlns:a16="http://schemas.microsoft.com/office/drawing/2014/main" id="{06DD4CEA-8530-43D4-8C27-3C260EE34CCA}"/>
              </a:ext>
            </a:extLst>
          </p:cNvPr>
          <p:cNvSpPr>
            <a:spLocks noGrp="1"/>
          </p:cNvSpPr>
          <p:nvPr>
            <p:ph type="body" sz="quarter" idx="20" hasCustomPrompt="1"/>
          </p:nvPr>
        </p:nvSpPr>
        <p:spPr>
          <a:xfrm>
            <a:off x="7826290" y="4287839"/>
            <a:ext cx="3200298" cy="1620000"/>
          </a:xfrm>
        </p:spPr>
        <p:txBody>
          <a:bodyPr/>
          <a:lstStyle>
            <a:lvl1pPr algn="ctr">
              <a:defRPr sz="1300">
                <a:solidFill>
                  <a:schemeClr val="bg2"/>
                </a:solidFill>
              </a:defRPr>
            </a:lvl1pPr>
            <a:lvl2pPr algn="ctr">
              <a:spcBef>
                <a:spcPts val="200"/>
              </a:spcBef>
              <a:defRPr sz="1700">
                <a:solidFill>
                  <a:schemeClr val="bg2"/>
                </a:solidFill>
              </a:defRPr>
            </a:lvl2pPr>
            <a:lvl3pPr marL="1225" indent="0" algn="ctr">
              <a:spcBef>
                <a:spcPts val="1200"/>
              </a:spcBef>
              <a:buFont typeface="Arial" panose="020B0604020202020204" pitchFamily="34" charset="0"/>
              <a:buNone/>
              <a:defRPr sz="1300">
                <a:solidFill>
                  <a:schemeClr val="bg2"/>
                </a:solidFill>
              </a:defRPr>
            </a:lvl3pPr>
            <a:lvl4pPr algn="ctr">
              <a:defRPr/>
            </a:lvl4pPr>
            <a:lvl5pPr algn="ctr">
              <a:defRPr/>
            </a:lvl5pPr>
          </a:lstStyle>
          <a:p>
            <a:pPr lvl="0"/>
            <a:r>
              <a:rPr lang="fr-FR"/>
              <a:t>Modifier les styles du texte du masque</a:t>
            </a:r>
          </a:p>
          <a:p>
            <a:pPr lvl="1"/>
            <a:r>
              <a:rPr lang="fr-FR"/>
              <a:t>Deuxième niveau</a:t>
            </a:r>
          </a:p>
          <a:p>
            <a:pPr lvl="2"/>
            <a:r>
              <a:rPr lang="fr-FR"/>
              <a:t>Troisième niveau</a:t>
            </a:r>
          </a:p>
        </p:txBody>
      </p:sp>
      <p:sp>
        <p:nvSpPr>
          <p:cNvPr id="21" name="Espace réservé pour une image  2">
            <a:extLst>
              <a:ext uri="{FF2B5EF4-FFF2-40B4-BE49-F238E27FC236}">
                <a16:creationId xmlns:a16="http://schemas.microsoft.com/office/drawing/2014/main" id="{6C5FEAA1-3A77-4AE6-B74F-79B7E1B25433}"/>
              </a:ext>
            </a:extLst>
          </p:cNvPr>
          <p:cNvSpPr>
            <a:spLocks noGrp="1"/>
          </p:cNvSpPr>
          <p:nvPr>
            <p:ph type="pic" idx="21"/>
          </p:nvPr>
        </p:nvSpPr>
        <p:spPr>
          <a:xfrm>
            <a:off x="8178664" y="1599339"/>
            <a:ext cx="2495550" cy="2496980"/>
          </a:xfrm>
          <a:prstGeom prst="ellipse">
            <a:avLst/>
          </a:prstGeom>
          <a:solidFill>
            <a:schemeClr val="bg1">
              <a:lumMod val="95000"/>
            </a:schemeClr>
          </a:solidFill>
          <a:ln>
            <a:noFill/>
          </a:ln>
        </p:spPr>
        <p:txBody>
          <a:bodyPr anchor="ctr"/>
          <a:lstStyle>
            <a:lvl1pPr marL="0" indent="0" algn="ctr">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p>
        </p:txBody>
      </p:sp>
    </p:spTree>
    <p:extLst>
      <p:ext uri="{BB962C8B-B14F-4D97-AF65-F5344CB8AC3E}">
        <p14:creationId xmlns:p14="http://schemas.microsoft.com/office/powerpoint/2010/main" val="37226645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vert="horz" lIns="0" tIns="180000" rIns="0" bIns="0" rtlCol="0" anchor="t">
            <a:noAutofit/>
          </a:bodyPr>
          <a:lstStyle>
            <a:lvl1pPr>
              <a:defRPr lang="en-GB" dirty="0"/>
            </a:lvl1pPr>
          </a:lstStyle>
          <a:p>
            <a:pPr lvl="0"/>
            <a:r>
              <a:rPr lang="en-US"/>
              <a:t>Click to edit Master title style</a:t>
            </a:r>
            <a:endParaRPr lang="en-GB"/>
          </a:p>
        </p:txBody>
      </p:sp>
    </p:spTree>
    <p:extLst>
      <p:ext uri="{BB962C8B-B14F-4D97-AF65-F5344CB8AC3E}">
        <p14:creationId xmlns:p14="http://schemas.microsoft.com/office/powerpoint/2010/main" val="16306724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pic>
        <p:nvPicPr>
          <p:cNvPr id="3" name="Picture 2" descr="A picture containing logo&#10;&#10;Description automatically generated">
            <a:extLst>
              <a:ext uri="{FF2B5EF4-FFF2-40B4-BE49-F238E27FC236}">
                <a16:creationId xmlns:a16="http://schemas.microsoft.com/office/drawing/2014/main" id="{7C507025-2EBB-4D68-89B3-3E848B0E698D}"/>
              </a:ext>
            </a:extLst>
          </p:cNvPr>
          <p:cNvPicPr>
            <a:picLocks noChangeAspect="1"/>
          </p:cNvPicPr>
          <p:nvPr userDrawn="1"/>
        </p:nvPicPr>
        <p:blipFill>
          <a:blip r:embed="rId2"/>
          <a:stretch>
            <a:fillRect/>
          </a:stretch>
        </p:blipFill>
        <p:spPr>
          <a:xfrm>
            <a:off x="11048999" y="354249"/>
            <a:ext cx="755061" cy="502493"/>
          </a:xfrm>
          <a:prstGeom prst="rect">
            <a:avLst/>
          </a:prstGeom>
        </p:spPr>
      </p:pic>
      <p:sp>
        <p:nvSpPr>
          <p:cNvPr id="4" name="Espace réservé du numéro de diapositive 3">
            <a:extLst>
              <a:ext uri="{FF2B5EF4-FFF2-40B4-BE49-F238E27FC236}">
                <a16:creationId xmlns:a16="http://schemas.microsoft.com/office/drawing/2014/main" id="{B9AA027B-4919-4404-8DD2-3A443140DF13}"/>
              </a:ext>
            </a:extLst>
          </p:cNvPr>
          <p:cNvSpPr txBox="1">
            <a:spLocks/>
          </p:cNvSpPr>
          <p:nvPr userDrawn="1"/>
        </p:nvSpPr>
        <p:spPr>
          <a:xfrm>
            <a:off x="11630159" y="6330918"/>
            <a:ext cx="485640" cy="365125"/>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9pPr>
          </a:lstStyle>
          <a:p>
            <a:fld id="{00000000-1234-1234-1234-123412341234}" type="slidenum">
              <a:rPr lang="fr-FR" sz="1333" smtClean="0"/>
              <a:pPr/>
              <a:t>‹N°›</a:t>
            </a:fld>
            <a:endParaRPr lang="fr-FR" sz="1333"/>
          </a:p>
        </p:txBody>
      </p:sp>
    </p:spTree>
    <p:extLst>
      <p:ext uri="{BB962C8B-B14F-4D97-AF65-F5344CB8AC3E}">
        <p14:creationId xmlns:p14="http://schemas.microsoft.com/office/powerpoint/2010/main" val="955904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Picture 7">
            <a:extLst>
              <a:ext uri="{FF2B5EF4-FFF2-40B4-BE49-F238E27FC236}">
                <a16:creationId xmlns:a16="http://schemas.microsoft.com/office/drawing/2014/main" id="{998876DF-E006-4593-BB8F-D9ED68F0F3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89189" y="260648"/>
            <a:ext cx="4024242" cy="1212215"/>
          </a:xfrm>
          <a:prstGeom prst="rect">
            <a:avLst/>
          </a:prstGeom>
        </p:spPr>
      </p:pic>
    </p:spTree>
    <p:extLst>
      <p:ext uri="{BB962C8B-B14F-4D97-AF65-F5344CB8AC3E}">
        <p14:creationId xmlns:p14="http://schemas.microsoft.com/office/powerpoint/2010/main" val="341841469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Picture 7">
            <a:extLst>
              <a:ext uri="{FF2B5EF4-FFF2-40B4-BE49-F238E27FC236}">
                <a16:creationId xmlns:a16="http://schemas.microsoft.com/office/drawing/2014/main" id="{38E54E64-0C53-4C58-9CCF-1BDC66BC5F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7688" y="260032"/>
            <a:ext cx="4024242" cy="1212215"/>
          </a:xfrm>
          <a:prstGeom prst="rect">
            <a:avLst/>
          </a:prstGeom>
        </p:spPr>
      </p:pic>
    </p:spTree>
    <p:extLst>
      <p:ext uri="{BB962C8B-B14F-4D97-AF65-F5344CB8AC3E}">
        <p14:creationId xmlns:p14="http://schemas.microsoft.com/office/powerpoint/2010/main" val="192140074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a:p>
        </p:txBody>
      </p:sp>
      <p:pic>
        <p:nvPicPr>
          <p:cNvPr id="8" name="Picture 7">
            <a:extLst>
              <a:ext uri="{FF2B5EF4-FFF2-40B4-BE49-F238E27FC236}">
                <a16:creationId xmlns:a16="http://schemas.microsoft.com/office/drawing/2014/main" id="{319AF0EB-4460-4FFA-A8E1-2F74D0C402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89189" y="260648"/>
            <a:ext cx="4024242" cy="1212215"/>
          </a:xfrm>
          <a:prstGeom prst="rect">
            <a:avLst/>
          </a:prstGeom>
        </p:spPr>
      </p:pic>
    </p:spTree>
    <p:extLst>
      <p:ext uri="{BB962C8B-B14F-4D97-AF65-F5344CB8AC3E}">
        <p14:creationId xmlns:p14="http://schemas.microsoft.com/office/powerpoint/2010/main" val="48831759"/>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72042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9600" y="1815353"/>
            <a:ext cx="10972800" cy="4301815"/>
          </a:xfrm>
        </p:spPr>
        <p:txBody>
          <a:bodyPr numCol="1">
            <a:normAutofit/>
          </a:bodyPr>
          <a:lstStyle>
            <a:lvl1pPr>
              <a:spcBef>
                <a:spcPts val="0"/>
              </a:spcBef>
              <a:buSzPct val="110000"/>
              <a:defRPr sz="1600" b="0"/>
            </a:lvl1pPr>
            <a:lvl2pPr marL="831830" indent="-351358">
              <a:spcBef>
                <a:spcPts val="0"/>
              </a:spcBef>
              <a:defRPr sz="1600"/>
            </a:lvl2pPr>
            <a:lvl3pPr marL="1314418" indent="-361942">
              <a:spcBef>
                <a:spcPts val="0"/>
              </a:spcBef>
              <a:buClrTx/>
              <a:defRPr sz="1600"/>
            </a:lvl3pPr>
            <a:lvl4pPr marL="1794888" indent="-361942">
              <a:spcBef>
                <a:spcPts val="0"/>
              </a:spcBef>
              <a:buClrTx/>
              <a:defRPr sz="1467"/>
            </a:lvl4pPr>
            <a:lvl5pPr>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a:p>
            <a:pPr lvl="3"/>
            <a:endParaRPr lang="fr-FR"/>
          </a:p>
        </p:txBody>
      </p:sp>
      <p:sp>
        <p:nvSpPr>
          <p:cNvPr id="6" name="Title 1">
            <a:extLst>
              <a:ext uri="{FF2B5EF4-FFF2-40B4-BE49-F238E27FC236}">
                <a16:creationId xmlns:a16="http://schemas.microsoft.com/office/drawing/2014/main" id="{6CE65DBF-44B7-48C8-91E1-353CAB161A80}"/>
              </a:ext>
            </a:extLst>
          </p:cNvPr>
          <p:cNvSpPr>
            <a:spLocks noGrp="1"/>
          </p:cNvSpPr>
          <p:nvPr>
            <p:ph type="title"/>
          </p:nvPr>
        </p:nvSpPr>
        <p:spPr>
          <a:xfrm>
            <a:off x="640080" y="91440"/>
            <a:ext cx="10972800" cy="865739"/>
          </a:xfrm>
        </p:spPr>
        <p:txBody>
          <a:bodyPr vert="horz" lIns="0" tIns="180000" rIns="0" bIns="0" rtlCol="0" anchor="t">
            <a:noAutofit/>
          </a:bodyPr>
          <a:lstStyle>
            <a:lvl1pPr>
              <a:defRPr lang="en-GB" dirty="0"/>
            </a:lvl1pPr>
          </a:lstStyle>
          <a:p>
            <a:pPr lvl="0"/>
            <a:r>
              <a:rPr lang="fr-FR"/>
              <a:t>Modifiez le style du titre</a:t>
            </a:r>
            <a:endParaRPr lang="en-GB"/>
          </a:p>
        </p:txBody>
      </p:sp>
    </p:spTree>
    <p:extLst>
      <p:ext uri="{BB962C8B-B14F-4D97-AF65-F5344CB8AC3E}">
        <p14:creationId xmlns:p14="http://schemas.microsoft.com/office/powerpoint/2010/main" val="21359820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5393736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966978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9129227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299835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1490577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5122"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948265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146"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6614915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7170"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pic>
        <p:nvPicPr>
          <p:cNvPr id="6" name="Picture 2" descr="BNP Paribas CIB AlumnEye | AlumnEye Preparation entretien M&amp;A, Trading,  Conseil en Stratégie">
            <a:extLst>
              <a:ext uri="{FF2B5EF4-FFF2-40B4-BE49-F238E27FC236}">
                <a16:creationId xmlns:a16="http://schemas.microsoft.com/office/drawing/2014/main" id="{C182B0B4-F9D9-498D-8D64-850B91860224}"/>
              </a:ext>
            </a:extLst>
          </p:cNvPr>
          <p:cNvPicPr>
            <a:picLocks noChangeAspect="1" noChangeArrowheads="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79902" y="6488296"/>
            <a:ext cx="1432196" cy="290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5964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2307081634"/>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a:t>Click icon to add picture and arrange the picture in the background</a:t>
            </a:r>
            <a:endParaRPr lang="en-GB"/>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114039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Void">
    <p:spTree>
      <p:nvGrpSpPr>
        <p:cNvPr id="1" name=""/>
        <p:cNvGrpSpPr/>
        <p:nvPr/>
      </p:nvGrpSpPr>
      <p:grpSpPr>
        <a:xfrm>
          <a:off x="0" y="0"/>
          <a:ext cx="0" cy="0"/>
          <a:chOff x="0" y="0"/>
          <a:chExt cx="0" cy="0"/>
        </a:xfrm>
      </p:grpSpPr>
      <p:sp>
        <p:nvSpPr>
          <p:cNvPr id="2" name="Espace réservé du numéro de diapositive 3">
            <a:extLst>
              <a:ext uri="{FF2B5EF4-FFF2-40B4-BE49-F238E27FC236}">
                <a16:creationId xmlns:a16="http://schemas.microsoft.com/office/drawing/2014/main" id="{FD19E731-8E64-439C-A4AE-D62FDB67583C}"/>
              </a:ext>
            </a:extLst>
          </p:cNvPr>
          <p:cNvSpPr txBox="1">
            <a:spLocks/>
          </p:cNvSpPr>
          <p:nvPr userDrawn="1"/>
        </p:nvSpPr>
        <p:spPr>
          <a:xfrm>
            <a:off x="9347200" y="6330918"/>
            <a:ext cx="2844800" cy="365125"/>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9pPr>
          </a:lstStyle>
          <a:p>
            <a:fld id="{00000000-1234-1234-1234-123412341234}" type="slidenum">
              <a:rPr lang="fr-FR" sz="1333" smtClean="0"/>
              <a:pPr/>
              <a:t>‹N°›</a:t>
            </a:fld>
            <a:endParaRPr lang="fr-FR" sz="1333"/>
          </a:p>
        </p:txBody>
      </p:sp>
      <p:pic>
        <p:nvPicPr>
          <p:cNvPr id="3" name="Image 3">
            <a:extLst>
              <a:ext uri="{FF2B5EF4-FFF2-40B4-BE49-F238E27FC236}">
                <a16:creationId xmlns:a16="http://schemas.microsoft.com/office/drawing/2014/main" id="{8734E0FB-DB0B-4682-AE3E-A673ACFAE34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35" b="858"/>
          <a:stretch/>
        </p:blipFill>
        <p:spPr>
          <a:xfrm>
            <a:off x="0" y="0"/>
            <a:ext cx="12192000" cy="6858000"/>
          </a:xfrm>
          <a:prstGeom prst="rect">
            <a:avLst/>
          </a:prstGeom>
        </p:spPr>
      </p:pic>
      <p:sp>
        <p:nvSpPr>
          <p:cNvPr id="4" name="Title 3">
            <a:extLst>
              <a:ext uri="{FF2B5EF4-FFF2-40B4-BE49-F238E27FC236}">
                <a16:creationId xmlns:a16="http://schemas.microsoft.com/office/drawing/2014/main" id="{5644A538-28E7-4FD1-8B65-3FCCC2041522}"/>
              </a:ext>
            </a:extLst>
          </p:cNvPr>
          <p:cNvSpPr>
            <a:spLocks noGrp="1"/>
          </p:cNvSpPr>
          <p:nvPr>
            <p:ph type="title"/>
          </p:nvPr>
        </p:nvSpPr>
        <p:spPr>
          <a:xfrm>
            <a:off x="609600" y="4846320"/>
            <a:ext cx="10972800" cy="538480"/>
          </a:xfrm>
        </p:spPr>
        <p:txBody>
          <a:bodyPr/>
          <a:lstStyle>
            <a:lvl1pPr algn="ctr">
              <a:defRPr>
                <a:solidFill>
                  <a:schemeClr val="bg1"/>
                </a:solidFill>
              </a:defRPr>
            </a:lvl1pPr>
          </a:lstStyle>
          <a:p>
            <a:r>
              <a:rPr lang="en-US"/>
              <a:t>Click to edit Master title style</a:t>
            </a:r>
            <a:endParaRPr lang="fr-FR"/>
          </a:p>
        </p:txBody>
      </p:sp>
      <p:sp>
        <p:nvSpPr>
          <p:cNvPr id="15" name="Text Placeholder 14">
            <a:extLst>
              <a:ext uri="{FF2B5EF4-FFF2-40B4-BE49-F238E27FC236}">
                <a16:creationId xmlns:a16="http://schemas.microsoft.com/office/drawing/2014/main" id="{D2F0C5CF-88C9-47A6-8CC1-31C630BF0303}"/>
              </a:ext>
            </a:extLst>
          </p:cNvPr>
          <p:cNvSpPr>
            <a:spLocks noGrp="1"/>
          </p:cNvSpPr>
          <p:nvPr>
            <p:ph type="body" sz="quarter" idx="10"/>
          </p:nvPr>
        </p:nvSpPr>
        <p:spPr>
          <a:xfrm>
            <a:off x="609600" y="5465780"/>
            <a:ext cx="10972800" cy="537633"/>
          </a:xfrm>
          <a:prstGeom prst="rect">
            <a:avLst/>
          </a:prstGeom>
        </p:spPr>
        <p:txBody>
          <a:bodyPr anchor="ctr"/>
          <a:lstStyle>
            <a:lvl1pPr marL="169329" indent="0">
              <a:buNone/>
              <a:defRPr sz="18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7" name="Subtitle 2">
            <a:extLst>
              <a:ext uri="{FF2B5EF4-FFF2-40B4-BE49-F238E27FC236}">
                <a16:creationId xmlns:a16="http://schemas.microsoft.com/office/drawing/2014/main" id="{370F8001-E28C-492C-BC71-57C0DE0617CC}"/>
              </a:ext>
            </a:extLst>
          </p:cNvPr>
          <p:cNvSpPr>
            <a:spLocks noGrp="1"/>
          </p:cNvSpPr>
          <p:nvPr>
            <p:ph type="subTitle" idx="1" hasCustomPrompt="1"/>
          </p:nvPr>
        </p:nvSpPr>
        <p:spPr>
          <a:xfrm>
            <a:off x="609601" y="6171101"/>
            <a:ext cx="5882640" cy="45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169329" indent="0">
              <a:lnSpc>
                <a:spcPct val="100000"/>
              </a:lnSpc>
              <a:spcBef>
                <a:spcPts val="0"/>
              </a:spcBef>
              <a:buNone/>
              <a:defRPr lang="en-US" sz="1867" b="0" i="0" u="none" strike="noStrike" cap="none" dirty="0">
                <a:solidFill>
                  <a:schemeClr val="bg1"/>
                </a:solidFill>
                <a:latin typeface="Arial"/>
                <a:ea typeface="Arial"/>
                <a:cs typeface="Arial"/>
                <a:sym typeface="Arial"/>
              </a:defRPr>
            </a:lvl1pPr>
          </a:lstStyle>
          <a:p>
            <a:pPr marL="169329" marR="0" lvl="0" indent="0" algn="l" rtl="0" fontAlgn="auto">
              <a:lnSpc>
                <a:spcPct val="100000"/>
              </a:lnSpc>
              <a:spcBef>
                <a:spcPts val="427"/>
              </a:spcBef>
              <a:spcAft>
                <a:spcPts val="0"/>
              </a:spcAft>
              <a:buClr>
                <a:srgbClr val="003A70"/>
              </a:buClr>
              <a:buSzPts val="1600"/>
              <a:buFont typeface="Arial"/>
              <a:buNone/>
              <a:tabLst/>
            </a:pPr>
            <a:r>
              <a:rPr lang="en-US"/>
              <a:t>Click to insert presenter, location, and date</a:t>
            </a:r>
          </a:p>
        </p:txBody>
      </p:sp>
      <p:sp>
        <p:nvSpPr>
          <p:cNvPr id="7" name="Rectangle: Rounded Corners 6">
            <a:extLst>
              <a:ext uri="{FF2B5EF4-FFF2-40B4-BE49-F238E27FC236}">
                <a16:creationId xmlns:a16="http://schemas.microsoft.com/office/drawing/2014/main" id="{9179630A-9B6F-4A57-8A93-472E88ED016D}"/>
              </a:ext>
            </a:extLst>
          </p:cNvPr>
          <p:cNvSpPr/>
          <p:nvPr userDrawn="1"/>
        </p:nvSpPr>
        <p:spPr>
          <a:xfrm>
            <a:off x="12306205" y="11568"/>
            <a:ext cx="394736" cy="599440"/>
          </a:xfrm>
          <a:prstGeom prst="round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0</a:t>
            </a:r>
          </a:p>
          <a:p>
            <a:pPr algn="ctr"/>
            <a:r>
              <a:rPr lang="fr-FR" sz="1067" b="1">
                <a:solidFill>
                  <a:schemeClr val="tx1"/>
                </a:solidFill>
              </a:rPr>
              <a:t>69</a:t>
            </a:r>
          </a:p>
          <a:p>
            <a:pPr algn="ctr"/>
            <a:r>
              <a:rPr lang="fr-FR" sz="1067" b="1">
                <a:solidFill>
                  <a:schemeClr val="tx1"/>
                </a:solidFill>
              </a:rPr>
              <a:t>117</a:t>
            </a:r>
          </a:p>
        </p:txBody>
      </p:sp>
      <p:sp>
        <p:nvSpPr>
          <p:cNvPr id="8" name="Rectangle: Rounded Corners 7">
            <a:extLst>
              <a:ext uri="{FF2B5EF4-FFF2-40B4-BE49-F238E27FC236}">
                <a16:creationId xmlns:a16="http://schemas.microsoft.com/office/drawing/2014/main" id="{EC1D515B-2541-446A-9725-4091E52331C8}"/>
              </a:ext>
            </a:extLst>
          </p:cNvPr>
          <p:cNvSpPr/>
          <p:nvPr userDrawn="1"/>
        </p:nvSpPr>
        <p:spPr>
          <a:xfrm>
            <a:off x="12780339" y="696267"/>
            <a:ext cx="394736" cy="599440"/>
          </a:xfrm>
          <a:prstGeom prst="roundRect">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230</a:t>
            </a:r>
          </a:p>
          <a:p>
            <a:pPr algn="ctr"/>
            <a:r>
              <a:rPr lang="fr-FR" sz="1067" b="1">
                <a:solidFill>
                  <a:schemeClr val="tx1"/>
                </a:solidFill>
              </a:rPr>
              <a:t>24</a:t>
            </a:r>
          </a:p>
          <a:p>
            <a:pPr algn="ctr"/>
            <a:r>
              <a:rPr lang="fr-FR" sz="1067" b="1">
                <a:solidFill>
                  <a:schemeClr val="tx1"/>
                </a:solidFill>
              </a:rPr>
              <a:t>83</a:t>
            </a:r>
          </a:p>
        </p:txBody>
      </p:sp>
      <p:sp>
        <p:nvSpPr>
          <p:cNvPr id="9" name="Rectangle: Rounded Corners 8">
            <a:extLst>
              <a:ext uri="{FF2B5EF4-FFF2-40B4-BE49-F238E27FC236}">
                <a16:creationId xmlns:a16="http://schemas.microsoft.com/office/drawing/2014/main" id="{E4D7BD1D-920F-464B-A135-D1E845744823}"/>
              </a:ext>
            </a:extLst>
          </p:cNvPr>
          <p:cNvSpPr/>
          <p:nvPr userDrawn="1"/>
        </p:nvSpPr>
        <p:spPr>
          <a:xfrm>
            <a:off x="12306205" y="696267"/>
            <a:ext cx="394736" cy="599440"/>
          </a:xfrm>
          <a:prstGeom prst="roundRect">
            <a:avLst/>
          </a:pr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255</a:t>
            </a:r>
          </a:p>
          <a:p>
            <a:pPr algn="ctr"/>
            <a:r>
              <a:rPr lang="fr-FR" sz="1067" b="1">
                <a:solidFill>
                  <a:schemeClr val="tx1"/>
                </a:solidFill>
              </a:rPr>
              <a:t>0</a:t>
            </a:r>
          </a:p>
          <a:p>
            <a:pPr algn="ctr"/>
            <a:r>
              <a:rPr lang="fr-FR" sz="1067" b="1">
                <a:solidFill>
                  <a:schemeClr val="tx1"/>
                </a:solidFill>
              </a:rPr>
              <a:t>77</a:t>
            </a:r>
          </a:p>
        </p:txBody>
      </p:sp>
      <p:sp>
        <p:nvSpPr>
          <p:cNvPr id="10" name="Rectangle: Rounded Corners 9">
            <a:extLst>
              <a:ext uri="{FF2B5EF4-FFF2-40B4-BE49-F238E27FC236}">
                <a16:creationId xmlns:a16="http://schemas.microsoft.com/office/drawing/2014/main" id="{CDDDA7C3-97B6-47E9-ABBA-2B5C668757D3}"/>
              </a:ext>
            </a:extLst>
          </p:cNvPr>
          <p:cNvSpPr/>
          <p:nvPr userDrawn="1"/>
        </p:nvSpPr>
        <p:spPr>
          <a:xfrm>
            <a:off x="12780339" y="2065664"/>
            <a:ext cx="394736" cy="59944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bg1"/>
                </a:solidFill>
              </a:rPr>
              <a:t>255</a:t>
            </a:r>
          </a:p>
          <a:p>
            <a:pPr algn="ctr"/>
            <a:r>
              <a:rPr lang="fr-FR" sz="1067" b="1">
                <a:solidFill>
                  <a:schemeClr val="bg1"/>
                </a:solidFill>
              </a:rPr>
              <a:t>255</a:t>
            </a:r>
          </a:p>
          <a:p>
            <a:pPr algn="ctr"/>
            <a:r>
              <a:rPr lang="fr-FR" sz="1067" b="1">
                <a:solidFill>
                  <a:schemeClr val="bg1"/>
                </a:solidFill>
              </a:rPr>
              <a:t>255</a:t>
            </a:r>
          </a:p>
        </p:txBody>
      </p:sp>
      <p:sp>
        <p:nvSpPr>
          <p:cNvPr id="11" name="Rectangle: Rounded Corners 10">
            <a:extLst>
              <a:ext uri="{FF2B5EF4-FFF2-40B4-BE49-F238E27FC236}">
                <a16:creationId xmlns:a16="http://schemas.microsoft.com/office/drawing/2014/main" id="{BB2ACEED-3DAF-42D8-ABA6-CE3FCAB3F048}"/>
              </a:ext>
            </a:extLst>
          </p:cNvPr>
          <p:cNvSpPr/>
          <p:nvPr userDrawn="1"/>
        </p:nvSpPr>
        <p:spPr>
          <a:xfrm>
            <a:off x="12780339" y="1380965"/>
            <a:ext cx="394736" cy="599440"/>
          </a:xfrm>
          <a:prstGeom prst="roundRect">
            <a:avLst/>
          </a:prstGeom>
          <a:solidFill>
            <a:srgbClr val="E5E3E4"/>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229</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227</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228</a:t>
            </a:r>
          </a:p>
        </p:txBody>
      </p:sp>
      <p:sp>
        <p:nvSpPr>
          <p:cNvPr id="12" name="Rectangle: Rounded Corners 11">
            <a:extLst>
              <a:ext uri="{FF2B5EF4-FFF2-40B4-BE49-F238E27FC236}">
                <a16:creationId xmlns:a16="http://schemas.microsoft.com/office/drawing/2014/main" id="{C42F2473-5EAC-46BF-8F41-88AECE9457C9}"/>
              </a:ext>
            </a:extLst>
          </p:cNvPr>
          <p:cNvSpPr/>
          <p:nvPr userDrawn="1"/>
        </p:nvSpPr>
        <p:spPr>
          <a:xfrm>
            <a:off x="12780339" y="11568"/>
            <a:ext cx="394736" cy="599440"/>
          </a:xfrm>
          <a:prstGeom prst="roundRect">
            <a:avLst/>
          </a:prstGeom>
          <a:solidFill>
            <a:srgbClr val="385D8A"/>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56</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93</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138</a:t>
            </a:r>
          </a:p>
        </p:txBody>
      </p:sp>
      <p:sp>
        <p:nvSpPr>
          <p:cNvPr id="13" name="Rectangle: Rounded Corners 12">
            <a:extLst>
              <a:ext uri="{FF2B5EF4-FFF2-40B4-BE49-F238E27FC236}">
                <a16:creationId xmlns:a16="http://schemas.microsoft.com/office/drawing/2014/main" id="{729A07A9-143B-4761-A506-E10A47CCE836}"/>
              </a:ext>
            </a:extLst>
          </p:cNvPr>
          <p:cNvSpPr/>
          <p:nvPr userDrawn="1"/>
        </p:nvSpPr>
        <p:spPr>
          <a:xfrm>
            <a:off x="12306205" y="1380965"/>
            <a:ext cx="394736" cy="5994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latin typeface="+mn-lt"/>
                <a:ea typeface="+mn-ea"/>
                <a:cs typeface="+mn-cs"/>
              </a:rPr>
              <a:t>0</a:t>
            </a:r>
          </a:p>
          <a:p>
            <a:pPr algn="ctr"/>
            <a:r>
              <a:rPr lang="fr-FR" sz="1067" b="1">
                <a:solidFill>
                  <a:schemeClr val="tx1"/>
                </a:solidFill>
              </a:rPr>
              <a:t>0</a:t>
            </a:r>
          </a:p>
          <a:p>
            <a:pPr algn="ctr"/>
            <a:r>
              <a:rPr lang="fr-FR" sz="1067" b="1">
                <a:solidFill>
                  <a:schemeClr val="tx1"/>
                </a:solidFill>
                <a:latin typeface="+mn-lt"/>
                <a:ea typeface="+mn-ea"/>
                <a:cs typeface="+mn-cs"/>
              </a:rPr>
              <a:t>0</a:t>
            </a:r>
          </a:p>
        </p:txBody>
      </p:sp>
    </p:spTree>
    <p:extLst>
      <p:ext uri="{BB962C8B-B14F-4D97-AF65-F5344CB8AC3E}">
        <p14:creationId xmlns:p14="http://schemas.microsoft.com/office/powerpoint/2010/main" val="1614200976"/>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9490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grpSp>
        <p:nvGrpSpPr>
          <p:cNvPr id="5" name="Group 37">
            <a:extLst>
              <a:ext uri="{FF2B5EF4-FFF2-40B4-BE49-F238E27FC236}">
                <a16:creationId xmlns:a16="http://schemas.microsoft.com/office/drawing/2014/main"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321">
              <a:extLst>
                <a:ext uri="{FF2B5EF4-FFF2-40B4-BE49-F238E27FC236}">
                  <a16:creationId xmlns:a16="http://schemas.microsoft.com/office/drawing/2014/main"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47747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spTree>
    <p:extLst>
      <p:ext uri="{BB962C8B-B14F-4D97-AF65-F5344CB8AC3E}">
        <p14:creationId xmlns:p14="http://schemas.microsoft.com/office/powerpoint/2010/main" val="26639798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2920221"/>
            <a:ext cx="4600375"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a:solidFill>
                  <a:schemeClr val="lt1"/>
                </a:solidFill>
                <a:effectLst/>
                <a:latin typeface="+mn-lt"/>
                <a:ea typeface="+mn-ea"/>
                <a:cs typeface="+mn-cs"/>
              </a:rPr>
              <a:t>As the digital innovation, design and transformation brand of the Capgemini Group, Capgemini Invent enables </a:t>
            </a:r>
            <a:r>
              <a:rPr lang="en-US" sz="900" kern="1200" err="1">
                <a:solidFill>
                  <a:schemeClr val="lt1"/>
                </a:solidFill>
                <a:effectLst/>
                <a:latin typeface="+mn-lt"/>
                <a:ea typeface="+mn-ea"/>
                <a:cs typeface="+mn-cs"/>
              </a:rPr>
              <a:t>CxOs</a:t>
            </a:r>
            <a:r>
              <a:rPr lang="en-US" sz="900" kern="120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endParaRPr lang="en-GB" sz="900" kern="1200">
              <a:solidFill>
                <a:schemeClr val="lt1"/>
              </a:solidFill>
              <a:effectLst/>
              <a:latin typeface="+mn-lt"/>
              <a:ea typeface="+mn-ea"/>
              <a:cs typeface="+mn-cs"/>
            </a:endParaRPr>
          </a:p>
          <a:p>
            <a:pPr algn="just"/>
            <a:r>
              <a:rPr lang="en-US" sz="900" kern="1200">
                <a:solidFill>
                  <a:schemeClr val="lt1"/>
                </a:solidFill>
                <a:effectLst/>
                <a:latin typeface="+mn-lt"/>
                <a:ea typeface="+mn-ea"/>
                <a:cs typeface="+mn-cs"/>
              </a:rPr>
              <a:t> </a:t>
            </a:r>
            <a:endParaRPr lang="en-GB" sz="900" kern="1200">
              <a:solidFill>
                <a:schemeClr val="lt1"/>
              </a:solidFill>
              <a:effectLst/>
              <a:latin typeface="+mn-lt"/>
              <a:ea typeface="+mn-ea"/>
              <a:cs typeface="+mn-cs"/>
            </a:endParaRPr>
          </a:p>
          <a:p>
            <a:pPr algn="just"/>
            <a:r>
              <a:rPr lang="en-US" sz="900" kern="120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endParaRPr lang="en-GB" sz="900" kern="1200">
              <a:solidFill>
                <a:schemeClr val="lt1"/>
              </a:solidFill>
              <a:effectLst/>
              <a:latin typeface="+mn-lt"/>
              <a:ea typeface="+mn-ea"/>
              <a:cs typeface="+mn-cs"/>
            </a:endParaRPr>
          </a:p>
        </p:txBody>
      </p:sp>
      <p:sp>
        <p:nvSpPr>
          <p:cNvPr id="15" name="Rectangle 14"/>
          <p:cNvSpPr/>
          <p:nvPr/>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 Invent</a:t>
            </a:r>
          </a:p>
        </p:txBody>
      </p:sp>
      <p:sp>
        <p:nvSpPr>
          <p:cNvPr id="16" name="Rectangle 15"/>
          <p:cNvSpPr/>
          <p:nvPr/>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www.capgemini.com/invent</a:t>
            </a:r>
          </a:p>
        </p:txBody>
      </p:sp>
      <p:pic>
        <p:nvPicPr>
          <p:cNvPr id="13" name="Picture 7">
            <a:extLst>
              <a:ext uri="{FF2B5EF4-FFF2-40B4-BE49-F238E27FC236}">
                <a16:creationId xmlns:a16="http://schemas.microsoft.com/office/drawing/2014/main" id="{F9B42E50-405D-4320-932D-4A5EAD8D82B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spTree>
    <p:extLst>
      <p:ext uri="{BB962C8B-B14F-4D97-AF65-F5344CB8AC3E}">
        <p14:creationId xmlns:p14="http://schemas.microsoft.com/office/powerpoint/2010/main" val="2405968918"/>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48" name="Rectangle 47"/>
          <p:cNvSpPr/>
          <p:nvPr/>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324599" y="106831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06831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32238"/>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32238"/>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p:nvSpPr>
        <p:spPr>
          <a:xfrm>
            <a:off x="426523" y="380578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sp>
        <p:nvSpPr>
          <p:cNvPr id="24" name="Rectangle 23">
            <a:extLst>
              <a:ext uri="{FF2B5EF4-FFF2-40B4-BE49-F238E27FC236}">
                <a16:creationId xmlns:a16="http://schemas.microsoft.com/office/drawing/2014/main" id="{4A111039-914C-4DB4-9DF3-DF6AF113071A}"/>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a:solidFill>
                  <a:schemeClr val="lt1"/>
                </a:solidFill>
                <a:effectLst/>
                <a:latin typeface="+mn-lt"/>
                <a:ea typeface="+mn-ea"/>
                <a:cs typeface="+mn-cs"/>
              </a:rPr>
              <a:t>As the digital innovation, design and transformation brand of the Capgemini Group, Capgemini Invent enables </a:t>
            </a:r>
            <a:r>
              <a:rPr lang="en-US" sz="900" kern="1200" err="1">
                <a:solidFill>
                  <a:schemeClr val="lt1"/>
                </a:solidFill>
                <a:effectLst/>
                <a:latin typeface="+mn-lt"/>
                <a:ea typeface="+mn-ea"/>
                <a:cs typeface="+mn-cs"/>
              </a:rPr>
              <a:t>CxOs</a:t>
            </a:r>
            <a:r>
              <a:rPr lang="en-US" sz="900" kern="120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endParaRPr lang="en-GB" sz="900" kern="1200">
              <a:solidFill>
                <a:schemeClr val="lt1"/>
              </a:solidFill>
              <a:effectLst/>
              <a:latin typeface="+mn-lt"/>
              <a:ea typeface="+mn-ea"/>
              <a:cs typeface="+mn-cs"/>
            </a:endParaRPr>
          </a:p>
          <a:p>
            <a:pPr algn="just"/>
            <a:r>
              <a:rPr lang="en-US" sz="900" kern="1200">
                <a:solidFill>
                  <a:schemeClr val="lt1"/>
                </a:solidFill>
                <a:effectLst/>
                <a:latin typeface="+mn-lt"/>
                <a:ea typeface="+mn-ea"/>
                <a:cs typeface="+mn-cs"/>
              </a:rPr>
              <a:t> </a:t>
            </a:r>
            <a:endParaRPr lang="en-GB" sz="900" kern="1200">
              <a:solidFill>
                <a:schemeClr val="lt1"/>
              </a:solidFill>
              <a:effectLst/>
              <a:latin typeface="+mn-lt"/>
              <a:ea typeface="+mn-ea"/>
              <a:cs typeface="+mn-cs"/>
            </a:endParaRPr>
          </a:p>
          <a:p>
            <a:pPr algn="just"/>
            <a:r>
              <a:rPr lang="en-US" sz="900" kern="120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endParaRPr lang="en-GB" sz="900" kern="1200">
              <a:solidFill>
                <a:schemeClr val="lt1"/>
              </a:solidFill>
              <a:effectLst/>
              <a:latin typeface="+mn-lt"/>
              <a:ea typeface="+mn-ea"/>
              <a:cs typeface="+mn-cs"/>
            </a:endParaRPr>
          </a:p>
        </p:txBody>
      </p:sp>
      <p:sp>
        <p:nvSpPr>
          <p:cNvPr id="25" name="Rectangle 24">
            <a:extLst>
              <a:ext uri="{FF2B5EF4-FFF2-40B4-BE49-F238E27FC236}">
                <a16:creationId xmlns:a16="http://schemas.microsoft.com/office/drawing/2014/main" id="{70346E06-447F-4987-8A70-EF682B77014F}"/>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 Invent</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spTree>
    <p:extLst>
      <p:ext uri="{BB962C8B-B14F-4D97-AF65-F5344CB8AC3E}">
        <p14:creationId xmlns:p14="http://schemas.microsoft.com/office/powerpoint/2010/main" val="19294477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F2A899A2-5662-40A6-B2F6-F6BFA41348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spTree>
    <p:extLst>
      <p:ext uri="{BB962C8B-B14F-4D97-AF65-F5344CB8AC3E}">
        <p14:creationId xmlns:p14="http://schemas.microsoft.com/office/powerpoint/2010/main" val="185951965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Void">
    <p:bg>
      <p:bgRef idx="1001">
        <a:schemeClr val="bg1"/>
      </p:bgRef>
    </p:bg>
    <p:spTree>
      <p:nvGrpSpPr>
        <p:cNvPr id="1" name=""/>
        <p:cNvGrpSpPr/>
        <p:nvPr/>
      </p:nvGrpSpPr>
      <p:grpSpPr>
        <a:xfrm>
          <a:off x="0" y="0"/>
          <a:ext cx="0" cy="0"/>
          <a:chOff x="0" y="0"/>
          <a:chExt cx="0" cy="0"/>
        </a:xfrm>
      </p:grpSpPr>
      <p:sp>
        <p:nvSpPr>
          <p:cNvPr id="2" name="Espace réservé du numéro de diapositive 3">
            <a:extLst>
              <a:ext uri="{FF2B5EF4-FFF2-40B4-BE49-F238E27FC236}">
                <a16:creationId xmlns:a16="http://schemas.microsoft.com/office/drawing/2014/main" id="{FD19E731-8E64-439C-A4AE-D62FDB67583C}"/>
              </a:ext>
            </a:extLst>
          </p:cNvPr>
          <p:cNvSpPr txBox="1">
            <a:spLocks/>
          </p:cNvSpPr>
          <p:nvPr userDrawn="1"/>
        </p:nvSpPr>
        <p:spPr>
          <a:xfrm>
            <a:off x="9347200" y="6330918"/>
            <a:ext cx="2844800" cy="365125"/>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9pPr>
          </a:lstStyle>
          <a:p>
            <a:fld id="{00000000-1234-1234-1234-123412341234}" type="slidenum">
              <a:rPr lang="fr-FR" sz="1333" smtClean="0"/>
              <a:pPr/>
              <a:t>‹N°›</a:t>
            </a:fld>
            <a:endParaRPr lang="fr-FR" sz="1333"/>
          </a:p>
        </p:txBody>
      </p:sp>
      <p:sp>
        <p:nvSpPr>
          <p:cNvPr id="4" name="Title 3">
            <a:extLst>
              <a:ext uri="{FF2B5EF4-FFF2-40B4-BE49-F238E27FC236}">
                <a16:creationId xmlns:a16="http://schemas.microsoft.com/office/drawing/2014/main" id="{5644A538-28E7-4FD1-8B65-3FCCC2041522}"/>
              </a:ext>
            </a:extLst>
          </p:cNvPr>
          <p:cNvSpPr>
            <a:spLocks noGrp="1"/>
          </p:cNvSpPr>
          <p:nvPr>
            <p:ph type="title"/>
          </p:nvPr>
        </p:nvSpPr>
        <p:spPr>
          <a:xfrm>
            <a:off x="609600" y="4846320"/>
            <a:ext cx="10972800" cy="538480"/>
          </a:xfrm>
        </p:spPr>
        <p:txBody>
          <a:bodyPr/>
          <a:lstStyle>
            <a:lvl1pPr algn="ctr">
              <a:defRPr>
                <a:solidFill>
                  <a:srgbClr val="004575"/>
                </a:solidFill>
              </a:defRPr>
            </a:lvl1pPr>
          </a:lstStyle>
          <a:p>
            <a:r>
              <a:rPr lang="en-US"/>
              <a:t>Click to edit Master title style</a:t>
            </a:r>
            <a:endParaRPr lang="fr-FR"/>
          </a:p>
        </p:txBody>
      </p:sp>
      <p:sp>
        <p:nvSpPr>
          <p:cNvPr id="15" name="Text Placeholder 14">
            <a:extLst>
              <a:ext uri="{FF2B5EF4-FFF2-40B4-BE49-F238E27FC236}">
                <a16:creationId xmlns:a16="http://schemas.microsoft.com/office/drawing/2014/main" id="{D2F0C5CF-88C9-47A6-8CC1-31C630BF0303}"/>
              </a:ext>
            </a:extLst>
          </p:cNvPr>
          <p:cNvSpPr>
            <a:spLocks noGrp="1"/>
          </p:cNvSpPr>
          <p:nvPr>
            <p:ph type="body" sz="quarter" idx="10"/>
          </p:nvPr>
        </p:nvSpPr>
        <p:spPr>
          <a:xfrm>
            <a:off x="609600" y="5465780"/>
            <a:ext cx="10972800" cy="537633"/>
          </a:xfrm>
          <a:prstGeom prst="rect">
            <a:avLst/>
          </a:prstGeom>
        </p:spPr>
        <p:txBody>
          <a:bodyPr anchor="ctr"/>
          <a:lstStyle>
            <a:lvl1pPr marL="169329" indent="0">
              <a:buNone/>
              <a:defRPr sz="1867" b="0">
                <a:solidFill>
                  <a:srgbClr val="00457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7" name="Subtitle 2">
            <a:extLst>
              <a:ext uri="{FF2B5EF4-FFF2-40B4-BE49-F238E27FC236}">
                <a16:creationId xmlns:a16="http://schemas.microsoft.com/office/drawing/2014/main" id="{370F8001-E28C-492C-BC71-57C0DE0617CC}"/>
              </a:ext>
            </a:extLst>
          </p:cNvPr>
          <p:cNvSpPr>
            <a:spLocks noGrp="1"/>
          </p:cNvSpPr>
          <p:nvPr>
            <p:ph type="subTitle" idx="1" hasCustomPrompt="1"/>
          </p:nvPr>
        </p:nvSpPr>
        <p:spPr>
          <a:xfrm>
            <a:off x="609601" y="6171101"/>
            <a:ext cx="5882640" cy="45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169329" indent="0">
              <a:lnSpc>
                <a:spcPct val="100000"/>
              </a:lnSpc>
              <a:spcBef>
                <a:spcPts val="0"/>
              </a:spcBef>
              <a:buNone/>
              <a:defRPr lang="en-US" sz="1867" b="0" i="0" u="none" strike="noStrike" cap="none" dirty="0">
                <a:solidFill>
                  <a:srgbClr val="004575"/>
                </a:solidFill>
                <a:latin typeface="Arial"/>
                <a:ea typeface="Arial"/>
                <a:cs typeface="Arial"/>
                <a:sym typeface="Arial"/>
              </a:defRPr>
            </a:lvl1pPr>
          </a:lstStyle>
          <a:p>
            <a:pPr marL="169329" marR="0" lvl="0" indent="0" algn="l" rtl="0" fontAlgn="auto">
              <a:lnSpc>
                <a:spcPct val="100000"/>
              </a:lnSpc>
              <a:spcBef>
                <a:spcPts val="427"/>
              </a:spcBef>
              <a:spcAft>
                <a:spcPts val="0"/>
              </a:spcAft>
              <a:buClr>
                <a:srgbClr val="003A70"/>
              </a:buClr>
              <a:buSzPts val="1600"/>
              <a:buFont typeface="Arial"/>
              <a:buNone/>
              <a:tabLst/>
            </a:pPr>
            <a:r>
              <a:rPr lang="en-US"/>
              <a:t>Click to insert presenter, location, and date</a:t>
            </a:r>
          </a:p>
        </p:txBody>
      </p:sp>
      <p:pic>
        <p:nvPicPr>
          <p:cNvPr id="9" name="Picture 8" descr="A picture containing logo&#10;&#10;Description automatically generated">
            <a:extLst>
              <a:ext uri="{FF2B5EF4-FFF2-40B4-BE49-F238E27FC236}">
                <a16:creationId xmlns:a16="http://schemas.microsoft.com/office/drawing/2014/main" id="{58102703-2645-44CC-8B02-A77A743E09AB}"/>
              </a:ext>
            </a:extLst>
          </p:cNvPr>
          <p:cNvPicPr>
            <a:picLocks noChangeAspect="1"/>
          </p:cNvPicPr>
          <p:nvPr userDrawn="1"/>
        </p:nvPicPr>
        <p:blipFill>
          <a:blip r:embed="rId2"/>
          <a:stretch>
            <a:fillRect/>
          </a:stretch>
        </p:blipFill>
        <p:spPr>
          <a:xfrm>
            <a:off x="3961629" y="1954449"/>
            <a:ext cx="4291512" cy="2856000"/>
          </a:xfrm>
          <a:prstGeom prst="rect">
            <a:avLst/>
          </a:prstGeom>
        </p:spPr>
      </p:pic>
      <p:sp>
        <p:nvSpPr>
          <p:cNvPr id="7" name="Rectangle: Rounded Corners 6">
            <a:extLst>
              <a:ext uri="{FF2B5EF4-FFF2-40B4-BE49-F238E27FC236}">
                <a16:creationId xmlns:a16="http://schemas.microsoft.com/office/drawing/2014/main" id="{DF40A0AF-9CBE-4F8A-9D17-E3A2E9E8CD18}"/>
              </a:ext>
            </a:extLst>
          </p:cNvPr>
          <p:cNvSpPr/>
          <p:nvPr userDrawn="1"/>
        </p:nvSpPr>
        <p:spPr>
          <a:xfrm>
            <a:off x="12306205" y="11568"/>
            <a:ext cx="394736" cy="599440"/>
          </a:xfrm>
          <a:prstGeom prst="round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0</a:t>
            </a:r>
          </a:p>
          <a:p>
            <a:pPr algn="ctr"/>
            <a:r>
              <a:rPr lang="fr-FR" sz="1067" b="1">
                <a:solidFill>
                  <a:schemeClr val="tx1"/>
                </a:solidFill>
              </a:rPr>
              <a:t>69</a:t>
            </a:r>
          </a:p>
          <a:p>
            <a:pPr algn="ctr"/>
            <a:r>
              <a:rPr lang="fr-FR" sz="1067" b="1">
                <a:solidFill>
                  <a:schemeClr val="tx1"/>
                </a:solidFill>
              </a:rPr>
              <a:t>117</a:t>
            </a:r>
          </a:p>
        </p:txBody>
      </p:sp>
      <p:sp>
        <p:nvSpPr>
          <p:cNvPr id="8" name="Rectangle: Rounded Corners 7">
            <a:extLst>
              <a:ext uri="{FF2B5EF4-FFF2-40B4-BE49-F238E27FC236}">
                <a16:creationId xmlns:a16="http://schemas.microsoft.com/office/drawing/2014/main" id="{3D690A3B-DF4E-4888-9C6C-0F49E6B41945}"/>
              </a:ext>
            </a:extLst>
          </p:cNvPr>
          <p:cNvSpPr/>
          <p:nvPr userDrawn="1"/>
        </p:nvSpPr>
        <p:spPr>
          <a:xfrm>
            <a:off x="12780339" y="696267"/>
            <a:ext cx="394736" cy="599440"/>
          </a:xfrm>
          <a:prstGeom prst="roundRect">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230</a:t>
            </a:r>
          </a:p>
          <a:p>
            <a:pPr algn="ctr"/>
            <a:r>
              <a:rPr lang="fr-FR" sz="1067" b="1">
                <a:solidFill>
                  <a:schemeClr val="tx1"/>
                </a:solidFill>
              </a:rPr>
              <a:t>24</a:t>
            </a:r>
          </a:p>
          <a:p>
            <a:pPr algn="ctr"/>
            <a:r>
              <a:rPr lang="fr-FR" sz="1067" b="1">
                <a:solidFill>
                  <a:schemeClr val="tx1"/>
                </a:solidFill>
              </a:rPr>
              <a:t>83</a:t>
            </a:r>
          </a:p>
        </p:txBody>
      </p:sp>
      <p:sp>
        <p:nvSpPr>
          <p:cNvPr id="10" name="Rectangle: Rounded Corners 9">
            <a:extLst>
              <a:ext uri="{FF2B5EF4-FFF2-40B4-BE49-F238E27FC236}">
                <a16:creationId xmlns:a16="http://schemas.microsoft.com/office/drawing/2014/main" id="{FAB74479-A5B0-4914-9D5B-F3EB64A8B59F}"/>
              </a:ext>
            </a:extLst>
          </p:cNvPr>
          <p:cNvSpPr/>
          <p:nvPr userDrawn="1"/>
        </p:nvSpPr>
        <p:spPr>
          <a:xfrm>
            <a:off x="12306205" y="696267"/>
            <a:ext cx="394736" cy="599440"/>
          </a:xfrm>
          <a:prstGeom prst="roundRect">
            <a:avLst/>
          </a:pr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255</a:t>
            </a:r>
          </a:p>
          <a:p>
            <a:pPr algn="ctr"/>
            <a:r>
              <a:rPr lang="fr-FR" sz="1067" b="1">
                <a:solidFill>
                  <a:schemeClr val="tx1"/>
                </a:solidFill>
              </a:rPr>
              <a:t>0</a:t>
            </a:r>
          </a:p>
          <a:p>
            <a:pPr algn="ctr"/>
            <a:r>
              <a:rPr lang="fr-FR" sz="1067" b="1">
                <a:solidFill>
                  <a:schemeClr val="tx1"/>
                </a:solidFill>
              </a:rPr>
              <a:t>77</a:t>
            </a:r>
          </a:p>
        </p:txBody>
      </p:sp>
      <p:sp>
        <p:nvSpPr>
          <p:cNvPr id="11" name="Rectangle: Rounded Corners 10">
            <a:extLst>
              <a:ext uri="{FF2B5EF4-FFF2-40B4-BE49-F238E27FC236}">
                <a16:creationId xmlns:a16="http://schemas.microsoft.com/office/drawing/2014/main" id="{9ED4D8A8-D56C-4011-9D96-7BBAC03C1085}"/>
              </a:ext>
            </a:extLst>
          </p:cNvPr>
          <p:cNvSpPr/>
          <p:nvPr userDrawn="1"/>
        </p:nvSpPr>
        <p:spPr>
          <a:xfrm>
            <a:off x="12780339" y="2065664"/>
            <a:ext cx="394736" cy="59944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bg1"/>
                </a:solidFill>
              </a:rPr>
              <a:t>255</a:t>
            </a:r>
          </a:p>
          <a:p>
            <a:pPr algn="ctr"/>
            <a:r>
              <a:rPr lang="fr-FR" sz="1067" b="1">
                <a:solidFill>
                  <a:schemeClr val="bg1"/>
                </a:solidFill>
              </a:rPr>
              <a:t>255</a:t>
            </a:r>
          </a:p>
          <a:p>
            <a:pPr algn="ctr"/>
            <a:r>
              <a:rPr lang="fr-FR" sz="1067" b="1">
                <a:solidFill>
                  <a:schemeClr val="bg1"/>
                </a:solidFill>
              </a:rPr>
              <a:t>255</a:t>
            </a:r>
          </a:p>
        </p:txBody>
      </p:sp>
      <p:sp>
        <p:nvSpPr>
          <p:cNvPr id="12" name="Rectangle: Rounded Corners 11">
            <a:extLst>
              <a:ext uri="{FF2B5EF4-FFF2-40B4-BE49-F238E27FC236}">
                <a16:creationId xmlns:a16="http://schemas.microsoft.com/office/drawing/2014/main" id="{0E84E024-2670-49D8-8CDE-8DBFFF3FD22A}"/>
              </a:ext>
            </a:extLst>
          </p:cNvPr>
          <p:cNvSpPr/>
          <p:nvPr userDrawn="1"/>
        </p:nvSpPr>
        <p:spPr>
          <a:xfrm>
            <a:off x="12780339" y="1380965"/>
            <a:ext cx="394736" cy="599440"/>
          </a:xfrm>
          <a:prstGeom prst="roundRect">
            <a:avLst/>
          </a:prstGeom>
          <a:solidFill>
            <a:srgbClr val="E5E3E4"/>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229</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227</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228</a:t>
            </a:r>
          </a:p>
        </p:txBody>
      </p:sp>
      <p:sp>
        <p:nvSpPr>
          <p:cNvPr id="13" name="Rectangle: Rounded Corners 12">
            <a:extLst>
              <a:ext uri="{FF2B5EF4-FFF2-40B4-BE49-F238E27FC236}">
                <a16:creationId xmlns:a16="http://schemas.microsoft.com/office/drawing/2014/main" id="{31A31416-DFCA-48B8-9F3C-12892807D77E}"/>
              </a:ext>
            </a:extLst>
          </p:cNvPr>
          <p:cNvSpPr/>
          <p:nvPr userDrawn="1"/>
        </p:nvSpPr>
        <p:spPr>
          <a:xfrm>
            <a:off x="12780339" y="11568"/>
            <a:ext cx="394736" cy="599440"/>
          </a:xfrm>
          <a:prstGeom prst="roundRect">
            <a:avLst/>
          </a:prstGeom>
          <a:solidFill>
            <a:srgbClr val="385D8A"/>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56</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93</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138</a:t>
            </a:r>
          </a:p>
        </p:txBody>
      </p:sp>
      <p:sp>
        <p:nvSpPr>
          <p:cNvPr id="14" name="Rectangle: Rounded Corners 13">
            <a:extLst>
              <a:ext uri="{FF2B5EF4-FFF2-40B4-BE49-F238E27FC236}">
                <a16:creationId xmlns:a16="http://schemas.microsoft.com/office/drawing/2014/main" id="{9BF99CDC-7DFE-457E-9746-FBC3FC2F74C7}"/>
              </a:ext>
            </a:extLst>
          </p:cNvPr>
          <p:cNvSpPr/>
          <p:nvPr userDrawn="1"/>
        </p:nvSpPr>
        <p:spPr>
          <a:xfrm>
            <a:off x="12306205" y="1380965"/>
            <a:ext cx="394736" cy="5994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latin typeface="+mn-lt"/>
                <a:ea typeface="+mn-ea"/>
                <a:cs typeface="+mn-cs"/>
              </a:rPr>
              <a:t>0</a:t>
            </a:r>
          </a:p>
          <a:p>
            <a:pPr algn="ctr"/>
            <a:r>
              <a:rPr lang="fr-FR" sz="1067" b="1">
                <a:solidFill>
                  <a:schemeClr val="tx1"/>
                </a:solidFill>
              </a:rPr>
              <a:t>0</a:t>
            </a:r>
          </a:p>
          <a:p>
            <a:pPr algn="ctr"/>
            <a:r>
              <a:rPr lang="fr-FR" sz="1067" b="1">
                <a:solidFill>
                  <a:schemeClr val="tx1"/>
                </a:solidFill>
                <a:latin typeface="+mn-lt"/>
                <a:ea typeface="+mn-ea"/>
                <a:cs typeface="+mn-cs"/>
              </a:rPr>
              <a:t>0</a:t>
            </a:r>
          </a:p>
        </p:txBody>
      </p:sp>
    </p:spTree>
    <p:extLst>
      <p:ext uri="{BB962C8B-B14F-4D97-AF65-F5344CB8AC3E}">
        <p14:creationId xmlns:p14="http://schemas.microsoft.com/office/powerpoint/2010/main" val="3931384682"/>
      </p:ext>
    </p:extLst>
  </p:cSld>
  <p:clrMapOvr>
    <a:overrideClrMapping bg1="lt1" tx1="dk1" bg2="lt2" tx2="dk2" accent1="accent1" accent2="accent2" accent3="accent3" accent4="accent4" accent5="accent5" accent6="accent6" hlink="hlink" folHlink="folHlink"/>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6" name="Google Shape;10;p1">
            <a:extLst>
              <a:ext uri="{FF2B5EF4-FFF2-40B4-BE49-F238E27FC236}">
                <a16:creationId xmlns:a16="http://schemas.microsoft.com/office/drawing/2014/main" id="{B6C01700-11D6-47E3-BBBC-93B817878FA4}"/>
              </a:ext>
            </a:extLst>
          </p:cNvPr>
          <p:cNvSpPr txBox="1">
            <a:spLocks noGrp="1"/>
          </p:cNvSpPr>
          <p:nvPr>
            <p:ph type="title"/>
          </p:nvPr>
        </p:nvSpPr>
        <p:spPr>
          <a:xfrm>
            <a:off x="640080" y="91440"/>
            <a:ext cx="10972800" cy="865739"/>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003A70"/>
              </a:buClr>
              <a:buSzPts val="2000"/>
              <a:buFont typeface="Arial"/>
              <a:buNone/>
              <a:defRPr sz="2667" b="0" i="0" u="none" strike="noStrike" cap="none">
                <a:solidFill>
                  <a:srgbClr val="003A70"/>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r>
              <a:rPr lang="en-US"/>
              <a:t>Click to edit Master title style</a:t>
            </a:r>
            <a:endParaRPr/>
          </a:p>
        </p:txBody>
      </p:sp>
    </p:spTree>
    <p:extLst>
      <p:ext uri="{BB962C8B-B14F-4D97-AF65-F5344CB8AC3E}">
        <p14:creationId xmlns:p14="http://schemas.microsoft.com/office/powerpoint/2010/main" val="213005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Disposition personnalisée">
    <p:bg>
      <p:bgRef idx="1001">
        <a:schemeClr val="bg1"/>
      </p:bgRef>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CEC66F7-E477-4460-A4F1-BAA51304D5B4}"/>
              </a:ext>
            </a:extLst>
          </p:cNvPr>
          <p:cNvGrpSpPr/>
          <p:nvPr userDrawn="1"/>
        </p:nvGrpSpPr>
        <p:grpSpPr>
          <a:xfrm>
            <a:off x="-1" y="-7355"/>
            <a:ext cx="12316460" cy="6865355"/>
            <a:chOff x="-1" y="-5516"/>
            <a:chExt cx="9237345" cy="5149016"/>
          </a:xfrm>
        </p:grpSpPr>
        <p:pic>
          <p:nvPicPr>
            <p:cNvPr id="4" name="Image 2">
              <a:extLst>
                <a:ext uri="{FF2B5EF4-FFF2-40B4-BE49-F238E27FC236}">
                  <a16:creationId xmlns:a16="http://schemas.microsoft.com/office/drawing/2014/main" id="{2B6AE7F0-2C31-47B3-972C-43251EC7EC9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2995749" cy="5143500"/>
            </a:xfrm>
            <a:prstGeom prst="rect">
              <a:avLst/>
            </a:prstGeom>
          </p:spPr>
        </p:pic>
        <p:pic>
          <p:nvPicPr>
            <p:cNvPr id="8" name="Image 2">
              <a:extLst>
                <a:ext uri="{FF2B5EF4-FFF2-40B4-BE49-F238E27FC236}">
                  <a16:creationId xmlns:a16="http://schemas.microsoft.com/office/drawing/2014/main" id="{992F941B-8EF0-4132-892E-E19D39355700}"/>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1462948" y="-5516"/>
              <a:ext cx="2995749" cy="3257986"/>
            </a:xfrm>
            <a:prstGeom prst="rect">
              <a:avLst/>
            </a:prstGeom>
          </p:spPr>
        </p:pic>
        <p:pic>
          <p:nvPicPr>
            <p:cNvPr id="9" name="Image 2">
              <a:extLst>
                <a:ext uri="{FF2B5EF4-FFF2-40B4-BE49-F238E27FC236}">
                  <a16:creationId xmlns:a16="http://schemas.microsoft.com/office/drawing/2014/main" id="{666429A8-AFD1-4B1C-980A-354ED5401104}"/>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45876"/>
            <a:stretch/>
          </p:blipFill>
          <p:spPr>
            <a:xfrm>
              <a:off x="926373" y="2362636"/>
              <a:ext cx="2995749" cy="2780864"/>
            </a:xfrm>
            <a:prstGeom prst="rect">
              <a:avLst/>
            </a:prstGeom>
          </p:spPr>
        </p:pic>
        <p:pic>
          <p:nvPicPr>
            <p:cNvPr id="10" name="Image 2">
              <a:extLst>
                <a:ext uri="{FF2B5EF4-FFF2-40B4-BE49-F238E27FC236}">
                  <a16:creationId xmlns:a16="http://schemas.microsoft.com/office/drawing/2014/main" id="{868EC708-A7D0-4B63-938C-42A84C14BF2C}"/>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9178"/>
            <a:stretch/>
          </p:blipFill>
          <p:spPr>
            <a:xfrm>
              <a:off x="2389322" y="477122"/>
              <a:ext cx="2995749" cy="4666378"/>
            </a:xfrm>
            <a:prstGeom prst="rect">
              <a:avLst/>
            </a:prstGeom>
          </p:spPr>
        </p:pic>
        <p:pic>
          <p:nvPicPr>
            <p:cNvPr id="11" name="Image 2">
              <a:extLst>
                <a:ext uri="{FF2B5EF4-FFF2-40B4-BE49-F238E27FC236}">
                  <a16:creationId xmlns:a16="http://schemas.microsoft.com/office/drawing/2014/main" id="{9DE8ECEC-43FA-40A8-9702-535B2693DFFE}"/>
                </a:ext>
              </a:extLst>
            </p:cNvPr>
            <p:cNvPicPr>
              <a:picLocks noChangeAspect="1"/>
            </p:cNvPicPr>
            <p:nvPr userDrawn="1"/>
          </p:nvPicPr>
          <p:blipFill rotWithShape="1">
            <a:blip r:embed="rId4">
              <a:extLst>
                <a:ext uri="{28A0092B-C50C-407E-A947-70E740481C1C}">
                  <a14:useLocalDpi xmlns:a14="http://schemas.microsoft.com/office/drawing/2010/main"/>
                </a:ext>
              </a:extLst>
            </a:blip>
            <a:srcRect t="27717" b="-1"/>
            <a:stretch/>
          </p:blipFill>
          <p:spPr>
            <a:xfrm>
              <a:off x="3852271" y="0"/>
              <a:ext cx="2995749" cy="3730823"/>
            </a:xfrm>
            <a:prstGeom prst="rect">
              <a:avLst/>
            </a:prstGeom>
          </p:spPr>
        </p:pic>
        <p:pic>
          <p:nvPicPr>
            <p:cNvPr id="12" name="Image 2">
              <a:extLst>
                <a:ext uri="{FF2B5EF4-FFF2-40B4-BE49-F238E27FC236}">
                  <a16:creationId xmlns:a16="http://schemas.microsoft.com/office/drawing/2014/main" id="{3A467DB2-9D20-49AD-B466-E04036D624B5}"/>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18489"/>
            <a:stretch/>
          </p:blipFill>
          <p:spPr>
            <a:xfrm>
              <a:off x="4778645" y="955476"/>
              <a:ext cx="2995749" cy="4188024"/>
            </a:xfrm>
            <a:prstGeom prst="rect">
              <a:avLst/>
            </a:prstGeom>
          </p:spPr>
        </p:pic>
        <p:pic>
          <p:nvPicPr>
            <p:cNvPr id="13" name="Image 2">
              <a:extLst>
                <a:ext uri="{FF2B5EF4-FFF2-40B4-BE49-F238E27FC236}">
                  <a16:creationId xmlns:a16="http://schemas.microsoft.com/office/drawing/2014/main" id="{31B80BB6-342E-4A68-BA7A-4D168F86DB8C}"/>
                </a:ext>
              </a:extLst>
            </p:cNvPr>
            <p:cNvPicPr>
              <a:picLocks noChangeAspect="1"/>
            </p:cNvPicPr>
            <p:nvPr userDrawn="1"/>
          </p:nvPicPr>
          <p:blipFill rotWithShape="1">
            <a:blip r:embed="rId4">
              <a:extLst>
                <a:ext uri="{28A0092B-C50C-407E-A947-70E740481C1C}">
                  <a14:useLocalDpi xmlns:a14="http://schemas.microsoft.com/office/drawing/2010/main"/>
                </a:ext>
              </a:extLst>
            </a:blip>
            <a:srcRect t="18100" b="1"/>
            <a:stretch/>
          </p:blipFill>
          <p:spPr>
            <a:xfrm>
              <a:off x="6241594" y="0"/>
              <a:ext cx="2995749" cy="4207945"/>
            </a:xfrm>
            <a:prstGeom prst="rect">
              <a:avLst/>
            </a:prstGeom>
          </p:spPr>
        </p:pic>
        <p:pic>
          <p:nvPicPr>
            <p:cNvPr id="14" name="Image 2">
              <a:extLst>
                <a:ext uri="{FF2B5EF4-FFF2-40B4-BE49-F238E27FC236}">
                  <a16:creationId xmlns:a16="http://schemas.microsoft.com/office/drawing/2014/main" id="{F26B0E0E-FAE5-4C67-A88B-559B6AD47C41}"/>
                </a:ext>
              </a:extLst>
            </p:cNvPr>
            <p:cNvPicPr>
              <a:picLocks noChangeAspect="1"/>
            </p:cNvPicPr>
            <p:nvPr userDrawn="1"/>
          </p:nvPicPr>
          <p:blipFill rotWithShape="1">
            <a:blip r:embed="rId4">
              <a:extLst>
                <a:ext uri="{28A0092B-C50C-407E-A947-70E740481C1C}">
                  <a14:useLocalDpi xmlns:a14="http://schemas.microsoft.com/office/drawing/2010/main"/>
                </a:ext>
              </a:extLst>
            </a:blip>
            <a:srcRect t="1" r="30817" b="27717"/>
            <a:stretch/>
          </p:blipFill>
          <p:spPr>
            <a:xfrm>
              <a:off x="7164794" y="1429622"/>
              <a:ext cx="2072550" cy="3713878"/>
            </a:xfrm>
            <a:prstGeom prst="rect">
              <a:avLst/>
            </a:prstGeom>
          </p:spPr>
        </p:pic>
      </p:grpSp>
      <p:sp>
        <p:nvSpPr>
          <p:cNvPr id="15" name="Rectangle 14">
            <a:extLst>
              <a:ext uri="{FF2B5EF4-FFF2-40B4-BE49-F238E27FC236}">
                <a16:creationId xmlns:a16="http://schemas.microsoft.com/office/drawing/2014/main" id="{2B048552-2636-458F-92A0-EF9D472693C8}"/>
              </a:ext>
            </a:extLst>
          </p:cNvPr>
          <p:cNvSpPr/>
          <p:nvPr userDrawn="1"/>
        </p:nvSpPr>
        <p:spPr>
          <a:xfrm>
            <a:off x="1312093" y="247470"/>
            <a:ext cx="9567817" cy="6363063"/>
          </a:xfrm>
          <a:prstGeom prst="rect">
            <a:avLst/>
          </a:prstGeom>
          <a:solidFill>
            <a:srgbClr val="0045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b="1">
              <a:latin typeface="Verdana" panose="020B0604030504040204" pitchFamily="34" charset="0"/>
              <a:ea typeface="Verdana" panose="020B0604030504040204" pitchFamily="34" charset="0"/>
            </a:endParaRPr>
          </a:p>
        </p:txBody>
      </p:sp>
      <p:sp>
        <p:nvSpPr>
          <p:cNvPr id="7" name="Text Placeholder 6">
            <a:extLst>
              <a:ext uri="{FF2B5EF4-FFF2-40B4-BE49-F238E27FC236}">
                <a16:creationId xmlns:a16="http://schemas.microsoft.com/office/drawing/2014/main" id="{CE747B02-ABAE-45C5-8314-F712B30FA166}"/>
              </a:ext>
            </a:extLst>
          </p:cNvPr>
          <p:cNvSpPr>
            <a:spLocks noGrp="1"/>
          </p:cNvSpPr>
          <p:nvPr>
            <p:ph type="body" sz="quarter" idx="11"/>
          </p:nvPr>
        </p:nvSpPr>
        <p:spPr>
          <a:xfrm>
            <a:off x="2799293" y="2020359"/>
            <a:ext cx="6593417" cy="2817283"/>
          </a:xfrm>
        </p:spPr>
        <p:txBody>
          <a:bodyPr anchor="ctr"/>
          <a:lstStyle>
            <a:lvl1pPr>
              <a:defRPr lang="fr-FR" sz="3200" b="1" i="0" u="none" strike="noStrike" cap="none" spc="-27" baseline="0" dirty="0" smtClean="0">
                <a:solidFill>
                  <a:schemeClr val="lt1"/>
                </a:solidFill>
                <a:latin typeface="Verdana" panose="020B0604030504040204" pitchFamily="34" charset="0"/>
                <a:ea typeface="Verdana" panose="020B0604030504040204" pitchFamily="34" charset="0"/>
                <a:cs typeface="+mn-cs"/>
                <a:sym typeface="Arial"/>
              </a:defRPr>
            </a:lvl1pPr>
            <a:lvl2pPr>
              <a:defRPr/>
            </a:lvl2pPr>
            <a:lvl3pPr>
              <a:defRPr/>
            </a:lvl3pPr>
            <a:lvl4pPr>
              <a:defRPr/>
            </a:lvl4pPr>
            <a:lvl5pPr>
              <a:defRPr/>
            </a:lvl5pPr>
          </a:lstStyle>
          <a:p>
            <a:pPr marL="0" marR="0" lvl="0" indent="0" algn="ctr" rtl="0" eaLnBrk="1" hangingPunct="1">
              <a:lnSpc>
                <a:spcPct val="100000"/>
              </a:lnSpc>
              <a:spcBef>
                <a:spcPts val="0"/>
              </a:spcBef>
              <a:spcAft>
                <a:spcPts val="0"/>
              </a:spcAft>
              <a:buClr>
                <a:srgbClr val="000000"/>
              </a:buClr>
              <a:buSzPts val="1800"/>
              <a:buFont typeface="Arial"/>
              <a:buNone/>
            </a:pPr>
            <a:r>
              <a:rPr lang="en-US"/>
              <a:t>Click to edit Master text</a:t>
            </a:r>
            <a:endParaRPr lang="fr-FR"/>
          </a:p>
        </p:txBody>
      </p:sp>
    </p:spTree>
    <p:extLst>
      <p:ext uri="{BB962C8B-B14F-4D97-AF65-F5344CB8AC3E}">
        <p14:creationId xmlns:p14="http://schemas.microsoft.com/office/powerpoint/2010/main" val="32899822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sp>
        <p:nvSpPr>
          <p:cNvPr id="6" name="Google Shape;10;p1">
            <a:extLst>
              <a:ext uri="{FF2B5EF4-FFF2-40B4-BE49-F238E27FC236}">
                <a16:creationId xmlns:a16="http://schemas.microsoft.com/office/drawing/2014/main" id="{B6C01700-11D6-47E3-BBBC-93B817878FA4}"/>
              </a:ext>
            </a:extLst>
          </p:cNvPr>
          <p:cNvSpPr txBox="1">
            <a:spLocks noGrp="1"/>
          </p:cNvSpPr>
          <p:nvPr>
            <p:ph type="title"/>
          </p:nvPr>
        </p:nvSpPr>
        <p:spPr>
          <a:xfrm>
            <a:off x="640080" y="91440"/>
            <a:ext cx="10972800" cy="865739"/>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003A70"/>
              </a:buClr>
              <a:buSzPts val="2000"/>
              <a:buFont typeface="Arial"/>
              <a:buNone/>
              <a:defRPr sz="2667" b="0" i="0" u="none" strike="noStrike" cap="none">
                <a:solidFill>
                  <a:srgbClr val="003A70"/>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r>
              <a:rPr lang="en-US"/>
              <a:t>Click to edit Master title style</a:t>
            </a:r>
            <a:endParaRPr/>
          </a:p>
        </p:txBody>
      </p:sp>
    </p:spTree>
    <p:extLst>
      <p:ext uri="{BB962C8B-B14F-4D97-AF65-F5344CB8AC3E}">
        <p14:creationId xmlns:p14="http://schemas.microsoft.com/office/powerpoint/2010/main" val="1573102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Disposition personnalisée">
    <p:bg>
      <p:bgPr>
        <a:solidFill>
          <a:srgbClr val="004575"/>
        </a:solidFill>
        <a:effectLst/>
      </p:bgPr>
    </p:bg>
    <p:spTree>
      <p:nvGrpSpPr>
        <p:cNvPr id="1" name=""/>
        <p:cNvGrpSpPr/>
        <p:nvPr/>
      </p:nvGrpSpPr>
      <p:grpSpPr>
        <a:xfrm>
          <a:off x="0" y="0"/>
          <a:ext cx="0" cy="0"/>
          <a:chOff x="0" y="0"/>
          <a:chExt cx="0" cy="0"/>
        </a:xfrm>
      </p:grpSpPr>
      <p:sp>
        <p:nvSpPr>
          <p:cNvPr id="6" name="Google Shape;10;p1">
            <a:extLst>
              <a:ext uri="{FF2B5EF4-FFF2-40B4-BE49-F238E27FC236}">
                <a16:creationId xmlns:a16="http://schemas.microsoft.com/office/drawing/2014/main" id="{B6C01700-11D6-47E3-BBBC-93B817878FA4}"/>
              </a:ext>
            </a:extLst>
          </p:cNvPr>
          <p:cNvSpPr txBox="1">
            <a:spLocks noGrp="1"/>
          </p:cNvSpPr>
          <p:nvPr>
            <p:ph type="title"/>
          </p:nvPr>
        </p:nvSpPr>
        <p:spPr>
          <a:xfrm>
            <a:off x="640080" y="91440"/>
            <a:ext cx="10972800" cy="865739"/>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r>
              <a:rPr lang="en-US"/>
              <a:t>Click to edit Master title style</a:t>
            </a:r>
            <a:endParaRPr/>
          </a:p>
        </p:txBody>
      </p:sp>
      <p:sp>
        <p:nvSpPr>
          <p:cNvPr id="3" name="Rectangle: Rounded Corners 2">
            <a:extLst>
              <a:ext uri="{FF2B5EF4-FFF2-40B4-BE49-F238E27FC236}">
                <a16:creationId xmlns:a16="http://schemas.microsoft.com/office/drawing/2014/main" id="{F30BC86F-1286-4D9B-88B0-219D6435AB4E}"/>
              </a:ext>
            </a:extLst>
          </p:cNvPr>
          <p:cNvSpPr/>
          <p:nvPr userDrawn="1"/>
        </p:nvSpPr>
        <p:spPr>
          <a:xfrm>
            <a:off x="12306205" y="11568"/>
            <a:ext cx="394736" cy="599440"/>
          </a:xfrm>
          <a:prstGeom prst="round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0</a:t>
            </a:r>
          </a:p>
          <a:p>
            <a:pPr algn="ctr"/>
            <a:r>
              <a:rPr lang="fr-FR" sz="1067" b="1">
                <a:solidFill>
                  <a:schemeClr val="tx1"/>
                </a:solidFill>
              </a:rPr>
              <a:t>69</a:t>
            </a:r>
          </a:p>
          <a:p>
            <a:pPr algn="ctr"/>
            <a:r>
              <a:rPr lang="fr-FR" sz="1067" b="1">
                <a:solidFill>
                  <a:schemeClr val="tx1"/>
                </a:solidFill>
              </a:rPr>
              <a:t>117</a:t>
            </a:r>
          </a:p>
        </p:txBody>
      </p:sp>
      <p:sp>
        <p:nvSpPr>
          <p:cNvPr id="4" name="Rectangle: Rounded Corners 3">
            <a:extLst>
              <a:ext uri="{FF2B5EF4-FFF2-40B4-BE49-F238E27FC236}">
                <a16:creationId xmlns:a16="http://schemas.microsoft.com/office/drawing/2014/main" id="{5A864A48-6552-422F-8A4E-A11D4F923B96}"/>
              </a:ext>
            </a:extLst>
          </p:cNvPr>
          <p:cNvSpPr/>
          <p:nvPr userDrawn="1"/>
        </p:nvSpPr>
        <p:spPr>
          <a:xfrm>
            <a:off x="12780339" y="696267"/>
            <a:ext cx="394736" cy="599440"/>
          </a:xfrm>
          <a:prstGeom prst="roundRect">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230</a:t>
            </a:r>
          </a:p>
          <a:p>
            <a:pPr algn="ctr"/>
            <a:r>
              <a:rPr lang="fr-FR" sz="1067" b="1">
                <a:solidFill>
                  <a:schemeClr val="tx1"/>
                </a:solidFill>
              </a:rPr>
              <a:t>24</a:t>
            </a:r>
          </a:p>
          <a:p>
            <a:pPr algn="ctr"/>
            <a:r>
              <a:rPr lang="fr-FR" sz="1067" b="1">
                <a:solidFill>
                  <a:schemeClr val="tx1"/>
                </a:solidFill>
              </a:rPr>
              <a:t>83</a:t>
            </a:r>
          </a:p>
        </p:txBody>
      </p:sp>
      <p:sp>
        <p:nvSpPr>
          <p:cNvPr id="5" name="Rectangle: Rounded Corners 4">
            <a:extLst>
              <a:ext uri="{FF2B5EF4-FFF2-40B4-BE49-F238E27FC236}">
                <a16:creationId xmlns:a16="http://schemas.microsoft.com/office/drawing/2014/main" id="{2018FCD2-D9AE-4FD7-9FD1-B7B1CAD6165D}"/>
              </a:ext>
            </a:extLst>
          </p:cNvPr>
          <p:cNvSpPr/>
          <p:nvPr userDrawn="1"/>
        </p:nvSpPr>
        <p:spPr>
          <a:xfrm>
            <a:off x="12306205" y="696267"/>
            <a:ext cx="394736" cy="599440"/>
          </a:xfrm>
          <a:prstGeom prst="roundRect">
            <a:avLst/>
          </a:pr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255</a:t>
            </a:r>
          </a:p>
          <a:p>
            <a:pPr algn="ctr"/>
            <a:r>
              <a:rPr lang="fr-FR" sz="1067" b="1">
                <a:solidFill>
                  <a:schemeClr val="tx1"/>
                </a:solidFill>
              </a:rPr>
              <a:t>0</a:t>
            </a:r>
          </a:p>
          <a:p>
            <a:pPr algn="ctr"/>
            <a:r>
              <a:rPr lang="fr-FR" sz="1067" b="1">
                <a:solidFill>
                  <a:schemeClr val="tx1"/>
                </a:solidFill>
              </a:rPr>
              <a:t>77</a:t>
            </a:r>
          </a:p>
        </p:txBody>
      </p:sp>
      <p:sp>
        <p:nvSpPr>
          <p:cNvPr id="7" name="Rectangle: Rounded Corners 6">
            <a:extLst>
              <a:ext uri="{FF2B5EF4-FFF2-40B4-BE49-F238E27FC236}">
                <a16:creationId xmlns:a16="http://schemas.microsoft.com/office/drawing/2014/main" id="{1BFA43B5-9AE8-47F3-8CB5-D95838E1A8D6}"/>
              </a:ext>
            </a:extLst>
          </p:cNvPr>
          <p:cNvSpPr/>
          <p:nvPr userDrawn="1"/>
        </p:nvSpPr>
        <p:spPr>
          <a:xfrm>
            <a:off x="12780339" y="2065664"/>
            <a:ext cx="394736" cy="59944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bg1"/>
                </a:solidFill>
              </a:rPr>
              <a:t>255</a:t>
            </a:r>
          </a:p>
          <a:p>
            <a:pPr algn="ctr"/>
            <a:r>
              <a:rPr lang="fr-FR" sz="1067" b="1">
                <a:solidFill>
                  <a:schemeClr val="bg1"/>
                </a:solidFill>
              </a:rPr>
              <a:t>255</a:t>
            </a:r>
          </a:p>
          <a:p>
            <a:pPr algn="ctr"/>
            <a:r>
              <a:rPr lang="fr-FR" sz="1067" b="1">
                <a:solidFill>
                  <a:schemeClr val="bg1"/>
                </a:solidFill>
              </a:rPr>
              <a:t>255</a:t>
            </a:r>
          </a:p>
        </p:txBody>
      </p:sp>
      <p:sp>
        <p:nvSpPr>
          <p:cNvPr id="8" name="Rectangle: Rounded Corners 7">
            <a:extLst>
              <a:ext uri="{FF2B5EF4-FFF2-40B4-BE49-F238E27FC236}">
                <a16:creationId xmlns:a16="http://schemas.microsoft.com/office/drawing/2014/main" id="{B35BEADB-EAAA-4D48-BA4D-DC3BA4CC75CE}"/>
              </a:ext>
            </a:extLst>
          </p:cNvPr>
          <p:cNvSpPr/>
          <p:nvPr userDrawn="1"/>
        </p:nvSpPr>
        <p:spPr>
          <a:xfrm>
            <a:off x="12780339" y="1380965"/>
            <a:ext cx="394736" cy="599440"/>
          </a:xfrm>
          <a:prstGeom prst="roundRect">
            <a:avLst/>
          </a:prstGeom>
          <a:solidFill>
            <a:srgbClr val="E5E3E4"/>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229</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227</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228</a:t>
            </a:r>
          </a:p>
        </p:txBody>
      </p:sp>
      <p:sp>
        <p:nvSpPr>
          <p:cNvPr id="9" name="Rectangle: Rounded Corners 8">
            <a:extLst>
              <a:ext uri="{FF2B5EF4-FFF2-40B4-BE49-F238E27FC236}">
                <a16:creationId xmlns:a16="http://schemas.microsoft.com/office/drawing/2014/main" id="{EA5FFA63-DAE7-4511-88B2-D484EB698384}"/>
              </a:ext>
            </a:extLst>
          </p:cNvPr>
          <p:cNvSpPr/>
          <p:nvPr userDrawn="1"/>
        </p:nvSpPr>
        <p:spPr>
          <a:xfrm>
            <a:off x="12780339" y="11568"/>
            <a:ext cx="394736" cy="599440"/>
          </a:xfrm>
          <a:prstGeom prst="roundRect">
            <a:avLst/>
          </a:prstGeom>
          <a:solidFill>
            <a:srgbClr val="385D8A"/>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56</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93</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138</a:t>
            </a:r>
          </a:p>
        </p:txBody>
      </p:sp>
      <p:sp>
        <p:nvSpPr>
          <p:cNvPr id="10" name="Rectangle: Rounded Corners 9">
            <a:extLst>
              <a:ext uri="{FF2B5EF4-FFF2-40B4-BE49-F238E27FC236}">
                <a16:creationId xmlns:a16="http://schemas.microsoft.com/office/drawing/2014/main" id="{6753BE3C-2CFF-404E-A346-858068C5B0C2}"/>
              </a:ext>
            </a:extLst>
          </p:cNvPr>
          <p:cNvSpPr/>
          <p:nvPr userDrawn="1"/>
        </p:nvSpPr>
        <p:spPr>
          <a:xfrm>
            <a:off x="12306205" y="1380965"/>
            <a:ext cx="394736" cy="5994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latin typeface="+mn-lt"/>
                <a:ea typeface="+mn-ea"/>
                <a:cs typeface="+mn-cs"/>
              </a:rPr>
              <a:t>0</a:t>
            </a:r>
          </a:p>
          <a:p>
            <a:pPr algn="ctr"/>
            <a:r>
              <a:rPr lang="fr-FR" sz="1067" b="1">
                <a:solidFill>
                  <a:schemeClr val="tx1"/>
                </a:solidFill>
              </a:rPr>
              <a:t>0</a:t>
            </a:r>
          </a:p>
          <a:p>
            <a:pPr algn="ctr"/>
            <a:r>
              <a:rPr lang="fr-FR" sz="1067" b="1">
                <a:solidFill>
                  <a:schemeClr val="tx1"/>
                </a:solidFill>
                <a:latin typeface="+mn-lt"/>
                <a:ea typeface="+mn-ea"/>
                <a:cs typeface="+mn-cs"/>
              </a:rPr>
              <a:t>0</a:t>
            </a:r>
          </a:p>
        </p:txBody>
      </p:sp>
    </p:spTree>
    <p:extLst>
      <p:ext uri="{BB962C8B-B14F-4D97-AF65-F5344CB8AC3E}">
        <p14:creationId xmlns:p14="http://schemas.microsoft.com/office/powerpoint/2010/main" val="37822071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004575"/>
        </a:solidFill>
        <a:effectLst/>
      </p:bgPr>
    </p:bg>
    <p:spTree>
      <p:nvGrpSpPr>
        <p:cNvPr id="1" name=""/>
        <p:cNvGrpSpPr/>
        <p:nvPr/>
      </p:nvGrpSpPr>
      <p:grpSpPr>
        <a:xfrm>
          <a:off x="0" y="0"/>
          <a:ext cx="0" cy="0"/>
          <a:chOff x="0" y="0"/>
          <a:chExt cx="0" cy="0"/>
        </a:xfrm>
      </p:grpSpPr>
      <p:sp>
        <p:nvSpPr>
          <p:cNvPr id="6" name="Google Shape;10;p1">
            <a:extLst>
              <a:ext uri="{FF2B5EF4-FFF2-40B4-BE49-F238E27FC236}">
                <a16:creationId xmlns:a16="http://schemas.microsoft.com/office/drawing/2014/main" id="{B6C01700-11D6-47E3-BBBC-93B817878FA4}"/>
              </a:ext>
            </a:extLst>
          </p:cNvPr>
          <p:cNvSpPr txBox="1">
            <a:spLocks noGrp="1"/>
          </p:cNvSpPr>
          <p:nvPr>
            <p:ph type="title" hasCustomPrompt="1"/>
          </p:nvPr>
        </p:nvSpPr>
        <p:spPr>
          <a:xfrm>
            <a:off x="640080" y="91440"/>
            <a:ext cx="10972800" cy="865739"/>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r>
              <a:rPr lang="fr-FR"/>
              <a:t>Agenda</a:t>
            </a:r>
            <a:endParaRPr/>
          </a:p>
        </p:txBody>
      </p:sp>
      <p:sp>
        <p:nvSpPr>
          <p:cNvPr id="3" name="Text Placeholder 2">
            <a:extLst>
              <a:ext uri="{FF2B5EF4-FFF2-40B4-BE49-F238E27FC236}">
                <a16:creationId xmlns:a16="http://schemas.microsoft.com/office/drawing/2014/main" id="{D82BDFDE-510A-45D1-A511-E8ED459EAB1F}"/>
              </a:ext>
            </a:extLst>
          </p:cNvPr>
          <p:cNvSpPr>
            <a:spLocks noGrp="1"/>
          </p:cNvSpPr>
          <p:nvPr>
            <p:ph type="body" sz="quarter" idx="10"/>
          </p:nvPr>
        </p:nvSpPr>
        <p:spPr>
          <a:xfrm>
            <a:off x="4134067" y="1979084"/>
            <a:ext cx="7448333" cy="3407833"/>
          </a:xfrm>
          <a:prstGeom prst="rect">
            <a:avLst/>
          </a:prstGeom>
        </p:spPr>
        <p:txBody>
          <a:bodyPr anchor="ctr"/>
          <a:lstStyle>
            <a:lvl1pPr marL="702716" indent="-533387">
              <a:spcBef>
                <a:spcPts val="1600"/>
              </a:spcBef>
              <a:buClr>
                <a:srgbClr val="FF004D"/>
              </a:buClr>
              <a:buSzPct val="150000"/>
              <a:buFont typeface="+mj-lt"/>
              <a:buAutoNum type="romanUcPeriod"/>
              <a:defRPr sz="2133">
                <a:solidFill>
                  <a:schemeClr val="tx1"/>
                </a:solidFill>
              </a:defRPr>
            </a:lvl1pPr>
            <a:lvl2pPr marL="1312301" indent="-533387">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indent="-533387">
              <a:buFont typeface="+mj-lt"/>
              <a:buAutoNum type="romanUcPeriod"/>
              <a:defRPr/>
            </a:lvl3pPr>
            <a:lvl4pPr marL="2531470" indent="-533387">
              <a:buFont typeface="+mj-lt"/>
              <a:buAutoNum type="romanUcPeriod"/>
              <a:defRPr/>
            </a:lvl4pPr>
            <a:lvl5pPr marL="3141055" indent="-533387">
              <a:buFont typeface="+mj-lt"/>
              <a:buAutoNum type="romanUcPeriod"/>
              <a:defRPr/>
            </a:lvl5pPr>
          </a:lstStyle>
          <a:p>
            <a:pPr lvl="0"/>
            <a:r>
              <a:rPr lang="en-US"/>
              <a:t>Click to edit Master text styles</a:t>
            </a:r>
          </a:p>
          <a:p>
            <a:pPr lvl="1"/>
            <a:r>
              <a:rPr lang="en-US"/>
              <a:t>Second level</a:t>
            </a:r>
          </a:p>
        </p:txBody>
      </p:sp>
      <p:pic>
        <p:nvPicPr>
          <p:cNvPr id="8" name="Picture 7" descr="A picture containing logo&#10;&#10;Description automatically generated">
            <a:extLst>
              <a:ext uri="{FF2B5EF4-FFF2-40B4-BE49-F238E27FC236}">
                <a16:creationId xmlns:a16="http://schemas.microsoft.com/office/drawing/2014/main" id="{CB2B10C1-C1EC-482B-B898-E164E8D5594D}"/>
              </a:ext>
            </a:extLst>
          </p:cNvPr>
          <p:cNvPicPr>
            <a:picLocks noChangeAspect="1"/>
          </p:cNvPicPr>
          <p:nvPr userDrawn="1"/>
        </p:nvPicPr>
        <p:blipFill rotWithShape="1">
          <a:blip r:embed="rId2"/>
          <a:srcRect r="49524" b="53704"/>
          <a:stretch/>
        </p:blipFill>
        <p:spPr>
          <a:xfrm>
            <a:off x="581301" y="2598712"/>
            <a:ext cx="3552767" cy="2168573"/>
          </a:xfrm>
          <a:prstGeom prst="rect">
            <a:avLst/>
          </a:prstGeom>
        </p:spPr>
      </p:pic>
      <p:sp>
        <p:nvSpPr>
          <p:cNvPr id="5" name="Rectangle: Rounded Corners 4">
            <a:extLst>
              <a:ext uri="{FF2B5EF4-FFF2-40B4-BE49-F238E27FC236}">
                <a16:creationId xmlns:a16="http://schemas.microsoft.com/office/drawing/2014/main" id="{75D9DA4C-98BC-4377-B7C3-38D4D1E00428}"/>
              </a:ext>
            </a:extLst>
          </p:cNvPr>
          <p:cNvSpPr/>
          <p:nvPr userDrawn="1"/>
        </p:nvSpPr>
        <p:spPr>
          <a:xfrm>
            <a:off x="12306205" y="11568"/>
            <a:ext cx="394736" cy="599440"/>
          </a:xfrm>
          <a:prstGeom prst="round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0</a:t>
            </a:r>
          </a:p>
          <a:p>
            <a:pPr algn="ctr"/>
            <a:r>
              <a:rPr lang="fr-FR" sz="1067" b="1">
                <a:solidFill>
                  <a:schemeClr val="tx1"/>
                </a:solidFill>
              </a:rPr>
              <a:t>69</a:t>
            </a:r>
          </a:p>
          <a:p>
            <a:pPr algn="ctr"/>
            <a:r>
              <a:rPr lang="fr-FR" sz="1067" b="1">
                <a:solidFill>
                  <a:schemeClr val="tx1"/>
                </a:solidFill>
              </a:rPr>
              <a:t>117</a:t>
            </a:r>
          </a:p>
        </p:txBody>
      </p:sp>
      <p:sp>
        <p:nvSpPr>
          <p:cNvPr id="7" name="Rectangle: Rounded Corners 6">
            <a:extLst>
              <a:ext uri="{FF2B5EF4-FFF2-40B4-BE49-F238E27FC236}">
                <a16:creationId xmlns:a16="http://schemas.microsoft.com/office/drawing/2014/main" id="{7C1CE4DC-44FF-4592-B035-6BF8D3777259}"/>
              </a:ext>
            </a:extLst>
          </p:cNvPr>
          <p:cNvSpPr/>
          <p:nvPr userDrawn="1"/>
        </p:nvSpPr>
        <p:spPr>
          <a:xfrm>
            <a:off x="12780339" y="696267"/>
            <a:ext cx="394736" cy="599440"/>
          </a:xfrm>
          <a:prstGeom prst="roundRect">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230</a:t>
            </a:r>
          </a:p>
          <a:p>
            <a:pPr algn="ctr"/>
            <a:r>
              <a:rPr lang="fr-FR" sz="1067" b="1">
                <a:solidFill>
                  <a:schemeClr val="tx1"/>
                </a:solidFill>
              </a:rPr>
              <a:t>24</a:t>
            </a:r>
          </a:p>
          <a:p>
            <a:pPr algn="ctr"/>
            <a:r>
              <a:rPr lang="fr-FR" sz="1067" b="1">
                <a:solidFill>
                  <a:schemeClr val="tx1"/>
                </a:solidFill>
              </a:rPr>
              <a:t>83</a:t>
            </a:r>
          </a:p>
        </p:txBody>
      </p:sp>
      <p:sp>
        <p:nvSpPr>
          <p:cNvPr id="9" name="Rectangle: Rounded Corners 8">
            <a:extLst>
              <a:ext uri="{FF2B5EF4-FFF2-40B4-BE49-F238E27FC236}">
                <a16:creationId xmlns:a16="http://schemas.microsoft.com/office/drawing/2014/main" id="{7CE2ABAB-12B1-4E9D-905D-F9DBFAF3AF16}"/>
              </a:ext>
            </a:extLst>
          </p:cNvPr>
          <p:cNvSpPr/>
          <p:nvPr userDrawn="1"/>
        </p:nvSpPr>
        <p:spPr>
          <a:xfrm>
            <a:off x="12306205" y="696267"/>
            <a:ext cx="394736" cy="599440"/>
          </a:xfrm>
          <a:prstGeom prst="roundRect">
            <a:avLst/>
          </a:pr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255</a:t>
            </a:r>
          </a:p>
          <a:p>
            <a:pPr algn="ctr"/>
            <a:r>
              <a:rPr lang="fr-FR" sz="1067" b="1">
                <a:solidFill>
                  <a:schemeClr val="tx1"/>
                </a:solidFill>
              </a:rPr>
              <a:t>0</a:t>
            </a:r>
          </a:p>
          <a:p>
            <a:pPr algn="ctr"/>
            <a:r>
              <a:rPr lang="fr-FR" sz="1067" b="1">
                <a:solidFill>
                  <a:schemeClr val="tx1"/>
                </a:solidFill>
              </a:rPr>
              <a:t>77</a:t>
            </a:r>
          </a:p>
        </p:txBody>
      </p:sp>
      <p:sp>
        <p:nvSpPr>
          <p:cNvPr id="10" name="Rectangle: Rounded Corners 9">
            <a:extLst>
              <a:ext uri="{FF2B5EF4-FFF2-40B4-BE49-F238E27FC236}">
                <a16:creationId xmlns:a16="http://schemas.microsoft.com/office/drawing/2014/main" id="{43AD50BD-4CCB-4C52-B0C2-84A14D9E8A58}"/>
              </a:ext>
            </a:extLst>
          </p:cNvPr>
          <p:cNvSpPr/>
          <p:nvPr userDrawn="1"/>
        </p:nvSpPr>
        <p:spPr>
          <a:xfrm>
            <a:off x="12780339" y="2065664"/>
            <a:ext cx="394736" cy="59944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bg1"/>
                </a:solidFill>
              </a:rPr>
              <a:t>255</a:t>
            </a:r>
          </a:p>
          <a:p>
            <a:pPr algn="ctr"/>
            <a:r>
              <a:rPr lang="fr-FR" sz="1067" b="1">
                <a:solidFill>
                  <a:schemeClr val="bg1"/>
                </a:solidFill>
              </a:rPr>
              <a:t>255</a:t>
            </a:r>
          </a:p>
          <a:p>
            <a:pPr algn="ctr"/>
            <a:r>
              <a:rPr lang="fr-FR" sz="1067" b="1">
                <a:solidFill>
                  <a:schemeClr val="bg1"/>
                </a:solidFill>
              </a:rPr>
              <a:t>255</a:t>
            </a:r>
          </a:p>
        </p:txBody>
      </p:sp>
      <p:sp>
        <p:nvSpPr>
          <p:cNvPr id="11" name="Rectangle: Rounded Corners 10">
            <a:extLst>
              <a:ext uri="{FF2B5EF4-FFF2-40B4-BE49-F238E27FC236}">
                <a16:creationId xmlns:a16="http://schemas.microsoft.com/office/drawing/2014/main" id="{61A7A1EE-0C77-4574-8A13-5B2E04532574}"/>
              </a:ext>
            </a:extLst>
          </p:cNvPr>
          <p:cNvSpPr/>
          <p:nvPr userDrawn="1"/>
        </p:nvSpPr>
        <p:spPr>
          <a:xfrm>
            <a:off x="12780339" y="1380965"/>
            <a:ext cx="394736" cy="599440"/>
          </a:xfrm>
          <a:prstGeom prst="roundRect">
            <a:avLst/>
          </a:prstGeom>
          <a:solidFill>
            <a:srgbClr val="E5E3E4"/>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229</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227</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228</a:t>
            </a:r>
          </a:p>
        </p:txBody>
      </p:sp>
      <p:sp>
        <p:nvSpPr>
          <p:cNvPr id="12" name="Rectangle: Rounded Corners 11">
            <a:extLst>
              <a:ext uri="{FF2B5EF4-FFF2-40B4-BE49-F238E27FC236}">
                <a16:creationId xmlns:a16="http://schemas.microsoft.com/office/drawing/2014/main" id="{41A72DB7-8789-4084-9F59-66773E56D326}"/>
              </a:ext>
            </a:extLst>
          </p:cNvPr>
          <p:cNvSpPr/>
          <p:nvPr userDrawn="1"/>
        </p:nvSpPr>
        <p:spPr>
          <a:xfrm>
            <a:off x="12780339" y="11568"/>
            <a:ext cx="394736" cy="599440"/>
          </a:xfrm>
          <a:prstGeom prst="roundRect">
            <a:avLst/>
          </a:prstGeom>
          <a:solidFill>
            <a:srgbClr val="385D8A"/>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56</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93</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138</a:t>
            </a:r>
          </a:p>
        </p:txBody>
      </p:sp>
      <p:sp>
        <p:nvSpPr>
          <p:cNvPr id="13" name="Rectangle: Rounded Corners 12">
            <a:extLst>
              <a:ext uri="{FF2B5EF4-FFF2-40B4-BE49-F238E27FC236}">
                <a16:creationId xmlns:a16="http://schemas.microsoft.com/office/drawing/2014/main" id="{BA9DD512-0644-461B-AE18-A114D92E055E}"/>
              </a:ext>
            </a:extLst>
          </p:cNvPr>
          <p:cNvSpPr/>
          <p:nvPr userDrawn="1"/>
        </p:nvSpPr>
        <p:spPr>
          <a:xfrm>
            <a:off x="12306205" y="1380965"/>
            <a:ext cx="394736" cy="5994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latin typeface="+mn-lt"/>
                <a:ea typeface="+mn-ea"/>
                <a:cs typeface="+mn-cs"/>
              </a:rPr>
              <a:t>0</a:t>
            </a:r>
          </a:p>
          <a:p>
            <a:pPr algn="ctr"/>
            <a:r>
              <a:rPr lang="fr-FR" sz="1067" b="1">
                <a:solidFill>
                  <a:schemeClr val="tx1"/>
                </a:solidFill>
              </a:rPr>
              <a:t>0</a:t>
            </a:r>
          </a:p>
          <a:p>
            <a:pPr algn="ctr"/>
            <a:r>
              <a:rPr lang="fr-FR" sz="1067" b="1">
                <a:solidFill>
                  <a:schemeClr val="tx1"/>
                </a:solidFill>
                <a:latin typeface="+mn-lt"/>
                <a:ea typeface="+mn-ea"/>
                <a:cs typeface="+mn-cs"/>
              </a:rPr>
              <a:t>0</a:t>
            </a:r>
          </a:p>
        </p:txBody>
      </p:sp>
    </p:spTree>
    <p:extLst>
      <p:ext uri="{BB962C8B-B14F-4D97-AF65-F5344CB8AC3E}">
        <p14:creationId xmlns:p14="http://schemas.microsoft.com/office/powerpoint/2010/main" val="190512441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image" Target="../media/image4.emf"/><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oleObject" Target="../embeddings/oleObject3.bin"/><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ags" Target="../tags/tag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vmlDrawing" Target="../drawings/vmlDrawing3.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6" name="Text Placeholder 5">
            <a:extLst>
              <a:ext uri="{FF2B5EF4-FFF2-40B4-BE49-F238E27FC236}">
                <a16:creationId xmlns:a16="http://schemas.microsoft.com/office/drawing/2014/main" id="{D7131121-5ADC-4815-81C0-A6D02004D4B4}"/>
              </a:ext>
            </a:extLst>
          </p:cNvPr>
          <p:cNvSpPr>
            <a:spLocks noGrp="1"/>
          </p:cNvSpPr>
          <p:nvPr>
            <p:ph type="body" idx="1"/>
          </p:nvPr>
        </p:nvSpPr>
        <p:spPr>
          <a:xfrm>
            <a:off x="609600" y="1347761"/>
            <a:ext cx="10972800" cy="446749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10" name="Google Shape;10;p1"/>
          <p:cNvSpPr txBox="1">
            <a:spLocks noGrp="1"/>
          </p:cNvSpPr>
          <p:nvPr>
            <p:ph type="title"/>
          </p:nvPr>
        </p:nvSpPr>
        <p:spPr>
          <a:xfrm>
            <a:off x="640080" y="91440"/>
            <a:ext cx="10972800" cy="865739"/>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003A70"/>
              </a:buClr>
              <a:buSzPts val="2000"/>
              <a:buFont typeface="Arial"/>
              <a:buNone/>
              <a:defRPr sz="2000" b="0" i="0" u="none" strike="noStrike" cap="none">
                <a:solidFill>
                  <a:srgbClr val="003A7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3" name="Google Shape;13;p1" descr="HEC PARIS-01.png"/>
          <p:cNvPicPr preferRelativeResize="0"/>
          <p:nvPr userDrawn="1"/>
        </p:nvPicPr>
        <p:blipFill rotWithShape="1">
          <a:blip r:embed="rId17">
            <a:alphaModFix/>
          </a:blip>
          <a:srcRect/>
          <a:stretch/>
        </p:blipFill>
        <p:spPr>
          <a:xfrm>
            <a:off x="590297" y="6298172"/>
            <a:ext cx="825656" cy="423305"/>
          </a:xfrm>
          <a:prstGeom prst="rect">
            <a:avLst/>
          </a:prstGeom>
          <a:noFill/>
          <a:ln>
            <a:noFill/>
          </a:ln>
        </p:spPr>
      </p:pic>
      <p:cxnSp>
        <p:nvCxnSpPr>
          <p:cNvPr id="14" name="Google Shape;14;p1"/>
          <p:cNvCxnSpPr>
            <a:stCxn id="13" idx="3"/>
          </p:cNvCxnSpPr>
          <p:nvPr userDrawn="1"/>
        </p:nvCxnSpPr>
        <p:spPr>
          <a:xfrm rot="10800000" flipH="1">
            <a:off x="1415953" y="6509824"/>
            <a:ext cx="9666400" cy="0"/>
          </a:xfrm>
          <a:prstGeom prst="straightConnector1">
            <a:avLst/>
          </a:prstGeom>
          <a:noFill/>
          <a:ln w="9525" cap="flat" cmpd="sng">
            <a:solidFill>
              <a:srgbClr val="003A70"/>
            </a:solidFill>
            <a:prstDash val="solid"/>
            <a:round/>
            <a:headEnd type="none" w="sm" len="sm"/>
            <a:tailEnd type="none" w="sm" len="sm"/>
          </a:ln>
        </p:spPr>
      </p:cxnSp>
      <p:pic>
        <p:nvPicPr>
          <p:cNvPr id="7" name="Picture 2" descr="Logo"/>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9662159" y="6163432"/>
            <a:ext cx="1968000" cy="6945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D:\Documents\Hi-Paris\Présentations\logo-Hi-paris-petit.png"/>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5704118" y="6237001"/>
            <a:ext cx="802127" cy="528847"/>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3">
            <a:extLst>
              <a:ext uri="{FF2B5EF4-FFF2-40B4-BE49-F238E27FC236}">
                <a16:creationId xmlns:a16="http://schemas.microsoft.com/office/drawing/2014/main" id="{490D39A6-2DE4-4F80-A01B-DD7051159CF9}"/>
              </a:ext>
            </a:extLst>
          </p:cNvPr>
          <p:cNvSpPr txBox="1">
            <a:spLocks/>
          </p:cNvSpPr>
          <p:nvPr userDrawn="1"/>
        </p:nvSpPr>
        <p:spPr>
          <a:xfrm>
            <a:off x="11630159" y="6330918"/>
            <a:ext cx="485640" cy="365125"/>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9pPr>
          </a:lstStyle>
          <a:p>
            <a:fld id="{00000000-1234-1234-1234-123412341234}" type="slidenum">
              <a:rPr lang="fr-FR" sz="1333" smtClean="0"/>
              <a:pPr/>
              <a:t>‹N°›</a:t>
            </a:fld>
            <a:endParaRPr lang="fr-FR" sz="1333"/>
          </a:p>
        </p:txBody>
      </p:sp>
      <p:sp>
        <p:nvSpPr>
          <p:cNvPr id="9" name="Rectangle: Rounded Corners 8">
            <a:extLst>
              <a:ext uri="{FF2B5EF4-FFF2-40B4-BE49-F238E27FC236}">
                <a16:creationId xmlns:a16="http://schemas.microsoft.com/office/drawing/2014/main" id="{A1F8EA69-F444-4675-BD15-5CAFE7B63786}"/>
              </a:ext>
            </a:extLst>
          </p:cNvPr>
          <p:cNvSpPr/>
          <p:nvPr userDrawn="1"/>
        </p:nvSpPr>
        <p:spPr>
          <a:xfrm>
            <a:off x="12306205" y="11568"/>
            <a:ext cx="394736" cy="599440"/>
          </a:xfrm>
          <a:prstGeom prst="round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0</a:t>
            </a:r>
          </a:p>
          <a:p>
            <a:pPr algn="ctr"/>
            <a:r>
              <a:rPr lang="fr-FR" sz="1067" b="1">
                <a:solidFill>
                  <a:schemeClr val="tx1"/>
                </a:solidFill>
              </a:rPr>
              <a:t>69</a:t>
            </a:r>
          </a:p>
          <a:p>
            <a:pPr algn="ctr"/>
            <a:r>
              <a:rPr lang="fr-FR" sz="1067" b="1">
                <a:solidFill>
                  <a:schemeClr val="tx1"/>
                </a:solidFill>
              </a:rPr>
              <a:t>117</a:t>
            </a:r>
          </a:p>
        </p:txBody>
      </p:sp>
      <p:sp>
        <p:nvSpPr>
          <p:cNvPr id="11" name="Rectangle: Rounded Corners 10">
            <a:extLst>
              <a:ext uri="{FF2B5EF4-FFF2-40B4-BE49-F238E27FC236}">
                <a16:creationId xmlns:a16="http://schemas.microsoft.com/office/drawing/2014/main" id="{25D5F18A-9B1E-41FE-A021-F456883AA3EA}"/>
              </a:ext>
            </a:extLst>
          </p:cNvPr>
          <p:cNvSpPr/>
          <p:nvPr userDrawn="1"/>
        </p:nvSpPr>
        <p:spPr>
          <a:xfrm>
            <a:off x="12780339" y="696267"/>
            <a:ext cx="394736" cy="599440"/>
          </a:xfrm>
          <a:prstGeom prst="roundRect">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230</a:t>
            </a:r>
          </a:p>
          <a:p>
            <a:pPr algn="ctr"/>
            <a:r>
              <a:rPr lang="fr-FR" sz="1067" b="1">
                <a:solidFill>
                  <a:schemeClr val="tx1"/>
                </a:solidFill>
              </a:rPr>
              <a:t>24</a:t>
            </a:r>
          </a:p>
          <a:p>
            <a:pPr algn="ctr"/>
            <a:r>
              <a:rPr lang="fr-FR" sz="1067" b="1">
                <a:solidFill>
                  <a:schemeClr val="tx1"/>
                </a:solidFill>
              </a:rPr>
              <a:t>83</a:t>
            </a:r>
          </a:p>
        </p:txBody>
      </p:sp>
      <p:sp>
        <p:nvSpPr>
          <p:cNvPr id="12" name="Rectangle: Rounded Corners 11">
            <a:extLst>
              <a:ext uri="{FF2B5EF4-FFF2-40B4-BE49-F238E27FC236}">
                <a16:creationId xmlns:a16="http://schemas.microsoft.com/office/drawing/2014/main" id="{01CBFC71-6D5F-47F4-94F6-A2C7795923AF}"/>
              </a:ext>
            </a:extLst>
          </p:cNvPr>
          <p:cNvSpPr/>
          <p:nvPr userDrawn="1"/>
        </p:nvSpPr>
        <p:spPr>
          <a:xfrm>
            <a:off x="12306205" y="696267"/>
            <a:ext cx="394736" cy="599440"/>
          </a:xfrm>
          <a:prstGeom prst="roundRect">
            <a:avLst/>
          </a:pr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255</a:t>
            </a:r>
          </a:p>
          <a:p>
            <a:pPr algn="ctr"/>
            <a:r>
              <a:rPr lang="fr-FR" sz="1067" b="1">
                <a:solidFill>
                  <a:schemeClr val="tx1"/>
                </a:solidFill>
              </a:rPr>
              <a:t>0</a:t>
            </a:r>
          </a:p>
          <a:p>
            <a:pPr algn="ctr"/>
            <a:r>
              <a:rPr lang="fr-FR" sz="1067" b="1">
                <a:solidFill>
                  <a:schemeClr val="tx1"/>
                </a:solidFill>
              </a:rPr>
              <a:t>77</a:t>
            </a:r>
          </a:p>
        </p:txBody>
      </p:sp>
      <p:sp>
        <p:nvSpPr>
          <p:cNvPr id="15" name="Rectangle: Rounded Corners 14">
            <a:extLst>
              <a:ext uri="{FF2B5EF4-FFF2-40B4-BE49-F238E27FC236}">
                <a16:creationId xmlns:a16="http://schemas.microsoft.com/office/drawing/2014/main" id="{80E764E1-AF0B-4198-8214-E0C524418564}"/>
              </a:ext>
            </a:extLst>
          </p:cNvPr>
          <p:cNvSpPr/>
          <p:nvPr userDrawn="1"/>
        </p:nvSpPr>
        <p:spPr>
          <a:xfrm>
            <a:off x="12780339" y="2065664"/>
            <a:ext cx="394736" cy="59944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bg1"/>
                </a:solidFill>
              </a:rPr>
              <a:t>255</a:t>
            </a:r>
          </a:p>
          <a:p>
            <a:pPr algn="ctr"/>
            <a:r>
              <a:rPr lang="fr-FR" sz="1067" b="1">
                <a:solidFill>
                  <a:schemeClr val="bg1"/>
                </a:solidFill>
              </a:rPr>
              <a:t>255</a:t>
            </a:r>
          </a:p>
          <a:p>
            <a:pPr algn="ctr"/>
            <a:r>
              <a:rPr lang="fr-FR" sz="1067" b="1">
                <a:solidFill>
                  <a:schemeClr val="bg1"/>
                </a:solidFill>
              </a:rPr>
              <a:t>255</a:t>
            </a:r>
          </a:p>
        </p:txBody>
      </p:sp>
      <p:sp>
        <p:nvSpPr>
          <p:cNvPr id="17" name="Rectangle: Rounded Corners 16">
            <a:extLst>
              <a:ext uri="{FF2B5EF4-FFF2-40B4-BE49-F238E27FC236}">
                <a16:creationId xmlns:a16="http://schemas.microsoft.com/office/drawing/2014/main" id="{753D6241-7A58-4625-8E6C-2F400FA6581F}"/>
              </a:ext>
            </a:extLst>
          </p:cNvPr>
          <p:cNvSpPr/>
          <p:nvPr userDrawn="1"/>
        </p:nvSpPr>
        <p:spPr>
          <a:xfrm>
            <a:off x="12780339" y="1380965"/>
            <a:ext cx="394736" cy="599440"/>
          </a:xfrm>
          <a:prstGeom prst="roundRect">
            <a:avLst/>
          </a:prstGeom>
          <a:solidFill>
            <a:srgbClr val="E5E3E4"/>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229</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227</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228</a:t>
            </a:r>
          </a:p>
        </p:txBody>
      </p:sp>
      <p:sp>
        <p:nvSpPr>
          <p:cNvPr id="18" name="Rectangle: Rounded Corners 17">
            <a:extLst>
              <a:ext uri="{FF2B5EF4-FFF2-40B4-BE49-F238E27FC236}">
                <a16:creationId xmlns:a16="http://schemas.microsoft.com/office/drawing/2014/main" id="{489B15D8-6688-4961-83B3-FAD6480AD2C0}"/>
              </a:ext>
            </a:extLst>
          </p:cNvPr>
          <p:cNvSpPr/>
          <p:nvPr userDrawn="1"/>
        </p:nvSpPr>
        <p:spPr>
          <a:xfrm>
            <a:off x="12780339" y="11568"/>
            <a:ext cx="394736" cy="599440"/>
          </a:xfrm>
          <a:prstGeom prst="roundRect">
            <a:avLst/>
          </a:prstGeom>
          <a:solidFill>
            <a:srgbClr val="385D8A"/>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56</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93</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138</a:t>
            </a:r>
          </a:p>
        </p:txBody>
      </p:sp>
      <p:sp>
        <p:nvSpPr>
          <p:cNvPr id="19" name="Rectangle: Rounded Corners 18">
            <a:extLst>
              <a:ext uri="{FF2B5EF4-FFF2-40B4-BE49-F238E27FC236}">
                <a16:creationId xmlns:a16="http://schemas.microsoft.com/office/drawing/2014/main" id="{BF33F0F0-62D3-46D1-94D9-C9F45645341E}"/>
              </a:ext>
            </a:extLst>
          </p:cNvPr>
          <p:cNvSpPr/>
          <p:nvPr userDrawn="1"/>
        </p:nvSpPr>
        <p:spPr>
          <a:xfrm>
            <a:off x="12306205" y="1380965"/>
            <a:ext cx="394736" cy="5994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latin typeface="+mn-lt"/>
                <a:ea typeface="+mn-ea"/>
                <a:cs typeface="+mn-cs"/>
              </a:rPr>
              <a:t>0</a:t>
            </a:r>
          </a:p>
          <a:p>
            <a:pPr algn="ctr"/>
            <a:r>
              <a:rPr lang="fr-FR" sz="1067" b="1">
                <a:solidFill>
                  <a:schemeClr val="tx1"/>
                </a:solidFill>
              </a:rPr>
              <a:t>0</a:t>
            </a:r>
          </a:p>
          <a:p>
            <a:pPr algn="ctr"/>
            <a:r>
              <a:rPr lang="fr-FR" sz="1067" b="1">
                <a:solidFill>
                  <a:schemeClr val="tx1"/>
                </a:solidFill>
                <a:latin typeface="+mn-lt"/>
                <a:ea typeface="+mn-ea"/>
                <a:cs typeface="+mn-cs"/>
              </a:rPr>
              <a:t>0</a:t>
            </a:r>
          </a:p>
        </p:txBody>
      </p:sp>
    </p:spTree>
    <p:extLst>
      <p:ext uri="{BB962C8B-B14F-4D97-AF65-F5344CB8AC3E}">
        <p14:creationId xmlns:p14="http://schemas.microsoft.com/office/powerpoint/2010/main" val="93890148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17" r:id="rId12"/>
    <p:sldLayoutId id="2147483718" r:id="rId13"/>
    <p:sldLayoutId id="2147483719" r:id="rId14"/>
    <p:sldLayoutId id="2147483721" r:id="rId15"/>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067" b="1"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80990" marR="0" lvl="0" indent="-380990" algn="l" rtl="0" eaLnBrk="1" hangingPunct="1">
        <a:lnSpc>
          <a:spcPct val="100000"/>
        </a:lnSpc>
        <a:spcBef>
          <a:spcPts val="0"/>
        </a:spcBef>
        <a:spcAft>
          <a:spcPts val="0"/>
        </a:spcAft>
        <a:buClr>
          <a:srgbClr val="003A70"/>
        </a:buClr>
        <a:buSzPts val="1800"/>
        <a:buFont typeface="Arial" panose="020B0604020202020204" pitchFamily="34" charset="0"/>
        <a:buChar char="•"/>
        <a:defRPr lang="en-US" sz="1867" b="1" i="0" u="none" strike="noStrike" cap="none" spc="-27" baseline="0" dirty="0" smtClean="0">
          <a:solidFill>
            <a:srgbClr val="004575"/>
          </a:solidFill>
          <a:latin typeface="Arial"/>
          <a:ea typeface="Arial"/>
          <a:cs typeface="Arial"/>
          <a:sym typeface="Arial"/>
        </a:defRPr>
      </a:lvl1pPr>
      <a:lvl2pPr marL="859345" marR="0" lvl="1" indent="-380990" algn="l" rtl="0" eaLnBrk="1" hangingPunct="1">
        <a:lnSpc>
          <a:spcPct val="100000"/>
        </a:lnSpc>
        <a:spcBef>
          <a:spcPts val="0"/>
        </a:spcBef>
        <a:spcAft>
          <a:spcPts val="0"/>
        </a:spcAft>
        <a:buClr>
          <a:srgbClr val="000000"/>
        </a:buClr>
        <a:buFont typeface="Arial" panose="020B0604020202020204" pitchFamily="34" charset="0"/>
        <a:buChar char="–"/>
        <a:defRPr lang="en-US" sz="1867" b="0" i="0" u="none" strike="noStrike" cap="none" dirty="0" smtClean="0">
          <a:solidFill>
            <a:srgbClr val="000000"/>
          </a:solidFill>
          <a:latin typeface="Arial"/>
          <a:ea typeface="Arial"/>
          <a:cs typeface="Arial"/>
          <a:sym typeface="Arial"/>
        </a:defRPr>
      </a:lvl2pPr>
      <a:lvl3pPr marL="1335584" marR="0" lvl="2" indent="-380990" algn="l" rtl="0" eaLnBrk="1" hangingPunct="1">
        <a:lnSpc>
          <a:spcPct val="100000"/>
        </a:lnSpc>
        <a:spcBef>
          <a:spcPts val="0"/>
        </a:spcBef>
        <a:spcAft>
          <a:spcPts val="0"/>
        </a:spcAft>
        <a:buClr>
          <a:srgbClr val="000000"/>
        </a:buClr>
        <a:buFont typeface="Courier New" panose="02070309020205020404" pitchFamily="49" charset="0"/>
        <a:buChar char="o"/>
        <a:defRPr lang="en-US" sz="1867" b="0" i="0" u="none" strike="noStrike" cap="none" dirty="0" smtClean="0">
          <a:solidFill>
            <a:srgbClr val="000000"/>
          </a:solidFill>
          <a:latin typeface="Arial"/>
          <a:ea typeface="Arial"/>
          <a:cs typeface="Arial"/>
          <a:sym typeface="Arial"/>
        </a:defRPr>
      </a:lvl3pPr>
      <a:lvl4pPr marL="1813939" marR="0" lvl="3" indent="-380990" algn="l" rtl="0" eaLnBrk="1" hangingPunct="1">
        <a:lnSpc>
          <a:spcPct val="100000"/>
        </a:lnSpc>
        <a:spcBef>
          <a:spcPts val="0"/>
        </a:spcBef>
        <a:spcAft>
          <a:spcPts val="0"/>
        </a:spcAft>
        <a:buClr>
          <a:srgbClr val="000000"/>
        </a:buClr>
        <a:buFont typeface="Wingdings" panose="05000000000000000000" pitchFamily="2" charset="2"/>
        <a:buChar char="§"/>
        <a:defRPr lang="en-US" sz="1867" b="0" i="0" u="none" strike="noStrike" cap="none" dirty="0" smtClean="0">
          <a:solidFill>
            <a:srgbClr val="000000"/>
          </a:solidFill>
          <a:latin typeface="Arial"/>
          <a:ea typeface="Arial"/>
          <a:cs typeface="Arial"/>
          <a:sym typeface="Arial"/>
        </a:defRPr>
      </a:lvl4pPr>
      <a:lvl5pPr marL="2290176" marR="0" lvl="4" indent="-380990" algn="l" rtl="0" eaLnBrk="1" hangingPunct="1">
        <a:lnSpc>
          <a:spcPct val="100000"/>
        </a:lnSpc>
        <a:spcBef>
          <a:spcPts val="0"/>
        </a:spcBef>
        <a:spcAft>
          <a:spcPts val="0"/>
        </a:spcAft>
        <a:buClr>
          <a:srgbClr val="000000"/>
        </a:buClr>
        <a:buFont typeface="Wingdings" panose="05000000000000000000" pitchFamily="2" charset="2"/>
        <a:buChar char="Ø"/>
        <a:defRPr lang="fr-FR" sz="1867" b="0" i="0" u="none" strike="noStrike" cap="none" dirty="0">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3"/>
            </p:custDataLst>
            <p:extLst>
              <p:ext uri="{D42A27DB-BD31-4B8C-83A1-F6EECF244321}">
                <p14:modId xmlns:p14="http://schemas.microsoft.com/office/powerpoint/2010/main" val="1171716838"/>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098" name="think-cell Slide" r:id="rId24" imgW="270" imgH="270" progId="TCLayout.ActiveDocument.1">
                  <p:embed/>
                </p:oleObj>
              </mc:Choice>
              <mc:Fallback>
                <p:oleObj name="think-cell Slide" r:id="rId24" imgW="270" imgH="270" progId="TCLayout.ActiveDocument.1">
                  <p:embed/>
                  <p:pic>
                    <p:nvPicPr>
                      <p:cNvPr id="21" name="Object 20" hidden="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1</a:t>
              </a:r>
            </a:p>
            <a:p>
              <a:pPr algn="ctr">
                <a:lnSpc>
                  <a:spcPct val="90000"/>
                </a:lnSpc>
                <a:spcAft>
                  <a:spcPts val="0"/>
                </a:spcAft>
              </a:pPr>
              <a:r>
                <a:rPr lang="en-GB" sz="700">
                  <a:latin typeface="Ubuntu" panose="020B0504030602030204" pitchFamily="34" charset="0"/>
                </a:rPr>
                <a:t>112</a:t>
              </a:r>
            </a:p>
            <a:p>
              <a:pPr algn="ctr">
                <a:lnSpc>
                  <a:spcPct val="90000"/>
                </a:lnSpc>
                <a:spcAft>
                  <a:spcPts val="0"/>
                </a:spcAft>
              </a:pPr>
              <a:r>
                <a:rPr lang="en-GB" sz="70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18</a:t>
              </a:r>
            </a:p>
            <a:p>
              <a:pPr algn="ctr">
                <a:lnSpc>
                  <a:spcPct val="90000"/>
                </a:lnSpc>
                <a:spcAft>
                  <a:spcPts val="0"/>
                </a:spcAft>
              </a:pPr>
              <a:r>
                <a:rPr lang="en-GB" sz="700">
                  <a:solidFill>
                    <a:schemeClr val="tx1"/>
                  </a:solidFill>
                  <a:latin typeface="Ubuntu" panose="020B0504030602030204" pitchFamily="34" charset="0"/>
                </a:rPr>
                <a:t>171</a:t>
              </a:r>
            </a:p>
            <a:p>
              <a:pPr algn="ctr">
                <a:lnSpc>
                  <a:spcPct val="90000"/>
                </a:lnSpc>
                <a:spcAft>
                  <a:spcPts val="0"/>
                </a:spcAft>
              </a:pPr>
              <a:r>
                <a:rPr lang="en-GB" sz="70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43</a:t>
              </a:r>
            </a:p>
            <a:p>
              <a:pPr algn="ctr">
                <a:lnSpc>
                  <a:spcPct val="90000"/>
                </a:lnSpc>
                <a:spcAft>
                  <a:spcPts val="0"/>
                </a:spcAft>
              </a:pPr>
              <a:r>
                <a:rPr lang="en-GB" sz="700">
                  <a:latin typeface="Ubuntu" panose="020B0504030602030204" pitchFamily="34" charset="0"/>
                </a:rPr>
                <a:t>10</a:t>
              </a:r>
            </a:p>
            <a:p>
              <a:pPr algn="ctr">
                <a:lnSpc>
                  <a:spcPct val="90000"/>
                </a:lnSpc>
                <a:spcAft>
                  <a:spcPts val="0"/>
                </a:spcAft>
              </a:pPr>
              <a:r>
                <a:rPr lang="en-GB" sz="70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39</a:t>
              </a:r>
            </a:p>
            <a:p>
              <a:pPr algn="ctr">
                <a:lnSpc>
                  <a:spcPct val="90000"/>
                </a:lnSpc>
                <a:spcAft>
                  <a:spcPts val="0"/>
                </a:spcAft>
              </a:pPr>
              <a:r>
                <a:rPr lang="en-GB" sz="700">
                  <a:latin typeface="Ubuntu" panose="020B0504030602030204" pitchFamily="34" charset="0"/>
                </a:rPr>
                <a:t>41</a:t>
              </a:r>
            </a:p>
            <a:p>
              <a:pPr algn="ctr">
                <a:lnSpc>
                  <a:spcPct val="90000"/>
                </a:lnSpc>
                <a:spcAft>
                  <a:spcPts val="0"/>
                </a:spcAft>
              </a:pPr>
              <a:r>
                <a:rPr lang="en-GB" sz="70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142</a:t>
              </a:r>
            </a:p>
            <a:p>
              <a:pPr algn="ctr">
                <a:lnSpc>
                  <a:spcPct val="90000"/>
                </a:lnSpc>
                <a:spcAft>
                  <a:spcPts val="0"/>
                </a:spcAft>
              </a:pPr>
              <a:r>
                <a:rPr lang="en-US" sz="70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156</a:t>
              </a:r>
            </a:p>
            <a:p>
              <a:pPr algn="ctr">
                <a:lnSpc>
                  <a:spcPct val="90000"/>
                </a:lnSpc>
                <a:spcAft>
                  <a:spcPts val="0"/>
                </a:spcAft>
              </a:pPr>
              <a:r>
                <a:rPr lang="en-US" sz="70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178</a:t>
              </a:r>
            </a:p>
            <a:p>
              <a:pPr algn="ctr">
                <a:lnSpc>
                  <a:spcPct val="90000"/>
                </a:lnSpc>
                <a:spcAft>
                  <a:spcPts val="0"/>
                </a:spcAft>
              </a:pPr>
              <a:r>
                <a:rPr lang="en-US" sz="70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208</a:t>
              </a:r>
            </a:p>
            <a:p>
              <a:pPr algn="ctr">
                <a:lnSpc>
                  <a:spcPct val="90000"/>
                </a:lnSpc>
                <a:spcAft>
                  <a:spcPts val="0"/>
                </a:spcAft>
              </a:pPr>
              <a:r>
                <a:rPr lang="en-US" sz="70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218</a:t>
              </a:r>
            </a:p>
            <a:p>
              <a:pPr algn="ctr">
                <a:lnSpc>
                  <a:spcPct val="90000"/>
                </a:lnSpc>
                <a:spcAft>
                  <a:spcPts val="0"/>
                </a:spcAft>
              </a:pPr>
              <a:r>
                <a:rPr lang="en-US" sz="70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66</a:t>
              </a:r>
            </a:p>
            <a:p>
              <a:pPr algn="ctr">
                <a:lnSpc>
                  <a:spcPct val="90000"/>
                </a:lnSpc>
                <a:spcAft>
                  <a:spcPts val="0"/>
                </a:spcAft>
              </a:pPr>
              <a:r>
                <a:rPr lang="en-US" sz="700">
                  <a:solidFill>
                    <a:schemeClr val="bg1"/>
                  </a:solidFill>
                  <a:latin typeface="Ubuntu" panose="020B0504030602030204" pitchFamily="34" charset="0"/>
                </a:rPr>
                <a:t>20</a:t>
              </a:r>
            </a:p>
            <a:p>
              <a:pPr algn="ctr">
                <a:lnSpc>
                  <a:spcPct val="90000"/>
                </a:lnSpc>
                <a:spcAft>
                  <a:spcPts val="0"/>
                </a:spcAft>
              </a:pPr>
              <a:r>
                <a:rPr lang="en-US" sz="70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89</a:t>
              </a:r>
            </a:p>
            <a:p>
              <a:pPr algn="ctr">
                <a:lnSpc>
                  <a:spcPct val="90000"/>
                </a:lnSpc>
                <a:spcAft>
                  <a:spcPts val="0"/>
                </a:spcAft>
              </a:pPr>
              <a:r>
                <a:rPr lang="en-US" sz="700">
                  <a:solidFill>
                    <a:schemeClr val="bg1"/>
                  </a:solidFill>
                  <a:latin typeface="Ubuntu" panose="020B0504030602030204" pitchFamily="34" charset="0"/>
                </a:rPr>
                <a:t>10</a:t>
              </a:r>
            </a:p>
            <a:p>
              <a:pPr algn="ctr">
                <a:lnSpc>
                  <a:spcPct val="90000"/>
                </a:lnSpc>
                <a:spcAft>
                  <a:spcPts val="0"/>
                </a:spcAft>
              </a:pPr>
              <a:r>
                <a:rPr lang="en-US" sz="70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117</a:t>
              </a:r>
            </a:p>
            <a:p>
              <a:pPr algn="ctr">
                <a:lnSpc>
                  <a:spcPct val="90000"/>
                </a:lnSpc>
                <a:spcAft>
                  <a:spcPts val="0"/>
                </a:spcAft>
              </a:pPr>
              <a:r>
                <a:rPr lang="en-US" sz="700">
                  <a:solidFill>
                    <a:schemeClr val="bg1"/>
                  </a:solidFill>
                  <a:latin typeface="Ubuntu" panose="020B0504030602030204" pitchFamily="34" charset="0"/>
                </a:rPr>
                <a:t>13</a:t>
              </a:r>
            </a:p>
            <a:p>
              <a:pPr algn="ctr">
                <a:lnSpc>
                  <a:spcPct val="90000"/>
                </a:lnSpc>
                <a:spcAft>
                  <a:spcPts val="0"/>
                </a:spcAft>
              </a:pPr>
              <a:r>
                <a:rPr lang="en-US" sz="70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128</a:t>
              </a:r>
            </a:p>
            <a:p>
              <a:pPr algn="ctr">
                <a:lnSpc>
                  <a:spcPct val="90000"/>
                </a:lnSpc>
                <a:spcAft>
                  <a:spcPts val="0"/>
                </a:spcAft>
              </a:pPr>
              <a:r>
                <a:rPr lang="en-US" sz="700">
                  <a:solidFill>
                    <a:schemeClr val="bg1"/>
                  </a:solidFill>
                  <a:latin typeface="Ubuntu" panose="020B0504030602030204" pitchFamily="34" charset="0"/>
                </a:rPr>
                <a:t>43</a:t>
              </a:r>
            </a:p>
            <a:p>
              <a:pPr algn="ctr">
                <a:lnSpc>
                  <a:spcPct val="90000"/>
                </a:lnSpc>
                <a:spcAft>
                  <a:spcPts val="0"/>
                </a:spcAft>
              </a:pPr>
              <a:r>
                <a:rPr lang="en-US" sz="70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158</a:t>
              </a:r>
            </a:p>
            <a:p>
              <a:pPr algn="ctr">
                <a:lnSpc>
                  <a:spcPct val="90000"/>
                </a:lnSpc>
                <a:spcAft>
                  <a:spcPts val="0"/>
                </a:spcAft>
              </a:pPr>
              <a:r>
                <a:rPr lang="en-US" sz="700">
                  <a:solidFill>
                    <a:schemeClr val="bg1"/>
                  </a:solidFill>
                  <a:latin typeface="Ubuntu" panose="020B0504030602030204" pitchFamily="34" charset="0"/>
                </a:rPr>
                <a:t>71</a:t>
              </a:r>
            </a:p>
            <a:p>
              <a:pPr algn="ctr">
                <a:lnSpc>
                  <a:spcPct val="90000"/>
                </a:lnSpc>
                <a:spcAft>
                  <a:spcPts val="0"/>
                </a:spcAft>
              </a:pPr>
              <a:r>
                <a:rPr lang="en-US" sz="70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166</a:t>
              </a:r>
            </a:p>
            <a:p>
              <a:pPr algn="ctr">
                <a:lnSpc>
                  <a:spcPct val="90000"/>
                </a:lnSpc>
                <a:spcAft>
                  <a:spcPts val="0"/>
                </a:spcAft>
              </a:pPr>
              <a:r>
                <a:rPr lang="en-US" sz="700">
                  <a:solidFill>
                    <a:schemeClr val="bg1"/>
                  </a:solidFill>
                  <a:latin typeface="Ubuntu" panose="020B0504030602030204" pitchFamily="34" charset="0"/>
                </a:rPr>
                <a:t>0</a:t>
              </a:r>
            </a:p>
            <a:p>
              <a:pPr algn="ctr">
                <a:lnSpc>
                  <a:spcPct val="90000"/>
                </a:lnSpc>
                <a:spcAft>
                  <a:spcPts val="0"/>
                </a:spcAft>
              </a:pPr>
              <a:r>
                <a:rPr lang="en-US" sz="70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227</a:t>
              </a:r>
            </a:p>
            <a:p>
              <a:pPr algn="ctr">
                <a:lnSpc>
                  <a:spcPct val="90000"/>
                </a:lnSpc>
                <a:spcAft>
                  <a:spcPts val="0"/>
                </a:spcAft>
              </a:pPr>
              <a:r>
                <a:rPr lang="en-US" sz="700">
                  <a:solidFill>
                    <a:schemeClr val="bg1"/>
                  </a:solidFill>
                  <a:latin typeface="Ubuntu" panose="020B0504030602030204" pitchFamily="34" charset="0"/>
                </a:rPr>
                <a:t>03</a:t>
              </a:r>
            </a:p>
            <a:p>
              <a:pPr algn="ctr">
                <a:lnSpc>
                  <a:spcPct val="90000"/>
                </a:lnSpc>
                <a:spcAft>
                  <a:spcPts val="0"/>
                </a:spcAft>
              </a:pPr>
              <a:r>
                <a:rPr lang="en-US" sz="70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48</a:t>
              </a:r>
            </a:p>
            <a:p>
              <a:pPr algn="ctr">
                <a:lnSpc>
                  <a:spcPct val="90000"/>
                </a:lnSpc>
                <a:spcAft>
                  <a:spcPts val="0"/>
                </a:spcAft>
              </a:pPr>
              <a:r>
                <a:rPr lang="en-US" sz="70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69</a:t>
              </a:r>
            </a:p>
            <a:p>
              <a:pPr algn="ctr">
                <a:lnSpc>
                  <a:spcPct val="90000"/>
                </a:lnSpc>
                <a:spcAft>
                  <a:spcPts val="0"/>
                </a:spcAft>
              </a:pPr>
              <a:r>
                <a:rPr lang="en-US" sz="70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129</a:t>
              </a:r>
            </a:p>
            <a:p>
              <a:pPr algn="ctr">
                <a:lnSpc>
                  <a:spcPct val="90000"/>
                </a:lnSpc>
                <a:spcAft>
                  <a:spcPts val="0"/>
                </a:spcAft>
              </a:pPr>
              <a:r>
                <a:rPr lang="en-US" sz="700">
                  <a:solidFill>
                    <a:schemeClr val="bg1"/>
                  </a:solidFill>
                  <a:latin typeface="Ubuntu" panose="020B0504030602030204" pitchFamily="34" charset="0"/>
                </a:rPr>
                <a:t>27</a:t>
              </a:r>
            </a:p>
            <a:p>
              <a:pPr algn="ctr">
                <a:lnSpc>
                  <a:spcPct val="90000"/>
                </a:lnSpc>
                <a:spcAft>
                  <a:spcPts val="0"/>
                </a:spcAft>
              </a:pPr>
              <a:r>
                <a:rPr lang="en-US" sz="70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161</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186</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209</a:t>
              </a:r>
            </a:p>
            <a:p>
              <a:pPr algn="ctr">
                <a:lnSpc>
                  <a:spcPct val="90000"/>
                </a:lnSpc>
                <a:spcAft>
                  <a:spcPts val="0"/>
                </a:spcAft>
              </a:pPr>
              <a:r>
                <a:rPr lang="en-US" sz="700">
                  <a:latin typeface="Ubuntu" panose="020B0504030602030204" pitchFamily="34" charset="0"/>
                </a:rPr>
                <a:t>58</a:t>
              </a:r>
            </a:p>
            <a:p>
              <a:pPr algn="ctr">
                <a:lnSpc>
                  <a:spcPct val="90000"/>
                </a:lnSpc>
                <a:spcAft>
                  <a:spcPts val="0"/>
                </a:spcAft>
              </a:pPr>
              <a:r>
                <a:rPr lang="en-US" sz="70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229</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a:latin typeface="Ubuntu" panose="020B0504030602030204" pitchFamily="34" charset="0"/>
              </a:rPr>
              <a:t>Security Classification:</a:t>
            </a:r>
          </a:p>
          <a:p>
            <a:r>
              <a:rPr lang="en-GB" sz="800">
                <a:latin typeface="Ubuntu" panose="020B0504030602030204" pitchFamily="34" charset="0"/>
              </a:rPr>
              <a:t>SEC0: Public</a:t>
            </a:r>
          </a:p>
          <a:p>
            <a:r>
              <a:rPr lang="en-GB" sz="800">
                <a:latin typeface="Ubuntu" panose="020B0504030602030204" pitchFamily="34" charset="0"/>
              </a:rPr>
              <a:t>SEC1: Company Confidential</a:t>
            </a:r>
          </a:p>
          <a:p>
            <a:r>
              <a:rPr lang="en-GB" sz="800">
                <a:latin typeface="Ubuntu" panose="020B0504030602030204" pitchFamily="34" charset="0"/>
              </a:rPr>
              <a:t>SEC2: Company Restricted / Customer restricted</a:t>
            </a:r>
          </a:p>
          <a:p>
            <a:r>
              <a:rPr lang="en-GB" sz="80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67</a:t>
              </a:r>
            </a:p>
            <a:p>
              <a:pPr algn="ctr">
                <a:lnSpc>
                  <a:spcPct val="90000"/>
                </a:lnSpc>
                <a:spcAft>
                  <a:spcPts val="0"/>
                </a:spcAft>
              </a:pPr>
              <a:r>
                <a:rPr lang="en-US" sz="700" b="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106</a:t>
              </a:r>
            </a:p>
            <a:p>
              <a:pPr algn="ctr">
                <a:lnSpc>
                  <a:spcPct val="90000"/>
                </a:lnSpc>
                <a:spcAft>
                  <a:spcPts val="0"/>
                </a:spcAft>
              </a:pPr>
              <a:r>
                <a:rPr lang="en-US" sz="700" b="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135</a:t>
              </a:r>
            </a:p>
            <a:p>
              <a:pPr algn="ctr">
                <a:lnSpc>
                  <a:spcPct val="90000"/>
                </a:lnSpc>
                <a:spcAft>
                  <a:spcPts val="0"/>
                </a:spcAft>
              </a:pPr>
              <a:r>
                <a:rPr lang="en-US" sz="700" b="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178</a:t>
              </a:r>
            </a:p>
            <a:p>
              <a:pPr algn="ctr">
                <a:lnSpc>
                  <a:spcPct val="90000"/>
                </a:lnSpc>
                <a:spcAft>
                  <a:spcPts val="0"/>
                </a:spcAft>
              </a:pPr>
              <a:r>
                <a:rPr lang="en-US" sz="700" b="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244</a:t>
              </a:r>
            </a:p>
            <a:p>
              <a:pPr algn="ctr">
                <a:lnSpc>
                  <a:spcPct val="90000"/>
                </a:lnSpc>
                <a:spcAft>
                  <a:spcPts val="0"/>
                </a:spcAft>
              </a:pPr>
              <a:r>
                <a:rPr lang="en-US" sz="700" b="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140</a:t>
              </a:r>
            </a:p>
            <a:p>
              <a:pPr algn="ctr">
                <a:lnSpc>
                  <a:spcPct val="90000"/>
                </a:lnSpc>
                <a:spcAft>
                  <a:spcPts val="0"/>
                </a:spcAft>
              </a:pPr>
              <a:r>
                <a:rPr lang="en-US" sz="700" b="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46</a:t>
              </a:r>
            </a:p>
            <a:p>
              <a:pPr algn="ctr">
                <a:lnSpc>
                  <a:spcPct val="90000"/>
                </a:lnSpc>
                <a:spcAft>
                  <a:spcPts val="0"/>
                </a:spcAft>
              </a:pPr>
              <a:r>
                <a:rPr lang="en-US" sz="700" b="0">
                  <a:latin typeface="Ubuntu" panose="020B0504030602030204" pitchFamily="34" charset="0"/>
                </a:rPr>
                <a:t>166</a:t>
              </a:r>
            </a:p>
            <a:p>
              <a:pPr algn="ctr">
                <a:lnSpc>
                  <a:spcPct val="90000"/>
                </a:lnSpc>
                <a:spcAft>
                  <a:spcPts val="0"/>
                </a:spcAft>
              </a:pPr>
              <a:r>
                <a:rPr lang="en-US" sz="700" b="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51</a:t>
              </a:r>
            </a:p>
            <a:p>
              <a:pPr algn="ctr">
                <a:lnSpc>
                  <a:spcPct val="90000"/>
                </a:lnSpc>
                <a:spcAft>
                  <a:spcPts val="0"/>
                </a:spcAft>
              </a:pPr>
              <a:r>
                <a:rPr lang="en-US" sz="700" b="0">
                  <a:latin typeface="Ubuntu" panose="020B0504030602030204" pitchFamily="34" charset="0"/>
                </a:rPr>
                <a:t>181</a:t>
              </a:r>
            </a:p>
            <a:p>
              <a:pPr algn="ctr">
                <a:lnSpc>
                  <a:spcPct val="90000"/>
                </a:lnSpc>
                <a:spcAft>
                  <a:spcPts val="0"/>
                </a:spcAft>
              </a:pPr>
              <a:r>
                <a:rPr lang="en-US" sz="700" b="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latin typeface="Ubuntu" panose="020B0504030602030204" pitchFamily="34" charset="0"/>
              </a:endParaRPr>
            </a:p>
            <a:p>
              <a:pPr algn="ctr">
                <a:lnSpc>
                  <a:spcPct val="90000"/>
                </a:lnSpc>
                <a:spcAft>
                  <a:spcPts val="0"/>
                </a:spcAft>
              </a:pPr>
              <a:r>
                <a:rPr lang="en-US" sz="700" b="0">
                  <a:latin typeface="Ubuntu" panose="020B0504030602030204" pitchFamily="34" charset="0"/>
                </a:rPr>
                <a:t>87</a:t>
              </a:r>
            </a:p>
            <a:p>
              <a:pPr algn="ctr">
                <a:lnSpc>
                  <a:spcPct val="90000"/>
                </a:lnSpc>
                <a:spcAft>
                  <a:spcPts val="0"/>
                </a:spcAft>
              </a:pPr>
              <a:r>
                <a:rPr lang="en-US" sz="700" b="0">
                  <a:latin typeface="Ubuntu" panose="020B0504030602030204" pitchFamily="34" charset="0"/>
                </a:rPr>
                <a:t>207</a:t>
              </a:r>
            </a:p>
            <a:p>
              <a:pPr algn="ctr">
                <a:lnSpc>
                  <a:spcPct val="90000"/>
                </a:lnSpc>
                <a:spcAft>
                  <a:spcPts val="0"/>
                </a:spcAft>
              </a:pPr>
              <a:r>
                <a:rPr lang="en-US" sz="700" b="0">
                  <a:latin typeface="Ubuntu" panose="020B0504030602030204" pitchFamily="34" charset="0"/>
                </a:rPr>
                <a:t>128</a:t>
              </a:r>
            </a:p>
            <a:p>
              <a:pPr algn="ctr">
                <a:lnSpc>
                  <a:spcPct val="90000"/>
                </a:lnSpc>
                <a:spcAft>
                  <a:spcPts val="0"/>
                </a:spcAft>
              </a:pPr>
              <a:endParaRPr lang="en-US" sz="700" b="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33</a:t>
              </a:r>
            </a:p>
            <a:p>
              <a:pPr algn="ctr">
                <a:lnSpc>
                  <a:spcPct val="90000"/>
                </a:lnSpc>
                <a:spcAft>
                  <a:spcPts val="0"/>
                </a:spcAft>
              </a:pPr>
              <a:r>
                <a:rPr lang="en-US" sz="700" b="0">
                  <a:solidFill>
                    <a:schemeClr val="bg1"/>
                  </a:solidFill>
                  <a:latin typeface="Ubuntu" panose="020B0504030602030204" pitchFamily="34" charset="0"/>
                </a:rPr>
                <a:t>69</a:t>
              </a:r>
            </a:p>
            <a:p>
              <a:pPr algn="ctr">
                <a:lnSpc>
                  <a:spcPct val="90000"/>
                </a:lnSpc>
                <a:spcAft>
                  <a:spcPts val="0"/>
                </a:spcAft>
              </a:pPr>
              <a:r>
                <a:rPr lang="en-US" sz="700" b="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20</a:t>
              </a:r>
            </a:p>
            <a:p>
              <a:pPr algn="ctr">
                <a:lnSpc>
                  <a:spcPct val="90000"/>
                </a:lnSpc>
                <a:spcAft>
                  <a:spcPts val="0"/>
                </a:spcAft>
              </a:pPr>
              <a:r>
                <a:rPr lang="en-US" sz="700" b="0">
                  <a:solidFill>
                    <a:schemeClr val="bg1"/>
                  </a:solidFill>
                  <a:latin typeface="Ubuntu" panose="020B0504030602030204" pitchFamily="34" charset="0"/>
                </a:rPr>
                <a:t>89</a:t>
              </a:r>
            </a:p>
            <a:p>
              <a:pPr algn="ctr">
                <a:lnSpc>
                  <a:spcPct val="90000"/>
                </a:lnSpc>
                <a:spcAft>
                  <a:spcPts val="0"/>
                </a:spcAft>
              </a:pPr>
              <a:r>
                <a:rPr lang="en-US" sz="700" b="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107</a:t>
              </a:r>
            </a:p>
            <a:p>
              <a:pPr algn="ctr">
                <a:lnSpc>
                  <a:spcPct val="90000"/>
                </a:lnSpc>
                <a:spcAft>
                  <a:spcPts val="0"/>
                </a:spcAft>
              </a:pPr>
              <a:r>
                <a:rPr lang="en-US" sz="700" b="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125</a:t>
              </a:r>
            </a:p>
            <a:p>
              <a:pPr algn="ctr">
                <a:lnSpc>
                  <a:spcPct val="90000"/>
                </a:lnSpc>
                <a:spcAft>
                  <a:spcPts val="0"/>
                </a:spcAft>
              </a:pPr>
              <a:r>
                <a:rPr lang="en-US" sz="700" b="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146</a:t>
              </a:r>
            </a:p>
            <a:p>
              <a:pPr algn="ctr">
                <a:lnSpc>
                  <a:spcPct val="90000"/>
                </a:lnSpc>
                <a:spcAft>
                  <a:spcPts val="0"/>
                </a:spcAft>
              </a:pPr>
              <a:r>
                <a:rPr lang="en-US" sz="700" b="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191</a:t>
              </a:r>
            </a:p>
            <a:p>
              <a:pPr algn="ctr">
                <a:lnSpc>
                  <a:spcPct val="90000"/>
                </a:lnSpc>
                <a:spcAft>
                  <a:spcPts val="0"/>
                </a:spcAft>
              </a:pPr>
              <a:r>
                <a:rPr lang="en-US" sz="700" b="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213</a:t>
              </a:r>
            </a:p>
            <a:p>
              <a:pPr algn="ctr">
                <a:lnSpc>
                  <a:spcPct val="90000"/>
                </a:lnSpc>
                <a:spcAft>
                  <a:spcPts val="0"/>
                </a:spcAft>
              </a:pPr>
              <a:r>
                <a:rPr lang="en-US" sz="700" b="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230</a:t>
              </a:r>
            </a:p>
            <a:p>
              <a:pPr algn="ctr">
                <a:lnSpc>
                  <a:spcPct val="90000"/>
                </a:lnSpc>
                <a:spcAft>
                  <a:spcPts val="0"/>
                </a:spcAft>
              </a:pPr>
              <a:r>
                <a:rPr lang="en-US" sz="700" b="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E2E OTC rates value chain | Capgemini Invent proposition | July 2</a:t>
            </a:r>
            <a:r>
              <a:rPr lang="en-US" sz="700" kern="0" baseline="30000">
                <a:solidFill>
                  <a:srgbClr val="A6A6A6"/>
                </a:solidFill>
                <a:latin typeface="Ubuntu" panose="020B0504030602030204" pitchFamily="34" charset="0"/>
                <a:cs typeface="Arial" panose="020B0604020202020204" pitchFamily="34" charset="0"/>
              </a:rPr>
              <a:t>nd</a:t>
            </a:r>
            <a:r>
              <a:rPr lang="en-US" sz="700" kern="0">
                <a:solidFill>
                  <a:srgbClr val="A6A6A6"/>
                </a:solidFill>
                <a:latin typeface="Ubuntu" panose="020B0504030602030204" pitchFamily="34" charset="0"/>
                <a:cs typeface="Arial" panose="020B0604020202020204" pitchFamily="34" charset="0"/>
              </a:rPr>
              <a:t> 2021</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‹N°›</a:t>
            </a:fld>
            <a:endParaRPr lang="en-US" sz="80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Confidential © Capgemini Invent 2021. All rights reserved  |</a:t>
            </a:r>
          </a:p>
        </p:txBody>
      </p:sp>
    </p:spTree>
    <p:extLst>
      <p:ext uri="{BB962C8B-B14F-4D97-AF65-F5344CB8AC3E}">
        <p14:creationId xmlns:p14="http://schemas.microsoft.com/office/powerpoint/2010/main" val="165658259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p15:clr>
            <a:srgbClr val="F26B43"/>
          </p15:clr>
        </p15:guide>
        <p15:guide id="3" orient="horz" pos="4071">
          <p15:clr>
            <a:srgbClr val="F26B43"/>
          </p15:clr>
        </p15:guide>
        <p15:guide id="4" pos="255">
          <p15:clr>
            <a:srgbClr val="F26B43"/>
          </p15:clr>
        </p15:guide>
        <p15:guide id="5" orient="horz" pos="836">
          <p15:clr>
            <a:srgbClr val="F26B43"/>
          </p15:clr>
        </p15:guide>
        <p15:guide id="6" orient="horz" pos="245">
          <p15:clr>
            <a:srgbClr val="F26B43"/>
          </p15:clr>
        </p15:guide>
        <p15:guide id="7" pos="3840">
          <p15:clr>
            <a:srgbClr val="F26B43"/>
          </p15:clr>
        </p15:guide>
        <p15:guide id="8" pos="3899">
          <p15:clr>
            <a:srgbClr val="F26B43"/>
          </p15:clr>
        </p15:guide>
        <p15:guide id="9" pos="378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tags" Target="../tags/tag20.xml"/><Relationship Id="rId7" Type="http://schemas.openxmlformats.org/officeDocument/2006/relationships/image" Target="../media/image20.emf"/><Relationship Id="rId12" Type="http://schemas.openxmlformats.org/officeDocument/2006/relationships/image" Target="../media/image38.png"/><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oleObject" Target="../embeddings/oleObject10.bin"/><Relationship Id="rId11" Type="http://schemas.openxmlformats.org/officeDocument/2006/relationships/image" Target="../media/image37.png"/><Relationship Id="rId5" Type="http://schemas.openxmlformats.org/officeDocument/2006/relationships/notesSlide" Target="../notesSlides/notesSlide6.xml"/><Relationship Id="rId10" Type="http://schemas.openxmlformats.org/officeDocument/2006/relationships/image" Target="../media/image36.tiff"/><Relationship Id="rId4" Type="http://schemas.openxmlformats.org/officeDocument/2006/relationships/slideLayout" Target="../slideLayouts/slideLayout1.xml"/><Relationship Id="rId9" Type="http://schemas.openxmlformats.org/officeDocument/2006/relationships/image" Target="../media/image35.tiff"/></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22.xml"/><Relationship Id="rId7" Type="http://schemas.openxmlformats.org/officeDocument/2006/relationships/image" Target="../media/image20.emf"/><Relationship Id="rId2" Type="http://schemas.openxmlformats.org/officeDocument/2006/relationships/tags" Target="../tags/tag21.xml"/><Relationship Id="rId1" Type="http://schemas.openxmlformats.org/officeDocument/2006/relationships/vmlDrawing" Target="../drawings/vmlDrawing12.vml"/><Relationship Id="rId6" Type="http://schemas.openxmlformats.org/officeDocument/2006/relationships/oleObject" Target="../embeddings/oleObject11.bin"/><Relationship Id="rId5" Type="http://schemas.openxmlformats.org/officeDocument/2006/relationships/notesSlide" Target="../notesSlides/notesSlide8.xml"/><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jpe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svg"/><Relationship Id="rId4" Type="http://schemas.openxmlformats.org/officeDocument/2006/relationships/image" Target="../media/image58.jpeg"/><Relationship Id="rId9" Type="http://schemas.openxmlformats.org/officeDocument/2006/relationships/image" Target="../media/image63.png"/><Relationship Id="rId14" Type="http://schemas.openxmlformats.org/officeDocument/2006/relationships/image" Target="../media/image68.png"/></Relationships>
</file>

<file path=ppt/slides/_rels/slide1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4.png"/><Relationship Id="rId7" Type="http://schemas.openxmlformats.org/officeDocument/2006/relationships/image" Target="../media/image64.svg"/><Relationship Id="rId2" Type="http://schemas.openxmlformats.org/officeDocument/2006/relationships/image" Target="../media/image83.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86.jpeg"/><Relationship Id="rId4" Type="http://schemas.openxmlformats.org/officeDocument/2006/relationships/image" Target="../media/image85.jpeg"/><Relationship Id="rId9" Type="http://schemas.openxmlformats.org/officeDocument/2006/relationships/image" Target="../media/image88.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5.png"/><Relationship Id="rId3" Type="http://schemas.openxmlformats.org/officeDocument/2006/relationships/image" Target="../media/image90.svg"/><Relationship Id="rId7" Type="http://schemas.openxmlformats.org/officeDocument/2006/relationships/image" Target="../media/image92.svg"/><Relationship Id="rId12" Type="http://schemas.openxmlformats.org/officeDocument/2006/relationships/image" Target="../media/image64.svg"/><Relationship Id="rId2" Type="http://schemas.openxmlformats.org/officeDocument/2006/relationships/image" Target="../media/image89.png"/><Relationship Id="rId16" Type="http://schemas.openxmlformats.org/officeDocument/2006/relationships/image" Target="../media/image95.svg"/><Relationship Id="rId1" Type="http://schemas.openxmlformats.org/officeDocument/2006/relationships/slideLayout" Target="../slideLayouts/slideLayout1.xml"/><Relationship Id="rId6" Type="http://schemas.openxmlformats.org/officeDocument/2006/relationships/image" Target="../media/image91.png"/><Relationship Id="rId11" Type="http://schemas.openxmlformats.org/officeDocument/2006/relationships/image" Target="../media/image63.png"/><Relationship Id="rId5" Type="http://schemas.openxmlformats.org/officeDocument/2006/relationships/image" Target="../media/image88.svg"/><Relationship Id="rId15" Type="http://schemas.openxmlformats.org/officeDocument/2006/relationships/image" Target="../media/image94.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62.svg"/><Relationship Id="rId14" Type="http://schemas.openxmlformats.org/officeDocument/2006/relationships/image" Target="../media/image66.svg"/></Relationships>
</file>

<file path=ppt/slides/_rels/slide23.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66.svg"/><Relationship Id="rId2" Type="http://schemas.openxmlformats.org/officeDocument/2006/relationships/image" Target="../media/image96.jpeg"/><Relationship Id="rId1" Type="http://schemas.openxmlformats.org/officeDocument/2006/relationships/slideLayout" Target="../slideLayouts/slideLayout15.xml"/><Relationship Id="rId6" Type="http://schemas.openxmlformats.org/officeDocument/2006/relationships/image" Target="../media/image100.svg"/><Relationship Id="rId11" Type="http://schemas.openxmlformats.org/officeDocument/2006/relationships/image" Target="../media/image65.pn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s>
</file>

<file path=ppt/slides/_rels/slide24.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svg"/><Relationship Id="rId3" Type="http://schemas.openxmlformats.org/officeDocument/2006/relationships/image" Target="../media/image106.png"/><Relationship Id="rId7" Type="http://schemas.openxmlformats.org/officeDocument/2006/relationships/image" Target="../media/image100.svg"/><Relationship Id="rId12" Type="http://schemas.openxmlformats.org/officeDocument/2006/relationships/image" Target="../media/image113.png"/><Relationship Id="rId2" Type="http://schemas.openxmlformats.org/officeDocument/2006/relationships/image" Target="../media/image105.jpeg"/><Relationship Id="rId1" Type="http://schemas.openxmlformats.org/officeDocument/2006/relationships/slideLayout" Target="../slideLayouts/slideLayout15.xml"/><Relationship Id="rId6" Type="http://schemas.openxmlformats.org/officeDocument/2006/relationships/image" Target="../media/image99.png"/><Relationship Id="rId11" Type="http://schemas.openxmlformats.org/officeDocument/2006/relationships/image" Target="../media/image112.svg"/><Relationship Id="rId5" Type="http://schemas.openxmlformats.org/officeDocument/2006/relationships/image" Target="../media/image108.svg"/><Relationship Id="rId15" Type="http://schemas.openxmlformats.org/officeDocument/2006/relationships/image" Target="../media/image116.svg"/><Relationship Id="rId10" Type="http://schemas.openxmlformats.org/officeDocument/2006/relationships/image" Target="../media/image111.png"/><Relationship Id="rId4" Type="http://schemas.openxmlformats.org/officeDocument/2006/relationships/image" Target="../media/image107.png"/><Relationship Id="rId9" Type="http://schemas.openxmlformats.org/officeDocument/2006/relationships/image" Target="../media/image110.svg"/><Relationship Id="rId14" Type="http://schemas.openxmlformats.org/officeDocument/2006/relationships/image" Target="../media/image115.png"/></Relationships>
</file>

<file path=ppt/slides/_rels/slide25.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118.png"/><Relationship Id="rId7" Type="http://schemas.openxmlformats.org/officeDocument/2006/relationships/image" Target="../media/image61.png"/><Relationship Id="rId2" Type="http://schemas.openxmlformats.org/officeDocument/2006/relationships/image" Target="../media/image117.jpeg"/><Relationship Id="rId1" Type="http://schemas.openxmlformats.org/officeDocument/2006/relationships/slideLayout" Target="../slideLayouts/slideLayout15.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slides/_rels/slide26.xml.rels><?xml version="1.0" encoding="UTF-8" standalone="yes"?>
<Relationships xmlns="http://schemas.openxmlformats.org/package/2006/relationships"><Relationship Id="rId3" Type="http://schemas.openxmlformats.org/officeDocument/2006/relationships/hyperlink" Target="https://www.scrumguides.org/docs/scrumguide/v2017/2017-Scrum-Guide-US.pdf" TargetMode="External"/><Relationship Id="rId2" Type="http://schemas.openxmlformats.org/officeDocument/2006/relationships/hyperlink" Target="https://agilemanifesto.org/" TargetMode="External"/><Relationship Id="rId1" Type="http://schemas.openxmlformats.org/officeDocument/2006/relationships/slideLayout" Target="../slideLayouts/slideLayout1.xml"/><Relationship Id="rId6" Type="http://schemas.openxmlformats.org/officeDocument/2006/relationships/hyperlink" Target="https://www.youtube.com/watch?v=502ILHjX9EE" TargetMode="External"/><Relationship Id="rId5" Type="http://schemas.openxmlformats.org/officeDocument/2006/relationships/hyperlink" Target="https://www.youtube.com/watch?v=vOt4BbWLWQw" TargetMode="External"/><Relationship Id="rId4" Type="http://schemas.openxmlformats.org/officeDocument/2006/relationships/hyperlink" Target="https://www.youtube.com/watch?v=4GK1NDTWbkY"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5.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29.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4.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26.png"/><Relationship Id="rId2" Type="http://schemas.openxmlformats.org/officeDocument/2006/relationships/image" Target="../media/image127.png"/><Relationship Id="rId16" Type="http://schemas.openxmlformats.org/officeDocument/2006/relationships/image" Target="../media/image137.png"/><Relationship Id="rId1" Type="http://schemas.openxmlformats.org/officeDocument/2006/relationships/slideLayout" Target="../slideLayouts/slideLayout15.xml"/><Relationship Id="rId6" Type="http://schemas.openxmlformats.org/officeDocument/2006/relationships/image" Target="../media/image131.png"/><Relationship Id="rId11" Type="http://schemas.openxmlformats.org/officeDocument/2006/relationships/image" Target="../media/image125.png"/><Relationship Id="rId5" Type="http://schemas.openxmlformats.org/officeDocument/2006/relationships/image" Target="../media/image130.png"/><Relationship Id="rId15" Type="http://schemas.openxmlformats.org/officeDocument/2006/relationships/image" Target="../media/image136.png"/><Relationship Id="rId10" Type="http://schemas.openxmlformats.org/officeDocument/2006/relationships/image" Target="../media/image124.png"/><Relationship Id="rId4" Type="http://schemas.openxmlformats.org/officeDocument/2006/relationships/image" Target="../media/image129.png"/><Relationship Id="rId9" Type="http://schemas.openxmlformats.org/officeDocument/2006/relationships/image" Target="../media/image123.png"/><Relationship Id="rId14" Type="http://schemas.openxmlformats.org/officeDocument/2006/relationships/image" Target="../media/image135.png"/></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142.tiff"/><Relationship Id="rId13" Type="http://schemas.openxmlformats.org/officeDocument/2006/relationships/image" Target="../media/image136.png"/><Relationship Id="rId18" Type="http://schemas.openxmlformats.org/officeDocument/2006/relationships/image" Target="../media/image144.png"/><Relationship Id="rId3" Type="http://schemas.openxmlformats.org/officeDocument/2006/relationships/image" Target="../media/image132.png"/><Relationship Id="rId21" Type="http://schemas.openxmlformats.org/officeDocument/2006/relationships/image" Target="../media/image147.png"/><Relationship Id="rId7" Type="http://schemas.openxmlformats.org/officeDocument/2006/relationships/image" Target="../media/image141.tiff"/><Relationship Id="rId12" Type="http://schemas.openxmlformats.org/officeDocument/2006/relationships/image" Target="../media/image135.png"/><Relationship Id="rId17" Type="http://schemas.openxmlformats.org/officeDocument/2006/relationships/image" Target="../media/image131.png"/><Relationship Id="rId2" Type="http://schemas.openxmlformats.org/officeDocument/2006/relationships/image" Target="../media/image138.png"/><Relationship Id="rId16" Type="http://schemas.openxmlformats.org/officeDocument/2006/relationships/image" Target="../media/image129.png"/><Relationship Id="rId20" Type="http://schemas.openxmlformats.org/officeDocument/2006/relationships/image" Target="../media/image146.png"/><Relationship Id="rId1" Type="http://schemas.openxmlformats.org/officeDocument/2006/relationships/slideLayout" Target="../slideLayouts/slideLayout15.xml"/><Relationship Id="rId6" Type="http://schemas.openxmlformats.org/officeDocument/2006/relationships/image" Target="../media/image140.tiff"/><Relationship Id="rId11" Type="http://schemas.openxmlformats.org/officeDocument/2006/relationships/image" Target="../media/image134.png"/><Relationship Id="rId5" Type="http://schemas.openxmlformats.org/officeDocument/2006/relationships/image" Target="../media/image127.png"/><Relationship Id="rId15" Type="http://schemas.openxmlformats.org/officeDocument/2006/relationships/image" Target="../media/image130.png"/><Relationship Id="rId10" Type="http://schemas.openxmlformats.org/officeDocument/2006/relationships/image" Target="../media/image143.png"/><Relationship Id="rId19" Type="http://schemas.openxmlformats.org/officeDocument/2006/relationships/image" Target="../media/image145.png"/><Relationship Id="rId4" Type="http://schemas.openxmlformats.org/officeDocument/2006/relationships/image" Target="../media/image139.jpg"/><Relationship Id="rId9" Type="http://schemas.openxmlformats.org/officeDocument/2006/relationships/image" Target="../media/image133.png"/><Relationship Id="rId14" Type="http://schemas.openxmlformats.org/officeDocument/2006/relationships/image" Target="../media/image137.png"/></Relationships>
</file>

<file path=ppt/slides/_rels/slide31.xml.rels><?xml version="1.0" encoding="UTF-8" standalone="yes"?>
<Relationships xmlns="http://schemas.openxmlformats.org/package/2006/relationships"><Relationship Id="rId3" Type="http://schemas.openxmlformats.org/officeDocument/2006/relationships/hyperlink" Target="https://dvc.org/" TargetMode="External"/><Relationship Id="rId2" Type="http://schemas.openxmlformats.org/officeDocument/2006/relationships/hyperlink" Target="https://product.hubspot.com/blog/git-and-github-tutorial-for-beginners" TargetMode="External"/><Relationship Id="rId1" Type="http://schemas.openxmlformats.org/officeDocument/2006/relationships/slideLayout" Target="../slideLayouts/slideLayout1.xml"/><Relationship Id="rId4" Type="http://schemas.openxmlformats.org/officeDocument/2006/relationships/image" Target="../media/image148.png"/></Relationships>
</file>

<file path=ppt/slides/_rels/slide3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hyperlink" Target="https://forms.office.com/Pages/ResponsePage.aspx?id=Wq6idgCfa0-V7V0z13xNYRuZGuA1WotGr0y_467ZG3dURUZGOVE3NzVFWEVaQ044UFpPREVLSlkxNi4u"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20.emf"/><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oleObject" Target="../embeddings/oleObject6.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20.emf"/><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oleObject" Target="../embeddings/oleObject7.bin"/><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6.xml"/><Relationship Id="rId7" Type="http://schemas.openxmlformats.org/officeDocument/2006/relationships/image" Target="../media/image20.emf"/><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oleObject" Target="../embeddings/oleObject8.bin"/><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tags" Target="../tags/tag18.xml"/><Relationship Id="rId7" Type="http://schemas.openxmlformats.org/officeDocument/2006/relationships/image" Target="../media/image20.emf"/><Relationship Id="rId12" Type="http://schemas.openxmlformats.org/officeDocument/2006/relationships/image" Target="../media/image26.jpeg"/><Relationship Id="rId2" Type="http://schemas.openxmlformats.org/officeDocument/2006/relationships/tags" Target="../tags/tag17.xml"/><Relationship Id="rId1" Type="http://schemas.openxmlformats.org/officeDocument/2006/relationships/vmlDrawing" Target="../drawings/vmlDrawing10.vml"/><Relationship Id="rId6" Type="http://schemas.openxmlformats.org/officeDocument/2006/relationships/oleObject" Target="../embeddings/oleObject9.bin"/><Relationship Id="rId11" Type="http://schemas.openxmlformats.org/officeDocument/2006/relationships/image" Target="../media/image25.jpeg"/><Relationship Id="rId5" Type="http://schemas.openxmlformats.org/officeDocument/2006/relationships/notesSlide" Target="../notesSlides/notesSlide4.xml"/><Relationship Id="rId10" Type="http://schemas.openxmlformats.org/officeDocument/2006/relationships/image" Target="../media/image24.svg"/><Relationship Id="rId4" Type="http://schemas.openxmlformats.org/officeDocument/2006/relationships/slideLayout" Target="../slideLayouts/slideLayout1.xml"/><Relationship Id="rId9" Type="http://schemas.openxmlformats.org/officeDocument/2006/relationships/image" Target="../media/image23.png"/><Relationship Id="rId14"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6FFCFA58-903F-4360-8248-BE07E32D2BCA}"/>
              </a:ext>
            </a:extLst>
          </p:cNvPr>
          <p:cNvSpPr txBox="1">
            <a:spLocks/>
          </p:cNvSpPr>
          <p:nvPr/>
        </p:nvSpPr>
        <p:spPr>
          <a:xfrm>
            <a:off x="-1" y="4167392"/>
            <a:ext cx="12192001" cy="1637508"/>
          </a:xfrm>
          <a:prstGeom prst="rect">
            <a:avLst/>
          </a:prstGeom>
        </p:spPr>
        <p:txBody>
          <a:bodyPr/>
          <a:lstStyle>
            <a:defPPr marR="0" lvl="0" algn="l" rtl="0">
              <a:lnSpc>
                <a:spcPct val="100000"/>
              </a:lnSpc>
              <a:spcBef>
                <a:spcPts val="0"/>
              </a:spcBef>
              <a:spcAft>
                <a:spcPts val="0"/>
              </a:spcAft>
            </a:defPPr>
            <a:lvl1pPr marL="380990" marR="0" lvl="0" indent="-380990" algn="l" rtl="0" eaLnBrk="1" hangingPunct="1">
              <a:lnSpc>
                <a:spcPct val="100000"/>
              </a:lnSpc>
              <a:spcBef>
                <a:spcPts val="0"/>
              </a:spcBef>
              <a:spcAft>
                <a:spcPts val="0"/>
              </a:spcAft>
              <a:buClr>
                <a:srgbClr val="003A70"/>
              </a:buClr>
              <a:buSzPts val="1800"/>
              <a:buFont typeface="Arial" panose="020B0604020202020204" pitchFamily="34" charset="0"/>
              <a:buChar char="•"/>
              <a:defRPr lang="en-US" sz="1867" b="1" i="0" u="none" strike="noStrike" cap="none" spc="-27" baseline="0" dirty="0" smtClean="0">
                <a:solidFill>
                  <a:srgbClr val="004575"/>
                </a:solidFill>
                <a:latin typeface="Arial"/>
                <a:ea typeface="Arial"/>
                <a:cs typeface="Arial"/>
                <a:sym typeface="Arial"/>
              </a:defRPr>
            </a:lvl1pPr>
            <a:lvl2pPr marL="859345" marR="0" lvl="1" indent="-380990" algn="l" rtl="0" eaLnBrk="1" hangingPunct="1">
              <a:lnSpc>
                <a:spcPct val="100000"/>
              </a:lnSpc>
              <a:spcBef>
                <a:spcPts val="0"/>
              </a:spcBef>
              <a:spcAft>
                <a:spcPts val="0"/>
              </a:spcAft>
              <a:buClr>
                <a:srgbClr val="000000"/>
              </a:buClr>
              <a:buFont typeface="Arial" panose="020B0604020202020204" pitchFamily="34" charset="0"/>
              <a:buChar char="–"/>
              <a:defRPr lang="en-US" sz="1867" b="0" i="0" u="none" strike="noStrike" cap="none" dirty="0" smtClean="0">
                <a:solidFill>
                  <a:srgbClr val="000000"/>
                </a:solidFill>
                <a:latin typeface="Arial"/>
                <a:ea typeface="Arial"/>
                <a:cs typeface="Arial"/>
                <a:sym typeface="Arial"/>
              </a:defRPr>
            </a:lvl2pPr>
            <a:lvl3pPr marL="1335584" marR="0" lvl="2" indent="-380990" algn="l" rtl="0" eaLnBrk="1" hangingPunct="1">
              <a:lnSpc>
                <a:spcPct val="100000"/>
              </a:lnSpc>
              <a:spcBef>
                <a:spcPts val="0"/>
              </a:spcBef>
              <a:spcAft>
                <a:spcPts val="0"/>
              </a:spcAft>
              <a:buClr>
                <a:srgbClr val="000000"/>
              </a:buClr>
              <a:buFont typeface="Courier New" panose="02070309020205020404" pitchFamily="49" charset="0"/>
              <a:buChar char="o"/>
              <a:defRPr lang="en-US" sz="1867" b="0" i="0" u="none" strike="noStrike" cap="none" dirty="0" smtClean="0">
                <a:solidFill>
                  <a:srgbClr val="000000"/>
                </a:solidFill>
                <a:latin typeface="Arial"/>
                <a:ea typeface="Arial"/>
                <a:cs typeface="Arial"/>
                <a:sym typeface="Arial"/>
              </a:defRPr>
            </a:lvl3pPr>
            <a:lvl4pPr marL="1813939" marR="0" lvl="3" indent="-380990" algn="l" rtl="0" eaLnBrk="1" hangingPunct="1">
              <a:lnSpc>
                <a:spcPct val="100000"/>
              </a:lnSpc>
              <a:spcBef>
                <a:spcPts val="0"/>
              </a:spcBef>
              <a:spcAft>
                <a:spcPts val="0"/>
              </a:spcAft>
              <a:buClr>
                <a:srgbClr val="000000"/>
              </a:buClr>
              <a:buFont typeface="Wingdings" panose="05000000000000000000" pitchFamily="2" charset="2"/>
              <a:buChar char="§"/>
              <a:defRPr lang="en-US" sz="1867" b="0" i="0" u="none" strike="noStrike" cap="none" dirty="0" smtClean="0">
                <a:solidFill>
                  <a:srgbClr val="000000"/>
                </a:solidFill>
                <a:latin typeface="Arial"/>
                <a:ea typeface="Arial"/>
                <a:cs typeface="Arial"/>
                <a:sym typeface="Arial"/>
              </a:defRPr>
            </a:lvl4pPr>
            <a:lvl5pPr marL="2290176" marR="0" lvl="4" indent="-380990" algn="l" rtl="0" eaLnBrk="1" hangingPunct="1">
              <a:lnSpc>
                <a:spcPct val="100000"/>
              </a:lnSpc>
              <a:spcBef>
                <a:spcPts val="0"/>
              </a:spcBef>
              <a:spcAft>
                <a:spcPts val="0"/>
              </a:spcAft>
              <a:buClr>
                <a:srgbClr val="000000"/>
              </a:buClr>
              <a:buFont typeface="Wingdings" panose="05000000000000000000" pitchFamily="2" charset="2"/>
              <a:buChar char="Ø"/>
              <a:defRPr lang="fr-FR" sz="1867" b="0" i="0" u="none" strike="noStrike" cap="none" dirty="0">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169329" indent="0" algn="ctr">
              <a:buSzPct val="125000"/>
              <a:buFont typeface="Arial" panose="020B0604020202020204" pitchFamily="34" charset="0"/>
              <a:buNone/>
            </a:pPr>
            <a:r>
              <a:rPr lang="fr-FR" sz="2400" kern="1200" spc="250" dirty="0">
                <a:solidFill>
                  <a:srgbClr val="FF004D"/>
                </a:solidFill>
                <a:latin typeface="Nunito" pitchFamily="2" charset="0"/>
                <a:ea typeface="Verdana" panose="020B0604030504040204" pitchFamily="34" charset="0"/>
              </a:rPr>
              <a:t>Hi!</a:t>
            </a:r>
            <a:r>
              <a:rPr lang="fr-FR" sz="2400" kern="1200" spc="250" dirty="0">
                <a:latin typeface="Nunito" pitchFamily="2" charset="0"/>
                <a:ea typeface="Verdana" panose="020B0604030504040204" pitchFamily="34" charset="0"/>
              </a:rPr>
              <a:t>ckathon 2</a:t>
            </a:r>
          </a:p>
          <a:p>
            <a:pPr marL="169329" indent="0" algn="ctr">
              <a:buSzPct val="125000"/>
              <a:buFont typeface="Arial" panose="020B0604020202020204" pitchFamily="34" charset="0"/>
              <a:buNone/>
            </a:pPr>
            <a:endParaRPr lang="fr-FR" sz="1800" kern="1200" spc="250" dirty="0">
              <a:solidFill>
                <a:srgbClr val="FF0000"/>
              </a:solidFill>
              <a:latin typeface="Nunito" pitchFamily="2" charset="0"/>
              <a:ea typeface="Verdana" panose="020B0604030504040204" pitchFamily="34" charset="0"/>
            </a:endParaRPr>
          </a:p>
          <a:p>
            <a:pPr marL="169329" indent="0" algn="ctr">
              <a:buSzPct val="125000"/>
              <a:buFont typeface="Arial" panose="020B0604020202020204" pitchFamily="34" charset="0"/>
              <a:buNone/>
            </a:pPr>
            <a:r>
              <a:rPr lang="fr-FR" sz="2400" spc="250" dirty="0">
                <a:latin typeface="Nunito" pitchFamily="2" charset="0"/>
                <a:ea typeface="Verdana" panose="020B0604030504040204" pitchFamily="34" charset="0"/>
              </a:rPr>
              <a:t>Week 5: </a:t>
            </a:r>
            <a:r>
              <a:rPr lang="fr-FR" sz="2400" kern="1200" spc="250" dirty="0">
                <a:latin typeface="Nunito" pitchFamily="2" charset="0"/>
                <a:ea typeface="Verdana" panose="020B0604030504040204" pitchFamily="34" charset="0"/>
              </a:rPr>
              <a:t>Data Science project management</a:t>
            </a:r>
          </a:p>
          <a:p>
            <a:pPr marL="169329" indent="0" algn="ctr">
              <a:buSzPct val="125000"/>
              <a:buFont typeface="Arial" panose="020B0604020202020204" pitchFamily="34" charset="0"/>
              <a:buNone/>
            </a:pPr>
            <a:endParaRPr lang="fr-FR" sz="1800" spc="250" dirty="0">
              <a:latin typeface="Nunito" pitchFamily="2" charset="0"/>
              <a:ea typeface="Verdana" panose="020B0604030504040204" pitchFamily="34" charset="0"/>
            </a:endParaRPr>
          </a:p>
          <a:p>
            <a:pPr marL="169329" indent="0" algn="ctr">
              <a:buSzPct val="125000"/>
              <a:buFont typeface="Arial" panose="020B0604020202020204" pitchFamily="34" charset="0"/>
              <a:buNone/>
            </a:pPr>
            <a:r>
              <a:rPr lang="fr-FR" sz="1800" spc="250" dirty="0">
                <a:latin typeface="Nunito" pitchFamily="2" charset="0"/>
                <a:ea typeface="Verdana" panose="020B0604030504040204" pitchFamily="34" charset="0"/>
              </a:rPr>
              <a:t>Estimated duration: 1-2h</a:t>
            </a:r>
            <a:endParaRPr lang="fr-FR" sz="1800" kern="1200" spc="250" dirty="0">
              <a:latin typeface="Nunito" pitchFamily="2" charset="0"/>
              <a:ea typeface="Verdana" panose="020B0604030504040204" pitchFamily="34" charset="0"/>
            </a:endParaRPr>
          </a:p>
        </p:txBody>
      </p:sp>
      <p:pic>
        <p:nvPicPr>
          <p:cNvPr id="5" name="Image 4" descr="Une image contenant texte&#10;&#10;Description générée automatiquement">
            <a:extLst>
              <a:ext uri="{FF2B5EF4-FFF2-40B4-BE49-F238E27FC236}">
                <a16:creationId xmlns:a16="http://schemas.microsoft.com/office/drawing/2014/main" id="{E330C28F-1EB4-4CC0-9F65-22D9DF10B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405" y="228901"/>
            <a:ext cx="5239190" cy="3652510"/>
          </a:xfrm>
          <a:prstGeom prst="rect">
            <a:avLst/>
          </a:prstGeom>
        </p:spPr>
      </p:pic>
      <p:sp>
        <p:nvSpPr>
          <p:cNvPr id="6" name="ZoneTexte 5">
            <a:extLst>
              <a:ext uri="{FF2B5EF4-FFF2-40B4-BE49-F238E27FC236}">
                <a16:creationId xmlns:a16="http://schemas.microsoft.com/office/drawing/2014/main" id="{77709ED0-7DF8-4164-8D87-798E8BF12987}"/>
              </a:ext>
            </a:extLst>
          </p:cNvPr>
          <p:cNvSpPr txBox="1"/>
          <p:nvPr/>
        </p:nvSpPr>
        <p:spPr>
          <a:xfrm>
            <a:off x="636998" y="6039732"/>
            <a:ext cx="5333511" cy="307777"/>
          </a:xfrm>
          <a:prstGeom prst="rect">
            <a:avLst/>
          </a:prstGeom>
          <a:noFill/>
        </p:spPr>
        <p:txBody>
          <a:bodyPr wrap="none" rtlCol="0">
            <a:spAutoFit/>
          </a:bodyPr>
          <a:lstStyle/>
          <a:p>
            <a:r>
              <a:rPr lang="fr-FR" sz="1400" b="1" spc="250" dirty="0" err="1">
                <a:solidFill>
                  <a:srgbClr val="004575"/>
                </a:solidFill>
                <a:latin typeface="Nunito" pitchFamily="2" charset="0"/>
                <a:ea typeface="Verdana" panose="020B0604030504040204" pitchFamily="34" charset="0"/>
                <a:cs typeface="Arial"/>
                <a:sym typeface="Arial"/>
              </a:rPr>
              <a:t>Authors</a:t>
            </a:r>
            <a:r>
              <a:rPr lang="fr-FR" sz="1400" b="1" spc="250" dirty="0">
                <a:solidFill>
                  <a:srgbClr val="004575"/>
                </a:solidFill>
                <a:latin typeface="Nunito" pitchFamily="2" charset="0"/>
                <a:ea typeface="Verdana" panose="020B0604030504040204" pitchFamily="34" charset="0"/>
                <a:cs typeface="Arial"/>
                <a:sym typeface="Arial"/>
              </a:rPr>
              <a:t>: Alioune KA, Mohamed IHADDADENE</a:t>
            </a:r>
          </a:p>
        </p:txBody>
      </p:sp>
    </p:spTree>
    <p:extLst>
      <p:ext uri="{BB962C8B-B14F-4D97-AF65-F5344CB8AC3E}">
        <p14:creationId xmlns:p14="http://schemas.microsoft.com/office/powerpoint/2010/main" val="4190438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Graphic 152" descr="Bubbles with solid fill">
            <a:extLst>
              <a:ext uri="{FF2B5EF4-FFF2-40B4-BE49-F238E27FC236}">
                <a16:creationId xmlns:a16="http://schemas.microsoft.com/office/drawing/2014/main" id="{265ADDA8-3EB0-491D-90AB-31C694595C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0334" y="4901049"/>
            <a:ext cx="1531666" cy="1531666"/>
          </a:xfrm>
          <a:prstGeom prst="rect">
            <a:avLst/>
          </a:prstGeom>
        </p:spPr>
      </p:pic>
      <p:sp>
        <p:nvSpPr>
          <p:cNvPr id="93" name="Titre 7">
            <a:extLst>
              <a:ext uri="{FF2B5EF4-FFF2-40B4-BE49-F238E27FC236}">
                <a16:creationId xmlns:a16="http://schemas.microsoft.com/office/drawing/2014/main" id="{51D7E978-0353-40D5-8345-ACD8C49C47AC}"/>
              </a:ext>
            </a:extLst>
          </p:cNvPr>
          <p:cNvSpPr>
            <a:spLocks noGrp="1"/>
          </p:cNvSpPr>
          <p:nvPr>
            <p:ph type="title"/>
          </p:nvPr>
        </p:nvSpPr>
        <p:spPr>
          <a:xfrm>
            <a:off x="672975" y="414418"/>
            <a:ext cx="10260000" cy="468000"/>
          </a:xfrm>
        </p:spPr>
        <p:txBody>
          <a:bodyPr>
            <a:noAutofit/>
          </a:bodyPr>
          <a:lstStyle/>
          <a:p>
            <a:r>
              <a:rPr lang="fr-FR" err="1"/>
              <a:t>Overview</a:t>
            </a:r>
            <a:r>
              <a:rPr lang="fr-FR"/>
              <a:t> of Data Science concept application</a:t>
            </a:r>
            <a:endParaRPr lang="en-US"/>
          </a:p>
        </p:txBody>
      </p:sp>
      <p:grpSp>
        <p:nvGrpSpPr>
          <p:cNvPr id="14" name="Group 26">
            <a:extLst>
              <a:ext uri="{FF2B5EF4-FFF2-40B4-BE49-F238E27FC236}">
                <a16:creationId xmlns:a16="http://schemas.microsoft.com/office/drawing/2014/main" id="{C1C5D867-62C5-42BB-AED1-09D790A80CC4}"/>
              </a:ext>
            </a:extLst>
          </p:cNvPr>
          <p:cNvGrpSpPr>
            <a:grpSpLocks noChangeAspect="1"/>
          </p:cNvGrpSpPr>
          <p:nvPr/>
        </p:nvGrpSpPr>
        <p:grpSpPr bwMode="auto">
          <a:xfrm>
            <a:off x="4425532" y="1802042"/>
            <a:ext cx="3301709" cy="3304433"/>
            <a:chOff x="2630" y="947"/>
            <a:chExt cx="2424" cy="2426"/>
          </a:xfrm>
        </p:grpSpPr>
        <p:sp>
          <p:nvSpPr>
            <p:cNvPr id="107" name="Freeform 27">
              <a:extLst>
                <a:ext uri="{FF2B5EF4-FFF2-40B4-BE49-F238E27FC236}">
                  <a16:creationId xmlns:a16="http://schemas.microsoft.com/office/drawing/2014/main" id="{12FB6A4D-2155-46E8-8E3D-55A8F62CA6E2}"/>
                </a:ext>
              </a:extLst>
            </p:cNvPr>
            <p:cNvSpPr>
              <a:spLocks/>
            </p:cNvSpPr>
            <p:nvPr/>
          </p:nvSpPr>
          <p:spPr bwMode="auto">
            <a:xfrm>
              <a:off x="2630" y="1319"/>
              <a:ext cx="780" cy="839"/>
            </a:xfrm>
            <a:custGeom>
              <a:avLst/>
              <a:gdLst>
                <a:gd name="T0" fmla="*/ 87 w 329"/>
                <a:gd name="T1" fmla="*/ 329 h 354"/>
                <a:gd name="T2" fmla="*/ 98 w 329"/>
                <a:gd name="T3" fmla="*/ 309 h 354"/>
                <a:gd name="T4" fmla="*/ 136 w 329"/>
                <a:gd name="T5" fmla="*/ 297 h 354"/>
                <a:gd name="T6" fmla="*/ 173 w 329"/>
                <a:gd name="T7" fmla="*/ 310 h 354"/>
                <a:gd name="T8" fmla="*/ 183 w 329"/>
                <a:gd name="T9" fmla="*/ 331 h 354"/>
                <a:gd name="T10" fmla="*/ 172 w 329"/>
                <a:gd name="T11" fmla="*/ 352 h 354"/>
                <a:gd name="T12" fmla="*/ 268 w 329"/>
                <a:gd name="T13" fmla="*/ 354 h 354"/>
                <a:gd name="T14" fmla="*/ 267 w 329"/>
                <a:gd name="T15" fmla="*/ 351 h 354"/>
                <a:gd name="T16" fmla="*/ 329 w 329"/>
                <a:gd name="T17" fmla="*/ 193 h 354"/>
                <a:gd name="T18" fmla="*/ 249 w 329"/>
                <a:gd name="T19" fmla="*/ 110 h 354"/>
                <a:gd name="T20" fmla="*/ 250 w 329"/>
                <a:gd name="T21" fmla="*/ 103 h 354"/>
                <a:gd name="T22" fmla="*/ 263 w 329"/>
                <a:gd name="T23" fmla="*/ 96 h 354"/>
                <a:gd name="T24" fmla="*/ 272 w 329"/>
                <a:gd name="T25" fmla="*/ 99 h 354"/>
                <a:gd name="T26" fmla="*/ 290 w 329"/>
                <a:gd name="T27" fmla="*/ 85 h 354"/>
                <a:gd name="T28" fmla="*/ 276 w 329"/>
                <a:gd name="T29" fmla="*/ 58 h 354"/>
                <a:gd name="T30" fmla="*/ 250 w 329"/>
                <a:gd name="T31" fmla="*/ 43 h 354"/>
                <a:gd name="T32" fmla="*/ 235 w 329"/>
                <a:gd name="T33" fmla="*/ 61 h 354"/>
                <a:gd name="T34" fmla="*/ 237 w 329"/>
                <a:gd name="T35" fmla="*/ 70 h 354"/>
                <a:gd name="T36" fmla="*/ 231 w 329"/>
                <a:gd name="T37" fmla="*/ 83 h 354"/>
                <a:gd name="T38" fmla="*/ 223 w 329"/>
                <a:gd name="T39" fmla="*/ 84 h 354"/>
                <a:gd name="T40" fmla="*/ 142 w 329"/>
                <a:gd name="T41" fmla="*/ 0 h 354"/>
                <a:gd name="T42" fmla="*/ 0 w 329"/>
                <a:gd name="T43" fmla="*/ 348 h 354"/>
                <a:gd name="T44" fmla="*/ 0 w 329"/>
                <a:gd name="T45" fmla="*/ 350 h 354"/>
                <a:gd name="T46" fmla="*/ 97 w 329"/>
                <a:gd name="T47" fmla="*/ 351 h 354"/>
                <a:gd name="T48" fmla="*/ 87 w 329"/>
                <a:gd name="T49" fmla="*/ 32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9" h="354">
                  <a:moveTo>
                    <a:pt x="87" y="329"/>
                  </a:moveTo>
                  <a:cubicBezTo>
                    <a:pt x="87" y="322"/>
                    <a:pt x="91" y="314"/>
                    <a:pt x="98" y="309"/>
                  </a:cubicBezTo>
                  <a:cubicBezTo>
                    <a:pt x="107" y="300"/>
                    <a:pt x="121" y="297"/>
                    <a:pt x="136" y="297"/>
                  </a:cubicBezTo>
                  <a:cubicBezTo>
                    <a:pt x="151" y="297"/>
                    <a:pt x="164" y="301"/>
                    <a:pt x="173" y="310"/>
                  </a:cubicBezTo>
                  <a:cubicBezTo>
                    <a:pt x="179" y="315"/>
                    <a:pt x="183" y="322"/>
                    <a:pt x="183" y="331"/>
                  </a:cubicBezTo>
                  <a:cubicBezTo>
                    <a:pt x="183" y="339"/>
                    <a:pt x="178" y="347"/>
                    <a:pt x="172" y="352"/>
                  </a:cubicBezTo>
                  <a:cubicBezTo>
                    <a:pt x="268" y="354"/>
                    <a:pt x="268" y="354"/>
                    <a:pt x="268" y="354"/>
                  </a:cubicBezTo>
                  <a:cubicBezTo>
                    <a:pt x="268" y="353"/>
                    <a:pt x="267" y="352"/>
                    <a:pt x="267" y="351"/>
                  </a:cubicBezTo>
                  <a:cubicBezTo>
                    <a:pt x="269" y="291"/>
                    <a:pt x="291" y="235"/>
                    <a:pt x="329" y="193"/>
                  </a:cubicBezTo>
                  <a:cubicBezTo>
                    <a:pt x="249" y="110"/>
                    <a:pt x="249" y="110"/>
                    <a:pt x="249" y="110"/>
                  </a:cubicBezTo>
                  <a:cubicBezTo>
                    <a:pt x="248" y="108"/>
                    <a:pt x="248" y="105"/>
                    <a:pt x="250" y="103"/>
                  </a:cubicBezTo>
                  <a:cubicBezTo>
                    <a:pt x="254" y="99"/>
                    <a:pt x="257" y="95"/>
                    <a:pt x="263" y="96"/>
                  </a:cubicBezTo>
                  <a:cubicBezTo>
                    <a:pt x="266" y="97"/>
                    <a:pt x="270" y="98"/>
                    <a:pt x="272" y="99"/>
                  </a:cubicBezTo>
                  <a:cubicBezTo>
                    <a:pt x="282" y="102"/>
                    <a:pt x="291" y="95"/>
                    <a:pt x="290" y="85"/>
                  </a:cubicBezTo>
                  <a:cubicBezTo>
                    <a:pt x="290" y="75"/>
                    <a:pt x="283" y="65"/>
                    <a:pt x="276" y="58"/>
                  </a:cubicBezTo>
                  <a:cubicBezTo>
                    <a:pt x="269" y="51"/>
                    <a:pt x="260" y="44"/>
                    <a:pt x="250" y="43"/>
                  </a:cubicBezTo>
                  <a:cubicBezTo>
                    <a:pt x="239" y="42"/>
                    <a:pt x="232" y="51"/>
                    <a:pt x="235" y="61"/>
                  </a:cubicBezTo>
                  <a:cubicBezTo>
                    <a:pt x="235" y="64"/>
                    <a:pt x="236" y="67"/>
                    <a:pt x="237" y="70"/>
                  </a:cubicBezTo>
                  <a:cubicBezTo>
                    <a:pt x="238" y="76"/>
                    <a:pt x="235" y="80"/>
                    <a:pt x="231" y="83"/>
                  </a:cubicBezTo>
                  <a:cubicBezTo>
                    <a:pt x="229" y="85"/>
                    <a:pt x="225" y="85"/>
                    <a:pt x="223" y="84"/>
                  </a:cubicBezTo>
                  <a:cubicBezTo>
                    <a:pt x="142" y="0"/>
                    <a:pt x="142" y="0"/>
                    <a:pt x="142" y="0"/>
                  </a:cubicBezTo>
                  <a:cubicBezTo>
                    <a:pt x="55" y="90"/>
                    <a:pt x="1" y="213"/>
                    <a:pt x="0" y="348"/>
                  </a:cubicBezTo>
                  <a:cubicBezTo>
                    <a:pt x="0" y="348"/>
                    <a:pt x="0" y="349"/>
                    <a:pt x="0" y="350"/>
                  </a:cubicBezTo>
                  <a:cubicBezTo>
                    <a:pt x="97" y="351"/>
                    <a:pt x="97" y="351"/>
                    <a:pt x="97" y="351"/>
                  </a:cubicBezTo>
                  <a:cubicBezTo>
                    <a:pt x="91" y="345"/>
                    <a:pt x="87" y="338"/>
                    <a:pt x="87" y="329"/>
                  </a:cubicBezTo>
                </a:path>
              </a:pathLst>
            </a:custGeom>
            <a:solidFill>
              <a:srgbClr val="00C3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8" name="Freeform 28">
              <a:extLst>
                <a:ext uri="{FF2B5EF4-FFF2-40B4-BE49-F238E27FC236}">
                  <a16:creationId xmlns:a16="http://schemas.microsoft.com/office/drawing/2014/main" id="{D1600427-A5A5-47EB-80BF-10C7F4A38C9B}"/>
                </a:ext>
              </a:extLst>
            </p:cNvPr>
            <p:cNvSpPr>
              <a:spLocks/>
            </p:cNvSpPr>
            <p:nvPr/>
          </p:nvSpPr>
          <p:spPr bwMode="auto">
            <a:xfrm>
              <a:off x="2993" y="947"/>
              <a:ext cx="952" cy="803"/>
            </a:xfrm>
            <a:custGeom>
              <a:avLst/>
              <a:gdLst>
                <a:gd name="T0" fmla="*/ 76 w 402"/>
                <a:gd name="T1" fmla="*/ 194 h 339"/>
                <a:gd name="T2" fmla="*/ 99 w 402"/>
                <a:gd name="T3" fmla="*/ 187 h 339"/>
                <a:gd name="T4" fmla="*/ 134 w 402"/>
                <a:gd name="T5" fmla="*/ 205 h 339"/>
                <a:gd name="T6" fmla="*/ 151 w 402"/>
                <a:gd name="T7" fmla="*/ 241 h 339"/>
                <a:gd name="T8" fmla="*/ 143 w 402"/>
                <a:gd name="T9" fmla="*/ 262 h 339"/>
                <a:gd name="T10" fmla="*/ 120 w 402"/>
                <a:gd name="T11" fmla="*/ 270 h 339"/>
                <a:gd name="T12" fmla="*/ 187 w 402"/>
                <a:gd name="T13" fmla="*/ 339 h 339"/>
                <a:gd name="T14" fmla="*/ 344 w 402"/>
                <a:gd name="T15" fmla="*/ 269 h 339"/>
                <a:gd name="T16" fmla="*/ 346 w 402"/>
                <a:gd name="T17" fmla="*/ 154 h 339"/>
                <a:gd name="T18" fmla="*/ 351 w 402"/>
                <a:gd name="T19" fmla="*/ 149 h 339"/>
                <a:gd name="T20" fmla="*/ 365 w 402"/>
                <a:gd name="T21" fmla="*/ 154 h 339"/>
                <a:gd name="T22" fmla="*/ 370 w 402"/>
                <a:gd name="T23" fmla="*/ 162 h 339"/>
                <a:gd name="T24" fmla="*/ 392 w 402"/>
                <a:gd name="T25" fmla="*/ 165 h 339"/>
                <a:gd name="T26" fmla="*/ 402 w 402"/>
                <a:gd name="T27" fmla="*/ 136 h 339"/>
                <a:gd name="T28" fmla="*/ 393 w 402"/>
                <a:gd name="T29" fmla="*/ 107 h 339"/>
                <a:gd name="T30" fmla="*/ 371 w 402"/>
                <a:gd name="T31" fmla="*/ 108 h 339"/>
                <a:gd name="T32" fmla="*/ 365 w 402"/>
                <a:gd name="T33" fmla="*/ 117 h 339"/>
                <a:gd name="T34" fmla="*/ 352 w 402"/>
                <a:gd name="T35" fmla="*/ 122 h 339"/>
                <a:gd name="T36" fmla="*/ 346 w 402"/>
                <a:gd name="T37" fmla="*/ 116 h 339"/>
                <a:gd name="T38" fmla="*/ 348 w 402"/>
                <a:gd name="T39" fmla="*/ 0 h 339"/>
                <a:gd name="T40" fmla="*/ 0 w 402"/>
                <a:gd name="T41" fmla="*/ 147 h 339"/>
                <a:gd name="T42" fmla="*/ 68 w 402"/>
                <a:gd name="T43" fmla="*/ 217 h 339"/>
                <a:gd name="T44" fmla="*/ 76 w 402"/>
                <a:gd name="T45" fmla="*/ 194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2" h="339">
                  <a:moveTo>
                    <a:pt x="76" y="194"/>
                  </a:moveTo>
                  <a:cubicBezTo>
                    <a:pt x="82" y="188"/>
                    <a:pt x="90" y="185"/>
                    <a:pt x="99" y="187"/>
                  </a:cubicBezTo>
                  <a:cubicBezTo>
                    <a:pt x="111" y="188"/>
                    <a:pt x="123" y="194"/>
                    <a:pt x="134" y="205"/>
                  </a:cubicBezTo>
                  <a:cubicBezTo>
                    <a:pt x="144" y="216"/>
                    <a:pt x="150" y="228"/>
                    <a:pt x="151" y="241"/>
                  </a:cubicBezTo>
                  <a:cubicBezTo>
                    <a:pt x="152" y="248"/>
                    <a:pt x="149" y="257"/>
                    <a:pt x="143" y="262"/>
                  </a:cubicBezTo>
                  <a:cubicBezTo>
                    <a:pt x="137" y="268"/>
                    <a:pt x="129" y="272"/>
                    <a:pt x="120" y="270"/>
                  </a:cubicBezTo>
                  <a:cubicBezTo>
                    <a:pt x="187" y="339"/>
                    <a:pt x="187" y="339"/>
                    <a:pt x="187" y="339"/>
                  </a:cubicBezTo>
                  <a:cubicBezTo>
                    <a:pt x="227" y="299"/>
                    <a:pt x="282" y="272"/>
                    <a:pt x="344" y="269"/>
                  </a:cubicBezTo>
                  <a:cubicBezTo>
                    <a:pt x="346" y="154"/>
                    <a:pt x="346" y="154"/>
                    <a:pt x="346" y="154"/>
                  </a:cubicBezTo>
                  <a:cubicBezTo>
                    <a:pt x="347" y="151"/>
                    <a:pt x="349" y="149"/>
                    <a:pt x="351" y="149"/>
                  </a:cubicBezTo>
                  <a:cubicBezTo>
                    <a:pt x="356" y="149"/>
                    <a:pt x="362" y="149"/>
                    <a:pt x="365" y="154"/>
                  </a:cubicBezTo>
                  <a:cubicBezTo>
                    <a:pt x="367" y="157"/>
                    <a:pt x="368" y="160"/>
                    <a:pt x="370" y="162"/>
                  </a:cubicBezTo>
                  <a:cubicBezTo>
                    <a:pt x="375" y="171"/>
                    <a:pt x="386" y="173"/>
                    <a:pt x="392" y="165"/>
                  </a:cubicBezTo>
                  <a:cubicBezTo>
                    <a:pt x="399" y="157"/>
                    <a:pt x="401" y="147"/>
                    <a:pt x="402" y="136"/>
                  </a:cubicBezTo>
                  <a:cubicBezTo>
                    <a:pt x="402" y="126"/>
                    <a:pt x="399" y="115"/>
                    <a:pt x="393" y="107"/>
                  </a:cubicBezTo>
                  <a:cubicBezTo>
                    <a:pt x="387" y="99"/>
                    <a:pt x="376" y="100"/>
                    <a:pt x="371" y="108"/>
                  </a:cubicBezTo>
                  <a:cubicBezTo>
                    <a:pt x="369" y="112"/>
                    <a:pt x="367" y="114"/>
                    <a:pt x="365" y="117"/>
                  </a:cubicBezTo>
                  <a:cubicBezTo>
                    <a:pt x="362" y="122"/>
                    <a:pt x="357" y="122"/>
                    <a:pt x="352" y="122"/>
                  </a:cubicBezTo>
                  <a:cubicBezTo>
                    <a:pt x="349" y="122"/>
                    <a:pt x="347" y="119"/>
                    <a:pt x="346" y="116"/>
                  </a:cubicBezTo>
                  <a:cubicBezTo>
                    <a:pt x="348" y="0"/>
                    <a:pt x="348" y="0"/>
                    <a:pt x="348" y="0"/>
                  </a:cubicBezTo>
                  <a:cubicBezTo>
                    <a:pt x="212" y="3"/>
                    <a:pt x="90" y="58"/>
                    <a:pt x="0" y="147"/>
                  </a:cubicBezTo>
                  <a:cubicBezTo>
                    <a:pt x="68" y="217"/>
                    <a:pt x="68" y="217"/>
                    <a:pt x="68" y="217"/>
                  </a:cubicBezTo>
                  <a:cubicBezTo>
                    <a:pt x="68" y="209"/>
                    <a:pt x="71" y="200"/>
                    <a:pt x="76" y="194"/>
                  </a:cubicBezTo>
                </a:path>
              </a:pathLst>
            </a:custGeom>
            <a:solidFill>
              <a:srgbClr val="7E3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9" name="Freeform 29">
              <a:extLst>
                <a:ext uri="{FF2B5EF4-FFF2-40B4-BE49-F238E27FC236}">
                  <a16:creationId xmlns:a16="http://schemas.microsoft.com/office/drawing/2014/main" id="{02441D29-5035-44E4-8370-3CD042856010}"/>
                </a:ext>
              </a:extLst>
            </p:cNvPr>
            <p:cNvSpPr>
              <a:spLocks/>
            </p:cNvSpPr>
            <p:nvPr/>
          </p:nvSpPr>
          <p:spPr bwMode="auto">
            <a:xfrm>
              <a:off x="4251" y="1312"/>
              <a:ext cx="803" cy="952"/>
            </a:xfrm>
            <a:custGeom>
              <a:avLst/>
              <a:gdLst>
                <a:gd name="T0" fmla="*/ 145 w 339"/>
                <a:gd name="T1" fmla="*/ 76 h 402"/>
                <a:gd name="T2" fmla="*/ 152 w 339"/>
                <a:gd name="T3" fmla="*/ 99 h 402"/>
                <a:gd name="T4" fmla="*/ 134 w 339"/>
                <a:gd name="T5" fmla="*/ 134 h 402"/>
                <a:gd name="T6" fmla="*/ 98 w 339"/>
                <a:gd name="T7" fmla="*/ 151 h 402"/>
                <a:gd name="T8" fmla="*/ 77 w 339"/>
                <a:gd name="T9" fmla="*/ 143 h 402"/>
                <a:gd name="T10" fmla="*/ 69 w 339"/>
                <a:gd name="T11" fmla="*/ 120 h 402"/>
                <a:gd name="T12" fmla="*/ 0 w 339"/>
                <a:gd name="T13" fmla="*/ 186 h 402"/>
                <a:gd name="T14" fmla="*/ 71 w 339"/>
                <a:gd name="T15" fmla="*/ 344 h 402"/>
                <a:gd name="T16" fmla="*/ 185 w 339"/>
                <a:gd name="T17" fmla="*/ 346 h 402"/>
                <a:gd name="T18" fmla="*/ 190 w 339"/>
                <a:gd name="T19" fmla="*/ 351 h 402"/>
                <a:gd name="T20" fmla="*/ 186 w 339"/>
                <a:gd name="T21" fmla="*/ 365 h 402"/>
                <a:gd name="T22" fmla="*/ 177 w 339"/>
                <a:gd name="T23" fmla="*/ 370 h 402"/>
                <a:gd name="T24" fmla="*/ 174 w 339"/>
                <a:gd name="T25" fmla="*/ 392 h 402"/>
                <a:gd name="T26" fmla="*/ 203 w 339"/>
                <a:gd name="T27" fmla="*/ 401 h 402"/>
                <a:gd name="T28" fmla="*/ 232 w 339"/>
                <a:gd name="T29" fmla="*/ 393 h 402"/>
                <a:gd name="T30" fmla="*/ 231 w 339"/>
                <a:gd name="T31" fmla="*/ 370 h 402"/>
                <a:gd name="T32" fmla="*/ 222 w 339"/>
                <a:gd name="T33" fmla="*/ 365 h 402"/>
                <a:gd name="T34" fmla="*/ 217 w 339"/>
                <a:gd name="T35" fmla="*/ 352 h 402"/>
                <a:gd name="T36" fmla="*/ 223 w 339"/>
                <a:gd name="T37" fmla="*/ 346 h 402"/>
                <a:gd name="T38" fmla="*/ 339 w 339"/>
                <a:gd name="T39" fmla="*/ 348 h 402"/>
                <a:gd name="T40" fmla="*/ 193 w 339"/>
                <a:gd name="T41" fmla="*/ 0 h 402"/>
                <a:gd name="T42" fmla="*/ 122 w 339"/>
                <a:gd name="T43" fmla="*/ 68 h 402"/>
                <a:gd name="T44" fmla="*/ 145 w 339"/>
                <a:gd name="T45" fmla="*/ 76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402">
                  <a:moveTo>
                    <a:pt x="145" y="76"/>
                  </a:moveTo>
                  <a:cubicBezTo>
                    <a:pt x="151" y="82"/>
                    <a:pt x="154" y="90"/>
                    <a:pt x="152" y="99"/>
                  </a:cubicBezTo>
                  <a:cubicBezTo>
                    <a:pt x="151" y="111"/>
                    <a:pt x="145" y="123"/>
                    <a:pt x="134" y="134"/>
                  </a:cubicBezTo>
                  <a:cubicBezTo>
                    <a:pt x="123" y="144"/>
                    <a:pt x="111" y="151"/>
                    <a:pt x="98" y="151"/>
                  </a:cubicBezTo>
                  <a:cubicBezTo>
                    <a:pt x="90" y="152"/>
                    <a:pt x="82" y="149"/>
                    <a:pt x="77" y="143"/>
                  </a:cubicBezTo>
                  <a:cubicBezTo>
                    <a:pt x="71" y="137"/>
                    <a:pt x="68" y="128"/>
                    <a:pt x="69" y="120"/>
                  </a:cubicBezTo>
                  <a:cubicBezTo>
                    <a:pt x="0" y="186"/>
                    <a:pt x="0" y="186"/>
                    <a:pt x="0" y="186"/>
                  </a:cubicBezTo>
                  <a:cubicBezTo>
                    <a:pt x="41" y="227"/>
                    <a:pt x="67" y="282"/>
                    <a:pt x="71" y="344"/>
                  </a:cubicBezTo>
                  <a:cubicBezTo>
                    <a:pt x="185" y="346"/>
                    <a:pt x="185" y="346"/>
                    <a:pt x="185" y="346"/>
                  </a:cubicBezTo>
                  <a:cubicBezTo>
                    <a:pt x="188" y="346"/>
                    <a:pt x="190" y="348"/>
                    <a:pt x="190" y="351"/>
                  </a:cubicBezTo>
                  <a:cubicBezTo>
                    <a:pt x="190" y="356"/>
                    <a:pt x="190" y="361"/>
                    <a:pt x="186" y="365"/>
                  </a:cubicBezTo>
                  <a:cubicBezTo>
                    <a:pt x="182" y="367"/>
                    <a:pt x="179" y="368"/>
                    <a:pt x="177" y="370"/>
                  </a:cubicBezTo>
                  <a:cubicBezTo>
                    <a:pt x="168" y="375"/>
                    <a:pt x="167" y="386"/>
                    <a:pt x="174" y="392"/>
                  </a:cubicBezTo>
                  <a:cubicBezTo>
                    <a:pt x="182" y="399"/>
                    <a:pt x="193" y="401"/>
                    <a:pt x="203" y="401"/>
                  </a:cubicBezTo>
                  <a:cubicBezTo>
                    <a:pt x="214" y="402"/>
                    <a:pt x="224" y="399"/>
                    <a:pt x="232" y="393"/>
                  </a:cubicBezTo>
                  <a:cubicBezTo>
                    <a:pt x="240" y="386"/>
                    <a:pt x="239" y="376"/>
                    <a:pt x="231" y="370"/>
                  </a:cubicBezTo>
                  <a:cubicBezTo>
                    <a:pt x="228" y="369"/>
                    <a:pt x="225" y="368"/>
                    <a:pt x="222" y="365"/>
                  </a:cubicBezTo>
                  <a:cubicBezTo>
                    <a:pt x="217" y="362"/>
                    <a:pt x="217" y="357"/>
                    <a:pt x="217" y="352"/>
                  </a:cubicBezTo>
                  <a:cubicBezTo>
                    <a:pt x="218" y="349"/>
                    <a:pt x="220" y="347"/>
                    <a:pt x="223" y="346"/>
                  </a:cubicBezTo>
                  <a:cubicBezTo>
                    <a:pt x="339" y="348"/>
                    <a:pt x="339" y="348"/>
                    <a:pt x="339" y="348"/>
                  </a:cubicBezTo>
                  <a:cubicBezTo>
                    <a:pt x="336" y="212"/>
                    <a:pt x="281" y="90"/>
                    <a:pt x="193" y="0"/>
                  </a:cubicBezTo>
                  <a:cubicBezTo>
                    <a:pt x="122" y="68"/>
                    <a:pt x="122" y="68"/>
                    <a:pt x="122" y="68"/>
                  </a:cubicBezTo>
                  <a:cubicBezTo>
                    <a:pt x="131" y="68"/>
                    <a:pt x="139" y="70"/>
                    <a:pt x="145" y="76"/>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0" name="Freeform 30">
              <a:extLst>
                <a:ext uri="{FF2B5EF4-FFF2-40B4-BE49-F238E27FC236}">
                  <a16:creationId xmlns:a16="http://schemas.microsoft.com/office/drawing/2014/main" id="{85F563E4-7508-4528-A5C5-3DDEBDB045D7}"/>
                </a:ext>
              </a:extLst>
            </p:cNvPr>
            <p:cNvSpPr>
              <a:spLocks/>
            </p:cNvSpPr>
            <p:nvPr/>
          </p:nvSpPr>
          <p:spPr bwMode="auto">
            <a:xfrm>
              <a:off x="3844" y="950"/>
              <a:ext cx="838" cy="779"/>
            </a:xfrm>
            <a:custGeom>
              <a:avLst/>
              <a:gdLst>
                <a:gd name="T0" fmla="*/ 24 w 354"/>
                <a:gd name="T1" fmla="*/ 87 h 329"/>
                <a:gd name="T2" fmla="*/ 46 w 354"/>
                <a:gd name="T3" fmla="*/ 97 h 329"/>
                <a:gd name="T4" fmla="*/ 57 w 354"/>
                <a:gd name="T5" fmla="*/ 135 h 329"/>
                <a:gd name="T6" fmla="*/ 45 w 354"/>
                <a:gd name="T7" fmla="*/ 173 h 329"/>
                <a:gd name="T8" fmla="*/ 23 w 354"/>
                <a:gd name="T9" fmla="*/ 183 h 329"/>
                <a:gd name="T10" fmla="*/ 2 w 354"/>
                <a:gd name="T11" fmla="*/ 172 h 329"/>
                <a:gd name="T12" fmla="*/ 0 w 354"/>
                <a:gd name="T13" fmla="*/ 268 h 329"/>
                <a:gd name="T14" fmla="*/ 2 w 354"/>
                <a:gd name="T15" fmla="*/ 268 h 329"/>
                <a:gd name="T16" fmla="*/ 161 w 354"/>
                <a:gd name="T17" fmla="*/ 329 h 329"/>
                <a:gd name="T18" fmla="*/ 244 w 354"/>
                <a:gd name="T19" fmla="*/ 249 h 329"/>
                <a:gd name="T20" fmla="*/ 251 w 354"/>
                <a:gd name="T21" fmla="*/ 250 h 329"/>
                <a:gd name="T22" fmla="*/ 257 w 354"/>
                <a:gd name="T23" fmla="*/ 263 h 329"/>
                <a:gd name="T24" fmla="*/ 255 w 354"/>
                <a:gd name="T25" fmla="*/ 272 h 329"/>
                <a:gd name="T26" fmla="*/ 269 w 354"/>
                <a:gd name="T27" fmla="*/ 290 h 329"/>
                <a:gd name="T28" fmla="*/ 296 w 354"/>
                <a:gd name="T29" fmla="*/ 276 h 329"/>
                <a:gd name="T30" fmla="*/ 310 w 354"/>
                <a:gd name="T31" fmla="*/ 250 h 329"/>
                <a:gd name="T32" fmla="*/ 293 w 354"/>
                <a:gd name="T33" fmla="*/ 234 h 329"/>
                <a:gd name="T34" fmla="*/ 284 w 354"/>
                <a:gd name="T35" fmla="*/ 237 h 329"/>
                <a:gd name="T36" fmla="*/ 270 w 354"/>
                <a:gd name="T37" fmla="*/ 230 h 329"/>
                <a:gd name="T38" fmla="*/ 270 w 354"/>
                <a:gd name="T39" fmla="*/ 223 h 329"/>
                <a:gd name="T40" fmla="*/ 354 w 354"/>
                <a:gd name="T41" fmla="*/ 142 h 329"/>
                <a:gd name="T42" fmla="*/ 5 w 354"/>
                <a:gd name="T43" fmla="*/ 0 h 329"/>
                <a:gd name="T44" fmla="*/ 4 w 354"/>
                <a:gd name="T45" fmla="*/ 0 h 329"/>
                <a:gd name="T46" fmla="*/ 3 w 354"/>
                <a:gd name="T47" fmla="*/ 97 h 329"/>
                <a:gd name="T48" fmla="*/ 24 w 354"/>
                <a:gd name="T49" fmla="*/ 8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4" h="329">
                  <a:moveTo>
                    <a:pt x="24" y="87"/>
                  </a:moveTo>
                  <a:cubicBezTo>
                    <a:pt x="32" y="87"/>
                    <a:pt x="40" y="91"/>
                    <a:pt x="46" y="97"/>
                  </a:cubicBezTo>
                  <a:cubicBezTo>
                    <a:pt x="54" y="107"/>
                    <a:pt x="58" y="121"/>
                    <a:pt x="57" y="135"/>
                  </a:cubicBezTo>
                  <a:cubicBezTo>
                    <a:pt x="57" y="150"/>
                    <a:pt x="52" y="163"/>
                    <a:pt x="45" y="173"/>
                  </a:cubicBezTo>
                  <a:cubicBezTo>
                    <a:pt x="39" y="179"/>
                    <a:pt x="32" y="183"/>
                    <a:pt x="23" y="183"/>
                  </a:cubicBezTo>
                  <a:cubicBezTo>
                    <a:pt x="15" y="183"/>
                    <a:pt x="7" y="178"/>
                    <a:pt x="2" y="172"/>
                  </a:cubicBezTo>
                  <a:cubicBezTo>
                    <a:pt x="0" y="268"/>
                    <a:pt x="0" y="268"/>
                    <a:pt x="0" y="268"/>
                  </a:cubicBezTo>
                  <a:cubicBezTo>
                    <a:pt x="1" y="268"/>
                    <a:pt x="1" y="268"/>
                    <a:pt x="2" y="268"/>
                  </a:cubicBezTo>
                  <a:cubicBezTo>
                    <a:pt x="63" y="268"/>
                    <a:pt x="119" y="292"/>
                    <a:pt x="161" y="329"/>
                  </a:cubicBezTo>
                  <a:cubicBezTo>
                    <a:pt x="244" y="249"/>
                    <a:pt x="244" y="249"/>
                    <a:pt x="244" y="249"/>
                  </a:cubicBezTo>
                  <a:cubicBezTo>
                    <a:pt x="245" y="248"/>
                    <a:pt x="249" y="247"/>
                    <a:pt x="251" y="250"/>
                  </a:cubicBezTo>
                  <a:cubicBezTo>
                    <a:pt x="255" y="254"/>
                    <a:pt x="258" y="257"/>
                    <a:pt x="257" y="263"/>
                  </a:cubicBezTo>
                  <a:cubicBezTo>
                    <a:pt x="256" y="266"/>
                    <a:pt x="255" y="269"/>
                    <a:pt x="255" y="272"/>
                  </a:cubicBezTo>
                  <a:cubicBezTo>
                    <a:pt x="252" y="283"/>
                    <a:pt x="258" y="291"/>
                    <a:pt x="269" y="290"/>
                  </a:cubicBezTo>
                  <a:cubicBezTo>
                    <a:pt x="279" y="289"/>
                    <a:pt x="289" y="283"/>
                    <a:pt x="296" y="276"/>
                  </a:cubicBezTo>
                  <a:cubicBezTo>
                    <a:pt x="303" y="269"/>
                    <a:pt x="309" y="259"/>
                    <a:pt x="310" y="250"/>
                  </a:cubicBezTo>
                  <a:cubicBezTo>
                    <a:pt x="312" y="239"/>
                    <a:pt x="303" y="232"/>
                    <a:pt x="293" y="234"/>
                  </a:cubicBezTo>
                  <a:cubicBezTo>
                    <a:pt x="290" y="235"/>
                    <a:pt x="287" y="236"/>
                    <a:pt x="284" y="237"/>
                  </a:cubicBezTo>
                  <a:cubicBezTo>
                    <a:pt x="278" y="238"/>
                    <a:pt x="274" y="235"/>
                    <a:pt x="270" y="230"/>
                  </a:cubicBezTo>
                  <a:cubicBezTo>
                    <a:pt x="269" y="229"/>
                    <a:pt x="269" y="225"/>
                    <a:pt x="270" y="223"/>
                  </a:cubicBezTo>
                  <a:cubicBezTo>
                    <a:pt x="354" y="142"/>
                    <a:pt x="354" y="142"/>
                    <a:pt x="354" y="142"/>
                  </a:cubicBezTo>
                  <a:cubicBezTo>
                    <a:pt x="263" y="55"/>
                    <a:pt x="141" y="1"/>
                    <a:pt x="5" y="0"/>
                  </a:cubicBezTo>
                  <a:cubicBezTo>
                    <a:pt x="5" y="0"/>
                    <a:pt x="5" y="0"/>
                    <a:pt x="4" y="0"/>
                  </a:cubicBezTo>
                  <a:cubicBezTo>
                    <a:pt x="3" y="97"/>
                    <a:pt x="3" y="97"/>
                    <a:pt x="3" y="97"/>
                  </a:cubicBezTo>
                  <a:cubicBezTo>
                    <a:pt x="8" y="90"/>
                    <a:pt x="16" y="87"/>
                    <a:pt x="24" y="87"/>
                  </a:cubicBezTo>
                </a:path>
              </a:pathLst>
            </a:custGeom>
            <a:solidFill>
              <a:srgbClr val="01D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31">
              <a:extLst>
                <a:ext uri="{FF2B5EF4-FFF2-40B4-BE49-F238E27FC236}">
                  <a16:creationId xmlns:a16="http://schemas.microsoft.com/office/drawing/2014/main" id="{B9A1ECFC-0966-46C9-872B-17AB212116C3}"/>
                </a:ext>
              </a:extLst>
            </p:cNvPr>
            <p:cNvSpPr>
              <a:spLocks/>
            </p:cNvSpPr>
            <p:nvPr/>
          </p:nvSpPr>
          <p:spPr bwMode="auto">
            <a:xfrm>
              <a:off x="2630" y="2056"/>
              <a:ext cx="801" cy="952"/>
            </a:xfrm>
            <a:custGeom>
              <a:avLst/>
              <a:gdLst>
                <a:gd name="T0" fmla="*/ 193 w 338"/>
                <a:gd name="T1" fmla="*/ 326 h 402"/>
                <a:gd name="T2" fmla="*/ 186 w 338"/>
                <a:gd name="T3" fmla="*/ 303 h 402"/>
                <a:gd name="T4" fmla="*/ 204 w 338"/>
                <a:gd name="T5" fmla="*/ 268 h 402"/>
                <a:gd name="T6" fmla="*/ 240 w 338"/>
                <a:gd name="T7" fmla="*/ 251 h 402"/>
                <a:gd name="T8" fmla="*/ 262 w 338"/>
                <a:gd name="T9" fmla="*/ 259 h 402"/>
                <a:gd name="T10" fmla="*/ 269 w 338"/>
                <a:gd name="T11" fmla="*/ 282 h 402"/>
                <a:gd name="T12" fmla="*/ 338 w 338"/>
                <a:gd name="T13" fmla="*/ 215 h 402"/>
                <a:gd name="T14" fmla="*/ 267 w 338"/>
                <a:gd name="T15" fmla="*/ 58 h 402"/>
                <a:gd name="T16" fmla="*/ 153 w 338"/>
                <a:gd name="T17" fmla="*/ 56 h 402"/>
                <a:gd name="T18" fmla="*/ 148 w 338"/>
                <a:gd name="T19" fmla="*/ 51 h 402"/>
                <a:gd name="T20" fmla="*/ 153 w 338"/>
                <a:gd name="T21" fmla="*/ 37 h 402"/>
                <a:gd name="T22" fmla="*/ 162 w 338"/>
                <a:gd name="T23" fmla="*/ 33 h 402"/>
                <a:gd name="T24" fmla="*/ 164 w 338"/>
                <a:gd name="T25" fmla="*/ 10 h 402"/>
                <a:gd name="T26" fmla="*/ 135 w 338"/>
                <a:gd name="T27" fmla="*/ 0 h 402"/>
                <a:gd name="T28" fmla="*/ 106 w 338"/>
                <a:gd name="T29" fmla="*/ 8 h 402"/>
                <a:gd name="T30" fmla="*/ 107 w 338"/>
                <a:gd name="T31" fmla="*/ 31 h 402"/>
                <a:gd name="T32" fmla="*/ 116 w 338"/>
                <a:gd name="T33" fmla="*/ 37 h 402"/>
                <a:gd name="T34" fmla="*/ 121 w 338"/>
                <a:gd name="T35" fmla="*/ 50 h 402"/>
                <a:gd name="T36" fmla="*/ 115 w 338"/>
                <a:gd name="T37" fmla="*/ 56 h 402"/>
                <a:gd name="T38" fmla="*/ 0 w 338"/>
                <a:gd name="T39" fmla="*/ 54 h 402"/>
                <a:gd name="T40" fmla="*/ 146 w 338"/>
                <a:gd name="T41" fmla="*/ 402 h 402"/>
                <a:gd name="T42" fmla="*/ 216 w 338"/>
                <a:gd name="T43" fmla="*/ 333 h 402"/>
                <a:gd name="T44" fmla="*/ 193 w 338"/>
                <a:gd name="T45" fmla="*/ 326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8" h="402">
                  <a:moveTo>
                    <a:pt x="193" y="326"/>
                  </a:moveTo>
                  <a:cubicBezTo>
                    <a:pt x="187" y="319"/>
                    <a:pt x="185" y="312"/>
                    <a:pt x="186" y="303"/>
                  </a:cubicBezTo>
                  <a:cubicBezTo>
                    <a:pt x="187" y="291"/>
                    <a:pt x="193" y="278"/>
                    <a:pt x="204" y="268"/>
                  </a:cubicBezTo>
                  <a:cubicBezTo>
                    <a:pt x="215" y="258"/>
                    <a:pt x="227" y="252"/>
                    <a:pt x="240" y="251"/>
                  </a:cubicBezTo>
                  <a:cubicBezTo>
                    <a:pt x="248" y="250"/>
                    <a:pt x="256" y="253"/>
                    <a:pt x="262" y="259"/>
                  </a:cubicBezTo>
                  <a:cubicBezTo>
                    <a:pt x="268" y="264"/>
                    <a:pt x="270" y="273"/>
                    <a:pt x="269" y="282"/>
                  </a:cubicBezTo>
                  <a:cubicBezTo>
                    <a:pt x="338" y="215"/>
                    <a:pt x="338" y="215"/>
                    <a:pt x="338" y="215"/>
                  </a:cubicBezTo>
                  <a:cubicBezTo>
                    <a:pt x="297" y="175"/>
                    <a:pt x="271" y="120"/>
                    <a:pt x="267" y="58"/>
                  </a:cubicBezTo>
                  <a:cubicBezTo>
                    <a:pt x="153" y="56"/>
                    <a:pt x="153" y="56"/>
                    <a:pt x="153" y="56"/>
                  </a:cubicBezTo>
                  <a:cubicBezTo>
                    <a:pt x="151" y="55"/>
                    <a:pt x="148" y="53"/>
                    <a:pt x="148" y="51"/>
                  </a:cubicBezTo>
                  <a:cubicBezTo>
                    <a:pt x="148" y="45"/>
                    <a:pt x="148" y="40"/>
                    <a:pt x="153" y="37"/>
                  </a:cubicBezTo>
                  <a:cubicBezTo>
                    <a:pt x="156" y="35"/>
                    <a:pt x="159" y="34"/>
                    <a:pt x="162" y="33"/>
                  </a:cubicBezTo>
                  <a:cubicBezTo>
                    <a:pt x="171" y="27"/>
                    <a:pt x="172" y="16"/>
                    <a:pt x="164" y="10"/>
                  </a:cubicBezTo>
                  <a:cubicBezTo>
                    <a:pt x="156" y="3"/>
                    <a:pt x="145" y="0"/>
                    <a:pt x="135" y="0"/>
                  </a:cubicBezTo>
                  <a:cubicBezTo>
                    <a:pt x="125" y="0"/>
                    <a:pt x="114" y="2"/>
                    <a:pt x="106" y="8"/>
                  </a:cubicBezTo>
                  <a:cubicBezTo>
                    <a:pt x="98" y="15"/>
                    <a:pt x="100" y="26"/>
                    <a:pt x="107" y="31"/>
                  </a:cubicBezTo>
                  <a:cubicBezTo>
                    <a:pt x="111" y="33"/>
                    <a:pt x="113" y="35"/>
                    <a:pt x="116" y="37"/>
                  </a:cubicBezTo>
                  <a:cubicBezTo>
                    <a:pt x="121" y="39"/>
                    <a:pt x="121" y="45"/>
                    <a:pt x="121" y="50"/>
                  </a:cubicBezTo>
                  <a:cubicBezTo>
                    <a:pt x="121" y="53"/>
                    <a:pt x="118" y="55"/>
                    <a:pt x="115" y="56"/>
                  </a:cubicBezTo>
                  <a:cubicBezTo>
                    <a:pt x="0" y="54"/>
                    <a:pt x="0" y="54"/>
                    <a:pt x="0" y="54"/>
                  </a:cubicBezTo>
                  <a:cubicBezTo>
                    <a:pt x="2" y="189"/>
                    <a:pt x="57" y="312"/>
                    <a:pt x="146" y="402"/>
                  </a:cubicBezTo>
                  <a:cubicBezTo>
                    <a:pt x="216" y="333"/>
                    <a:pt x="216" y="333"/>
                    <a:pt x="216" y="333"/>
                  </a:cubicBezTo>
                  <a:cubicBezTo>
                    <a:pt x="207" y="335"/>
                    <a:pt x="199" y="332"/>
                    <a:pt x="193" y="326"/>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2" name="Freeform 32">
              <a:extLst>
                <a:ext uri="{FF2B5EF4-FFF2-40B4-BE49-F238E27FC236}">
                  <a16:creationId xmlns:a16="http://schemas.microsoft.com/office/drawing/2014/main" id="{FF304272-7937-4CEA-9F03-830BF094CDC4}"/>
                </a:ext>
              </a:extLst>
            </p:cNvPr>
            <p:cNvSpPr>
              <a:spLocks/>
            </p:cNvSpPr>
            <p:nvPr/>
          </p:nvSpPr>
          <p:spPr bwMode="auto">
            <a:xfrm>
              <a:off x="3002" y="2591"/>
              <a:ext cx="837" cy="779"/>
            </a:xfrm>
            <a:custGeom>
              <a:avLst/>
              <a:gdLst>
                <a:gd name="T0" fmla="*/ 329 w 353"/>
                <a:gd name="T1" fmla="*/ 243 h 329"/>
                <a:gd name="T2" fmla="*/ 307 w 353"/>
                <a:gd name="T3" fmla="*/ 232 h 329"/>
                <a:gd name="T4" fmla="*/ 297 w 353"/>
                <a:gd name="T5" fmla="*/ 194 h 329"/>
                <a:gd name="T6" fmla="*/ 308 w 353"/>
                <a:gd name="T7" fmla="*/ 156 h 329"/>
                <a:gd name="T8" fmla="*/ 330 w 353"/>
                <a:gd name="T9" fmla="*/ 146 h 329"/>
                <a:gd name="T10" fmla="*/ 351 w 353"/>
                <a:gd name="T11" fmla="*/ 157 h 329"/>
                <a:gd name="T12" fmla="*/ 353 w 353"/>
                <a:gd name="T13" fmla="*/ 62 h 329"/>
                <a:gd name="T14" fmla="*/ 351 w 353"/>
                <a:gd name="T15" fmla="*/ 62 h 329"/>
                <a:gd name="T16" fmla="*/ 192 w 353"/>
                <a:gd name="T17" fmla="*/ 0 h 329"/>
                <a:gd name="T18" fmla="*/ 109 w 353"/>
                <a:gd name="T19" fmla="*/ 80 h 329"/>
                <a:gd name="T20" fmla="*/ 102 w 353"/>
                <a:gd name="T21" fmla="*/ 80 h 329"/>
                <a:gd name="T22" fmla="*/ 96 w 353"/>
                <a:gd name="T23" fmla="*/ 67 h 329"/>
                <a:gd name="T24" fmla="*/ 99 w 353"/>
                <a:gd name="T25" fmla="*/ 57 h 329"/>
                <a:gd name="T26" fmla="*/ 84 w 353"/>
                <a:gd name="T27" fmla="*/ 39 h 329"/>
                <a:gd name="T28" fmla="*/ 57 w 353"/>
                <a:gd name="T29" fmla="*/ 53 h 329"/>
                <a:gd name="T30" fmla="*/ 43 w 353"/>
                <a:gd name="T31" fmla="*/ 79 h 329"/>
                <a:gd name="T32" fmla="*/ 60 w 353"/>
                <a:gd name="T33" fmla="*/ 95 h 329"/>
                <a:gd name="T34" fmla="*/ 70 w 353"/>
                <a:gd name="T35" fmla="*/ 92 h 329"/>
                <a:gd name="T36" fmla="*/ 83 w 353"/>
                <a:gd name="T37" fmla="*/ 99 h 329"/>
                <a:gd name="T38" fmla="*/ 83 w 353"/>
                <a:gd name="T39" fmla="*/ 106 h 329"/>
                <a:gd name="T40" fmla="*/ 0 w 353"/>
                <a:gd name="T41" fmla="*/ 187 h 329"/>
                <a:gd name="T42" fmla="*/ 348 w 353"/>
                <a:gd name="T43" fmla="*/ 329 h 329"/>
                <a:gd name="T44" fmla="*/ 349 w 353"/>
                <a:gd name="T45" fmla="*/ 329 h 329"/>
                <a:gd name="T46" fmla="*/ 350 w 353"/>
                <a:gd name="T47" fmla="*/ 232 h 329"/>
                <a:gd name="T48" fmla="*/ 329 w 353"/>
                <a:gd name="T49" fmla="*/ 24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3" h="329">
                  <a:moveTo>
                    <a:pt x="329" y="243"/>
                  </a:moveTo>
                  <a:cubicBezTo>
                    <a:pt x="321" y="243"/>
                    <a:pt x="313" y="238"/>
                    <a:pt x="307" y="232"/>
                  </a:cubicBezTo>
                  <a:cubicBezTo>
                    <a:pt x="299" y="222"/>
                    <a:pt x="295" y="209"/>
                    <a:pt x="297" y="194"/>
                  </a:cubicBezTo>
                  <a:cubicBezTo>
                    <a:pt x="296" y="179"/>
                    <a:pt x="301" y="166"/>
                    <a:pt x="308" y="156"/>
                  </a:cubicBezTo>
                  <a:cubicBezTo>
                    <a:pt x="314" y="150"/>
                    <a:pt x="321" y="146"/>
                    <a:pt x="330" y="146"/>
                  </a:cubicBezTo>
                  <a:cubicBezTo>
                    <a:pt x="338" y="146"/>
                    <a:pt x="346" y="151"/>
                    <a:pt x="351" y="157"/>
                  </a:cubicBezTo>
                  <a:cubicBezTo>
                    <a:pt x="353" y="62"/>
                    <a:pt x="353" y="62"/>
                    <a:pt x="353" y="62"/>
                  </a:cubicBezTo>
                  <a:cubicBezTo>
                    <a:pt x="352" y="62"/>
                    <a:pt x="352" y="62"/>
                    <a:pt x="351" y="62"/>
                  </a:cubicBezTo>
                  <a:cubicBezTo>
                    <a:pt x="290" y="61"/>
                    <a:pt x="234" y="38"/>
                    <a:pt x="192" y="0"/>
                  </a:cubicBezTo>
                  <a:cubicBezTo>
                    <a:pt x="109" y="80"/>
                    <a:pt x="109" y="80"/>
                    <a:pt x="109" y="80"/>
                  </a:cubicBezTo>
                  <a:cubicBezTo>
                    <a:pt x="108" y="81"/>
                    <a:pt x="104" y="82"/>
                    <a:pt x="102" y="80"/>
                  </a:cubicBezTo>
                  <a:cubicBezTo>
                    <a:pt x="98" y="75"/>
                    <a:pt x="95" y="72"/>
                    <a:pt x="96" y="67"/>
                  </a:cubicBezTo>
                  <a:cubicBezTo>
                    <a:pt x="97" y="63"/>
                    <a:pt x="98" y="60"/>
                    <a:pt x="99" y="57"/>
                  </a:cubicBezTo>
                  <a:cubicBezTo>
                    <a:pt x="101" y="47"/>
                    <a:pt x="95" y="38"/>
                    <a:pt x="84" y="39"/>
                  </a:cubicBezTo>
                  <a:cubicBezTo>
                    <a:pt x="74" y="41"/>
                    <a:pt x="65" y="47"/>
                    <a:pt x="57" y="53"/>
                  </a:cubicBezTo>
                  <a:cubicBezTo>
                    <a:pt x="50" y="60"/>
                    <a:pt x="44" y="70"/>
                    <a:pt x="43" y="79"/>
                  </a:cubicBezTo>
                  <a:cubicBezTo>
                    <a:pt x="42" y="90"/>
                    <a:pt x="50" y="97"/>
                    <a:pt x="60" y="95"/>
                  </a:cubicBezTo>
                  <a:cubicBezTo>
                    <a:pt x="63" y="94"/>
                    <a:pt x="66" y="93"/>
                    <a:pt x="70" y="92"/>
                  </a:cubicBezTo>
                  <a:cubicBezTo>
                    <a:pt x="75" y="92"/>
                    <a:pt x="79" y="95"/>
                    <a:pt x="83" y="99"/>
                  </a:cubicBezTo>
                  <a:cubicBezTo>
                    <a:pt x="84" y="101"/>
                    <a:pt x="84" y="104"/>
                    <a:pt x="83" y="106"/>
                  </a:cubicBezTo>
                  <a:cubicBezTo>
                    <a:pt x="0" y="187"/>
                    <a:pt x="0" y="187"/>
                    <a:pt x="0" y="187"/>
                  </a:cubicBezTo>
                  <a:cubicBezTo>
                    <a:pt x="90" y="274"/>
                    <a:pt x="212" y="328"/>
                    <a:pt x="348" y="329"/>
                  </a:cubicBezTo>
                  <a:cubicBezTo>
                    <a:pt x="348" y="329"/>
                    <a:pt x="349" y="329"/>
                    <a:pt x="349" y="329"/>
                  </a:cubicBezTo>
                  <a:cubicBezTo>
                    <a:pt x="350" y="232"/>
                    <a:pt x="350" y="232"/>
                    <a:pt x="350" y="232"/>
                  </a:cubicBezTo>
                  <a:cubicBezTo>
                    <a:pt x="345" y="239"/>
                    <a:pt x="337" y="242"/>
                    <a:pt x="329" y="243"/>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3" name="Freeform 33">
              <a:extLst>
                <a:ext uri="{FF2B5EF4-FFF2-40B4-BE49-F238E27FC236}">
                  <a16:creationId xmlns:a16="http://schemas.microsoft.com/office/drawing/2014/main" id="{31A78570-CFE9-47B5-B82B-F9CE7A0631D2}"/>
                </a:ext>
              </a:extLst>
            </p:cNvPr>
            <p:cNvSpPr>
              <a:spLocks/>
            </p:cNvSpPr>
            <p:nvPr/>
          </p:nvSpPr>
          <p:spPr bwMode="auto">
            <a:xfrm>
              <a:off x="3737" y="2570"/>
              <a:ext cx="953" cy="803"/>
            </a:xfrm>
            <a:custGeom>
              <a:avLst/>
              <a:gdLst>
                <a:gd name="T0" fmla="*/ 326 w 402"/>
                <a:gd name="T1" fmla="*/ 145 h 339"/>
                <a:gd name="T2" fmla="*/ 303 w 402"/>
                <a:gd name="T3" fmla="*/ 152 h 339"/>
                <a:gd name="T4" fmla="*/ 268 w 402"/>
                <a:gd name="T5" fmla="*/ 134 h 339"/>
                <a:gd name="T6" fmla="*/ 251 w 402"/>
                <a:gd name="T7" fmla="*/ 98 h 339"/>
                <a:gd name="T8" fmla="*/ 259 w 402"/>
                <a:gd name="T9" fmla="*/ 76 h 339"/>
                <a:gd name="T10" fmla="*/ 282 w 402"/>
                <a:gd name="T11" fmla="*/ 69 h 339"/>
                <a:gd name="T12" fmla="*/ 215 w 402"/>
                <a:gd name="T13" fmla="*/ 0 h 339"/>
                <a:gd name="T14" fmla="*/ 58 w 402"/>
                <a:gd name="T15" fmla="*/ 71 h 339"/>
                <a:gd name="T16" fmla="*/ 56 w 402"/>
                <a:gd name="T17" fmla="*/ 185 h 339"/>
                <a:gd name="T18" fmla="*/ 51 w 402"/>
                <a:gd name="T19" fmla="*/ 190 h 339"/>
                <a:gd name="T20" fmla="*/ 37 w 402"/>
                <a:gd name="T21" fmla="*/ 185 h 339"/>
                <a:gd name="T22" fmla="*/ 32 w 402"/>
                <a:gd name="T23" fmla="*/ 176 h 339"/>
                <a:gd name="T24" fmla="*/ 10 w 402"/>
                <a:gd name="T25" fmla="*/ 174 h 339"/>
                <a:gd name="T26" fmla="*/ 0 w 402"/>
                <a:gd name="T27" fmla="*/ 203 h 339"/>
                <a:gd name="T28" fmla="*/ 9 w 402"/>
                <a:gd name="T29" fmla="*/ 232 h 339"/>
                <a:gd name="T30" fmla="*/ 31 w 402"/>
                <a:gd name="T31" fmla="*/ 231 h 339"/>
                <a:gd name="T32" fmla="*/ 37 w 402"/>
                <a:gd name="T33" fmla="*/ 222 h 339"/>
                <a:gd name="T34" fmla="*/ 50 w 402"/>
                <a:gd name="T35" fmla="*/ 217 h 339"/>
                <a:gd name="T36" fmla="*/ 56 w 402"/>
                <a:gd name="T37" fmla="*/ 223 h 339"/>
                <a:gd name="T38" fmla="*/ 54 w 402"/>
                <a:gd name="T39" fmla="*/ 339 h 339"/>
                <a:gd name="T40" fmla="*/ 402 w 402"/>
                <a:gd name="T41" fmla="*/ 192 h 339"/>
                <a:gd name="T42" fmla="*/ 334 w 402"/>
                <a:gd name="T43" fmla="*/ 122 h 339"/>
                <a:gd name="T44" fmla="*/ 326 w 402"/>
                <a:gd name="T45" fmla="*/ 14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2" h="339">
                  <a:moveTo>
                    <a:pt x="326" y="145"/>
                  </a:moveTo>
                  <a:cubicBezTo>
                    <a:pt x="320" y="151"/>
                    <a:pt x="312" y="153"/>
                    <a:pt x="303" y="152"/>
                  </a:cubicBezTo>
                  <a:cubicBezTo>
                    <a:pt x="291" y="151"/>
                    <a:pt x="279" y="145"/>
                    <a:pt x="268" y="134"/>
                  </a:cubicBezTo>
                  <a:cubicBezTo>
                    <a:pt x="258" y="123"/>
                    <a:pt x="252" y="111"/>
                    <a:pt x="251" y="98"/>
                  </a:cubicBezTo>
                  <a:cubicBezTo>
                    <a:pt x="250" y="90"/>
                    <a:pt x="253" y="82"/>
                    <a:pt x="259" y="76"/>
                  </a:cubicBezTo>
                  <a:cubicBezTo>
                    <a:pt x="265" y="70"/>
                    <a:pt x="273" y="68"/>
                    <a:pt x="282" y="69"/>
                  </a:cubicBezTo>
                  <a:cubicBezTo>
                    <a:pt x="215" y="0"/>
                    <a:pt x="215" y="0"/>
                    <a:pt x="215" y="0"/>
                  </a:cubicBezTo>
                  <a:cubicBezTo>
                    <a:pt x="175" y="41"/>
                    <a:pt x="120" y="67"/>
                    <a:pt x="58" y="71"/>
                  </a:cubicBezTo>
                  <a:cubicBezTo>
                    <a:pt x="56" y="185"/>
                    <a:pt x="56" y="185"/>
                    <a:pt x="56" y="185"/>
                  </a:cubicBezTo>
                  <a:cubicBezTo>
                    <a:pt x="55" y="187"/>
                    <a:pt x="54" y="190"/>
                    <a:pt x="51" y="190"/>
                  </a:cubicBezTo>
                  <a:cubicBezTo>
                    <a:pt x="46" y="190"/>
                    <a:pt x="40" y="190"/>
                    <a:pt x="37" y="185"/>
                  </a:cubicBezTo>
                  <a:cubicBezTo>
                    <a:pt x="35" y="183"/>
                    <a:pt x="34" y="179"/>
                    <a:pt x="32" y="176"/>
                  </a:cubicBezTo>
                  <a:cubicBezTo>
                    <a:pt x="27" y="167"/>
                    <a:pt x="16" y="166"/>
                    <a:pt x="10" y="174"/>
                  </a:cubicBezTo>
                  <a:cubicBezTo>
                    <a:pt x="3" y="182"/>
                    <a:pt x="1" y="193"/>
                    <a:pt x="0" y="203"/>
                  </a:cubicBezTo>
                  <a:cubicBezTo>
                    <a:pt x="0" y="213"/>
                    <a:pt x="3" y="224"/>
                    <a:pt x="9" y="232"/>
                  </a:cubicBezTo>
                  <a:cubicBezTo>
                    <a:pt x="15" y="240"/>
                    <a:pt x="26" y="239"/>
                    <a:pt x="31" y="231"/>
                  </a:cubicBezTo>
                  <a:cubicBezTo>
                    <a:pt x="33" y="228"/>
                    <a:pt x="35" y="225"/>
                    <a:pt x="37" y="222"/>
                  </a:cubicBezTo>
                  <a:cubicBezTo>
                    <a:pt x="40" y="217"/>
                    <a:pt x="45" y="217"/>
                    <a:pt x="50" y="217"/>
                  </a:cubicBezTo>
                  <a:cubicBezTo>
                    <a:pt x="53" y="217"/>
                    <a:pt x="55" y="220"/>
                    <a:pt x="56" y="223"/>
                  </a:cubicBezTo>
                  <a:cubicBezTo>
                    <a:pt x="54" y="339"/>
                    <a:pt x="54" y="339"/>
                    <a:pt x="54" y="339"/>
                  </a:cubicBezTo>
                  <a:cubicBezTo>
                    <a:pt x="190" y="336"/>
                    <a:pt x="312" y="281"/>
                    <a:pt x="402" y="192"/>
                  </a:cubicBezTo>
                  <a:cubicBezTo>
                    <a:pt x="334" y="122"/>
                    <a:pt x="334" y="122"/>
                    <a:pt x="334" y="122"/>
                  </a:cubicBezTo>
                  <a:cubicBezTo>
                    <a:pt x="334" y="131"/>
                    <a:pt x="331" y="139"/>
                    <a:pt x="326" y="145"/>
                  </a:cubicBezTo>
                </a:path>
              </a:pathLst>
            </a:custGeom>
            <a:solidFill>
              <a:srgbClr val="0070AD">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4" name="Freeform 34">
              <a:extLst>
                <a:ext uri="{FF2B5EF4-FFF2-40B4-BE49-F238E27FC236}">
                  <a16:creationId xmlns:a16="http://schemas.microsoft.com/office/drawing/2014/main" id="{07AC7E5B-6778-41AD-9383-8905B814F942}"/>
                </a:ext>
              </a:extLst>
            </p:cNvPr>
            <p:cNvSpPr>
              <a:spLocks/>
            </p:cNvSpPr>
            <p:nvPr/>
          </p:nvSpPr>
          <p:spPr bwMode="auto">
            <a:xfrm>
              <a:off x="4275" y="2160"/>
              <a:ext cx="777" cy="838"/>
            </a:xfrm>
            <a:custGeom>
              <a:avLst/>
              <a:gdLst>
                <a:gd name="T0" fmla="*/ 328 w 328"/>
                <a:gd name="T1" fmla="*/ 4 h 354"/>
                <a:gd name="T2" fmla="*/ 231 w 328"/>
                <a:gd name="T3" fmla="*/ 4 h 354"/>
                <a:gd name="T4" fmla="*/ 241 w 328"/>
                <a:gd name="T5" fmla="*/ 25 h 354"/>
                <a:gd name="T6" fmla="*/ 231 w 328"/>
                <a:gd name="T7" fmla="*/ 47 h 354"/>
                <a:gd name="T8" fmla="*/ 193 w 328"/>
                <a:gd name="T9" fmla="*/ 58 h 354"/>
                <a:gd name="T10" fmla="*/ 155 w 328"/>
                <a:gd name="T11" fmla="*/ 46 h 354"/>
                <a:gd name="T12" fmla="*/ 145 w 328"/>
                <a:gd name="T13" fmla="*/ 24 h 354"/>
                <a:gd name="T14" fmla="*/ 156 w 328"/>
                <a:gd name="T15" fmla="*/ 3 h 354"/>
                <a:gd name="T16" fmla="*/ 61 w 328"/>
                <a:gd name="T17" fmla="*/ 0 h 354"/>
                <a:gd name="T18" fmla="*/ 61 w 328"/>
                <a:gd name="T19" fmla="*/ 3 h 354"/>
                <a:gd name="T20" fmla="*/ 0 w 328"/>
                <a:gd name="T21" fmla="*/ 162 h 354"/>
                <a:gd name="T22" fmla="*/ 79 w 328"/>
                <a:gd name="T23" fmla="*/ 244 h 354"/>
                <a:gd name="T24" fmla="*/ 78 w 328"/>
                <a:gd name="T25" fmla="*/ 251 h 354"/>
                <a:gd name="T26" fmla="*/ 66 w 328"/>
                <a:gd name="T27" fmla="*/ 258 h 354"/>
                <a:gd name="T28" fmla="*/ 56 w 328"/>
                <a:gd name="T29" fmla="*/ 255 h 354"/>
                <a:gd name="T30" fmla="*/ 38 w 328"/>
                <a:gd name="T31" fmla="*/ 270 h 354"/>
                <a:gd name="T32" fmla="*/ 52 w 328"/>
                <a:gd name="T33" fmla="*/ 297 h 354"/>
                <a:gd name="T34" fmla="*/ 78 w 328"/>
                <a:gd name="T35" fmla="*/ 311 h 354"/>
                <a:gd name="T36" fmla="*/ 94 w 328"/>
                <a:gd name="T37" fmla="*/ 294 h 354"/>
                <a:gd name="T38" fmla="*/ 91 w 328"/>
                <a:gd name="T39" fmla="*/ 284 h 354"/>
                <a:gd name="T40" fmla="*/ 98 w 328"/>
                <a:gd name="T41" fmla="*/ 271 h 354"/>
                <a:gd name="T42" fmla="*/ 105 w 328"/>
                <a:gd name="T43" fmla="*/ 271 h 354"/>
                <a:gd name="T44" fmla="*/ 186 w 328"/>
                <a:gd name="T45" fmla="*/ 354 h 354"/>
                <a:gd name="T46" fmla="*/ 328 w 328"/>
                <a:gd name="T47" fmla="*/ 7 h 354"/>
                <a:gd name="T48" fmla="*/ 328 w 328"/>
                <a:gd name="T49" fmla="*/ 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8" h="354">
                  <a:moveTo>
                    <a:pt x="328" y="4"/>
                  </a:moveTo>
                  <a:cubicBezTo>
                    <a:pt x="231" y="4"/>
                    <a:pt x="231" y="4"/>
                    <a:pt x="231" y="4"/>
                  </a:cubicBezTo>
                  <a:cubicBezTo>
                    <a:pt x="238" y="9"/>
                    <a:pt x="241" y="17"/>
                    <a:pt x="241" y="25"/>
                  </a:cubicBezTo>
                  <a:cubicBezTo>
                    <a:pt x="241" y="34"/>
                    <a:pt x="237" y="41"/>
                    <a:pt x="231" y="47"/>
                  </a:cubicBezTo>
                  <a:cubicBezTo>
                    <a:pt x="221" y="54"/>
                    <a:pt x="207" y="59"/>
                    <a:pt x="193" y="58"/>
                  </a:cubicBezTo>
                  <a:cubicBezTo>
                    <a:pt x="178" y="58"/>
                    <a:pt x="165" y="53"/>
                    <a:pt x="155" y="46"/>
                  </a:cubicBezTo>
                  <a:cubicBezTo>
                    <a:pt x="149" y="40"/>
                    <a:pt x="145" y="32"/>
                    <a:pt x="145" y="24"/>
                  </a:cubicBezTo>
                  <a:cubicBezTo>
                    <a:pt x="145" y="16"/>
                    <a:pt x="150" y="8"/>
                    <a:pt x="156" y="3"/>
                  </a:cubicBezTo>
                  <a:cubicBezTo>
                    <a:pt x="61" y="0"/>
                    <a:pt x="61" y="0"/>
                    <a:pt x="61" y="0"/>
                  </a:cubicBezTo>
                  <a:cubicBezTo>
                    <a:pt x="61" y="1"/>
                    <a:pt x="61" y="2"/>
                    <a:pt x="61" y="3"/>
                  </a:cubicBezTo>
                  <a:cubicBezTo>
                    <a:pt x="60" y="64"/>
                    <a:pt x="38" y="119"/>
                    <a:pt x="0" y="162"/>
                  </a:cubicBezTo>
                  <a:cubicBezTo>
                    <a:pt x="79" y="244"/>
                    <a:pt x="79" y="244"/>
                    <a:pt x="79" y="244"/>
                  </a:cubicBezTo>
                  <a:cubicBezTo>
                    <a:pt x="80" y="247"/>
                    <a:pt x="81" y="250"/>
                    <a:pt x="78" y="251"/>
                  </a:cubicBezTo>
                  <a:cubicBezTo>
                    <a:pt x="75" y="256"/>
                    <a:pt x="71" y="259"/>
                    <a:pt x="66" y="258"/>
                  </a:cubicBezTo>
                  <a:cubicBezTo>
                    <a:pt x="62" y="257"/>
                    <a:pt x="59" y="256"/>
                    <a:pt x="56" y="255"/>
                  </a:cubicBezTo>
                  <a:cubicBezTo>
                    <a:pt x="47" y="252"/>
                    <a:pt x="38" y="260"/>
                    <a:pt x="38" y="270"/>
                  </a:cubicBezTo>
                  <a:cubicBezTo>
                    <a:pt x="39" y="279"/>
                    <a:pt x="46" y="289"/>
                    <a:pt x="52" y="297"/>
                  </a:cubicBezTo>
                  <a:cubicBezTo>
                    <a:pt x="59" y="304"/>
                    <a:pt x="69" y="310"/>
                    <a:pt x="78" y="311"/>
                  </a:cubicBezTo>
                  <a:cubicBezTo>
                    <a:pt x="89" y="312"/>
                    <a:pt x="96" y="304"/>
                    <a:pt x="94" y="294"/>
                  </a:cubicBezTo>
                  <a:cubicBezTo>
                    <a:pt x="93" y="290"/>
                    <a:pt x="92" y="288"/>
                    <a:pt x="91" y="284"/>
                  </a:cubicBezTo>
                  <a:cubicBezTo>
                    <a:pt x="91" y="279"/>
                    <a:pt x="93" y="276"/>
                    <a:pt x="98" y="271"/>
                  </a:cubicBezTo>
                  <a:cubicBezTo>
                    <a:pt x="100" y="270"/>
                    <a:pt x="103" y="271"/>
                    <a:pt x="105" y="271"/>
                  </a:cubicBezTo>
                  <a:cubicBezTo>
                    <a:pt x="186" y="354"/>
                    <a:pt x="186" y="354"/>
                    <a:pt x="186" y="354"/>
                  </a:cubicBezTo>
                  <a:cubicBezTo>
                    <a:pt x="273" y="264"/>
                    <a:pt x="327" y="141"/>
                    <a:pt x="328" y="7"/>
                  </a:cubicBezTo>
                  <a:cubicBezTo>
                    <a:pt x="328" y="6"/>
                    <a:pt x="328" y="5"/>
                    <a:pt x="328" y="4"/>
                  </a:cubicBezTo>
                </a:path>
              </a:pathLst>
            </a:custGeom>
            <a:solidFill>
              <a:srgbClr val="860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15" name="Rectangle 14">
            <a:extLst>
              <a:ext uri="{FF2B5EF4-FFF2-40B4-BE49-F238E27FC236}">
                <a16:creationId xmlns:a16="http://schemas.microsoft.com/office/drawing/2014/main" id="{CE698527-E128-4CEC-B0F7-138270DC80B5}"/>
              </a:ext>
            </a:extLst>
          </p:cNvPr>
          <p:cNvSpPr/>
          <p:nvPr/>
        </p:nvSpPr>
        <p:spPr>
          <a:xfrm>
            <a:off x="5523761" y="3276510"/>
            <a:ext cx="1140057" cy="276999"/>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a:ln>
                  <a:noFill/>
                </a:ln>
                <a:solidFill>
                  <a:srgbClr val="2B0A3D"/>
                </a:solidFill>
                <a:effectLst/>
                <a:uLnTx/>
                <a:uFillTx/>
              </a:rPr>
              <a:t>Data Science</a:t>
            </a:r>
          </a:p>
        </p:txBody>
      </p:sp>
      <p:grpSp>
        <p:nvGrpSpPr>
          <p:cNvPr id="16" name="Group 15">
            <a:extLst>
              <a:ext uri="{FF2B5EF4-FFF2-40B4-BE49-F238E27FC236}">
                <a16:creationId xmlns:a16="http://schemas.microsoft.com/office/drawing/2014/main" id="{BF345581-45C7-4A66-933B-FA8F28775445}"/>
              </a:ext>
            </a:extLst>
          </p:cNvPr>
          <p:cNvGrpSpPr/>
          <p:nvPr/>
        </p:nvGrpSpPr>
        <p:grpSpPr>
          <a:xfrm>
            <a:off x="7157614" y="2757442"/>
            <a:ext cx="308080" cy="501204"/>
            <a:chOff x="3816350" y="4887913"/>
            <a:chExt cx="425450" cy="692151"/>
          </a:xfrm>
        </p:grpSpPr>
        <p:sp>
          <p:nvSpPr>
            <p:cNvPr id="99" name="Freeform 38">
              <a:extLst>
                <a:ext uri="{FF2B5EF4-FFF2-40B4-BE49-F238E27FC236}">
                  <a16:creationId xmlns:a16="http://schemas.microsoft.com/office/drawing/2014/main" id="{EA6E69E5-FB5B-4712-A9BC-58FA52901476}"/>
                </a:ext>
              </a:extLst>
            </p:cNvPr>
            <p:cNvSpPr>
              <a:spLocks/>
            </p:cNvSpPr>
            <p:nvPr/>
          </p:nvSpPr>
          <p:spPr bwMode="auto">
            <a:xfrm>
              <a:off x="3816350" y="4975226"/>
              <a:ext cx="425450" cy="604838"/>
            </a:xfrm>
            <a:custGeom>
              <a:avLst/>
              <a:gdLst>
                <a:gd name="T0" fmla="*/ 557 w 557"/>
                <a:gd name="T1" fmla="*/ 703 h 790"/>
                <a:gd name="T2" fmla="*/ 557 w 557"/>
                <a:gd name="T3" fmla="*/ 38 h 790"/>
                <a:gd name="T4" fmla="*/ 519 w 557"/>
                <a:gd name="T5" fmla="*/ 0 h 790"/>
                <a:gd name="T6" fmla="*/ 481 w 557"/>
                <a:gd name="T7" fmla="*/ 0 h 790"/>
                <a:gd name="T8" fmla="*/ 481 w 557"/>
                <a:gd name="T9" fmla="*/ 51 h 790"/>
                <a:gd name="T10" fmla="*/ 418 w 557"/>
                <a:gd name="T11" fmla="*/ 114 h 790"/>
                <a:gd name="T12" fmla="*/ 139 w 557"/>
                <a:gd name="T13" fmla="*/ 114 h 790"/>
                <a:gd name="T14" fmla="*/ 76 w 557"/>
                <a:gd name="T15" fmla="*/ 51 h 790"/>
                <a:gd name="T16" fmla="*/ 76 w 557"/>
                <a:gd name="T17" fmla="*/ 0 h 790"/>
                <a:gd name="T18" fmla="*/ 38 w 557"/>
                <a:gd name="T19" fmla="*/ 0 h 790"/>
                <a:gd name="T20" fmla="*/ 0 w 557"/>
                <a:gd name="T21" fmla="*/ 38 h 790"/>
                <a:gd name="T22" fmla="*/ 0 w 557"/>
                <a:gd name="T23" fmla="*/ 710 h 790"/>
                <a:gd name="T24" fmla="*/ 20 w 557"/>
                <a:gd name="T25" fmla="*/ 744 h 790"/>
                <a:gd name="T26" fmla="*/ 20 w 557"/>
                <a:gd name="T27" fmla="*/ 744 h 790"/>
                <a:gd name="T28" fmla="*/ 22 w 557"/>
                <a:gd name="T29" fmla="*/ 745 h 790"/>
                <a:gd name="T30" fmla="*/ 32 w 557"/>
                <a:gd name="T31" fmla="*/ 748 h 790"/>
                <a:gd name="T32" fmla="*/ 377 w 557"/>
                <a:gd name="T33" fmla="*/ 749 h 790"/>
                <a:gd name="T34" fmla="*/ 557 w 557"/>
                <a:gd name="T35" fmla="*/ 756 h 790"/>
                <a:gd name="T36" fmla="*/ 557 w 557"/>
                <a:gd name="T37" fmla="*/ 703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7" h="790">
                  <a:moveTo>
                    <a:pt x="557" y="703"/>
                  </a:moveTo>
                  <a:cubicBezTo>
                    <a:pt x="557" y="38"/>
                    <a:pt x="557" y="38"/>
                    <a:pt x="557" y="38"/>
                  </a:cubicBezTo>
                  <a:cubicBezTo>
                    <a:pt x="557" y="17"/>
                    <a:pt x="540" y="0"/>
                    <a:pt x="519" y="0"/>
                  </a:cubicBezTo>
                  <a:cubicBezTo>
                    <a:pt x="481" y="0"/>
                    <a:pt x="481" y="0"/>
                    <a:pt x="481" y="0"/>
                  </a:cubicBezTo>
                  <a:cubicBezTo>
                    <a:pt x="481" y="51"/>
                    <a:pt x="481" y="51"/>
                    <a:pt x="481" y="51"/>
                  </a:cubicBezTo>
                  <a:cubicBezTo>
                    <a:pt x="481" y="86"/>
                    <a:pt x="453" y="114"/>
                    <a:pt x="418" y="114"/>
                  </a:cubicBezTo>
                  <a:cubicBezTo>
                    <a:pt x="139" y="114"/>
                    <a:pt x="139" y="114"/>
                    <a:pt x="139" y="114"/>
                  </a:cubicBezTo>
                  <a:cubicBezTo>
                    <a:pt x="104" y="114"/>
                    <a:pt x="76" y="86"/>
                    <a:pt x="76" y="51"/>
                  </a:cubicBezTo>
                  <a:cubicBezTo>
                    <a:pt x="76" y="0"/>
                    <a:pt x="76" y="0"/>
                    <a:pt x="76" y="0"/>
                  </a:cubicBezTo>
                  <a:cubicBezTo>
                    <a:pt x="38" y="0"/>
                    <a:pt x="38" y="0"/>
                    <a:pt x="38" y="0"/>
                  </a:cubicBezTo>
                  <a:cubicBezTo>
                    <a:pt x="17" y="0"/>
                    <a:pt x="0" y="17"/>
                    <a:pt x="0" y="38"/>
                  </a:cubicBezTo>
                  <a:cubicBezTo>
                    <a:pt x="0" y="710"/>
                    <a:pt x="0" y="710"/>
                    <a:pt x="0" y="710"/>
                  </a:cubicBezTo>
                  <a:cubicBezTo>
                    <a:pt x="0" y="725"/>
                    <a:pt x="8" y="737"/>
                    <a:pt x="20" y="744"/>
                  </a:cubicBezTo>
                  <a:cubicBezTo>
                    <a:pt x="20" y="744"/>
                    <a:pt x="20" y="744"/>
                    <a:pt x="20" y="744"/>
                  </a:cubicBezTo>
                  <a:cubicBezTo>
                    <a:pt x="20" y="744"/>
                    <a:pt x="21" y="744"/>
                    <a:pt x="22" y="745"/>
                  </a:cubicBezTo>
                  <a:cubicBezTo>
                    <a:pt x="25" y="746"/>
                    <a:pt x="29" y="747"/>
                    <a:pt x="32" y="748"/>
                  </a:cubicBezTo>
                  <a:cubicBezTo>
                    <a:pt x="73" y="759"/>
                    <a:pt x="213" y="790"/>
                    <a:pt x="377" y="749"/>
                  </a:cubicBezTo>
                  <a:cubicBezTo>
                    <a:pt x="377" y="749"/>
                    <a:pt x="483" y="722"/>
                    <a:pt x="557" y="756"/>
                  </a:cubicBezTo>
                  <a:cubicBezTo>
                    <a:pt x="557" y="703"/>
                    <a:pt x="557" y="703"/>
                    <a:pt x="557" y="703"/>
                  </a:cubicBezTo>
                  <a:close/>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0" name="Freeform 39">
              <a:extLst>
                <a:ext uri="{FF2B5EF4-FFF2-40B4-BE49-F238E27FC236}">
                  <a16:creationId xmlns:a16="http://schemas.microsoft.com/office/drawing/2014/main" id="{6080782E-3C9F-4A83-8B9A-344F3A2E7117}"/>
                </a:ext>
              </a:extLst>
            </p:cNvPr>
            <p:cNvSpPr>
              <a:spLocks/>
            </p:cNvSpPr>
            <p:nvPr/>
          </p:nvSpPr>
          <p:spPr bwMode="auto">
            <a:xfrm>
              <a:off x="4019550" y="5159376"/>
              <a:ext cx="144463" cy="39688"/>
            </a:xfrm>
            <a:custGeom>
              <a:avLst/>
              <a:gdLst>
                <a:gd name="T0" fmla="*/ 190 w 190"/>
                <a:gd name="T1" fmla="*/ 13 h 51"/>
                <a:gd name="T2" fmla="*/ 177 w 190"/>
                <a:gd name="T3" fmla="*/ 0 h 51"/>
                <a:gd name="T4" fmla="*/ 13 w 190"/>
                <a:gd name="T5" fmla="*/ 0 h 51"/>
                <a:gd name="T6" fmla="*/ 0 w 190"/>
                <a:gd name="T7" fmla="*/ 13 h 51"/>
                <a:gd name="T8" fmla="*/ 0 w 190"/>
                <a:gd name="T9" fmla="*/ 38 h 51"/>
                <a:gd name="T10" fmla="*/ 13 w 190"/>
                <a:gd name="T11" fmla="*/ 51 h 51"/>
                <a:gd name="T12" fmla="*/ 177 w 190"/>
                <a:gd name="T13" fmla="*/ 51 h 51"/>
                <a:gd name="T14" fmla="*/ 190 w 190"/>
                <a:gd name="T15" fmla="*/ 38 h 51"/>
                <a:gd name="T16" fmla="*/ 190 w 190"/>
                <a:gd name="T1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51">
                  <a:moveTo>
                    <a:pt x="190" y="13"/>
                  </a:moveTo>
                  <a:cubicBezTo>
                    <a:pt x="190" y="6"/>
                    <a:pt x="184" y="0"/>
                    <a:pt x="177" y="0"/>
                  </a:cubicBezTo>
                  <a:cubicBezTo>
                    <a:pt x="13" y="0"/>
                    <a:pt x="13" y="0"/>
                    <a:pt x="13" y="0"/>
                  </a:cubicBezTo>
                  <a:cubicBezTo>
                    <a:pt x="6" y="0"/>
                    <a:pt x="0" y="6"/>
                    <a:pt x="0" y="13"/>
                  </a:cubicBezTo>
                  <a:cubicBezTo>
                    <a:pt x="0" y="38"/>
                    <a:pt x="0" y="38"/>
                    <a:pt x="0" y="38"/>
                  </a:cubicBezTo>
                  <a:cubicBezTo>
                    <a:pt x="0" y="45"/>
                    <a:pt x="6" y="51"/>
                    <a:pt x="13" y="51"/>
                  </a:cubicBezTo>
                  <a:cubicBezTo>
                    <a:pt x="177" y="51"/>
                    <a:pt x="177" y="51"/>
                    <a:pt x="177" y="51"/>
                  </a:cubicBezTo>
                  <a:cubicBezTo>
                    <a:pt x="184" y="51"/>
                    <a:pt x="190" y="45"/>
                    <a:pt x="190" y="38"/>
                  </a:cubicBezTo>
                  <a:lnTo>
                    <a:pt x="19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1" name="Freeform 40">
              <a:extLst>
                <a:ext uri="{FF2B5EF4-FFF2-40B4-BE49-F238E27FC236}">
                  <a16:creationId xmlns:a16="http://schemas.microsoft.com/office/drawing/2014/main" id="{FA3DA6CA-271B-4A5A-9D80-B059F77EE43B}"/>
                </a:ext>
              </a:extLst>
            </p:cNvPr>
            <p:cNvSpPr>
              <a:spLocks/>
            </p:cNvSpPr>
            <p:nvPr/>
          </p:nvSpPr>
          <p:spPr bwMode="auto">
            <a:xfrm>
              <a:off x="4019550" y="5286376"/>
              <a:ext cx="144463" cy="39688"/>
            </a:xfrm>
            <a:custGeom>
              <a:avLst/>
              <a:gdLst>
                <a:gd name="T0" fmla="*/ 190 w 190"/>
                <a:gd name="T1" fmla="*/ 13 h 51"/>
                <a:gd name="T2" fmla="*/ 177 w 190"/>
                <a:gd name="T3" fmla="*/ 0 h 51"/>
                <a:gd name="T4" fmla="*/ 13 w 190"/>
                <a:gd name="T5" fmla="*/ 0 h 51"/>
                <a:gd name="T6" fmla="*/ 0 w 190"/>
                <a:gd name="T7" fmla="*/ 13 h 51"/>
                <a:gd name="T8" fmla="*/ 0 w 190"/>
                <a:gd name="T9" fmla="*/ 38 h 51"/>
                <a:gd name="T10" fmla="*/ 13 w 190"/>
                <a:gd name="T11" fmla="*/ 51 h 51"/>
                <a:gd name="T12" fmla="*/ 177 w 190"/>
                <a:gd name="T13" fmla="*/ 51 h 51"/>
                <a:gd name="T14" fmla="*/ 190 w 190"/>
                <a:gd name="T15" fmla="*/ 38 h 51"/>
                <a:gd name="T16" fmla="*/ 190 w 190"/>
                <a:gd name="T1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51">
                  <a:moveTo>
                    <a:pt x="190" y="13"/>
                  </a:moveTo>
                  <a:cubicBezTo>
                    <a:pt x="190" y="6"/>
                    <a:pt x="184" y="0"/>
                    <a:pt x="177" y="0"/>
                  </a:cubicBezTo>
                  <a:cubicBezTo>
                    <a:pt x="13" y="0"/>
                    <a:pt x="13" y="0"/>
                    <a:pt x="13" y="0"/>
                  </a:cubicBezTo>
                  <a:cubicBezTo>
                    <a:pt x="6" y="0"/>
                    <a:pt x="0" y="6"/>
                    <a:pt x="0" y="13"/>
                  </a:cubicBezTo>
                  <a:cubicBezTo>
                    <a:pt x="0" y="38"/>
                    <a:pt x="0" y="38"/>
                    <a:pt x="0" y="38"/>
                  </a:cubicBezTo>
                  <a:cubicBezTo>
                    <a:pt x="0" y="45"/>
                    <a:pt x="6" y="51"/>
                    <a:pt x="13" y="51"/>
                  </a:cubicBezTo>
                  <a:cubicBezTo>
                    <a:pt x="177" y="51"/>
                    <a:pt x="177" y="51"/>
                    <a:pt x="177" y="51"/>
                  </a:cubicBezTo>
                  <a:cubicBezTo>
                    <a:pt x="184" y="51"/>
                    <a:pt x="190" y="45"/>
                    <a:pt x="190" y="38"/>
                  </a:cubicBezTo>
                  <a:lnTo>
                    <a:pt x="19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2" name="Freeform 41">
              <a:extLst>
                <a:ext uri="{FF2B5EF4-FFF2-40B4-BE49-F238E27FC236}">
                  <a16:creationId xmlns:a16="http://schemas.microsoft.com/office/drawing/2014/main" id="{D3705A5B-D037-4D7B-A47A-1ACBC2AB17F4}"/>
                </a:ext>
              </a:extLst>
            </p:cNvPr>
            <p:cNvSpPr>
              <a:spLocks/>
            </p:cNvSpPr>
            <p:nvPr/>
          </p:nvSpPr>
          <p:spPr bwMode="auto">
            <a:xfrm>
              <a:off x="3892550" y="5140326"/>
              <a:ext cx="98425" cy="80963"/>
            </a:xfrm>
            <a:custGeom>
              <a:avLst/>
              <a:gdLst>
                <a:gd name="T0" fmla="*/ 41 w 129"/>
                <a:gd name="T1" fmla="*/ 30 h 105"/>
                <a:gd name="T2" fmla="*/ 23 w 129"/>
                <a:gd name="T3" fmla="*/ 30 h 105"/>
                <a:gd name="T4" fmla="*/ 5 w 129"/>
                <a:gd name="T5" fmla="*/ 48 h 105"/>
                <a:gd name="T6" fmla="*/ 5 w 129"/>
                <a:gd name="T7" fmla="*/ 66 h 105"/>
                <a:gd name="T8" fmla="*/ 34 w 129"/>
                <a:gd name="T9" fmla="*/ 95 h 105"/>
                <a:gd name="T10" fmla="*/ 70 w 129"/>
                <a:gd name="T11" fmla="*/ 95 h 105"/>
                <a:gd name="T12" fmla="*/ 124 w 129"/>
                <a:gd name="T13" fmla="*/ 40 h 105"/>
                <a:gd name="T14" fmla="*/ 124 w 129"/>
                <a:gd name="T15" fmla="*/ 22 h 105"/>
                <a:gd name="T16" fmla="*/ 106 w 129"/>
                <a:gd name="T17" fmla="*/ 5 h 105"/>
                <a:gd name="T18" fmla="*/ 88 w 129"/>
                <a:gd name="T19" fmla="*/ 5 h 105"/>
                <a:gd name="T20" fmla="*/ 52 w 129"/>
                <a:gd name="T21" fmla="*/ 41 h 105"/>
                <a:gd name="T22" fmla="*/ 41 w 129"/>
                <a:gd name="T23" fmla="*/ 3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9" h="105">
                  <a:moveTo>
                    <a:pt x="41" y="30"/>
                  </a:moveTo>
                  <a:cubicBezTo>
                    <a:pt x="36" y="25"/>
                    <a:pt x="28" y="25"/>
                    <a:pt x="23" y="30"/>
                  </a:cubicBezTo>
                  <a:cubicBezTo>
                    <a:pt x="5" y="48"/>
                    <a:pt x="5" y="48"/>
                    <a:pt x="5" y="48"/>
                  </a:cubicBezTo>
                  <a:cubicBezTo>
                    <a:pt x="0" y="53"/>
                    <a:pt x="0" y="61"/>
                    <a:pt x="5" y="66"/>
                  </a:cubicBezTo>
                  <a:cubicBezTo>
                    <a:pt x="34" y="95"/>
                    <a:pt x="34" y="95"/>
                    <a:pt x="34" y="95"/>
                  </a:cubicBezTo>
                  <a:cubicBezTo>
                    <a:pt x="44" y="105"/>
                    <a:pt x="60" y="105"/>
                    <a:pt x="70" y="95"/>
                  </a:cubicBezTo>
                  <a:cubicBezTo>
                    <a:pt x="124" y="40"/>
                    <a:pt x="124" y="40"/>
                    <a:pt x="124" y="40"/>
                  </a:cubicBezTo>
                  <a:cubicBezTo>
                    <a:pt x="129" y="35"/>
                    <a:pt x="129" y="27"/>
                    <a:pt x="124" y="22"/>
                  </a:cubicBezTo>
                  <a:cubicBezTo>
                    <a:pt x="106" y="5"/>
                    <a:pt x="106" y="5"/>
                    <a:pt x="106" y="5"/>
                  </a:cubicBezTo>
                  <a:cubicBezTo>
                    <a:pt x="101" y="0"/>
                    <a:pt x="93" y="0"/>
                    <a:pt x="88" y="5"/>
                  </a:cubicBezTo>
                  <a:cubicBezTo>
                    <a:pt x="52" y="41"/>
                    <a:pt x="52" y="41"/>
                    <a:pt x="52" y="41"/>
                  </a:cubicBezTo>
                  <a:lnTo>
                    <a:pt x="4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3" name="Freeform 42">
              <a:extLst>
                <a:ext uri="{FF2B5EF4-FFF2-40B4-BE49-F238E27FC236}">
                  <a16:creationId xmlns:a16="http://schemas.microsoft.com/office/drawing/2014/main" id="{01E36D1C-1BA4-4AD7-9F75-CC8F7AD042D9}"/>
                </a:ext>
              </a:extLst>
            </p:cNvPr>
            <p:cNvSpPr>
              <a:spLocks/>
            </p:cNvSpPr>
            <p:nvPr/>
          </p:nvSpPr>
          <p:spPr bwMode="auto">
            <a:xfrm>
              <a:off x="3892550" y="5265738"/>
              <a:ext cx="98425" cy="80963"/>
            </a:xfrm>
            <a:custGeom>
              <a:avLst/>
              <a:gdLst>
                <a:gd name="T0" fmla="*/ 41 w 129"/>
                <a:gd name="T1" fmla="*/ 31 h 105"/>
                <a:gd name="T2" fmla="*/ 23 w 129"/>
                <a:gd name="T3" fmla="*/ 31 h 105"/>
                <a:gd name="T4" fmla="*/ 5 w 129"/>
                <a:gd name="T5" fmla="*/ 48 h 105"/>
                <a:gd name="T6" fmla="*/ 5 w 129"/>
                <a:gd name="T7" fmla="*/ 67 h 105"/>
                <a:gd name="T8" fmla="*/ 34 w 129"/>
                <a:gd name="T9" fmla="*/ 96 h 105"/>
                <a:gd name="T10" fmla="*/ 70 w 129"/>
                <a:gd name="T11" fmla="*/ 96 h 105"/>
                <a:gd name="T12" fmla="*/ 124 w 129"/>
                <a:gd name="T13" fmla="*/ 41 h 105"/>
                <a:gd name="T14" fmla="*/ 124 w 129"/>
                <a:gd name="T15" fmla="*/ 23 h 105"/>
                <a:gd name="T16" fmla="*/ 106 w 129"/>
                <a:gd name="T17" fmla="*/ 5 h 105"/>
                <a:gd name="T18" fmla="*/ 88 w 129"/>
                <a:gd name="T19" fmla="*/ 5 h 105"/>
                <a:gd name="T20" fmla="*/ 52 w 129"/>
                <a:gd name="T21" fmla="*/ 42 h 105"/>
                <a:gd name="T22" fmla="*/ 41 w 129"/>
                <a:gd name="T23" fmla="*/ 3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9" h="105">
                  <a:moveTo>
                    <a:pt x="41" y="31"/>
                  </a:moveTo>
                  <a:cubicBezTo>
                    <a:pt x="36" y="26"/>
                    <a:pt x="28" y="26"/>
                    <a:pt x="23" y="31"/>
                  </a:cubicBezTo>
                  <a:cubicBezTo>
                    <a:pt x="5" y="48"/>
                    <a:pt x="5" y="48"/>
                    <a:pt x="5" y="48"/>
                  </a:cubicBezTo>
                  <a:cubicBezTo>
                    <a:pt x="0" y="53"/>
                    <a:pt x="0" y="62"/>
                    <a:pt x="5" y="67"/>
                  </a:cubicBezTo>
                  <a:cubicBezTo>
                    <a:pt x="34" y="96"/>
                    <a:pt x="34" y="96"/>
                    <a:pt x="34" y="96"/>
                  </a:cubicBezTo>
                  <a:cubicBezTo>
                    <a:pt x="44" y="105"/>
                    <a:pt x="60" y="105"/>
                    <a:pt x="70" y="96"/>
                  </a:cubicBezTo>
                  <a:cubicBezTo>
                    <a:pt x="124" y="41"/>
                    <a:pt x="124" y="41"/>
                    <a:pt x="124" y="41"/>
                  </a:cubicBezTo>
                  <a:cubicBezTo>
                    <a:pt x="129" y="36"/>
                    <a:pt x="129" y="28"/>
                    <a:pt x="124" y="23"/>
                  </a:cubicBezTo>
                  <a:cubicBezTo>
                    <a:pt x="106" y="5"/>
                    <a:pt x="106" y="5"/>
                    <a:pt x="106" y="5"/>
                  </a:cubicBezTo>
                  <a:cubicBezTo>
                    <a:pt x="101" y="0"/>
                    <a:pt x="93" y="0"/>
                    <a:pt x="88" y="5"/>
                  </a:cubicBezTo>
                  <a:cubicBezTo>
                    <a:pt x="52" y="42"/>
                    <a:pt x="52" y="42"/>
                    <a:pt x="52" y="42"/>
                  </a:cubicBezTo>
                  <a:lnTo>
                    <a:pt x="41"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4" name="Freeform 43">
              <a:extLst>
                <a:ext uri="{FF2B5EF4-FFF2-40B4-BE49-F238E27FC236}">
                  <a16:creationId xmlns:a16="http://schemas.microsoft.com/office/drawing/2014/main" id="{7F1FD0AA-B7DD-4ED8-A300-34C2CED9C5FF}"/>
                </a:ext>
              </a:extLst>
            </p:cNvPr>
            <p:cNvSpPr>
              <a:spLocks/>
            </p:cNvSpPr>
            <p:nvPr/>
          </p:nvSpPr>
          <p:spPr bwMode="auto">
            <a:xfrm>
              <a:off x="3892550" y="5392738"/>
              <a:ext cx="98425" cy="79375"/>
            </a:xfrm>
            <a:custGeom>
              <a:avLst/>
              <a:gdLst>
                <a:gd name="T0" fmla="*/ 41 w 129"/>
                <a:gd name="T1" fmla="*/ 30 h 105"/>
                <a:gd name="T2" fmla="*/ 23 w 129"/>
                <a:gd name="T3" fmla="*/ 31 h 105"/>
                <a:gd name="T4" fmla="*/ 5 w 129"/>
                <a:gd name="T5" fmla="*/ 48 h 105"/>
                <a:gd name="T6" fmla="*/ 5 w 129"/>
                <a:gd name="T7" fmla="*/ 66 h 105"/>
                <a:gd name="T8" fmla="*/ 34 w 129"/>
                <a:gd name="T9" fmla="*/ 95 h 105"/>
                <a:gd name="T10" fmla="*/ 70 w 129"/>
                <a:gd name="T11" fmla="*/ 95 h 105"/>
                <a:gd name="T12" fmla="*/ 124 w 129"/>
                <a:gd name="T13" fmla="*/ 41 h 105"/>
                <a:gd name="T14" fmla="*/ 124 w 129"/>
                <a:gd name="T15" fmla="*/ 23 h 105"/>
                <a:gd name="T16" fmla="*/ 106 w 129"/>
                <a:gd name="T17" fmla="*/ 5 h 105"/>
                <a:gd name="T18" fmla="*/ 88 w 129"/>
                <a:gd name="T19" fmla="*/ 5 h 105"/>
                <a:gd name="T20" fmla="*/ 52 w 129"/>
                <a:gd name="T21" fmla="*/ 42 h 105"/>
                <a:gd name="T22" fmla="*/ 41 w 129"/>
                <a:gd name="T23" fmla="*/ 3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9" h="105">
                  <a:moveTo>
                    <a:pt x="41" y="30"/>
                  </a:moveTo>
                  <a:cubicBezTo>
                    <a:pt x="36" y="25"/>
                    <a:pt x="28" y="25"/>
                    <a:pt x="23" y="31"/>
                  </a:cubicBezTo>
                  <a:cubicBezTo>
                    <a:pt x="5" y="48"/>
                    <a:pt x="5" y="48"/>
                    <a:pt x="5" y="48"/>
                  </a:cubicBezTo>
                  <a:cubicBezTo>
                    <a:pt x="0" y="53"/>
                    <a:pt x="0" y="61"/>
                    <a:pt x="5" y="66"/>
                  </a:cubicBezTo>
                  <a:cubicBezTo>
                    <a:pt x="34" y="95"/>
                    <a:pt x="34" y="95"/>
                    <a:pt x="34" y="95"/>
                  </a:cubicBezTo>
                  <a:cubicBezTo>
                    <a:pt x="44" y="105"/>
                    <a:pt x="60" y="105"/>
                    <a:pt x="70" y="95"/>
                  </a:cubicBezTo>
                  <a:cubicBezTo>
                    <a:pt x="124" y="41"/>
                    <a:pt x="124" y="41"/>
                    <a:pt x="124" y="41"/>
                  </a:cubicBezTo>
                  <a:cubicBezTo>
                    <a:pt x="129" y="36"/>
                    <a:pt x="129" y="28"/>
                    <a:pt x="124" y="23"/>
                  </a:cubicBezTo>
                  <a:cubicBezTo>
                    <a:pt x="106" y="5"/>
                    <a:pt x="106" y="5"/>
                    <a:pt x="106" y="5"/>
                  </a:cubicBezTo>
                  <a:cubicBezTo>
                    <a:pt x="101" y="0"/>
                    <a:pt x="93" y="0"/>
                    <a:pt x="88" y="5"/>
                  </a:cubicBezTo>
                  <a:cubicBezTo>
                    <a:pt x="52" y="42"/>
                    <a:pt x="52" y="42"/>
                    <a:pt x="52" y="42"/>
                  </a:cubicBezTo>
                  <a:lnTo>
                    <a:pt x="4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5" name="Freeform 44">
              <a:extLst>
                <a:ext uri="{FF2B5EF4-FFF2-40B4-BE49-F238E27FC236}">
                  <a16:creationId xmlns:a16="http://schemas.microsoft.com/office/drawing/2014/main" id="{0FFB6CEC-7E46-4DC6-9325-B4FFF8597D04}"/>
                </a:ext>
              </a:extLst>
            </p:cNvPr>
            <p:cNvSpPr>
              <a:spLocks/>
            </p:cNvSpPr>
            <p:nvPr/>
          </p:nvSpPr>
          <p:spPr bwMode="auto">
            <a:xfrm>
              <a:off x="4019550" y="5413376"/>
              <a:ext cx="144463" cy="38100"/>
            </a:xfrm>
            <a:custGeom>
              <a:avLst/>
              <a:gdLst>
                <a:gd name="T0" fmla="*/ 190 w 190"/>
                <a:gd name="T1" fmla="*/ 13 h 50"/>
                <a:gd name="T2" fmla="*/ 177 w 190"/>
                <a:gd name="T3" fmla="*/ 0 h 50"/>
                <a:gd name="T4" fmla="*/ 13 w 190"/>
                <a:gd name="T5" fmla="*/ 0 h 50"/>
                <a:gd name="T6" fmla="*/ 0 w 190"/>
                <a:gd name="T7" fmla="*/ 13 h 50"/>
                <a:gd name="T8" fmla="*/ 0 w 190"/>
                <a:gd name="T9" fmla="*/ 38 h 50"/>
                <a:gd name="T10" fmla="*/ 13 w 190"/>
                <a:gd name="T11" fmla="*/ 50 h 50"/>
                <a:gd name="T12" fmla="*/ 177 w 190"/>
                <a:gd name="T13" fmla="*/ 50 h 50"/>
                <a:gd name="T14" fmla="*/ 190 w 190"/>
                <a:gd name="T15" fmla="*/ 38 h 50"/>
                <a:gd name="T16" fmla="*/ 190 w 190"/>
                <a:gd name="T17" fmla="*/ 1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50">
                  <a:moveTo>
                    <a:pt x="190" y="13"/>
                  </a:moveTo>
                  <a:cubicBezTo>
                    <a:pt x="190" y="5"/>
                    <a:pt x="184" y="0"/>
                    <a:pt x="177" y="0"/>
                  </a:cubicBezTo>
                  <a:cubicBezTo>
                    <a:pt x="13" y="0"/>
                    <a:pt x="13" y="0"/>
                    <a:pt x="13" y="0"/>
                  </a:cubicBezTo>
                  <a:cubicBezTo>
                    <a:pt x="6" y="0"/>
                    <a:pt x="0" y="5"/>
                    <a:pt x="0" y="13"/>
                  </a:cubicBezTo>
                  <a:cubicBezTo>
                    <a:pt x="0" y="38"/>
                    <a:pt x="0" y="38"/>
                    <a:pt x="0" y="38"/>
                  </a:cubicBezTo>
                  <a:cubicBezTo>
                    <a:pt x="0" y="45"/>
                    <a:pt x="6" y="50"/>
                    <a:pt x="13" y="50"/>
                  </a:cubicBezTo>
                  <a:cubicBezTo>
                    <a:pt x="177" y="50"/>
                    <a:pt x="177" y="50"/>
                    <a:pt x="177" y="50"/>
                  </a:cubicBezTo>
                  <a:cubicBezTo>
                    <a:pt x="184" y="50"/>
                    <a:pt x="190" y="45"/>
                    <a:pt x="190" y="38"/>
                  </a:cubicBezTo>
                  <a:lnTo>
                    <a:pt x="19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6" name="Freeform 45">
              <a:extLst>
                <a:ext uri="{FF2B5EF4-FFF2-40B4-BE49-F238E27FC236}">
                  <a16:creationId xmlns:a16="http://schemas.microsoft.com/office/drawing/2014/main" id="{563BB09E-F920-4F23-BA14-66B646AD01FC}"/>
                </a:ext>
              </a:extLst>
            </p:cNvPr>
            <p:cNvSpPr>
              <a:spLocks/>
            </p:cNvSpPr>
            <p:nvPr/>
          </p:nvSpPr>
          <p:spPr bwMode="auto">
            <a:xfrm>
              <a:off x="3903663" y="4887913"/>
              <a:ext cx="250825" cy="146050"/>
            </a:xfrm>
            <a:custGeom>
              <a:avLst/>
              <a:gdLst>
                <a:gd name="T0" fmla="*/ 304 w 329"/>
                <a:gd name="T1" fmla="*/ 51 h 190"/>
                <a:gd name="T2" fmla="*/ 329 w 329"/>
                <a:gd name="T3" fmla="*/ 76 h 190"/>
                <a:gd name="T4" fmla="*/ 329 w 329"/>
                <a:gd name="T5" fmla="*/ 165 h 190"/>
                <a:gd name="T6" fmla="*/ 304 w 329"/>
                <a:gd name="T7" fmla="*/ 190 h 190"/>
                <a:gd name="T8" fmla="*/ 25 w 329"/>
                <a:gd name="T9" fmla="*/ 190 h 190"/>
                <a:gd name="T10" fmla="*/ 0 w 329"/>
                <a:gd name="T11" fmla="*/ 165 h 190"/>
                <a:gd name="T12" fmla="*/ 0 w 329"/>
                <a:gd name="T13" fmla="*/ 76 h 190"/>
                <a:gd name="T14" fmla="*/ 25 w 329"/>
                <a:gd name="T15" fmla="*/ 51 h 190"/>
                <a:gd name="T16" fmla="*/ 84 w 329"/>
                <a:gd name="T17" fmla="*/ 51 h 190"/>
                <a:gd name="T18" fmla="*/ 94 w 329"/>
                <a:gd name="T19" fmla="*/ 36 h 190"/>
                <a:gd name="T20" fmla="*/ 165 w 329"/>
                <a:gd name="T21" fmla="*/ 0 h 190"/>
                <a:gd name="T22" fmla="*/ 236 w 329"/>
                <a:gd name="T23" fmla="*/ 36 h 190"/>
                <a:gd name="T24" fmla="*/ 245 w 329"/>
                <a:gd name="T25" fmla="*/ 51 h 190"/>
                <a:gd name="T26" fmla="*/ 304 w 329"/>
                <a:gd name="T27" fmla="*/ 5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9" h="190">
                  <a:moveTo>
                    <a:pt x="304" y="51"/>
                  </a:moveTo>
                  <a:cubicBezTo>
                    <a:pt x="318" y="51"/>
                    <a:pt x="329" y="62"/>
                    <a:pt x="329" y="76"/>
                  </a:cubicBezTo>
                  <a:cubicBezTo>
                    <a:pt x="329" y="165"/>
                    <a:pt x="329" y="165"/>
                    <a:pt x="329" y="165"/>
                  </a:cubicBezTo>
                  <a:cubicBezTo>
                    <a:pt x="329" y="179"/>
                    <a:pt x="318" y="190"/>
                    <a:pt x="304" y="190"/>
                  </a:cubicBezTo>
                  <a:cubicBezTo>
                    <a:pt x="25" y="190"/>
                    <a:pt x="25" y="190"/>
                    <a:pt x="25" y="190"/>
                  </a:cubicBezTo>
                  <a:cubicBezTo>
                    <a:pt x="11" y="190"/>
                    <a:pt x="0" y="179"/>
                    <a:pt x="0" y="165"/>
                  </a:cubicBezTo>
                  <a:cubicBezTo>
                    <a:pt x="0" y="76"/>
                    <a:pt x="0" y="76"/>
                    <a:pt x="0" y="76"/>
                  </a:cubicBezTo>
                  <a:cubicBezTo>
                    <a:pt x="0" y="62"/>
                    <a:pt x="11" y="51"/>
                    <a:pt x="25" y="51"/>
                  </a:cubicBezTo>
                  <a:cubicBezTo>
                    <a:pt x="84" y="51"/>
                    <a:pt x="84" y="51"/>
                    <a:pt x="84" y="51"/>
                  </a:cubicBezTo>
                  <a:cubicBezTo>
                    <a:pt x="87" y="46"/>
                    <a:pt x="90" y="41"/>
                    <a:pt x="94" y="36"/>
                  </a:cubicBezTo>
                  <a:cubicBezTo>
                    <a:pt x="110" y="14"/>
                    <a:pt x="134" y="0"/>
                    <a:pt x="165" y="0"/>
                  </a:cubicBezTo>
                  <a:cubicBezTo>
                    <a:pt x="195" y="0"/>
                    <a:pt x="219" y="14"/>
                    <a:pt x="236" y="36"/>
                  </a:cubicBezTo>
                  <a:cubicBezTo>
                    <a:pt x="239" y="41"/>
                    <a:pt x="243" y="46"/>
                    <a:pt x="245" y="51"/>
                  </a:cubicBezTo>
                  <a:lnTo>
                    <a:pt x="304" y="51"/>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 name="Group 16">
            <a:extLst>
              <a:ext uri="{FF2B5EF4-FFF2-40B4-BE49-F238E27FC236}">
                <a16:creationId xmlns:a16="http://schemas.microsoft.com/office/drawing/2014/main" id="{5CDCAC10-E786-4DCF-8470-77EA8D9FBDD7}"/>
              </a:ext>
            </a:extLst>
          </p:cNvPr>
          <p:cNvGrpSpPr/>
          <p:nvPr/>
        </p:nvGrpSpPr>
        <p:grpSpPr>
          <a:xfrm>
            <a:off x="6311652" y="4360689"/>
            <a:ext cx="366258" cy="540360"/>
            <a:chOff x="5391150" y="4851401"/>
            <a:chExt cx="547688" cy="808038"/>
          </a:xfrm>
        </p:grpSpPr>
        <p:sp>
          <p:nvSpPr>
            <p:cNvPr id="90" name="Freeform 49">
              <a:extLst>
                <a:ext uri="{FF2B5EF4-FFF2-40B4-BE49-F238E27FC236}">
                  <a16:creationId xmlns:a16="http://schemas.microsoft.com/office/drawing/2014/main" id="{70223D5C-30FC-423E-B3A9-A128CE7DFF46}"/>
                </a:ext>
              </a:extLst>
            </p:cNvPr>
            <p:cNvSpPr>
              <a:spLocks/>
            </p:cNvSpPr>
            <p:nvPr/>
          </p:nvSpPr>
          <p:spPr bwMode="auto">
            <a:xfrm>
              <a:off x="5391150" y="4851401"/>
              <a:ext cx="547688" cy="808038"/>
            </a:xfrm>
            <a:custGeom>
              <a:avLst/>
              <a:gdLst>
                <a:gd name="T0" fmla="*/ 547 w 716"/>
                <a:gd name="T1" fmla="*/ 0 h 1056"/>
                <a:gd name="T2" fmla="*/ 60 w 716"/>
                <a:gd name="T3" fmla="*/ 0 h 1056"/>
                <a:gd name="T4" fmla="*/ 1 w 716"/>
                <a:gd name="T5" fmla="*/ 59 h 1056"/>
                <a:gd name="T6" fmla="*/ 1 w 716"/>
                <a:gd name="T7" fmla="*/ 909 h 1056"/>
                <a:gd name="T8" fmla="*/ 1 w 716"/>
                <a:gd name="T9" fmla="*/ 916 h 1056"/>
                <a:gd name="T10" fmla="*/ 0 w 716"/>
                <a:gd name="T11" fmla="*/ 973 h 1056"/>
                <a:gd name="T12" fmla="*/ 478 w 716"/>
                <a:gd name="T13" fmla="*/ 988 h 1056"/>
                <a:gd name="T14" fmla="*/ 716 w 716"/>
                <a:gd name="T15" fmla="*/ 1002 h 1056"/>
                <a:gd name="T16" fmla="*/ 716 w 716"/>
                <a:gd name="T17" fmla="*/ 909 h 1056"/>
                <a:gd name="T18" fmla="*/ 716 w 716"/>
                <a:gd name="T19" fmla="*/ 909 h 1056"/>
                <a:gd name="T20" fmla="*/ 716 w 716"/>
                <a:gd name="T21" fmla="*/ 184 h 1056"/>
                <a:gd name="T22" fmla="*/ 547 w 716"/>
                <a:gd name="T23" fmla="*/ 0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6" h="1056">
                  <a:moveTo>
                    <a:pt x="547" y="0"/>
                  </a:moveTo>
                  <a:cubicBezTo>
                    <a:pt x="60" y="0"/>
                    <a:pt x="60" y="0"/>
                    <a:pt x="60" y="0"/>
                  </a:cubicBezTo>
                  <a:cubicBezTo>
                    <a:pt x="28" y="0"/>
                    <a:pt x="1" y="27"/>
                    <a:pt x="1" y="59"/>
                  </a:cubicBezTo>
                  <a:cubicBezTo>
                    <a:pt x="1" y="909"/>
                    <a:pt x="1" y="909"/>
                    <a:pt x="1" y="909"/>
                  </a:cubicBezTo>
                  <a:cubicBezTo>
                    <a:pt x="1" y="911"/>
                    <a:pt x="1" y="914"/>
                    <a:pt x="1" y="916"/>
                  </a:cubicBezTo>
                  <a:cubicBezTo>
                    <a:pt x="0" y="973"/>
                    <a:pt x="0" y="973"/>
                    <a:pt x="0" y="973"/>
                  </a:cubicBezTo>
                  <a:cubicBezTo>
                    <a:pt x="0" y="973"/>
                    <a:pt x="215" y="1056"/>
                    <a:pt x="478" y="988"/>
                  </a:cubicBezTo>
                  <a:cubicBezTo>
                    <a:pt x="478" y="988"/>
                    <a:pt x="617" y="951"/>
                    <a:pt x="716" y="1002"/>
                  </a:cubicBezTo>
                  <a:cubicBezTo>
                    <a:pt x="716" y="909"/>
                    <a:pt x="716" y="909"/>
                    <a:pt x="716" y="909"/>
                  </a:cubicBezTo>
                  <a:cubicBezTo>
                    <a:pt x="716" y="909"/>
                    <a:pt x="716" y="909"/>
                    <a:pt x="716" y="909"/>
                  </a:cubicBezTo>
                  <a:cubicBezTo>
                    <a:pt x="716" y="184"/>
                    <a:pt x="716" y="184"/>
                    <a:pt x="716" y="184"/>
                  </a:cubicBezTo>
                  <a:lnTo>
                    <a:pt x="547" y="0"/>
                  </a:lnTo>
                  <a:close/>
                </a:path>
              </a:pathLst>
            </a:custGeom>
            <a:solidFill>
              <a:srgbClr val="01D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1" name="Freeform 50">
              <a:extLst>
                <a:ext uri="{FF2B5EF4-FFF2-40B4-BE49-F238E27FC236}">
                  <a16:creationId xmlns:a16="http://schemas.microsoft.com/office/drawing/2014/main" id="{41B6BCD2-5AF8-403E-8BAA-4E8FB239ED01}"/>
                </a:ext>
              </a:extLst>
            </p:cNvPr>
            <p:cNvSpPr>
              <a:spLocks/>
            </p:cNvSpPr>
            <p:nvPr/>
          </p:nvSpPr>
          <p:spPr bwMode="auto">
            <a:xfrm>
              <a:off x="5795963" y="4892676"/>
              <a:ext cx="104775" cy="114300"/>
            </a:xfrm>
            <a:custGeom>
              <a:avLst/>
              <a:gdLst>
                <a:gd name="T0" fmla="*/ 0 w 66"/>
                <a:gd name="T1" fmla="*/ 0 h 72"/>
                <a:gd name="T2" fmla="*/ 66 w 66"/>
                <a:gd name="T3" fmla="*/ 72 h 72"/>
                <a:gd name="T4" fmla="*/ 0 w 66"/>
                <a:gd name="T5" fmla="*/ 72 h 72"/>
                <a:gd name="T6" fmla="*/ 0 w 66"/>
                <a:gd name="T7" fmla="*/ 0 h 72"/>
              </a:gdLst>
              <a:ahLst/>
              <a:cxnLst>
                <a:cxn ang="0">
                  <a:pos x="T0" y="T1"/>
                </a:cxn>
                <a:cxn ang="0">
                  <a:pos x="T2" y="T3"/>
                </a:cxn>
                <a:cxn ang="0">
                  <a:pos x="T4" y="T5"/>
                </a:cxn>
                <a:cxn ang="0">
                  <a:pos x="T6" y="T7"/>
                </a:cxn>
              </a:cxnLst>
              <a:rect l="0" t="0" r="r" b="b"/>
              <a:pathLst>
                <a:path w="66" h="72">
                  <a:moveTo>
                    <a:pt x="0" y="0"/>
                  </a:moveTo>
                  <a:lnTo>
                    <a:pt x="66" y="72"/>
                  </a:lnTo>
                  <a:lnTo>
                    <a:pt x="0" y="7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2" name="Freeform 51">
              <a:extLst>
                <a:ext uri="{FF2B5EF4-FFF2-40B4-BE49-F238E27FC236}">
                  <a16:creationId xmlns:a16="http://schemas.microsoft.com/office/drawing/2014/main" id="{B6641511-4590-4B4F-83C9-CD35E373312B}"/>
                </a:ext>
              </a:extLst>
            </p:cNvPr>
            <p:cNvSpPr>
              <a:spLocks/>
            </p:cNvSpPr>
            <p:nvPr/>
          </p:nvSpPr>
          <p:spPr bwMode="auto">
            <a:xfrm>
              <a:off x="5483225" y="5053013"/>
              <a:ext cx="352425" cy="28575"/>
            </a:xfrm>
            <a:custGeom>
              <a:avLst/>
              <a:gdLst>
                <a:gd name="T0" fmla="*/ 19 w 461"/>
                <a:gd name="T1" fmla="*/ 0 h 37"/>
                <a:gd name="T2" fmla="*/ 442 w 461"/>
                <a:gd name="T3" fmla="*/ 0 h 37"/>
                <a:gd name="T4" fmla="*/ 461 w 461"/>
                <a:gd name="T5" fmla="*/ 19 h 37"/>
                <a:gd name="T6" fmla="*/ 442 w 461"/>
                <a:gd name="T7" fmla="*/ 37 h 37"/>
                <a:gd name="T8" fmla="*/ 19 w 461"/>
                <a:gd name="T9" fmla="*/ 37 h 37"/>
                <a:gd name="T10" fmla="*/ 0 w 461"/>
                <a:gd name="T11" fmla="*/ 19 h 37"/>
                <a:gd name="T12" fmla="*/ 19 w 46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461" h="37">
                  <a:moveTo>
                    <a:pt x="19" y="0"/>
                  </a:moveTo>
                  <a:cubicBezTo>
                    <a:pt x="442" y="0"/>
                    <a:pt x="442" y="0"/>
                    <a:pt x="442" y="0"/>
                  </a:cubicBezTo>
                  <a:cubicBezTo>
                    <a:pt x="452" y="0"/>
                    <a:pt x="461" y="9"/>
                    <a:pt x="461" y="19"/>
                  </a:cubicBezTo>
                  <a:cubicBezTo>
                    <a:pt x="461" y="29"/>
                    <a:pt x="452" y="37"/>
                    <a:pt x="442" y="37"/>
                  </a:cubicBezTo>
                  <a:cubicBezTo>
                    <a:pt x="19" y="37"/>
                    <a:pt x="19" y="37"/>
                    <a:pt x="19" y="37"/>
                  </a:cubicBezTo>
                  <a:cubicBezTo>
                    <a:pt x="8" y="37"/>
                    <a:pt x="0" y="29"/>
                    <a:pt x="0" y="19"/>
                  </a:cubicBezTo>
                  <a:cubicBezTo>
                    <a:pt x="0" y="9"/>
                    <a:pt x="8" y="0"/>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5" name="Freeform 52">
              <a:extLst>
                <a:ext uri="{FF2B5EF4-FFF2-40B4-BE49-F238E27FC236}">
                  <a16:creationId xmlns:a16="http://schemas.microsoft.com/office/drawing/2014/main" id="{B18D4B50-C4EF-4719-BFC3-CA95ADF7ACFD}"/>
                </a:ext>
              </a:extLst>
            </p:cNvPr>
            <p:cNvSpPr>
              <a:spLocks/>
            </p:cNvSpPr>
            <p:nvPr/>
          </p:nvSpPr>
          <p:spPr bwMode="auto">
            <a:xfrm>
              <a:off x="5483225" y="5148263"/>
              <a:ext cx="352425" cy="28575"/>
            </a:xfrm>
            <a:custGeom>
              <a:avLst/>
              <a:gdLst>
                <a:gd name="T0" fmla="*/ 461 w 461"/>
                <a:gd name="T1" fmla="*/ 19 h 37"/>
                <a:gd name="T2" fmla="*/ 442 w 461"/>
                <a:gd name="T3" fmla="*/ 37 h 37"/>
                <a:gd name="T4" fmla="*/ 19 w 461"/>
                <a:gd name="T5" fmla="*/ 37 h 37"/>
                <a:gd name="T6" fmla="*/ 0 w 461"/>
                <a:gd name="T7" fmla="*/ 19 h 37"/>
                <a:gd name="T8" fmla="*/ 19 w 461"/>
                <a:gd name="T9" fmla="*/ 0 h 37"/>
                <a:gd name="T10" fmla="*/ 442 w 461"/>
                <a:gd name="T11" fmla="*/ 0 h 37"/>
                <a:gd name="T12" fmla="*/ 461 w 46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461" h="37">
                  <a:moveTo>
                    <a:pt x="461" y="19"/>
                  </a:moveTo>
                  <a:cubicBezTo>
                    <a:pt x="461" y="29"/>
                    <a:pt x="452" y="37"/>
                    <a:pt x="442" y="37"/>
                  </a:cubicBezTo>
                  <a:cubicBezTo>
                    <a:pt x="19" y="37"/>
                    <a:pt x="19" y="37"/>
                    <a:pt x="19" y="37"/>
                  </a:cubicBezTo>
                  <a:cubicBezTo>
                    <a:pt x="8" y="37"/>
                    <a:pt x="0" y="29"/>
                    <a:pt x="0" y="19"/>
                  </a:cubicBezTo>
                  <a:cubicBezTo>
                    <a:pt x="0" y="8"/>
                    <a:pt x="8" y="0"/>
                    <a:pt x="19" y="0"/>
                  </a:cubicBezTo>
                  <a:cubicBezTo>
                    <a:pt x="442" y="0"/>
                    <a:pt x="442" y="0"/>
                    <a:pt x="442" y="0"/>
                  </a:cubicBezTo>
                  <a:cubicBezTo>
                    <a:pt x="452" y="0"/>
                    <a:pt x="461" y="8"/>
                    <a:pt x="46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6" name="Freeform 53">
              <a:extLst>
                <a:ext uri="{FF2B5EF4-FFF2-40B4-BE49-F238E27FC236}">
                  <a16:creationId xmlns:a16="http://schemas.microsoft.com/office/drawing/2014/main" id="{EEF5CD33-0B7E-4AD9-98E3-EB3D1281EF82}"/>
                </a:ext>
              </a:extLst>
            </p:cNvPr>
            <p:cNvSpPr>
              <a:spLocks/>
            </p:cNvSpPr>
            <p:nvPr/>
          </p:nvSpPr>
          <p:spPr bwMode="auto">
            <a:xfrm>
              <a:off x="5483225" y="5241926"/>
              <a:ext cx="352425" cy="28575"/>
            </a:xfrm>
            <a:custGeom>
              <a:avLst/>
              <a:gdLst>
                <a:gd name="T0" fmla="*/ 461 w 461"/>
                <a:gd name="T1" fmla="*/ 19 h 37"/>
                <a:gd name="T2" fmla="*/ 442 w 461"/>
                <a:gd name="T3" fmla="*/ 37 h 37"/>
                <a:gd name="T4" fmla="*/ 19 w 461"/>
                <a:gd name="T5" fmla="*/ 37 h 37"/>
                <a:gd name="T6" fmla="*/ 0 w 461"/>
                <a:gd name="T7" fmla="*/ 19 h 37"/>
                <a:gd name="T8" fmla="*/ 19 w 461"/>
                <a:gd name="T9" fmla="*/ 0 h 37"/>
                <a:gd name="T10" fmla="*/ 442 w 461"/>
                <a:gd name="T11" fmla="*/ 0 h 37"/>
                <a:gd name="T12" fmla="*/ 461 w 46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461" h="37">
                  <a:moveTo>
                    <a:pt x="461" y="19"/>
                  </a:moveTo>
                  <a:cubicBezTo>
                    <a:pt x="461" y="29"/>
                    <a:pt x="452" y="37"/>
                    <a:pt x="442" y="37"/>
                  </a:cubicBezTo>
                  <a:cubicBezTo>
                    <a:pt x="19" y="37"/>
                    <a:pt x="19" y="37"/>
                    <a:pt x="19" y="37"/>
                  </a:cubicBezTo>
                  <a:cubicBezTo>
                    <a:pt x="8" y="37"/>
                    <a:pt x="0" y="29"/>
                    <a:pt x="0" y="19"/>
                  </a:cubicBezTo>
                  <a:cubicBezTo>
                    <a:pt x="0" y="8"/>
                    <a:pt x="8" y="0"/>
                    <a:pt x="19" y="0"/>
                  </a:cubicBezTo>
                  <a:cubicBezTo>
                    <a:pt x="442" y="0"/>
                    <a:pt x="442" y="0"/>
                    <a:pt x="442" y="0"/>
                  </a:cubicBezTo>
                  <a:cubicBezTo>
                    <a:pt x="452" y="0"/>
                    <a:pt x="461" y="8"/>
                    <a:pt x="46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7" name="Freeform 54">
              <a:extLst>
                <a:ext uri="{FF2B5EF4-FFF2-40B4-BE49-F238E27FC236}">
                  <a16:creationId xmlns:a16="http://schemas.microsoft.com/office/drawing/2014/main" id="{E1E2050F-5DD9-4E69-B477-FC4651072C93}"/>
                </a:ext>
              </a:extLst>
            </p:cNvPr>
            <p:cNvSpPr>
              <a:spLocks/>
            </p:cNvSpPr>
            <p:nvPr/>
          </p:nvSpPr>
          <p:spPr bwMode="auto">
            <a:xfrm>
              <a:off x="5483225" y="5335588"/>
              <a:ext cx="352425" cy="28575"/>
            </a:xfrm>
            <a:custGeom>
              <a:avLst/>
              <a:gdLst>
                <a:gd name="T0" fmla="*/ 461 w 461"/>
                <a:gd name="T1" fmla="*/ 19 h 37"/>
                <a:gd name="T2" fmla="*/ 442 w 461"/>
                <a:gd name="T3" fmla="*/ 37 h 37"/>
                <a:gd name="T4" fmla="*/ 19 w 461"/>
                <a:gd name="T5" fmla="*/ 37 h 37"/>
                <a:gd name="T6" fmla="*/ 0 w 461"/>
                <a:gd name="T7" fmla="*/ 19 h 37"/>
                <a:gd name="T8" fmla="*/ 19 w 461"/>
                <a:gd name="T9" fmla="*/ 0 h 37"/>
                <a:gd name="T10" fmla="*/ 442 w 461"/>
                <a:gd name="T11" fmla="*/ 0 h 37"/>
                <a:gd name="T12" fmla="*/ 461 w 46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461" h="37">
                  <a:moveTo>
                    <a:pt x="461" y="19"/>
                  </a:moveTo>
                  <a:cubicBezTo>
                    <a:pt x="461" y="29"/>
                    <a:pt x="452" y="37"/>
                    <a:pt x="442" y="37"/>
                  </a:cubicBezTo>
                  <a:cubicBezTo>
                    <a:pt x="19" y="37"/>
                    <a:pt x="19" y="37"/>
                    <a:pt x="19" y="37"/>
                  </a:cubicBezTo>
                  <a:cubicBezTo>
                    <a:pt x="8" y="37"/>
                    <a:pt x="0" y="29"/>
                    <a:pt x="0" y="19"/>
                  </a:cubicBezTo>
                  <a:cubicBezTo>
                    <a:pt x="0" y="8"/>
                    <a:pt x="8" y="0"/>
                    <a:pt x="19" y="0"/>
                  </a:cubicBezTo>
                  <a:cubicBezTo>
                    <a:pt x="442" y="0"/>
                    <a:pt x="442" y="0"/>
                    <a:pt x="442" y="0"/>
                  </a:cubicBezTo>
                  <a:cubicBezTo>
                    <a:pt x="452" y="0"/>
                    <a:pt x="461" y="8"/>
                    <a:pt x="46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8" name="Freeform 55">
              <a:extLst>
                <a:ext uri="{FF2B5EF4-FFF2-40B4-BE49-F238E27FC236}">
                  <a16:creationId xmlns:a16="http://schemas.microsoft.com/office/drawing/2014/main" id="{6A0DDCEB-F00B-4193-8EA9-03F7292CAB9A}"/>
                </a:ext>
              </a:extLst>
            </p:cNvPr>
            <p:cNvSpPr>
              <a:spLocks/>
            </p:cNvSpPr>
            <p:nvPr/>
          </p:nvSpPr>
          <p:spPr bwMode="auto">
            <a:xfrm>
              <a:off x="5483225" y="5430838"/>
              <a:ext cx="352425" cy="28575"/>
            </a:xfrm>
            <a:custGeom>
              <a:avLst/>
              <a:gdLst>
                <a:gd name="T0" fmla="*/ 461 w 461"/>
                <a:gd name="T1" fmla="*/ 19 h 37"/>
                <a:gd name="T2" fmla="*/ 442 w 461"/>
                <a:gd name="T3" fmla="*/ 37 h 37"/>
                <a:gd name="T4" fmla="*/ 19 w 461"/>
                <a:gd name="T5" fmla="*/ 37 h 37"/>
                <a:gd name="T6" fmla="*/ 0 w 461"/>
                <a:gd name="T7" fmla="*/ 19 h 37"/>
                <a:gd name="T8" fmla="*/ 19 w 461"/>
                <a:gd name="T9" fmla="*/ 0 h 37"/>
                <a:gd name="T10" fmla="*/ 442 w 461"/>
                <a:gd name="T11" fmla="*/ 0 h 37"/>
                <a:gd name="T12" fmla="*/ 461 w 46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461" h="37">
                  <a:moveTo>
                    <a:pt x="461" y="19"/>
                  </a:moveTo>
                  <a:cubicBezTo>
                    <a:pt x="461" y="29"/>
                    <a:pt x="452" y="37"/>
                    <a:pt x="442" y="37"/>
                  </a:cubicBezTo>
                  <a:cubicBezTo>
                    <a:pt x="19" y="37"/>
                    <a:pt x="19" y="37"/>
                    <a:pt x="19" y="37"/>
                  </a:cubicBezTo>
                  <a:cubicBezTo>
                    <a:pt x="8" y="37"/>
                    <a:pt x="0" y="29"/>
                    <a:pt x="0" y="19"/>
                  </a:cubicBezTo>
                  <a:cubicBezTo>
                    <a:pt x="0" y="8"/>
                    <a:pt x="8" y="0"/>
                    <a:pt x="19" y="0"/>
                  </a:cubicBezTo>
                  <a:cubicBezTo>
                    <a:pt x="442" y="0"/>
                    <a:pt x="442" y="0"/>
                    <a:pt x="442" y="0"/>
                  </a:cubicBezTo>
                  <a:cubicBezTo>
                    <a:pt x="452" y="0"/>
                    <a:pt x="461" y="8"/>
                    <a:pt x="46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18" name="Freeform 66">
            <a:extLst>
              <a:ext uri="{FF2B5EF4-FFF2-40B4-BE49-F238E27FC236}">
                <a16:creationId xmlns:a16="http://schemas.microsoft.com/office/drawing/2014/main" id="{73C0BFDE-67A3-4771-AA26-B1D0BD9BE469}"/>
              </a:ext>
            </a:extLst>
          </p:cNvPr>
          <p:cNvSpPr>
            <a:spLocks noEditPoints="1"/>
          </p:cNvSpPr>
          <p:nvPr/>
        </p:nvSpPr>
        <p:spPr bwMode="auto">
          <a:xfrm>
            <a:off x="7012521" y="3751828"/>
            <a:ext cx="452839" cy="371261"/>
          </a:xfrm>
          <a:custGeom>
            <a:avLst/>
            <a:gdLst>
              <a:gd name="T0" fmla="*/ 528 w 1130"/>
              <a:gd name="T1" fmla="*/ 727 h 924"/>
              <a:gd name="T2" fmla="*/ 600 w 1130"/>
              <a:gd name="T3" fmla="*/ 727 h 924"/>
              <a:gd name="T4" fmla="*/ 642 w 1130"/>
              <a:gd name="T5" fmla="*/ 684 h 924"/>
              <a:gd name="T6" fmla="*/ 642 w 1130"/>
              <a:gd name="T7" fmla="*/ 373 h 924"/>
              <a:gd name="T8" fmla="*/ 600 w 1130"/>
              <a:gd name="T9" fmla="*/ 330 h 924"/>
              <a:gd name="T10" fmla="*/ 528 w 1130"/>
              <a:gd name="T11" fmla="*/ 330 h 924"/>
              <a:gd name="T12" fmla="*/ 486 w 1130"/>
              <a:gd name="T13" fmla="*/ 373 h 924"/>
              <a:gd name="T14" fmla="*/ 486 w 1130"/>
              <a:gd name="T15" fmla="*/ 684 h 924"/>
              <a:gd name="T16" fmla="*/ 211 w 1130"/>
              <a:gd name="T17" fmla="*/ 727 h 924"/>
              <a:gd name="T18" fmla="*/ 283 w 1130"/>
              <a:gd name="T19" fmla="*/ 727 h 924"/>
              <a:gd name="T20" fmla="*/ 325 w 1130"/>
              <a:gd name="T21" fmla="*/ 684 h 924"/>
              <a:gd name="T22" fmla="*/ 325 w 1130"/>
              <a:gd name="T23" fmla="*/ 373 h 924"/>
              <a:gd name="T24" fmla="*/ 283 w 1130"/>
              <a:gd name="T25" fmla="*/ 330 h 924"/>
              <a:gd name="T26" fmla="*/ 211 w 1130"/>
              <a:gd name="T27" fmla="*/ 330 h 924"/>
              <a:gd name="T28" fmla="*/ 168 w 1130"/>
              <a:gd name="T29" fmla="*/ 373 h 924"/>
              <a:gd name="T30" fmla="*/ 168 w 1130"/>
              <a:gd name="T31" fmla="*/ 684 h 924"/>
              <a:gd name="T32" fmla="*/ 845 w 1130"/>
              <a:gd name="T33" fmla="*/ 727 h 924"/>
              <a:gd name="T34" fmla="*/ 917 w 1130"/>
              <a:gd name="T35" fmla="*/ 727 h 924"/>
              <a:gd name="T36" fmla="*/ 959 w 1130"/>
              <a:gd name="T37" fmla="*/ 684 h 924"/>
              <a:gd name="T38" fmla="*/ 959 w 1130"/>
              <a:gd name="T39" fmla="*/ 373 h 924"/>
              <a:gd name="T40" fmla="*/ 917 w 1130"/>
              <a:gd name="T41" fmla="*/ 330 h 924"/>
              <a:gd name="T42" fmla="*/ 845 w 1130"/>
              <a:gd name="T43" fmla="*/ 330 h 924"/>
              <a:gd name="T44" fmla="*/ 803 w 1130"/>
              <a:gd name="T45" fmla="*/ 373 h 924"/>
              <a:gd name="T46" fmla="*/ 803 w 1130"/>
              <a:gd name="T47" fmla="*/ 684 h 924"/>
              <a:gd name="T48" fmla="*/ 1103 w 1130"/>
              <a:gd name="T49" fmla="*/ 209 h 924"/>
              <a:gd name="T50" fmla="*/ 573 w 1130"/>
              <a:gd name="T51" fmla="*/ 2 h 924"/>
              <a:gd name="T52" fmla="*/ 554 w 1130"/>
              <a:gd name="T53" fmla="*/ 2 h 924"/>
              <a:gd name="T54" fmla="*/ 24 w 1130"/>
              <a:gd name="T55" fmla="*/ 209 h 924"/>
              <a:gd name="T56" fmla="*/ 2 w 1130"/>
              <a:gd name="T57" fmla="*/ 241 h 924"/>
              <a:gd name="T58" fmla="*/ 34 w 1130"/>
              <a:gd name="T59" fmla="*/ 265 h 924"/>
              <a:gd name="T60" fmla="*/ 1094 w 1130"/>
              <a:gd name="T61" fmla="*/ 265 h 924"/>
              <a:gd name="T62" fmla="*/ 1125 w 1130"/>
              <a:gd name="T63" fmla="*/ 241 h 924"/>
              <a:gd name="T64" fmla="*/ 1103 w 1130"/>
              <a:gd name="T65" fmla="*/ 209 h 924"/>
              <a:gd name="T66" fmla="*/ 1130 w 1130"/>
              <a:gd name="T67" fmla="*/ 882 h 924"/>
              <a:gd name="T68" fmla="*/ 1130 w 1130"/>
              <a:gd name="T69" fmla="*/ 822 h 924"/>
              <a:gd name="T70" fmla="*/ 1087 w 1130"/>
              <a:gd name="T71" fmla="*/ 779 h 924"/>
              <a:gd name="T72" fmla="*/ 48 w 1130"/>
              <a:gd name="T73" fmla="*/ 779 h 924"/>
              <a:gd name="T74" fmla="*/ 6 w 1130"/>
              <a:gd name="T75" fmla="*/ 822 h 924"/>
              <a:gd name="T76" fmla="*/ 6 w 1130"/>
              <a:gd name="T77" fmla="*/ 882 h 924"/>
              <a:gd name="T78" fmla="*/ 48 w 1130"/>
              <a:gd name="T79" fmla="*/ 924 h 924"/>
              <a:gd name="T80" fmla="*/ 1087 w 1130"/>
              <a:gd name="T81" fmla="*/ 924 h 924"/>
              <a:gd name="T82" fmla="*/ 1130 w 1130"/>
              <a:gd name="T83" fmla="*/ 882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0" h="924">
                <a:moveTo>
                  <a:pt x="528" y="727"/>
                </a:moveTo>
                <a:cubicBezTo>
                  <a:pt x="600" y="727"/>
                  <a:pt x="600" y="727"/>
                  <a:pt x="600" y="727"/>
                </a:cubicBezTo>
                <a:cubicBezTo>
                  <a:pt x="623" y="727"/>
                  <a:pt x="642" y="708"/>
                  <a:pt x="642" y="684"/>
                </a:cubicBezTo>
                <a:cubicBezTo>
                  <a:pt x="642" y="373"/>
                  <a:pt x="642" y="373"/>
                  <a:pt x="642" y="373"/>
                </a:cubicBezTo>
                <a:cubicBezTo>
                  <a:pt x="642" y="349"/>
                  <a:pt x="623" y="330"/>
                  <a:pt x="600" y="330"/>
                </a:cubicBezTo>
                <a:cubicBezTo>
                  <a:pt x="528" y="330"/>
                  <a:pt x="528" y="330"/>
                  <a:pt x="528" y="330"/>
                </a:cubicBezTo>
                <a:cubicBezTo>
                  <a:pt x="504" y="330"/>
                  <a:pt x="486" y="349"/>
                  <a:pt x="486" y="373"/>
                </a:cubicBezTo>
                <a:cubicBezTo>
                  <a:pt x="486" y="684"/>
                  <a:pt x="486" y="684"/>
                  <a:pt x="486" y="684"/>
                </a:cubicBezTo>
                <a:moveTo>
                  <a:pt x="211" y="727"/>
                </a:moveTo>
                <a:cubicBezTo>
                  <a:pt x="283" y="727"/>
                  <a:pt x="283" y="727"/>
                  <a:pt x="283" y="727"/>
                </a:cubicBezTo>
                <a:cubicBezTo>
                  <a:pt x="306" y="727"/>
                  <a:pt x="325" y="708"/>
                  <a:pt x="325" y="684"/>
                </a:cubicBezTo>
                <a:cubicBezTo>
                  <a:pt x="325" y="373"/>
                  <a:pt x="325" y="373"/>
                  <a:pt x="325" y="373"/>
                </a:cubicBezTo>
                <a:cubicBezTo>
                  <a:pt x="325" y="349"/>
                  <a:pt x="306" y="330"/>
                  <a:pt x="283" y="330"/>
                </a:cubicBezTo>
                <a:cubicBezTo>
                  <a:pt x="211" y="330"/>
                  <a:pt x="211" y="330"/>
                  <a:pt x="211" y="330"/>
                </a:cubicBezTo>
                <a:cubicBezTo>
                  <a:pt x="187" y="330"/>
                  <a:pt x="168" y="349"/>
                  <a:pt x="168" y="373"/>
                </a:cubicBezTo>
                <a:cubicBezTo>
                  <a:pt x="168" y="684"/>
                  <a:pt x="168" y="684"/>
                  <a:pt x="168" y="684"/>
                </a:cubicBezTo>
                <a:moveTo>
                  <a:pt x="845" y="727"/>
                </a:moveTo>
                <a:cubicBezTo>
                  <a:pt x="917" y="727"/>
                  <a:pt x="917" y="727"/>
                  <a:pt x="917" y="727"/>
                </a:cubicBezTo>
                <a:cubicBezTo>
                  <a:pt x="940" y="727"/>
                  <a:pt x="959" y="708"/>
                  <a:pt x="959" y="684"/>
                </a:cubicBezTo>
                <a:cubicBezTo>
                  <a:pt x="959" y="373"/>
                  <a:pt x="959" y="373"/>
                  <a:pt x="959" y="373"/>
                </a:cubicBezTo>
                <a:cubicBezTo>
                  <a:pt x="959" y="349"/>
                  <a:pt x="940" y="330"/>
                  <a:pt x="917" y="330"/>
                </a:cubicBezTo>
                <a:cubicBezTo>
                  <a:pt x="845" y="330"/>
                  <a:pt x="845" y="330"/>
                  <a:pt x="845" y="330"/>
                </a:cubicBezTo>
                <a:cubicBezTo>
                  <a:pt x="822" y="330"/>
                  <a:pt x="803" y="349"/>
                  <a:pt x="803" y="373"/>
                </a:cubicBezTo>
                <a:cubicBezTo>
                  <a:pt x="803" y="684"/>
                  <a:pt x="803" y="684"/>
                  <a:pt x="803" y="684"/>
                </a:cubicBezTo>
                <a:moveTo>
                  <a:pt x="1103" y="209"/>
                </a:moveTo>
                <a:cubicBezTo>
                  <a:pt x="573" y="2"/>
                  <a:pt x="573" y="2"/>
                  <a:pt x="573" y="2"/>
                </a:cubicBezTo>
                <a:cubicBezTo>
                  <a:pt x="567" y="0"/>
                  <a:pt x="561" y="0"/>
                  <a:pt x="554" y="2"/>
                </a:cubicBezTo>
                <a:cubicBezTo>
                  <a:pt x="24" y="209"/>
                  <a:pt x="24" y="209"/>
                  <a:pt x="24" y="209"/>
                </a:cubicBezTo>
                <a:cubicBezTo>
                  <a:pt x="9" y="213"/>
                  <a:pt x="0" y="227"/>
                  <a:pt x="2" y="241"/>
                </a:cubicBezTo>
                <a:cubicBezTo>
                  <a:pt x="5" y="255"/>
                  <a:pt x="18" y="265"/>
                  <a:pt x="34" y="265"/>
                </a:cubicBezTo>
                <a:cubicBezTo>
                  <a:pt x="1094" y="265"/>
                  <a:pt x="1094" y="265"/>
                  <a:pt x="1094" y="265"/>
                </a:cubicBezTo>
                <a:cubicBezTo>
                  <a:pt x="1110" y="265"/>
                  <a:pt x="1123" y="255"/>
                  <a:pt x="1125" y="241"/>
                </a:cubicBezTo>
                <a:cubicBezTo>
                  <a:pt x="1128" y="227"/>
                  <a:pt x="1118" y="213"/>
                  <a:pt x="1103" y="209"/>
                </a:cubicBezTo>
                <a:close/>
                <a:moveTo>
                  <a:pt x="1130" y="882"/>
                </a:moveTo>
                <a:cubicBezTo>
                  <a:pt x="1130" y="822"/>
                  <a:pt x="1130" y="822"/>
                  <a:pt x="1130" y="822"/>
                </a:cubicBezTo>
                <a:cubicBezTo>
                  <a:pt x="1130" y="799"/>
                  <a:pt x="1111" y="779"/>
                  <a:pt x="1087" y="779"/>
                </a:cubicBezTo>
                <a:cubicBezTo>
                  <a:pt x="48" y="779"/>
                  <a:pt x="48" y="779"/>
                  <a:pt x="48" y="779"/>
                </a:cubicBezTo>
                <a:cubicBezTo>
                  <a:pt x="25" y="779"/>
                  <a:pt x="6" y="799"/>
                  <a:pt x="6" y="822"/>
                </a:cubicBezTo>
                <a:cubicBezTo>
                  <a:pt x="6" y="882"/>
                  <a:pt x="6" y="882"/>
                  <a:pt x="6" y="882"/>
                </a:cubicBezTo>
                <a:cubicBezTo>
                  <a:pt x="6" y="905"/>
                  <a:pt x="25" y="924"/>
                  <a:pt x="48" y="924"/>
                </a:cubicBezTo>
                <a:cubicBezTo>
                  <a:pt x="1087" y="924"/>
                  <a:pt x="1087" y="924"/>
                  <a:pt x="1087" y="924"/>
                </a:cubicBezTo>
                <a:cubicBezTo>
                  <a:pt x="1111" y="924"/>
                  <a:pt x="1130" y="905"/>
                  <a:pt x="1130" y="882"/>
                </a:cubicBezTo>
                <a:close/>
              </a:path>
            </a:pathLst>
          </a:custGeom>
          <a:solidFill>
            <a:srgbClr val="95E61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9" name="Group 18">
            <a:extLst>
              <a:ext uri="{FF2B5EF4-FFF2-40B4-BE49-F238E27FC236}">
                <a16:creationId xmlns:a16="http://schemas.microsoft.com/office/drawing/2014/main" id="{E8549933-7693-4A31-A984-042F25BDF81B}"/>
              </a:ext>
            </a:extLst>
          </p:cNvPr>
          <p:cNvGrpSpPr/>
          <p:nvPr/>
        </p:nvGrpSpPr>
        <p:grpSpPr>
          <a:xfrm>
            <a:off x="4632843" y="3657928"/>
            <a:ext cx="492114" cy="437315"/>
            <a:chOff x="1626332" y="4139300"/>
            <a:chExt cx="727076" cy="646112"/>
          </a:xfrm>
        </p:grpSpPr>
        <p:sp>
          <p:nvSpPr>
            <p:cNvPr id="81" name="Freeform 71">
              <a:extLst>
                <a:ext uri="{FF2B5EF4-FFF2-40B4-BE49-F238E27FC236}">
                  <a16:creationId xmlns:a16="http://schemas.microsoft.com/office/drawing/2014/main" id="{950E766F-A287-4480-ADF1-5DFCF65217F3}"/>
                </a:ext>
              </a:extLst>
            </p:cNvPr>
            <p:cNvSpPr>
              <a:spLocks/>
            </p:cNvSpPr>
            <p:nvPr/>
          </p:nvSpPr>
          <p:spPr bwMode="auto">
            <a:xfrm>
              <a:off x="1818420" y="4139300"/>
              <a:ext cx="534988" cy="612775"/>
            </a:xfrm>
            <a:custGeom>
              <a:avLst/>
              <a:gdLst>
                <a:gd name="T0" fmla="*/ 700 w 700"/>
                <a:gd name="T1" fmla="*/ 44 h 801"/>
                <a:gd name="T2" fmla="*/ 700 w 700"/>
                <a:gd name="T3" fmla="*/ 592 h 801"/>
                <a:gd name="T4" fmla="*/ 574 w 700"/>
                <a:gd name="T5" fmla="*/ 744 h 801"/>
                <a:gd name="T6" fmla="*/ 224 w 700"/>
                <a:gd name="T7" fmla="*/ 801 h 801"/>
                <a:gd name="T8" fmla="*/ 222 w 700"/>
                <a:gd name="T9" fmla="*/ 699 h 801"/>
                <a:gd name="T10" fmla="*/ 217 w 700"/>
                <a:gd name="T11" fmla="*/ 675 h 801"/>
                <a:gd name="T12" fmla="*/ 208 w 700"/>
                <a:gd name="T13" fmla="*/ 655 h 801"/>
                <a:gd name="T14" fmla="*/ 416 w 700"/>
                <a:gd name="T15" fmla="*/ 551 h 801"/>
                <a:gd name="T16" fmla="*/ 476 w 700"/>
                <a:gd name="T17" fmla="*/ 572 h 801"/>
                <a:gd name="T18" fmla="*/ 481 w 700"/>
                <a:gd name="T19" fmla="*/ 591 h 801"/>
                <a:gd name="T20" fmla="*/ 546 w 700"/>
                <a:gd name="T21" fmla="*/ 656 h 801"/>
                <a:gd name="T22" fmla="*/ 611 w 700"/>
                <a:gd name="T23" fmla="*/ 591 h 801"/>
                <a:gd name="T24" fmla="*/ 611 w 700"/>
                <a:gd name="T25" fmla="*/ 89 h 801"/>
                <a:gd name="T26" fmla="*/ 90 w 700"/>
                <a:gd name="T27" fmla="*/ 89 h 801"/>
                <a:gd name="T28" fmla="*/ 90 w 700"/>
                <a:gd name="T29" fmla="*/ 402 h 801"/>
                <a:gd name="T30" fmla="*/ 49 w 700"/>
                <a:gd name="T31" fmla="*/ 315 h 801"/>
                <a:gd name="T32" fmla="*/ 0 w 700"/>
                <a:gd name="T33" fmla="*/ 209 h 801"/>
                <a:gd name="T34" fmla="*/ 0 w 700"/>
                <a:gd name="T35" fmla="*/ 44 h 801"/>
                <a:gd name="T36" fmla="*/ 45 w 700"/>
                <a:gd name="T37" fmla="*/ 0 h 801"/>
                <a:gd name="T38" fmla="*/ 656 w 700"/>
                <a:gd name="T39" fmla="*/ 0 h 801"/>
                <a:gd name="T40" fmla="*/ 700 w 700"/>
                <a:gd name="T41" fmla="*/ 44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0" h="801">
                  <a:moveTo>
                    <a:pt x="700" y="44"/>
                  </a:moveTo>
                  <a:cubicBezTo>
                    <a:pt x="700" y="592"/>
                    <a:pt x="700" y="592"/>
                    <a:pt x="700" y="592"/>
                  </a:cubicBezTo>
                  <a:cubicBezTo>
                    <a:pt x="700" y="666"/>
                    <a:pt x="647" y="730"/>
                    <a:pt x="574" y="744"/>
                  </a:cubicBezTo>
                  <a:cubicBezTo>
                    <a:pt x="224" y="801"/>
                    <a:pt x="224" y="801"/>
                    <a:pt x="224" y="801"/>
                  </a:cubicBezTo>
                  <a:cubicBezTo>
                    <a:pt x="222" y="699"/>
                    <a:pt x="222" y="699"/>
                    <a:pt x="222" y="699"/>
                  </a:cubicBezTo>
                  <a:cubicBezTo>
                    <a:pt x="222" y="691"/>
                    <a:pt x="220" y="682"/>
                    <a:pt x="217" y="675"/>
                  </a:cubicBezTo>
                  <a:cubicBezTo>
                    <a:pt x="208" y="655"/>
                    <a:pt x="208" y="655"/>
                    <a:pt x="208" y="655"/>
                  </a:cubicBezTo>
                  <a:cubicBezTo>
                    <a:pt x="416" y="551"/>
                    <a:pt x="416" y="551"/>
                    <a:pt x="416" y="551"/>
                  </a:cubicBezTo>
                  <a:cubicBezTo>
                    <a:pt x="438" y="541"/>
                    <a:pt x="465" y="550"/>
                    <a:pt x="476" y="572"/>
                  </a:cubicBezTo>
                  <a:cubicBezTo>
                    <a:pt x="479" y="578"/>
                    <a:pt x="481" y="584"/>
                    <a:pt x="481" y="591"/>
                  </a:cubicBezTo>
                  <a:cubicBezTo>
                    <a:pt x="481" y="627"/>
                    <a:pt x="510" y="656"/>
                    <a:pt x="546" y="656"/>
                  </a:cubicBezTo>
                  <a:cubicBezTo>
                    <a:pt x="582" y="656"/>
                    <a:pt x="611" y="627"/>
                    <a:pt x="611" y="591"/>
                  </a:cubicBezTo>
                  <a:cubicBezTo>
                    <a:pt x="611" y="89"/>
                    <a:pt x="611" y="89"/>
                    <a:pt x="611" y="89"/>
                  </a:cubicBezTo>
                  <a:cubicBezTo>
                    <a:pt x="90" y="89"/>
                    <a:pt x="90" y="89"/>
                    <a:pt x="90" y="89"/>
                  </a:cubicBezTo>
                  <a:cubicBezTo>
                    <a:pt x="90" y="402"/>
                    <a:pt x="90" y="402"/>
                    <a:pt x="90" y="402"/>
                  </a:cubicBezTo>
                  <a:cubicBezTo>
                    <a:pt x="49" y="315"/>
                    <a:pt x="49" y="315"/>
                    <a:pt x="49" y="315"/>
                  </a:cubicBezTo>
                  <a:cubicBezTo>
                    <a:pt x="0" y="209"/>
                    <a:pt x="0" y="209"/>
                    <a:pt x="0" y="209"/>
                  </a:cubicBezTo>
                  <a:cubicBezTo>
                    <a:pt x="0" y="44"/>
                    <a:pt x="0" y="44"/>
                    <a:pt x="0" y="44"/>
                  </a:cubicBezTo>
                  <a:cubicBezTo>
                    <a:pt x="0" y="20"/>
                    <a:pt x="20" y="0"/>
                    <a:pt x="45" y="0"/>
                  </a:cubicBezTo>
                  <a:cubicBezTo>
                    <a:pt x="656" y="0"/>
                    <a:pt x="656" y="0"/>
                    <a:pt x="656" y="0"/>
                  </a:cubicBezTo>
                  <a:cubicBezTo>
                    <a:pt x="680" y="0"/>
                    <a:pt x="700" y="20"/>
                    <a:pt x="700" y="44"/>
                  </a:cubicBezTo>
                  <a:close/>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2" name="Freeform 72">
              <a:extLst>
                <a:ext uri="{FF2B5EF4-FFF2-40B4-BE49-F238E27FC236}">
                  <a16:creationId xmlns:a16="http://schemas.microsoft.com/office/drawing/2014/main" id="{088B9003-6A69-4B33-BB88-23AC2EA9BAAB}"/>
                </a:ext>
              </a:extLst>
            </p:cNvPr>
            <p:cNvSpPr>
              <a:spLocks/>
            </p:cNvSpPr>
            <p:nvPr/>
          </p:nvSpPr>
          <p:spPr bwMode="auto">
            <a:xfrm>
              <a:off x="1708882" y="4363137"/>
              <a:ext cx="234950" cy="422275"/>
            </a:xfrm>
            <a:custGeom>
              <a:avLst/>
              <a:gdLst>
                <a:gd name="T0" fmla="*/ 116 w 307"/>
                <a:gd name="T1" fmla="*/ 0 h 551"/>
                <a:gd name="T2" fmla="*/ 0 w 307"/>
                <a:gd name="T3" fmla="*/ 54 h 551"/>
                <a:gd name="T4" fmla="*/ 190 w 307"/>
                <a:gd name="T5" fmla="*/ 462 h 551"/>
                <a:gd name="T6" fmla="*/ 287 w 307"/>
                <a:gd name="T7" fmla="*/ 547 h 551"/>
                <a:gd name="T8" fmla="*/ 305 w 307"/>
                <a:gd name="T9" fmla="*/ 545 h 551"/>
                <a:gd name="T10" fmla="*/ 307 w 307"/>
                <a:gd name="T11" fmla="*/ 537 h 551"/>
                <a:gd name="T12" fmla="*/ 305 w 307"/>
                <a:gd name="T13" fmla="*/ 408 h 551"/>
                <a:gd name="T14" fmla="*/ 116 w 307"/>
                <a:gd name="T15" fmla="*/ 0 h 5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551">
                  <a:moveTo>
                    <a:pt x="116" y="0"/>
                  </a:moveTo>
                  <a:cubicBezTo>
                    <a:pt x="0" y="54"/>
                    <a:pt x="0" y="54"/>
                    <a:pt x="0" y="54"/>
                  </a:cubicBezTo>
                  <a:cubicBezTo>
                    <a:pt x="190" y="462"/>
                    <a:pt x="190" y="462"/>
                    <a:pt x="190" y="462"/>
                  </a:cubicBezTo>
                  <a:cubicBezTo>
                    <a:pt x="287" y="547"/>
                    <a:pt x="287" y="547"/>
                    <a:pt x="287" y="547"/>
                  </a:cubicBezTo>
                  <a:cubicBezTo>
                    <a:pt x="293" y="551"/>
                    <a:pt x="300" y="550"/>
                    <a:pt x="305" y="545"/>
                  </a:cubicBezTo>
                  <a:cubicBezTo>
                    <a:pt x="306" y="543"/>
                    <a:pt x="307" y="540"/>
                    <a:pt x="307" y="537"/>
                  </a:cubicBezTo>
                  <a:cubicBezTo>
                    <a:pt x="305" y="408"/>
                    <a:pt x="305" y="408"/>
                    <a:pt x="305" y="408"/>
                  </a:cubicBezTo>
                  <a:lnTo>
                    <a:pt x="116" y="0"/>
                  </a:lnTo>
                  <a:close/>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3" name="Freeform 73">
              <a:extLst>
                <a:ext uri="{FF2B5EF4-FFF2-40B4-BE49-F238E27FC236}">
                  <a16:creationId xmlns:a16="http://schemas.microsoft.com/office/drawing/2014/main" id="{83489FF8-D915-4E0E-B5AE-0B7268B3D021}"/>
                </a:ext>
              </a:extLst>
            </p:cNvPr>
            <p:cNvSpPr>
              <a:spLocks/>
            </p:cNvSpPr>
            <p:nvPr/>
          </p:nvSpPr>
          <p:spPr bwMode="auto">
            <a:xfrm>
              <a:off x="1626332" y="4244075"/>
              <a:ext cx="157163" cy="400050"/>
            </a:xfrm>
            <a:custGeom>
              <a:avLst/>
              <a:gdLst>
                <a:gd name="T0" fmla="*/ 169 w 206"/>
                <a:gd name="T1" fmla="*/ 479 h 523"/>
                <a:gd name="T2" fmla="*/ 55 w 206"/>
                <a:gd name="T3" fmla="*/ 232 h 523"/>
                <a:gd name="T4" fmla="*/ 51 w 206"/>
                <a:gd name="T5" fmla="*/ 205 h 523"/>
                <a:gd name="T6" fmla="*/ 74 w 206"/>
                <a:gd name="T7" fmla="*/ 177 h 523"/>
                <a:gd name="T8" fmla="*/ 74 w 206"/>
                <a:gd name="T9" fmla="*/ 177 h 523"/>
                <a:gd name="T10" fmla="*/ 90 w 206"/>
                <a:gd name="T11" fmla="*/ 170 h 523"/>
                <a:gd name="T12" fmla="*/ 206 w 206"/>
                <a:gd name="T13" fmla="*/ 116 h 523"/>
                <a:gd name="T14" fmla="*/ 184 w 206"/>
                <a:gd name="T15" fmla="*/ 67 h 523"/>
                <a:gd name="T16" fmla="*/ 184 w 206"/>
                <a:gd name="T17" fmla="*/ 67 h 523"/>
                <a:gd name="T18" fmla="*/ 168 w 206"/>
                <a:gd name="T19" fmla="*/ 32 h 523"/>
                <a:gd name="T20" fmla="*/ 107 w 206"/>
                <a:gd name="T21" fmla="*/ 11 h 523"/>
                <a:gd name="T22" fmla="*/ 73 w 206"/>
                <a:gd name="T23" fmla="*/ 26 h 523"/>
                <a:gd name="T24" fmla="*/ 51 w 206"/>
                <a:gd name="T25" fmla="*/ 86 h 523"/>
                <a:gd name="T26" fmla="*/ 51 w 206"/>
                <a:gd name="T27" fmla="*/ 86 h 523"/>
                <a:gd name="T28" fmla="*/ 67 w 206"/>
                <a:gd name="T29" fmla="*/ 121 h 523"/>
                <a:gd name="T30" fmla="*/ 71 w 206"/>
                <a:gd name="T31" fmla="*/ 129 h 523"/>
                <a:gd name="T32" fmla="*/ 55 w 206"/>
                <a:gd name="T33" fmla="*/ 137 h 523"/>
                <a:gd name="T34" fmla="*/ 55 w 206"/>
                <a:gd name="T35" fmla="*/ 137 h 523"/>
                <a:gd name="T36" fmla="*/ 25 w 206"/>
                <a:gd name="T37" fmla="*/ 160 h 523"/>
                <a:gd name="T38" fmla="*/ 14 w 206"/>
                <a:gd name="T39" fmla="*/ 249 h 523"/>
                <a:gd name="T40" fmla="*/ 128 w 206"/>
                <a:gd name="T41" fmla="*/ 497 h 523"/>
                <a:gd name="T42" fmla="*/ 169 w 206"/>
                <a:gd name="T43" fmla="*/ 480 h 523"/>
                <a:gd name="T44" fmla="*/ 169 w 206"/>
                <a:gd name="T45" fmla="*/ 479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523">
                  <a:moveTo>
                    <a:pt x="169" y="479"/>
                  </a:moveTo>
                  <a:cubicBezTo>
                    <a:pt x="55" y="232"/>
                    <a:pt x="55" y="232"/>
                    <a:pt x="55" y="232"/>
                  </a:cubicBezTo>
                  <a:cubicBezTo>
                    <a:pt x="51" y="224"/>
                    <a:pt x="49" y="214"/>
                    <a:pt x="51" y="205"/>
                  </a:cubicBezTo>
                  <a:cubicBezTo>
                    <a:pt x="54" y="193"/>
                    <a:pt x="62" y="182"/>
                    <a:pt x="74" y="177"/>
                  </a:cubicBezTo>
                  <a:cubicBezTo>
                    <a:pt x="74" y="177"/>
                    <a:pt x="74" y="177"/>
                    <a:pt x="74" y="177"/>
                  </a:cubicBezTo>
                  <a:cubicBezTo>
                    <a:pt x="90" y="170"/>
                    <a:pt x="90" y="170"/>
                    <a:pt x="90" y="170"/>
                  </a:cubicBezTo>
                  <a:cubicBezTo>
                    <a:pt x="206" y="116"/>
                    <a:pt x="206" y="116"/>
                    <a:pt x="206" y="116"/>
                  </a:cubicBezTo>
                  <a:cubicBezTo>
                    <a:pt x="184" y="67"/>
                    <a:pt x="184" y="67"/>
                    <a:pt x="184" y="67"/>
                  </a:cubicBezTo>
                  <a:cubicBezTo>
                    <a:pt x="184" y="67"/>
                    <a:pt x="184" y="67"/>
                    <a:pt x="184" y="67"/>
                  </a:cubicBezTo>
                  <a:cubicBezTo>
                    <a:pt x="168" y="32"/>
                    <a:pt x="168" y="32"/>
                    <a:pt x="168" y="32"/>
                  </a:cubicBezTo>
                  <a:cubicBezTo>
                    <a:pt x="157" y="10"/>
                    <a:pt x="130" y="0"/>
                    <a:pt x="107" y="11"/>
                  </a:cubicBezTo>
                  <a:cubicBezTo>
                    <a:pt x="73" y="26"/>
                    <a:pt x="73" y="26"/>
                    <a:pt x="73" y="26"/>
                  </a:cubicBezTo>
                  <a:cubicBezTo>
                    <a:pt x="51" y="37"/>
                    <a:pt x="41" y="64"/>
                    <a:pt x="51" y="86"/>
                  </a:cubicBezTo>
                  <a:cubicBezTo>
                    <a:pt x="51" y="86"/>
                    <a:pt x="51" y="86"/>
                    <a:pt x="51" y="86"/>
                  </a:cubicBezTo>
                  <a:cubicBezTo>
                    <a:pt x="67" y="121"/>
                    <a:pt x="67" y="121"/>
                    <a:pt x="67" y="121"/>
                  </a:cubicBezTo>
                  <a:cubicBezTo>
                    <a:pt x="71" y="129"/>
                    <a:pt x="71" y="129"/>
                    <a:pt x="71" y="129"/>
                  </a:cubicBezTo>
                  <a:cubicBezTo>
                    <a:pt x="55" y="137"/>
                    <a:pt x="55" y="137"/>
                    <a:pt x="55" y="137"/>
                  </a:cubicBezTo>
                  <a:cubicBezTo>
                    <a:pt x="55" y="137"/>
                    <a:pt x="55" y="137"/>
                    <a:pt x="55" y="137"/>
                  </a:cubicBezTo>
                  <a:cubicBezTo>
                    <a:pt x="43" y="142"/>
                    <a:pt x="33" y="150"/>
                    <a:pt x="25" y="160"/>
                  </a:cubicBezTo>
                  <a:cubicBezTo>
                    <a:pt x="5" y="185"/>
                    <a:pt x="0" y="220"/>
                    <a:pt x="14" y="249"/>
                  </a:cubicBezTo>
                  <a:cubicBezTo>
                    <a:pt x="128" y="497"/>
                    <a:pt x="128" y="497"/>
                    <a:pt x="128" y="497"/>
                  </a:cubicBezTo>
                  <a:cubicBezTo>
                    <a:pt x="140" y="523"/>
                    <a:pt x="181" y="506"/>
                    <a:pt x="169" y="480"/>
                  </a:cubicBezTo>
                  <a:lnTo>
                    <a:pt x="169" y="479"/>
                  </a:lnTo>
                  <a:close/>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84" name="Group 83">
              <a:extLst>
                <a:ext uri="{FF2B5EF4-FFF2-40B4-BE49-F238E27FC236}">
                  <a16:creationId xmlns:a16="http://schemas.microsoft.com/office/drawing/2014/main" id="{3A8D52C5-2755-461C-8B6E-AB227AE77F5B}"/>
                </a:ext>
              </a:extLst>
            </p:cNvPr>
            <p:cNvGrpSpPr/>
            <p:nvPr/>
          </p:nvGrpSpPr>
          <p:grpSpPr>
            <a:xfrm>
              <a:off x="1939070" y="4248837"/>
              <a:ext cx="295275" cy="309563"/>
              <a:chOff x="1939070" y="4248837"/>
              <a:chExt cx="295275" cy="309563"/>
            </a:xfrm>
            <a:solidFill>
              <a:sysClr val="window" lastClr="FFFFFF"/>
            </a:solidFill>
          </p:grpSpPr>
          <p:sp>
            <p:nvSpPr>
              <p:cNvPr id="85" name="Freeform 74">
                <a:extLst>
                  <a:ext uri="{FF2B5EF4-FFF2-40B4-BE49-F238E27FC236}">
                    <a16:creationId xmlns:a16="http://schemas.microsoft.com/office/drawing/2014/main" id="{4AF71B55-2C89-458A-80B2-3E2A6AD46B0E}"/>
                  </a:ext>
                </a:extLst>
              </p:cNvPr>
              <p:cNvSpPr>
                <a:spLocks/>
              </p:cNvSpPr>
              <p:nvPr/>
            </p:nvSpPr>
            <p:spPr bwMode="auto">
              <a:xfrm>
                <a:off x="1939070" y="4248837"/>
                <a:ext cx="295275" cy="34925"/>
              </a:xfrm>
              <a:custGeom>
                <a:avLst/>
                <a:gdLst>
                  <a:gd name="T0" fmla="*/ 23 w 386"/>
                  <a:gd name="T1" fmla="*/ 45 h 45"/>
                  <a:gd name="T2" fmla="*/ 364 w 386"/>
                  <a:gd name="T3" fmla="*/ 45 h 45"/>
                  <a:gd name="T4" fmla="*/ 386 w 386"/>
                  <a:gd name="T5" fmla="*/ 22 h 45"/>
                  <a:gd name="T6" fmla="*/ 364 w 386"/>
                  <a:gd name="T7" fmla="*/ 0 h 45"/>
                  <a:gd name="T8" fmla="*/ 23 w 386"/>
                  <a:gd name="T9" fmla="*/ 0 h 45"/>
                  <a:gd name="T10" fmla="*/ 0 w 386"/>
                  <a:gd name="T11" fmla="*/ 22 h 45"/>
                  <a:gd name="T12" fmla="*/ 23 w 386"/>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386" h="45">
                    <a:moveTo>
                      <a:pt x="23" y="45"/>
                    </a:moveTo>
                    <a:cubicBezTo>
                      <a:pt x="364" y="45"/>
                      <a:pt x="364" y="45"/>
                      <a:pt x="364" y="45"/>
                    </a:cubicBezTo>
                    <a:cubicBezTo>
                      <a:pt x="376" y="45"/>
                      <a:pt x="386" y="35"/>
                      <a:pt x="386" y="22"/>
                    </a:cubicBezTo>
                    <a:cubicBezTo>
                      <a:pt x="386" y="10"/>
                      <a:pt x="376" y="0"/>
                      <a:pt x="364" y="0"/>
                    </a:cubicBezTo>
                    <a:cubicBezTo>
                      <a:pt x="23" y="0"/>
                      <a:pt x="23" y="0"/>
                      <a:pt x="23" y="0"/>
                    </a:cubicBezTo>
                    <a:cubicBezTo>
                      <a:pt x="10" y="0"/>
                      <a:pt x="0" y="10"/>
                      <a:pt x="0" y="22"/>
                    </a:cubicBezTo>
                    <a:cubicBezTo>
                      <a:pt x="0" y="35"/>
                      <a:pt x="10" y="45"/>
                      <a:pt x="2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6" name="Freeform 75">
                <a:extLst>
                  <a:ext uri="{FF2B5EF4-FFF2-40B4-BE49-F238E27FC236}">
                    <a16:creationId xmlns:a16="http://schemas.microsoft.com/office/drawing/2014/main" id="{4F5DF7D4-55D8-4046-9A1C-A7452375E9AC}"/>
                  </a:ext>
                </a:extLst>
              </p:cNvPr>
              <p:cNvSpPr>
                <a:spLocks/>
              </p:cNvSpPr>
              <p:nvPr/>
            </p:nvSpPr>
            <p:spPr bwMode="auto">
              <a:xfrm>
                <a:off x="1939070" y="4317100"/>
                <a:ext cx="295275" cy="34925"/>
              </a:xfrm>
              <a:custGeom>
                <a:avLst/>
                <a:gdLst>
                  <a:gd name="T0" fmla="*/ 23 w 386"/>
                  <a:gd name="T1" fmla="*/ 45 h 45"/>
                  <a:gd name="T2" fmla="*/ 364 w 386"/>
                  <a:gd name="T3" fmla="*/ 45 h 45"/>
                  <a:gd name="T4" fmla="*/ 386 w 386"/>
                  <a:gd name="T5" fmla="*/ 23 h 45"/>
                  <a:gd name="T6" fmla="*/ 364 w 386"/>
                  <a:gd name="T7" fmla="*/ 0 h 45"/>
                  <a:gd name="T8" fmla="*/ 23 w 386"/>
                  <a:gd name="T9" fmla="*/ 0 h 45"/>
                  <a:gd name="T10" fmla="*/ 0 w 386"/>
                  <a:gd name="T11" fmla="*/ 23 h 45"/>
                  <a:gd name="T12" fmla="*/ 23 w 386"/>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386" h="45">
                    <a:moveTo>
                      <a:pt x="23" y="45"/>
                    </a:moveTo>
                    <a:cubicBezTo>
                      <a:pt x="364" y="45"/>
                      <a:pt x="364" y="45"/>
                      <a:pt x="364" y="45"/>
                    </a:cubicBezTo>
                    <a:cubicBezTo>
                      <a:pt x="376" y="45"/>
                      <a:pt x="386" y="35"/>
                      <a:pt x="386" y="23"/>
                    </a:cubicBezTo>
                    <a:cubicBezTo>
                      <a:pt x="386" y="10"/>
                      <a:pt x="376" y="0"/>
                      <a:pt x="364" y="0"/>
                    </a:cubicBezTo>
                    <a:cubicBezTo>
                      <a:pt x="23" y="0"/>
                      <a:pt x="23" y="0"/>
                      <a:pt x="23" y="0"/>
                    </a:cubicBezTo>
                    <a:cubicBezTo>
                      <a:pt x="10" y="0"/>
                      <a:pt x="0" y="10"/>
                      <a:pt x="0" y="23"/>
                    </a:cubicBezTo>
                    <a:cubicBezTo>
                      <a:pt x="0" y="35"/>
                      <a:pt x="10" y="45"/>
                      <a:pt x="2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7" name="Freeform 76">
                <a:extLst>
                  <a:ext uri="{FF2B5EF4-FFF2-40B4-BE49-F238E27FC236}">
                    <a16:creationId xmlns:a16="http://schemas.microsoft.com/office/drawing/2014/main" id="{8C2C3760-131A-4E24-9256-E9F15AE79057}"/>
                  </a:ext>
                </a:extLst>
              </p:cNvPr>
              <p:cNvSpPr>
                <a:spLocks/>
              </p:cNvSpPr>
              <p:nvPr/>
            </p:nvSpPr>
            <p:spPr bwMode="auto">
              <a:xfrm>
                <a:off x="1939070" y="4385362"/>
                <a:ext cx="295275" cy="34925"/>
              </a:xfrm>
              <a:custGeom>
                <a:avLst/>
                <a:gdLst>
                  <a:gd name="T0" fmla="*/ 23 w 386"/>
                  <a:gd name="T1" fmla="*/ 45 h 45"/>
                  <a:gd name="T2" fmla="*/ 364 w 386"/>
                  <a:gd name="T3" fmla="*/ 45 h 45"/>
                  <a:gd name="T4" fmla="*/ 386 w 386"/>
                  <a:gd name="T5" fmla="*/ 23 h 45"/>
                  <a:gd name="T6" fmla="*/ 364 w 386"/>
                  <a:gd name="T7" fmla="*/ 0 h 45"/>
                  <a:gd name="T8" fmla="*/ 23 w 386"/>
                  <a:gd name="T9" fmla="*/ 0 h 45"/>
                  <a:gd name="T10" fmla="*/ 0 w 386"/>
                  <a:gd name="T11" fmla="*/ 23 h 45"/>
                  <a:gd name="T12" fmla="*/ 23 w 386"/>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386" h="45">
                    <a:moveTo>
                      <a:pt x="23" y="45"/>
                    </a:moveTo>
                    <a:cubicBezTo>
                      <a:pt x="364" y="45"/>
                      <a:pt x="364" y="45"/>
                      <a:pt x="364" y="45"/>
                    </a:cubicBezTo>
                    <a:cubicBezTo>
                      <a:pt x="376" y="45"/>
                      <a:pt x="386" y="35"/>
                      <a:pt x="386" y="23"/>
                    </a:cubicBezTo>
                    <a:cubicBezTo>
                      <a:pt x="386" y="10"/>
                      <a:pt x="376" y="0"/>
                      <a:pt x="364" y="0"/>
                    </a:cubicBezTo>
                    <a:cubicBezTo>
                      <a:pt x="23" y="0"/>
                      <a:pt x="23" y="0"/>
                      <a:pt x="23" y="0"/>
                    </a:cubicBezTo>
                    <a:cubicBezTo>
                      <a:pt x="10" y="0"/>
                      <a:pt x="0" y="10"/>
                      <a:pt x="0" y="23"/>
                    </a:cubicBezTo>
                    <a:cubicBezTo>
                      <a:pt x="0" y="35"/>
                      <a:pt x="10" y="45"/>
                      <a:pt x="2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8" name="Freeform 77">
                <a:extLst>
                  <a:ext uri="{FF2B5EF4-FFF2-40B4-BE49-F238E27FC236}">
                    <a16:creationId xmlns:a16="http://schemas.microsoft.com/office/drawing/2014/main" id="{590DBCAC-FE86-47F0-9BF0-D39B6302A89E}"/>
                  </a:ext>
                </a:extLst>
              </p:cNvPr>
              <p:cNvSpPr>
                <a:spLocks/>
              </p:cNvSpPr>
              <p:nvPr/>
            </p:nvSpPr>
            <p:spPr bwMode="auto">
              <a:xfrm>
                <a:off x="1939070" y="4455212"/>
                <a:ext cx="295275" cy="33338"/>
              </a:xfrm>
              <a:custGeom>
                <a:avLst/>
                <a:gdLst>
                  <a:gd name="T0" fmla="*/ 23 w 386"/>
                  <a:gd name="T1" fmla="*/ 45 h 45"/>
                  <a:gd name="T2" fmla="*/ 364 w 386"/>
                  <a:gd name="T3" fmla="*/ 45 h 45"/>
                  <a:gd name="T4" fmla="*/ 386 w 386"/>
                  <a:gd name="T5" fmla="*/ 22 h 45"/>
                  <a:gd name="T6" fmla="*/ 364 w 386"/>
                  <a:gd name="T7" fmla="*/ 0 h 45"/>
                  <a:gd name="T8" fmla="*/ 23 w 386"/>
                  <a:gd name="T9" fmla="*/ 0 h 45"/>
                  <a:gd name="T10" fmla="*/ 0 w 386"/>
                  <a:gd name="T11" fmla="*/ 22 h 45"/>
                  <a:gd name="T12" fmla="*/ 23 w 386"/>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386" h="45">
                    <a:moveTo>
                      <a:pt x="23" y="45"/>
                    </a:moveTo>
                    <a:cubicBezTo>
                      <a:pt x="364" y="45"/>
                      <a:pt x="364" y="45"/>
                      <a:pt x="364" y="45"/>
                    </a:cubicBezTo>
                    <a:cubicBezTo>
                      <a:pt x="376" y="45"/>
                      <a:pt x="386" y="35"/>
                      <a:pt x="386" y="22"/>
                    </a:cubicBezTo>
                    <a:cubicBezTo>
                      <a:pt x="386" y="10"/>
                      <a:pt x="376" y="0"/>
                      <a:pt x="364" y="0"/>
                    </a:cubicBezTo>
                    <a:cubicBezTo>
                      <a:pt x="23" y="0"/>
                      <a:pt x="23" y="0"/>
                      <a:pt x="23" y="0"/>
                    </a:cubicBezTo>
                    <a:cubicBezTo>
                      <a:pt x="10" y="0"/>
                      <a:pt x="0" y="10"/>
                      <a:pt x="0" y="22"/>
                    </a:cubicBezTo>
                    <a:cubicBezTo>
                      <a:pt x="0" y="35"/>
                      <a:pt x="10" y="45"/>
                      <a:pt x="2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 name="Freeform 78">
                <a:extLst>
                  <a:ext uri="{FF2B5EF4-FFF2-40B4-BE49-F238E27FC236}">
                    <a16:creationId xmlns:a16="http://schemas.microsoft.com/office/drawing/2014/main" id="{A4C262EE-00D0-4FDB-A373-58A68C480A72}"/>
                  </a:ext>
                </a:extLst>
              </p:cNvPr>
              <p:cNvSpPr>
                <a:spLocks/>
              </p:cNvSpPr>
              <p:nvPr/>
            </p:nvSpPr>
            <p:spPr bwMode="auto">
              <a:xfrm>
                <a:off x="1939070" y="4523475"/>
                <a:ext cx="149225" cy="34925"/>
              </a:xfrm>
              <a:custGeom>
                <a:avLst/>
                <a:gdLst>
                  <a:gd name="T0" fmla="*/ 195 w 195"/>
                  <a:gd name="T1" fmla="*/ 22 h 45"/>
                  <a:gd name="T2" fmla="*/ 172 w 195"/>
                  <a:gd name="T3" fmla="*/ 0 h 45"/>
                  <a:gd name="T4" fmla="*/ 172 w 195"/>
                  <a:gd name="T5" fmla="*/ 0 h 45"/>
                  <a:gd name="T6" fmla="*/ 23 w 195"/>
                  <a:gd name="T7" fmla="*/ 0 h 45"/>
                  <a:gd name="T8" fmla="*/ 0 w 195"/>
                  <a:gd name="T9" fmla="*/ 22 h 45"/>
                  <a:gd name="T10" fmla="*/ 23 w 195"/>
                  <a:gd name="T11" fmla="*/ 45 h 45"/>
                  <a:gd name="T12" fmla="*/ 172 w 195"/>
                  <a:gd name="T13" fmla="*/ 45 h 45"/>
                  <a:gd name="T14" fmla="*/ 195 w 195"/>
                  <a:gd name="T15" fmla="*/ 24 h 45"/>
                  <a:gd name="T16" fmla="*/ 195 w 195"/>
                  <a:gd name="T17"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45">
                    <a:moveTo>
                      <a:pt x="195" y="22"/>
                    </a:moveTo>
                    <a:cubicBezTo>
                      <a:pt x="195" y="10"/>
                      <a:pt x="185" y="0"/>
                      <a:pt x="172" y="0"/>
                    </a:cubicBezTo>
                    <a:cubicBezTo>
                      <a:pt x="172" y="0"/>
                      <a:pt x="172" y="0"/>
                      <a:pt x="172" y="0"/>
                    </a:cubicBezTo>
                    <a:cubicBezTo>
                      <a:pt x="23" y="0"/>
                      <a:pt x="23" y="0"/>
                      <a:pt x="23" y="0"/>
                    </a:cubicBezTo>
                    <a:cubicBezTo>
                      <a:pt x="10" y="0"/>
                      <a:pt x="0" y="10"/>
                      <a:pt x="0" y="22"/>
                    </a:cubicBezTo>
                    <a:cubicBezTo>
                      <a:pt x="0" y="35"/>
                      <a:pt x="10" y="45"/>
                      <a:pt x="23" y="45"/>
                    </a:cubicBezTo>
                    <a:cubicBezTo>
                      <a:pt x="172" y="45"/>
                      <a:pt x="172" y="45"/>
                      <a:pt x="172" y="45"/>
                    </a:cubicBezTo>
                    <a:cubicBezTo>
                      <a:pt x="184" y="45"/>
                      <a:pt x="194" y="35"/>
                      <a:pt x="195" y="24"/>
                    </a:cubicBezTo>
                    <a:lnTo>
                      <a:pt x="19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1" name="Groupe 307">
            <a:extLst>
              <a:ext uri="{FF2B5EF4-FFF2-40B4-BE49-F238E27FC236}">
                <a16:creationId xmlns:a16="http://schemas.microsoft.com/office/drawing/2014/main" id="{B4BC5FB6-19FF-4738-A4B8-6AA769D57A8B}"/>
              </a:ext>
            </a:extLst>
          </p:cNvPr>
          <p:cNvGrpSpPr/>
          <p:nvPr/>
        </p:nvGrpSpPr>
        <p:grpSpPr>
          <a:xfrm>
            <a:off x="5465090" y="2093434"/>
            <a:ext cx="363326" cy="427807"/>
            <a:chOff x="4926013" y="1876424"/>
            <a:chExt cx="465137" cy="547688"/>
          </a:xfrm>
        </p:grpSpPr>
        <p:sp>
          <p:nvSpPr>
            <p:cNvPr id="72" name="Freeform 183">
              <a:extLst>
                <a:ext uri="{FF2B5EF4-FFF2-40B4-BE49-F238E27FC236}">
                  <a16:creationId xmlns:a16="http://schemas.microsoft.com/office/drawing/2014/main" id="{7E0980CD-5372-4B1A-87C0-A79C16B63D42}"/>
                </a:ext>
              </a:extLst>
            </p:cNvPr>
            <p:cNvSpPr>
              <a:spLocks/>
            </p:cNvSpPr>
            <p:nvPr/>
          </p:nvSpPr>
          <p:spPr bwMode="auto">
            <a:xfrm>
              <a:off x="4926013" y="1876424"/>
              <a:ext cx="465137" cy="547688"/>
            </a:xfrm>
            <a:custGeom>
              <a:avLst/>
              <a:gdLst>
                <a:gd name="T0" fmla="*/ 111 w 124"/>
                <a:gd name="T1" fmla="*/ 29 h 146"/>
                <a:gd name="T2" fmla="*/ 36 w 124"/>
                <a:gd name="T3" fmla="*/ 17 h 146"/>
                <a:gd name="T4" fmla="*/ 16 w 124"/>
                <a:gd name="T5" fmla="*/ 42 h 146"/>
                <a:gd name="T6" fmla="*/ 13 w 124"/>
                <a:gd name="T7" fmla="*/ 64 h 146"/>
                <a:gd name="T8" fmla="*/ 14 w 124"/>
                <a:gd name="T9" fmla="*/ 67 h 146"/>
                <a:gd name="T10" fmla="*/ 12 w 124"/>
                <a:gd name="T11" fmla="*/ 71 h 146"/>
                <a:gd name="T12" fmla="*/ 3 w 124"/>
                <a:gd name="T13" fmla="*/ 85 h 146"/>
                <a:gd name="T14" fmla="*/ 6 w 124"/>
                <a:gd name="T15" fmla="*/ 93 h 146"/>
                <a:gd name="T16" fmla="*/ 12 w 124"/>
                <a:gd name="T17" fmla="*/ 101 h 146"/>
                <a:gd name="T18" fmla="*/ 13 w 124"/>
                <a:gd name="T19" fmla="*/ 110 h 146"/>
                <a:gd name="T20" fmla="*/ 13 w 124"/>
                <a:gd name="T21" fmla="*/ 110 h 146"/>
                <a:gd name="T22" fmla="*/ 13 w 124"/>
                <a:gd name="T23" fmla="*/ 118 h 146"/>
                <a:gd name="T24" fmla="*/ 20 w 124"/>
                <a:gd name="T25" fmla="*/ 126 h 146"/>
                <a:gd name="T26" fmla="*/ 29 w 124"/>
                <a:gd name="T27" fmla="*/ 125 h 146"/>
                <a:gd name="T28" fmla="*/ 40 w 124"/>
                <a:gd name="T29" fmla="*/ 135 h 146"/>
                <a:gd name="T30" fmla="*/ 46 w 124"/>
                <a:gd name="T31" fmla="*/ 143 h 146"/>
                <a:gd name="T32" fmla="*/ 83 w 124"/>
                <a:gd name="T33" fmla="*/ 140 h 146"/>
                <a:gd name="T34" fmla="*/ 90 w 124"/>
                <a:gd name="T35" fmla="*/ 140 h 146"/>
                <a:gd name="T36" fmla="*/ 99 w 124"/>
                <a:gd name="T37" fmla="*/ 142 h 146"/>
                <a:gd name="T38" fmla="*/ 98 w 124"/>
                <a:gd name="T39" fmla="*/ 132 h 146"/>
                <a:gd name="T40" fmla="*/ 96 w 124"/>
                <a:gd name="T41" fmla="*/ 124 h 146"/>
                <a:gd name="T42" fmla="*/ 102 w 124"/>
                <a:gd name="T43" fmla="*/ 98 h 146"/>
                <a:gd name="T44" fmla="*/ 110 w 124"/>
                <a:gd name="T45" fmla="*/ 88 h 146"/>
                <a:gd name="T46" fmla="*/ 113 w 124"/>
                <a:gd name="T47" fmla="*/ 83 h 146"/>
                <a:gd name="T48" fmla="*/ 111 w 124"/>
                <a:gd name="T49" fmla="*/ 2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146">
                  <a:moveTo>
                    <a:pt x="111" y="29"/>
                  </a:moveTo>
                  <a:cubicBezTo>
                    <a:pt x="94" y="5"/>
                    <a:pt x="60" y="0"/>
                    <a:pt x="36" y="17"/>
                  </a:cubicBezTo>
                  <a:cubicBezTo>
                    <a:pt x="26" y="24"/>
                    <a:pt x="20" y="33"/>
                    <a:pt x="16" y="42"/>
                  </a:cubicBezTo>
                  <a:cubicBezTo>
                    <a:pt x="13" y="49"/>
                    <a:pt x="12" y="56"/>
                    <a:pt x="13" y="64"/>
                  </a:cubicBezTo>
                  <a:cubicBezTo>
                    <a:pt x="13" y="65"/>
                    <a:pt x="13" y="66"/>
                    <a:pt x="14" y="67"/>
                  </a:cubicBezTo>
                  <a:cubicBezTo>
                    <a:pt x="13" y="68"/>
                    <a:pt x="13" y="70"/>
                    <a:pt x="12" y="71"/>
                  </a:cubicBezTo>
                  <a:cubicBezTo>
                    <a:pt x="9" y="76"/>
                    <a:pt x="6" y="80"/>
                    <a:pt x="3" y="85"/>
                  </a:cubicBezTo>
                  <a:cubicBezTo>
                    <a:pt x="0" y="90"/>
                    <a:pt x="0" y="91"/>
                    <a:pt x="6" y="93"/>
                  </a:cubicBezTo>
                  <a:cubicBezTo>
                    <a:pt x="10" y="94"/>
                    <a:pt x="12" y="97"/>
                    <a:pt x="12" y="101"/>
                  </a:cubicBezTo>
                  <a:cubicBezTo>
                    <a:pt x="13" y="104"/>
                    <a:pt x="13" y="107"/>
                    <a:pt x="13" y="110"/>
                  </a:cubicBezTo>
                  <a:cubicBezTo>
                    <a:pt x="13" y="110"/>
                    <a:pt x="13" y="110"/>
                    <a:pt x="13" y="110"/>
                  </a:cubicBezTo>
                  <a:cubicBezTo>
                    <a:pt x="13" y="113"/>
                    <a:pt x="12" y="115"/>
                    <a:pt x="13" y="118"/>
                  </a:cubicBezTo>
                  <a:cubicBezTo>
                    <a:pt x="13" y="122"/>
                    <a:pt x="15" y="125"/>
                    <a:pt x="20" y="126"/>
                  </a:cubicBezTo>
                  <a:cubicBezTo>
                    <a:pt x="23" y="126"/>
                    <a:pt x="26" y="126"/>
                    <a:pt x="29" y="125"/>
                  </a:cubicBezTo>
                  <a:cubicBezTo>
                    <a:pt x="36" y="125"/>
                    <a:pt x="39" y="127"/>
                    <a:pt x="40" y="135"/>
                  </a:cubicBezTo>
                  <a:cubicBezTo>
                    <a:pt x="40" y="140"/>
                    <a:pt x="41" y="141"/>
                    <a:pt x="46" y="143"/>
                  </a:cubicBezTo>
                  <a:cubicBezTo>
                    <a:pt x="59" y="146"/>
                    <a:pt x="71" y="143"/>
                    <a:pt x="83" y="140"/>
                  </a:cubicBezTo>
                  <a:cubicBezTo>
                    <a:pt x="90" y="140"/>
                    <a:pt x="90" y="140"/>
                    <a:pt x="90" y="140"/>
                  </a:cubicBezTo>
                  <a:cubicBezTo>
                    <a:pt x="93" y="139"/>
                    <a:pt x="99" y="140"/>
                    <a:pt x="99" y="142"/>
                  </a:cubicBezTo>
                  <a:cubicBezTo>
                    <a:pt x="99" y="142"/>
                    <a:pt x="98" y="133"/>
                    <a:pt x="98" y="132"/>
                  </a:cubicBezTo>
                  <a:cubicBezTo>
                    <a:pt x="98" y="132"/>
                    <a:pt x="98" y="128"/>
                    <a:pt x="96" y="124"/>
                  </a:cubicBezTo>
                  <a:cubicBezTo>
                    <a:pt x="95" y="115"/>
                    <a:pt x="96" y="106"/>
                    <a:pt x="102" y="98"/>
                  </a:cubicBezTo>
                  <a:cubicBezTo>
                    <a:pt x="105" y="95"/>
                    <a:pt x="107" y="91"/>
                    <a:pt x="110" y="88"/>
                  </a:cubicBezTo>
                  <a:cubicBezTo>
                    <a:pt x="111" y="86"/>
                    <a:pt x="112" y="85"/>
                    <a:pt x="113" y="83"/>
                  </a:cubicBezTo>
                  <a:cubicBezTo>
                    <a:pt x="124" y="67"/>
                    <a:pt x="124" y="46"/>
                    <a:pt x="111" y="29"/>
                  </a:cubicBezTo>
                  <a:close/>
                </a:path>
              </a:pathLst>
            </a:custGeom>
            <a:solidFill>
              <a:srgbClr val="A7C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3" name="Freeform 184">
              <a:extLst>
                <a:ext uri="{FF2B5EF4-FFF2-40B4-BE49-F238E27FC236}">
                  <a16:creationId xmlns:a16="http://schemas.microsoft.com/office/drawing/2014/main" id="{7095AA17-3756-4DBB-9A92-BC92F84DB98A}"/>
                </a:ext>
              </a:extLst>
            </p:cNvPr>
            <p:cNvSpPr>
              <a:spLocks/>
            </p:cNvSpPr>
            <p:nvPr/>
          </p:nvSpPr>
          <p:spPr bwMode="auto">
            <a:xfrm>
              <a:off x="5000625" y="1955799"/>
              <a:ext cx="341313" cy="280988"/>
            </a:xfrm>
            <a:custGeom>
              <a:avLst/>
              <a:gdLst>
                <a:gd name="T0" fmla="*/ 26 w 91"/>
                <a:gd name="T1" fmla="*/ 48 h 75"/>
                <a:gd name="T2" fmla="*/ 26 w 91"/>
                <a:gd name="T3" fmla="*/ 50 h 75"/>
                <a:gd name="T4" fmla="*/ 40 w 91"/>
                <a:gd name="T5" fmla="*/ 60 h 75"/>
                <a:gd name="T6" fmla="*/ 46 w 91"/>
                <a:gd name="T7" fmla="*/ 55 h 75"/>
                <a:gd name="T8" fmla="*/ 50 w 91"/>
                <a:gd name="T9" fmla="*/ 54 h 75"/>
                <a:gd name="T10" fmla="*/ 49 w 91"/>
                <a:gd name="T11" fmla="*/ 58 h 75"/>
                <a:gd name="T12" fmla="*/ 36 w 91"/>
                <a:gd name="T13" fmla="*/ 65 h 75"/>
                <a:gd name="T14" fmla="*/ 43 w 91"/>
                <a:gd name="T15" fmla="*/ 69 h 75"/>
                <a:gd name="T16" fmla="*/ 47 w 91"/>
                <a:gd name="T17" fmla="*/ 69 h 75"/>
                <a:gd name="T18" fmla="*/ 53 w 91"/>
                <a:gd name="T19" fmla="*/ 70 h 75"/>
                <a:gd name="T20" fmla="*/ 57 w 91"/>
                <a:gd name="T21" fmla="*/ 71 h 75"/>
                <a:gd name="T22" fmla="*/ 72 w 91"/>
                <a:gd name="T23" fmla="*/ 69 h 75"/>
                <a:gd name="T24" fmla="*/ 75 w 91"/>
                <a:gd name="T25" fmla="*/ 64 h 75"/>
                <a:gd name="T26" fmla="*/ 85 w 91"/>
                <a:gd name="T27" fmla="*/ 55 h 75"/>
                <a:gd name="T28" fmla="*/ 86 w 91"/>
                <a:gd name="T29" fmla="*/ 52 h 75"/>
                <a:gd name="T30" fmla="*/ 89 w 91"/>
                <a:gd name="T31" fmla="*/ 36 h 75"/>
                <a:gd name="T32" fmla="*/ 80 w 91"/>
                <a:gd name="T33" fmla="*/ 33 h 75"/>
                <a:gd name="T34" fmla="*/ 78 w 91"/>
                <a:gd name="T35" fmla="*/ 35 h 75"/>
                <a:gd name="T36" fmla="*/ 75 w 91"/>
                <a:gd name="T37" fmla="*/ 35 h 75"/>
                <a:gd name="T38" fmla="*/ 75 w 91"/>
                <a:gd name="T39" fmla="*/ 32 h 75"/>
                <a:gd name="T40" fmla="*/ 83 w 91"/>
                <a:gd name="T41" fmla="*/ 28 h 75"/>
                <a:gd name="T42" fmla="*/ 86 w 91"/>
                <a:gd name="T43" fmla="*/ 24 h 75"/>
                <a:gd name="T44" fmla="*/ 81 w 91"/>
                <a:gd name="T45" fmla="*/ 18 h 75"/>
                <a:gd name="T46" fmla="*/ 75 w 91"/>
                <a:gd name="T47" fmla="*/ 13 h 75"/>
                <a:gd name="T48" fmla="*/ 67 w 91"/>
                <a:gd name="T49" fmla="*/ 8 h 75"/>
                <a:gd name="T50" fmla="*/ 65 w 91"/>
                <a:gd name="T51" fmla="*/ 7 h 75"/>
                <a:gd name="T52" fmla="*/ 56 w 91"/>
                <a:gd name="T53" fmla="*/ 4 h 75"/>
                <a:gd name="T54" fmla="*/ 55 w 91"/>
                <a:gd name="T55" fmla="*/ 4 h 75"/>
                <a:gd name="T56" fmla="*/ 42 w 91"/>
                <a:gd name="T57" fmla="*/ 4 h 75"/>
                <a:gd name="T58" fmla="*/ 29 w 91"/>
                <a:gd name="T59" fmla="*/ 7 h 75"/>
                <a:gd name="T60" fmla="*/ 21 w 91"/>
                <a:gd name="T61" fmla="*/ 8 h 75"/>
                <a:gd name="T62" fmla="*/ 18 w 91"/>
                <a:gd name="T63" fmla="*/ 13 h 75"/>
                <a:gd name="T64" fmla="*/ 23 w 91"/>
                <a:gd name="T65" fmla="*/ 14 h 75"/>
                <a:gd name="T66" fmla="*/ 26 w 91"/>
                <a:gd name="T67" fmla="*/ 14 h 75"/>
                <a:gd name="T68" fmla="*/ 25 w 91"/>
                <a:gd name="T69" fmla="*/ 17 h 75"/>
                <a:gd name="T70" fmla="*/ 15 w 91"/>
                <a:gd name="T71" fmla="*/ 16 h 75"/>
                <a:gd name="T72" fmla="*/ 13 w 91"/>
                <a:gd name="T73" fmla="*/ 13 h 75"/>
                <a:gd name="T74" fmla="*/ 9 w 91"/>
                <a:gd name="T75" fmla="*/ 20 h 75"/>
                <a:gd name="T76" fmla="*/ 1 w 91"/>
                <a:gd name="T77" fmla="*/ 27 h 75"/>
                <a:gd name="T78" fmla="*/ 5 w 91"/>
                <a:gd name="T79" fmla="*/ 37 h 75"/>
                <a:gd name="T80" fmla="*/ 14 w 91"/>
                <a:gd name="T81" fmla="*/ 34 h 75"/>
                <a:gd name="T82" fmla="*/ 17 w 91"/>
                <a:gd name="T83" fmla="*/ 33 h 75"/>
                <a:gd name="T84" fmla="*/ 17 w 91"/>
                <a:gd name="T85" fmla="*/ 36 h 75"/>
                <a:gd name="T86" fmla="*/ 10 w 91"/>
                <a:gd name="T87" fmla="*/ 43 h 75"/>
                <a:gd name="T88" fmla="*/ 26 w 91"/>
                <a:gd name="T89" fmla="*/ 4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1" h="75">
                  <a:moveTo>
                    <a:pt x="26" y="48"/>
                  </a:moveTo>
                  <a:cubicBezTo>
                    <a:pt x="26" y="49"/>
                    <a:pt x="26" y="50"/>
                    <a:pt x="26" y="50"/>
                  </a:cubicBezTo>
                  <a:cubicBezTo>
                    <a:pt x="26" y="58"/>
                    <a:pt x="33" y="63"/>
                    <a:pt x="40" y="60"/>
                  </a:cubicBezTo>
                  <a:cubicBezTo>
                    <a:pt x="42" y="58"/>
                    <a:pt x="44" y="56"/>
                    <a:pt x="46" y="55"/>
                  </a:cubicBezTo>
                  <a:cubicBezTo>
                    <a:pt x="47" y="54"/>
                    <a:pt x="49" y="54"/>
                    <a:pt x="50" y="54"/>
                  </a:cubicBezTo>
                  <a:cubicBezTo>
                    <a:pt x="50" y="55"/>
                    <a:pt x="50" y="57"/>
                    <a:pt x="49" y="58"/>
                  </a:cubicBezTo>
                  <a:cubicBezTo>
                    <a:pt x="46" y="62"/>
                    <a:pt x="41" y="64"/>
                    <a:pt x="36" y="65"/>
                  </a:cubicBezTo>
                  <a:cubicBezTo>
                    <a:pt x="37" y="68"/>
                    <a:pt x="40" y="68"/>
                    <a:pt x="43" y="69"/>
                  </a:cubicBezTo>
                  <a:cubicBezTo>
                    <a:pt x="44" y="69"/>
                    <a:pt x="45" y="69"/>
                    <a:pt x="47" y="69"/>
                  </a:cubicBezTo>
                  <a:cubicBezTo>
                    <a:pt x="49" y="69"/>
                    <a:pt x="51" y="70"/>
                    <a:pt x="53" y="70"/>
                  </a:cubicBezTo>
                  <a:cubicBezTo>
                    <a:pt x="55" y="70"/>
                    <a:pt x="56" y="70"/>
                    <a:pt x="57" y="71"/>
                  </a:cubicBezTo>
                  <a:cubicBezTo>
                    <a:pt x="62" y="75"/>
                    <a:pt x="68" y="74"/>
                    <a:pt x="72" y="69"/>
                  </a:cubicBezTo>
                  <a:cubicBezTo>
                    <a:pt x="73" y="68"/>
                    <a:pt x="74" y="66"/>
                    <a:pt x="75" y="64"/>
                  </a:cubicBezTo>
                  <a:cubicBezTo>
                    <a:pt x="82" y="64"/>
                    <a:pt x="83" y="63"/>
                    <a:pt x="85" y="55"/>
                  </a:cubicBezTo>
                  <a:cubicBezTo>
                    <a:pt x="85" y="54"/>
                    <a:pt x="86" y="53"/>
                    <a:pt x="86" y="52"/>
                  </a:cubicBezTo>
                  <a:cubicBezTo>
                    <a:pt x="90" y="47"/>
                    <a:pt x="91" y="42"/>
                    <a:pt x="89" y="36"/>
                  </a:cubicBezTo>
                  <a:cubicBezTo>
                    <a:pt x="88" y="31"/>
                    <a:pt x="83" y="30"/>
                    <a:pt x="80" y="33"/>
                  </a:cubicBezTo>
                  <a:cubicBezTo>
                    <a:pt x="79" y="34"/>
                    <a:pt x="79" y="35"/>
                    <a:pt x="78" y="35"/>
                  </a:cubicBezTo>
                  <a:cubicBezTo>
                    <a:pt x="77" y="35"/>
                    <a:pt x="76" y="35"/>
                    <a:pt x="75" y="35"/>
                  </a:cubicBezTo>
                  <a:cubicBezTo>
                    <a:pt x="75" y="34"/>
                    <a:pt x="75" y="33"/>
                    <a:pt x="75" y="32"/>
                  </a:cubicBezTo>
                  <a:cubicBezTo>
                    <a:pt x="77" y="29"/>
                    <a:pt x="80" y="28"/>
                    <a:pt x="83" y="28"/>
                  </a:cubicBezTo>
                  <a:cubicBezTo>
                    <a:pt x="86" y="28"/>
                    <a:pt x="87" y="26"/>
                    <a:pt x="86" y="24"/>
                  </a:cubicBezTo>
                  <a:cubicBezTo>
                    <a:pt x="85" y="22"/>
                    <a:pt x="83" y="20"/>
                    <a:pt x="81" y="18"/>
                  </a:cubicBezTo>
                  <a:cubicBezTo>
                    <a:pt x="81" y="14"/>
                    <a:pt x="80" y="14"/>
                    <a:pt x="75" y="13"/>
                  </a:cubicBezTo>
                  <a:cubicBezTo>
                    <a:pt x="73" y="8"/>
                    <a:pt x="73" y="8"/>
                    <a:pt x="67" y="8"/>
                  </a:cubicBezTo>
                  <a:cubicBezTo>
                    <a:pt x="66" y="8"/>
                    <a:pt x="65" y="8"/>
                    <a:pt x="65" y="7"/>
                  </a:cubicBezTo>
                  <a:cubicBezTo>
                    <a:pt x="63" y="4"/>
                    <a:pt x="60" y="3"/>
                    <a:pt x="56" y="4"/>
                  </a:cubicBezTo>
                  <a:cubicBezTo>
                    <a:pt x="56" y="4"/>
                    <a:pt x="55" y="4"/>
                    <a:pt x="55" y="4"/>
                  </a:cubicBezTo>
                  <a:cubicBezTo>
                    <a:pt x="50" y="0"/>
                    <a:pt x="46" y="1"/>
                    <a:pt x="42" y="4"/>
                  </a:cubicBezTo>
                  <a:cubicBezTo>
                    <a:pt x="36" y="2"/>
                    <a:pt x="33" y="3"/>
                    <a:pt x="29" y="7"/>
                  </a:cubicBezTo>
                  <a:cubicBezTo>
                    <a:pt x="26" y="7"/>
                    <a:pt x="23" y="7"/>
                    <a:pt x="21" y="8"/>
                  </a:cubicBezTo>
                  <a:cubicBezTo>
                    <a:pt x="19" y="9"/>
                    <a:pt x="17" y="10"/>
                    <a:pt x="18" y="13"/>
                  </a:cubicBezTo>
                  <a:cubicBezTo>
                    <a:pt x="19" y="15"/>
                    <a:pt x="21" y="15"/>
                    <a:pt x="23" y="14"/>
                  </a:cubicBezTo>
                  <a:cubicBezTo>
                    <a:pt x="24" y="13"/>
                    <a:pt x="25" y="14"/>
                    <a:pt x="26" y="14"/>
                  </a:cubicBezTo>
                  <a:cubicBezTo>
                    <a:pt x="25" y="15"/>
                    <a:pt x="26" y="17"/>
                    <a:pt x="25" y="17"/>
                  </a:cubicBezTo>
                  <a:cubicBezTo>
                    <a:pt x="22" y="20"/>
                    <a:pt x="18" y="19"/>
                    <a:pt x="15" y="16"/>
                  </a:cubicBezTo>
                  <a:cubicBezTo>
                    <a:pt x="15" y="15"/>
                    <a:pt x="14" y="14"/>
                    <a:pt x="13" y="13"/>
                  </a:cubicBezTo>
                  <a:cubicBezTo>
                    <a:pt x="9" y="14"/>
                    <a:pt x="9" y="17"/>
                    <a:pt x="9" y="20"/>
                  </a:cubicBezTo>
                  <a:cubicBezTo>
                    <a:pt x="4" y="22"/>
                    <a:pt x="2" y="23"/>
                    <a:pt x="1" y="27"/>
                  </a:cubicBezTo>
                  <a:cubicBezTo>
                    <a:pt x="0" y="31"/>
                    <a:pt x="2" y="35"/>
                    <a:pt x="5" y="37"/>
                  </a:cubicBezTo>
                  <a:cubicBezTo>
                    <a:pt x="8" y="39"/>
                    <a:pt x="11" y="38"/>
                    <a:pt x="14" y="34"/>
                  </a:cubicBezTo>
                  <a:cubicBezTo>
                    <a:pt x="15" y="33"/>
                    <a:pt x="16" y="33"/>
                    <a:pt x="17" y="33"/>
                  </a:cubicBezTo>
                  <a:cubicBezTo>
                    <a:pt x="17" y="34"/>
                    <a:pt x="18" y="36"/>
                    <a:pt x="17" y="36"/>
                  </a:cubicBezTo>
                  <a:cubicBezTo>
                    <a:pt x="15" y="39"/>
                    <a:pt x="13" y="41"/>
                    <a:pt x="10" y="43"/>
                  </a:cubicBezTo>
                  <a:cubicBezTo>
                    <a:pt x="14" y="48"/>
                    <a:pt x="19" y="48"/>
                    <a:pt x="26"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4" name="Freeform 185">
              <a:extLst>
                <a:ext uri="{FF2B5EF4-FFF2-40B4-BE49-F238E27FC236}">
                  <a16:creationId xmlns:a16="http://schemas.microsoft.com/office/drawing/2014/main" id="{B698F25C-2D27-45DF-9876-D80A7FC41FE4}"/>
                </a:ext>
              </a:extLst>
            </p:cNvPr>
            <p:cNvSpPr>
              <a:spLocks/>
            </p:cNvSpPr>
            <p:nvPr/>
          </p:nvSpPr>
          <p:spPr bwMode="auto">
            <a:xfrm>
              <a:off x="5173663" y="2060575"/>
              <a:ext cx="74612" cy="82550"/>
            </a:xfrm>
            <a:custGeom>
              <a:avLst/>
              <a:gdLst>
                <a:gd name="T0" fmla="*/ 17 w 20"/>
                <a:gd name="T1" fmla="*/ 22 h 22"/>
                <a:gd name="T2" fmla="*/ 11 w 20"/>
                <a:gd name="T3" fmla="*/ 16 h 22"/>
                <a:gd name="T4" fmla="*/ 7 w 20"/>
                <a:gd name="T5" fmla="*/ 12 h 22"/>
                <a:gd name="T6" fmla="*/ 0 w 20"/>
                <a:gd name="T7" fmla="*/ 4 h 22"/>
                <a:gd name="T8" fmla="*/ 1 w 20"/>
                <a:gd name="T9" fmla="*/ 0 h 22"/>
                <a:gd name="T10" fmla="*/ 4 w 20"/>
                <a:gd name="T11" fmla="*/ 2 h 22"/>
                <a:gd name="T12" fmla="*/ 12 w 20"/>
                <a:gd name="T13" fmla="*/ 9 h 22"/>
                <a:gd name="T14" fmla="*/ 14 w 20"/>
                <a:gd name="T15" fmla="*/ 12 h 22"/>
                <a:gd name="T16" fmla="*/ 18 w 20"/>
                <a:gd name="T17" fmla="*/ 17 h 22"/>
                <a:gd name="T18" fmla="*/ 20 w 20"/>
                <a:gd name="T19" fmla="*/ 20 h 22"/>
                <a:gd name="T20" fmla="*/ 17 w 20"/>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
                  <a:moveTo>
                    <a:pt x="17" y="22"/>
                  </a:moveTo>
                  <a:cubicBezTo>
                    <a:pt x="15" y="20"/>
                    <a:pt x="12" y="18"/>
                    <a:pt x="11" y="16"/>
                  </a:cubicBezTo>
                  <a:cubicBezTo>
                    <a:pt x="10" y="14"/>
                    <a:pt x="9" y="13"/>
                    <a:pt x="7" y="12"/>
                  </a:cubicBezTo>
                  <a:cubicBezTo>
                    <a:pt x="3" y="10"/>
                    <a:pt x="1" y="7"/>
                    <a:pt x="0" y="4"/>
                  </a:cubicBezTo>
                  <a:cubicBezTo>
                    <a:pt x="0" y="3"/>
                    <a:pt x="1" y="2"/>
                    <a:pt x="1" y="0"/>
                  </a:cubicBezTo>
                  <a:cubicBezTo>
                    <a:pt x="2" y="1"/>
                    <a:pt x="4" y="1"/>
                    <a:pt x="4" y="2"/>
                  </a:cubicBezTo>
                  <a:cubicBezTo>
                    <a:pt x="5" y="6"/>
                    <a:pt x="8" y="8"/>
                    <a:pt x="12" y="9"/>
                  </a:cubicBezTo>
                  <a:cubicBezTo>
                    <a:pt x="13" y="9"/>
                    <a:pt x="14" y="11"/>
                    <a:pt x="14" y="12"/>
                  </a:cubicBezTo>
                  <a:cubicBezTo>
                    <a:pt x="15" y="14"/>
                    <a:pt x="15" y="16"/>
                    <a:pt x="18" y="17"/>
                  </a:cubicBezTo>
                  <a:cubicBezTo>
                    <a:pt x="19" y="17"/>
                    <a:pt x="20" y="19"/>
                    <a:pt x="20" y="20"/>
                  </a:cubicBezTo>
                  <a:cubicBezTo>
                    <a:pt x="20" y="20"/>
                    <a:pt x="18" y="21"/>
                    <a:pt x="17" y="22"/>
                  </a:cubicBezTo>
                  <a:close/>
                </a:path>
              </a:pathLst>
            </a:custGeom>
            <a:solidFill>
              <a:srgbClr val="2EB6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5" name="Freeform 186">
              <a:extLst>
                <a:ext uri="{FF2B5EF4-FFF2-40B4-BE49-F238E27FC236}">
                  <a16:creationId xmlns:a16="http://schemas.microsoft.com/office/drawing/2014/main" id="{C413C5A9-04FA-4B6B-84D9-8FF52C8DCEE4}"/>
                </a:ext>
              </a:extLst>
            </p:cNvPr>
            <p:cNvSpPr>
              <a:spLocks/>
            </p:cNvSpPr>
            <p:nvPr/>
          </p:nvSpPr>
          <p:spPr bwMode="auto">
            <a:xfrm>
              <a:off x="5211763" y="1985962"/>
              <a:ext cx="71437" cy="55563"/>
            </a:xfrm>
            <a:custGeom>
              <a:avLst/>
              <a:gdLst>
                <a:gd name="T0" fmla="*/ 4 w 19"/>
                <a:gd name="T1" fmla="*/ 7 h 15"/>
                <a:gd name="T2" fmla="*/ 3 w 19"/>
                <a:gd name="T3" fmla="*/ 3 h 15"/>
                <a:gd name="T4" fmla="*/ 4 w 19"/>
                <a:gd name="T5" fmla="*/ 1 h 15"/>
                <a:gd name="T6" fmla="*/ 6 w 19"/>
                <a:gd name="T7" fmla="*/ 1 h 15"/>
                <a:gd name="T8" fmla="*/ 8 w 19"/>
                <a:gd name="T9" fmla="*/ 4 h 15"/>
                <a:gd name="T10" fmla="*/ 11 w 19"/>
                <a:gd name="T11" fmla="*/ 7 h 15"/>
                <a:gd name="T12" fmla="*/ 19 w 19"/>
                <a:gd name="T13" fmla="*/ 12 h 15"/>
                <a:gd name="T14" fmla="*/ 18 w 19"/>
                <a:gd name="T15" fmla="*/ 15 h 15"/>
                <a:gd name="T16" fmla="*/ 15 w 19"/>
                <a:gd name="T17" fmla="*/ 14 h 15"/>
                <a:gd name="T18" fmla="*/ 4 w 19"/>
                <a:gd name="T19" fmla="*/ 11 h 15"/>
                <a:gd name="T20" fmla="*/ 0 w 19"/>
                <a:gd name="T21" fmla="*/ 11 h 15"/>
                <a:gd name="T22" fmla="*/ 3 w 19"/>
                <a:gd name="T23" fmla="*/ 8 h 15"/>
                <a:gd name="T24" fmla="*/ 4 w 19"/>
                <a:gd name="T25"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5">
                  <a:moveTo>
                    <a:pt x="4" y="7"/>
                  </a:moveTo>
                  <a:cubicBezTo>
                    <a:pt x="4" y="5"/>
                    <a:pt x="3" y="4"/>
                    <a:pt x="3" y="3"/>
                  </a:cubicBezTo>
                  <a:cubicBezTo>
                    <a:pt x="3" y="2"/>
                    <a:pt x="3" y="1"/>
                    <a:pt x="4" y="1"/>
                  </a:cubicBezTo>
                  <a:cubicBezTo>
                    <a:pt x="4" y="0"/>
                    <a:pt x="6" y="1"/>
                    <a:pt x="6" y="1"/>
                  </a:cubicBezTo>
                  <a:cubicBezTo>
                    <a:pt x="7" y="2"/>
                    <a:pt x="7" y="3"/>
                    <a:pt x="8" y="4"/>
                  </a:cubicBezTo>
                  <a:cubicBezTo>
                    <a:pt x="8" y="6"/>
                    <a:pt x="9" y="7"/>
                    <a:pt x="11" y="7"/>
                  </a:cubicBezTo>
                  <a:cubicBezTo>
                    <a:pt x="14" y="7"/>
                    <a:pt x="17" y="9"/>
                    <a:pt x="19" y="12"/>
                  </a:cubicBezTo>
                  <a:cubicBezTo>
                    <a:pt x="19" y="13"/>
                    <a:pt x="18" y="14"/>
                    <a:pt x="18" y="15"/>
                  </a:cubicBezTo>
                  <a:cubicBezTo>
                    <a:pt x="17" y="15"/>
                    <a:pt x="16" y="15"/>
                    <a:pt x="15" y="14"/>
                  </a:cubicBezTo>
                  <a:cubicBezTo>
                    <a:pt x="12" y="10"/>
                    <a:pt x="9" y="10"/>
                    <a:pt x="4" y="11"/>
                  </a:cubicBezTo>
                  <a:cubicBezTo>
                    <a:pt x="3" y="12"/>
                    <a:pt x="2" y="11"/>
                    <a:pt x="0" y="11"/>
                  </a:cubicBezTo>
                  <a:cubicBezTo>
                    <a:pt x="1" y="10"/>
                    <a:pt x="2" y="9"/>
                    <a:pt x="3" y="8"/>
                  </a:cubicBezTo>
                  <a:cubicBezTo>
                    <a:pt x="3" y="7"/>
                    <a:pt x="4" y="7"/>
                    <a:pt x="4" y="7"/>
                  </a:cubicBezTo>
                  <a:close/>
                </a:path>
              </a:pathLst>
            </a:custGeom>
            <a:solidFill>
              <a:srgbClr val="2EB6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6" name="Freeform 187">
              <a:extLst>
                <a:ext uri="{FF2B5EF4-FFF2-40B4-BE49-F238E27FC236}">
                  <a16:creationId xmlns:a16="http://schemas.microsoft.com/office/drawing/2014/main" id="{B198278F-A000-454E-9FD2-0363FD96FBF0}"/>
                </a:ext>
              </a:extLst>
            </p:cNvPr>
            <p:cNvSpPr>
              <a:spLocks/>
            </p:cNvSpPr>
            <p:nvPr/>
          </p:nvSpPr>
          <p:spPr bwMode="auto">
            <a:xfrm>
              <a:off x="5121276" y="1985962"/>
              <a:ext cx="52387" cy="58738"/>
            </a:xfrm>
            <a:custGeom>
              <a:avLst/>
              <a:gdLst>
                <a:gd name="T0" fmla="*/ 14 w 14"/>
                <a:gd name="T1" fmla="*/ 5 h 16"/>
                <a:gd name="T2" fmla="*/ 2 w 14"/>
                <a:gd name="T3" fmla="*/ 15 h 16"/>
                <a:gd name="T4" fmla="*/ 1 w 14"/>
                <a:gd name="T5" fmla="*/ 14 h 16"/>
                <a:gd name="T6" fmla="*/ 2 w 14"/>
                <a:gd name="T7" fmla="*/ 12 h 16"/>
                <a:gd name="T8" fmla="*/ 6 w 14"/>
                <a:gd name="T9" fmla="*/ 10 h 16"/>
                <a:gd name="T10" fmla="*/ 9 w 14"/>
                <a:gd name="T11" fmla="*/ 4 h 16"/>
                <a:gd name="T12" fmla="*/ 11 w 14"/>
                <a:gd name="T13" fmla="*/ 0 h 16"/>
                <a:gd name="T14" fmla="*/ 13 w 14"/>
                <a:gd name="T15" fmla="*/ 3 h 16"/>
                <a:gd name="T16" fmla="*/ 14 w 14"/>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6">
                  <a:moveTo>
                    <a:pt x="14" y="5"/>
                  </a:moveTo>
                  <a:cubicBezTo>
                    <a:pt x="14" y="10"/>
                    <a:pt x="8" y="16"/>
                    <a:pt x="2" y="15"/>
                  </a:cubicBezTo>
                  <a:cubicBezTo>
                    <a:pt x="2" y="15"/>
                    <a:pt x="1" y="14"/>
                    <a:pt x="1" y="14"/>
                  </a:cubicBezTo>
                  <a:cubicBezTo>
                    <a:pt x="0" y="13"/>
                    <a:pt x="1" y="12"/>
                    <a:pt x="2" y="12"/>
                  </a:cubicBezTo>
                  <a:cubicBezTo>
                    <a:pt x="3" y="11"/>
                    <a:pt x="4" y="11"/>
                    <a:pt x="6" y="10"/>
                  </a:cubicBezTo>
                  <a:cubicBezTo>
                    <a:pt x="8" y="9"/>
                    <a:pt x="10" y="7"/>
                    <a:pt x="9" y="4"/>
                  </a:cubicBezTo>
                  <a:cubicBezTo>
                    <a:pt x="9" y="2"/>
                    <a:pt x="8" y="0"/>
                    <a:pt x="11" y="0"/>
                  </a:cubicBezTo>
                  <a:cubicBezTo>
                    <a:pt x="12" y="0"/>
                    <a:pt x="13" y="2"/>
                    <a:pt x="13" y="3"/>
                  </a:cubicBezTo>
                  <a:cubicBezTo>
                    <a:pt x="13" y="4"/>
                    <a:pt x="14" y="4"/>
                    <a:pt x="14" y="5"/>
                  </a:cubicBezTo>
                  <a:close/>
                </a:path>
              </a:pathLst>
            </a:custGeom>
            <a:solidFill>
              <a:srgbClr val="2EB6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7" name="Freeform 188">
              <a:extLst>
                <a:ext uri="{FF2B5EF4-FFF2-40B4-BE49-F238E27FC236}">
                  <a16:creationId xmlns:a16="http://schemas.microsoft.com/office/drawing/2014/main" id="{0A73C259-5D39-448F-B881-D3518A1C7E9D}"/>
                </a:ext>
              </a:extLst>
            </p:cNvPr>
            <p:cNvSpPr>
              <a:spLocks/>
            </p:cNvSpPr>
            <p:nvPr/>
          </p:nvSpPr>
          <p:spPr bwMode="auto">
            <a:xfrm>
              <a:off x="5203826" y="2176462"/>
              <a:ext cx="66675" cy="38100"/>
            </a:xfrm>
            <a:custGeom>
              <a:avLst/>
              <a:gdLst>
                <a:gd name="T0" fmla="*/ 10 w 18"/>
                <a:gd name="T1" fmla="*/ 10 h 10"/>
                <a:gd name="T2" fmla="*/ 1 w 18"/>
                <a:gd name="T3" fmla="*/ 4 h 10"/>
                <a:gd name="T4" fmla="*/ 1 w 18"/>
                <a:gd name="T5" fmla="*/ 0 h 10"/>
                <a:gd name="T6" fmla="*/ 4 w 18"/>
                <a:gd name="T7" fmla="*/ 2 h 10"/>
                <a:gd name="T8" fmla="*/ 12 w 18"/>
                <a:gd name="T9" fmla="*/ 6 h 10"/>
                <a:gd name="T10" fmla="*/ 17 w 18"/>
                <a:gd name="T11" fmla="*/ 6 h 10"/>
                <a:gd name="T12" fmla="*/ 14 w 18"/>
                <a:gd name="T13" fmla="*/ 9 h 10"/>
                <a:gd name="T14" fmla="*/ 10 w 18"/>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0">
                  <a:moveTo>
                    <a:pt x="10" y="10"/>
                  </a:moveTo>
                  <a:cubicBezTo>
                    <a:pt x="6" y="10"/>
                    <a:pt x="2" y="7"/>
                    <a:pt x="1" y="4"/>
                  </a:cubicBezTo>
                  <a:cubicBezTo>
                    <a:pt x="0" y="3"/>
                    <a:pt x="1" y="2"/>
                    <a:pt x="1" y="0"/>
                  </a:cubicBezTo>
                  <a:cubicBezTo>
                    <a:pt x="2" y="1"/>
                    <a:pt x="4" y="1"/>
                    <a:pt x="4" y="2"/>
                  </a:cubicBezTo>
                  <a:cubicBezTo>
                    <a:pt x="7" y="6"/>
                    <a:pt x="8" y="6"/>
                    <a:pt x="12" y="6"/>
                  </a:cubicBezTo>
                  <a:cubicBezTo>
                    <a:pt x="14" y="5"/>
                    <a:pt x="16" y="6"/>
                    <a:pt x="17" y="6"/>
                  </a:cubicBezTo>
                  <a:cubicBezTo>
                    <a:pt x="18" y="9"/>
                    <a:pt x="15" y="9"/>
                    <a:pt x="14" y="9"/>
                  </a:cubicBezTo>
                  <a:cubicBezTo>
                    <a:pt x="12" y="10"/>
                    <a:pt x="11" y="10"/>
                    <a:pt x="10" y="10"/>
                  </a:cubicBezTo>
                  <a:close/>
                </a:path>
              </a:pathLst>
            </a:custGeom>
            <a:solidFill>
              <a:srgbClr val="2EB6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8" name="Freeform 189">
              <a:extLst>
                <a:ext uri="{FF2B5EF4-FFF2-40B4-BE49-F238E27FC236}">
                  <a16:creationId xmlns:a16="http://schemas.microsoft.com/office/drawing/2014/main" id="{47DC839C-5293-4B6D-8E8D-192FD6F9C31C}"/>
                </a:ext>
              </a:extLst>
            </p:cNvPr>
            <p:cNvSpPr>
              <a:spLocks/>
            </p:cNvSpPr>
            <p:nvPr/>
          </p:nvSpPr>
          <p:spPr bwMode="auto">
            <a:xfrm>
              <a:off x="5124451" y="2055812"/>
              <a:ext cx="26987" cy="57150"/>
            </a:xfrm>
            <a:custGeom>
              <a:avLst/>
              <a:gdLst>
                <a:gd name="T0" fmla="*/ 0 w 7"/>
                <a:gd name="T1" fmla="*/ 9 h 15"/>
                <a:gd name="T2" fmla="*/ 2 w 7"/>
                <a:gd name="T3" fmla="*/ 3 h 15"/>
                <a:gd name="T4" fmla="*/ 4 w 7"/>
                <a:gd name="T5" fmla="*/ 1 h 15"/>
                <a:gd name="T6" fmla="*/ 6 w 7"/>
                <a:gd name="T7" fmla="*/ 0 h 15"/>
                <a:gd name="T8" fmla="*/ 6 w 7"/>
                <a:gd name="T9" fmla="*/ 5 h 15"/>
                <a:gd name="T10" fmla="*/ 5 w 7"/>
                <a:gd name="T11" fmla="*/ 13 h 15"/>
                <a:gd name="T12" fmla="*/ 3 w 7"/>
                <a:gd name="T13" fmla="*/ 15 h 15"/>
                <a:gd name="T14" fmla="*/ 0 w 7"/>
                <a:gd name="T15" fmla="*/ 10 h 15"/>
                <a:gd name="T16" fmla="*/ 0 w 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5">
                  <a:moveTo>
                    <a:pt x="0" y="9"/>
                  </a:moveTo>
                  <a:cubicBezTo>
                    <a:pt x="0" y="7"/>
                    <a:pt x="1" y="5"/>
                    <a:pt x="2" y="3"/>
                  </a:cubicBezTo>
                  <a:cubicBezTo>
                    <a:pt x="3" y="3"/>
                    <a:pt x="3" y="1"/>
                    <a:pt x="4" y="1"/>
                  </a:cubicBezTo>
                  <a:cubicBezTo>
                    <a:pt x="4" y="0"/>
                    <a:pt x="5" y="0"/>
                    <a:pt x="6" y="0"/>
                  </a:cubicBezTo>
                  <a:cubicBezTo>
                    <a:pt x="7" y="2"/>
                    <a:pt x="7" y="3"/>
                    <a:pt x="6" y="5"/>
                  </a:cubicBezTo>
                  <a:cubicBezTo>
                    <a:pt x="4" y="7"/>
                    <a:pt x="4" y="10"/>
                    <a:pt x="5" y="13"/>
                  </a:cubicBezTo>
                  <a:cubicBezTo>
                    <a:pt x="5" y="14"/>
                    <a:pt x="4" y="15"/>
                    <a:pt x="3" y="15"/>
                  </a:cubicBezTo>
                  <a:cubicBezTo>
                    <a:pt x="1" y="15"/>
                    <a:pt x="0" y="12"/>
                    <a:pt x="0" y="10"/>
                  </a:cubicBezTo>
                  <a:cubicBezTo>
                    <a:pt x="0" y="9"/>
                    <a:pt x="0" y="9"/>
                    <a:pt x="0" y="9"/>
                  </a:cubicBezTo>
                  <a:close/>
                </a:path>
              </a:pathLst>
            </a:custGeom>
            <a:solidFill>
              <a:srgbClr val="2EB6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22" name="Group 21">
            <a:extLst>
              <a:ext uri="{FF2B5EF4-FFF2-40B4-BE49-F238E27FC236}">
                <a16:creationId xmlns:a16="http://schemas.microsoft.com/office/drawing/2014/main" id="{68A84A06-148E-4AB8-8C69-693E6E29AA26}"/>
              </a:ext>
            </a:extLst>
          </p:cNvPr>
          <p:cNvGrpSpPr/>
          <p:nvPr/>
        </p:nvGrpSpPr>
        <p:grpSpPr>
          <a:xfrm>
            <a:off x="5379616" y="4349854"/>
            <a:ext cx="308086" cy="344180"/>
            <a:chOff x="8035218" y="5277312"/>
            <a:chExt cx="297531" cy="332388"/>
          </a:xfrm>
        </p:grpSpPr>
        <p:sp>
          <p:nvSpPr>
            <p:cNvPr id="67" name="Freeform 126">
              <a:extLst>
                <a:ext uri="{FF2B5EF4-FFF2-40B4-BE49-F238E27FC236}">
                  <a16:creationId xmlns:a16="http://schemas.microsoft.com/office/drawing/2014/main" id="{4E25A98C-C398-4922-A346-7807A9E6D11A}"/>
                </a:ext>
              </a:extLst>
            </p:cNvPr>
            <p:cNvSpPr>
              <a:spLocks/>
            </p:cNvSpPr>
            <p:nvPr/>
          </p:nvSpPr>
          <p:spPr bwMode="auto">
            <a:xfrm>
              <a:off x="8281708" y="5344536"/>
              <a:ext cx="51041" cy="265164"/>
            </a:xfrm>
            <a:custGeom>
              <a:avLst/>
              <a:gdLst>
                <a:gd name="T0" fmla="*/ 0 w 17"/>
                <a:gd name="T1" fmla="*/ 7 h 90"/>
                <a:gd name="T2" fmla="*/ 8 w 17"/>
                <a:gd name="T3" fmla="*/ 0 h 90"/>
                <a:gd name="T4" fmla="*/ 9 w 17"/>
                <a:gd name="T5" fmla="*/ 0 h 90"/>
                <a:gd name="T6" fmla="*/ 17 w 17"/>
                <a:gd name="T7" fmla="*/ 0 h 90"/>
                <a:gd name="T8" fmla="*/ 17 w 17"/>
                <a:gd name="T9" fmla="*/ 90 h 90"/>
                <a:gd name="T10" fmla="*/ 0 w 17"/>
                <a:gd name="T11" fmla="*/ 90 h 90"/>
                <a:gd name="T12" fmla="*/ 0 w 17"/>
                <a:gd name="T13" fmla="*/ 7 h 90"/>
              </a:gdLst>
              <a:ahLst/>
              <a:cxnLst>
                <a:cxn ang="0">
                  <a:pos x="T0" y="T1"/>
                </a:cxn>
                <a:cxn ang="0">
                  <a:pos x="T2" y="T3"/>
                </a:cxn>
                <a:cxn ang="0">
                  <a:pos x="T4" y="T5"/>
                </a:cxn>
                <a:cxn ang="0">
                  <a:pos x="T6" y="T7"/>
                </a:cxn>
                <a:cxn ang="0">
                  <a:pos x="T8" y="T9"/>
                </a:cxn>
                <a:cxn ang="0">
                  <a:pos x="T10" y="T11"/>
                </a:cxn>
                <a:cxn ang="0">
                  <a:pos x="T12" y="T13"/>
                </a:cxn>
              </a:cxnLst>
              <a:rect l="0" t="0" r="r" b="b"/>
              <a:pathLst>
                <a:path w="17" h="90">
                  <a:moveTo>
                    <a:pt x="0" y="7"/>
                  </a:moveTo>
                  <a:cubicBezTo>
                    <a:pt x="0" y="3"/>
                    <a:pt x="4" y="0"/>
                    <a:pt x="8" y="0"/>
                  </a:cubicBezTo>
                  <a:cubicBezTo>
                    <a:pt x="9" y="0"/>
                    <a:pt x="9" y="0"/>
                    <a:pt x="9" y="0"/>
                  </a:cubicBezTo>
                  <a:cubicBezTo>
                    <a:pt x="17" y="0"/>
                    <a:pt x="17" y="0"/>
                    <a:pt x="17" y="0"/>
                  </a:cubicBezTo>
                  <a:cubicBezTo>
                    <a:pt x="17" y="90"/>
                    <a:pt x="17" y="90"/>
                    <a:pt x="17" y="90"/>
                  </a:cubicBezTo>
                  <a:cubicBezTo>
                    <a:pt x="0" y="90"/>
                    <a:pt x="0" y="90"/>
                    <a:pt x="0" y="90"/>
                  </a:cubicBezTo>
                  <a:lnTo>
                    <a:pt x="0" y="7"/>
                  </a:lnTo>
                  <a:close/>
                </a:path>
              </a:pathLst>
            </a:custGeom>
            <a:solidFill>
              <a:srgbClr val="E53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8" name="Freeform 127">
              <a:extLst>
                <a:ext uri="{FF2B5EF4-FFF2-40B4-BE49-F238E27FC236}">
                  <a16:creationId xmlns:a16="http://schemas.microsoft.com/office/drawing/2014/main" id="{2BC5DE4A-5430-485F-B122-4C7CFA5B5BC8}"/>
                </a:ext>
              </a:extLst>
            </p:cNvPr>
            <p:cNvSpPr>
              <a:spLocks/>
            </p:cNvSpPr>
            <p:nvPr/>
          </p:nvSpPr>
          <p:spPr bwMode="auto">
            <a:xfrm>
              <a:off x="8208258" y="5419230"/>
              <a:ext cx="47306" cy="190470"/>
            </a:xfrm>
            <a:custGeom>
              <a:avLst/>
              <a:gdLst>
                <a:gd name="T0" fmla="*/ 0 w 16"/>
                <a:gd name="T1" fmla="*/ 8 h 65"/>
                <a:gd name="T2" fmla="*/ 8 w 16"/>
                <a:gd name="T3" fmla="*/ 0 h 65"/>
                <a:gd name="T4" fmla="*/ 9 w 16"/>
                <a:gd name="T5" fmla="*/ 0 h 65"/>
                <a:gd name="T6" fmla="*/ 16 w 16"/>
                <a:gd name="T7" fmla="*/ 0 h 65"/>
                <a:gd name="T8" fmla="*/ 16 w 16"/>
                <a:gd name="T9" fmla="*/ 65 h 65"/>
                <a:gd name="T10" fmla="*/ 0 w 16"/>
                <a:gd name="T11" fmla="*/ 65 h 65"/>
                <a:gd name="T12" fmla="*/ 0 w 16"/>
                <a:gd name="T13" fmla="*/ 8 h 65"/>
              </a:gdLst>
              <a:ahLst/>
              <a:cxnLst>
                <a:cxn ang="0">
                  <a:pos x="T0" y="T1"/>
                </a:cxn>
                <a:cxn ang="0">
                  <a:pos x="T2" y="T3"/>
                </a:cxn>
                <a:cxn ang="0">
                  <a:pos x="T4" y="T5"/>
                </a:cxn>
                <a:cxn ang="0">
                  <a:pos x="T6" y="T7"/>
                </a:cxn>
                <a:cxn ang="0">
                  <a:pos x="T8" y="T9"/>
                </a:cxn>
                <a:cxn ang="0">
                  <a:pos x="T10" y="T11"/>
                </a:cxn>
                <a:cxn ang="0">
                  <a:pos x="T12" y="T13"/>
                </a:cxn>
              </a:cxnLst>
              <a:rect l="0" t="0" r="r" b="b"/>
              <a:pathLst>
                <a:path w="16" h="65">
                  <a:moveTo>
                    <a:pt x="0" y="8"/>
                  </a:moveTo>
                  <a:cubicBezTo>
                    <a:pt x="0" y="4"/>
                    <a:pt x="3" y="0"/>
                    <a:pt x="8" y="0"/>
                  </a:cubicBezTo>
                  <a:cubicBezTo>
                    <a:pt x="9" y="0"/>
                    <a:pt x="9" y="0"/>
                    <a:pt x="9" y="0"/>
                  </a:cubicBezTo>
                  <a:cubicBezTo>
                    <a:pt x="16" y="0"/>
                    <a:pt x="16" y="0"/>
                    <a:pt x="16" y="0"/>
                  </a:cubicBezTo>
                  <a:cubicBezTo>
                    <a:pt x="16" y="65"/>
                    <a:pt x="16" y="65"/>
                    <a:pt x="16" y="65"/>
                  </a:cubicBezTo>
                  <a:cubicBezTo>
                    <a:pt x="0" y="65"/>
                    <a:pt x="0" y="65"/>
                    <a:pt x="0" y="65"/>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9" name="Freeform 128">
              <a:extLst>
                <a:ext uri="{FF2B5EF4-FFF2-40B4-BE49-F238E27FC236}">
                  <a16:creationId xmlns:a16="http://schemas.microsoft.com/office/drawing/2014/main" id="{8BA27C67-0918-43DC-80F0-90A2D0342F70}"/>
                </a:ext>
              </a:extLst>
            </p:cNvPr>
            <p:cNvSpPr>
              <a:spLocks/>
            </p:cNvSpPr>
            <p:nvPr/>
          </p:nvSpPr>
          <p:spPr bwMode="auto">
            <a:xfrm>
              <a:off x="8134810" y="5460312"/>
              <a:ext cx="47306" cy="149388"/>
            </a:xfrm>
            <a:custGeom>
              <a:avLst/>
              <a:gdLst>
                <a:gd name="T0" fmla="*/ 0 w 16"/>
                <a:gd name="T1" fmla="*/ 8 h 51"/>
                <a:gd name="T2" fmla="*/ 8 w 16"/>
                <a:gd name="T3" fmla="*/ 0 h 51"/>
                <a:gd name="T4" fmla="*/ 9 w 16"/>
                <a:gd name="T5" fmla="*/ 0 h 51"/>
                <a:gd name="T6" fmla="*/ 16 w 16"/>
                <a:gd name="T7" fmla="*/ 0 h 51"/>
                <a:gd name="T8" fmla="*/ 16 w 16"/>
                <a:gd name="T9" fmla="*/ 51 h 51"/>
                <a:gd name="T10" fmla="*/ 0 w 16"/>
                <a:gd name="T11" fmla="*/ 51 h 51"/>
                <a:gd name="T12" fmla="*/ 0 w 16"/>
                <a:gd name="T13" fmla="*/ 8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0" y="8"/>
                  </a:moveTo>
                  <a:cubicBezTo>
                    <a:pt x="0" y="4"/>
                    <a:pt x="3" y="0"/>
                    <a:pt x="8" y="0"/>
                  </a:cubicBezTo>
                  <a:cubicBezTo>
                    <a:pt x="9" y="0"/>
                    <a:pt x="9" y="0"/>
                    <a:pt x="9" y="0"/>
                  </a:cubicBezTo>
                  <a:cubicBezTo>
                    <a:pt x="16" y="0"/>
                    <a:pt x="16" y="0"/>
                    <a:pt x="16" y="0"/>
                  </a:cubicBezTo>
                  <a:cubicBezTo>
                    <a:pt x="16" y="51"/>
                    <a:pt x="16" y="51"/>
                    <a:pt x="16" y="51"/>
                  </a:cubicBezTo>
                  <a:cubicBezTo>
                    <a:pt x="0" y="51"/>
                    <a:pt x="0" y="51"/>
                    <a:pt x="0" y="51"/>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0" name="Freeform 129">
              <a:extLst>
                <a:ext uri="{FF2B5EF4-FFF2-40B4-BE49-F238E27FC236}">
                  <a16:creationId xmlns:a16="http://schemas.microsoft.com/office/drawing/2014/main" id="{7B7F6ADD-3CED-4EB4-9E32-5347574650C3}"/>
                </a:ext>
              </a:extLst>
            </p:cNvPr>
            <p:cNvSpPr>
              <a:spLocks/>
            </p:cNvSpPr>
            <p:nvPr/>
          </p:nvSpPr>
          <p:spPr bwMode="auto">
            <a:xfrm>
              <a:off x="8061360" y="5503883"/>
              <a:ext cx="47306" cy="105817"/>
            </a:xfrm>
            <a:custGeom>
              <a:avLst/>
              <a:gdLst>
                <a:gd name="T0" fmla="*/ 0 w 16"/>
                <a:gd name="T1" fmla="*/ 8 h 36"/>
                <a:gd name="T2" fmla="*/ 7 w 16"/>
                <a:gd name="T3" fmla="*/ 0 h 36"/>
                <a:gd name="T4" fmla="*/ 9 w 16"/>
                <a:gd name="T5" fmla="*/ 0 h 36"/>
                <a:gd name="T6" fmla="*/ 16 w 16"/>
                <a:gd name="T7" fmla="*/ 0 h 36"/>
                <a:gd name="T8" fmla="*/ 16 w 16"/>
                <a:gd name="T9" fmla="*/ 36 h 36"/>
                <a:gd name="T10" fmla="*/ 0 w 16"/>
                <a:gd name="T11" fmla="*/ 36 h 36"/>
                <a:gd name="T12" fmla="*/ 0 w 16"/>
                <a:gd name="T13" fmla="*/ 8 h 36"/>
              </a:gdLst>
              <a:ahLst/>
              <a:cxnLst>
                <a:cxn ang="0">
                  <a:pos x="T0" y="T1"/>
                </a:cxn>
                <a:cxn ang="0">
                  <a:pos x="T2" y="T3"/>
                </a:cxn>
                <a:cxn ang="0">
                  <a:pos x="T4" y="T5"/>
                </a:cxn>
                <a:cxn ang="0">
                  <a:pos x="T6" y="T7"/>
                </a:cxn>
                <a:cxn ang="0">
                  <a:pos x="T8" y="T9"/>
                </a:cxn>
                <a:cxn ang="0">
                  <a:pos x="T10" y="T11"/>
                </a:cxn>
                <a:cxn ang="0">
                  <a:pos x="T12" y="T13"/>
                </a:cxn>
              </a:cxnLst>
              <a:rect l="0" t="0" r="r" b="b"/>
              <a:pathLst>
                <a:path w="16" h="36">
                  <a:moveTo>
                    <a:pt x="0" y="8"/>
                  </a:moveTo>
                  <a:cubicBezTo>
                    <a:pt x="0" y="3"/>
                    <a:pt x="3" y="0"/>
                    <a:pt x="7" y="0"/>
                  </a:cubicBezTo>
                  <a:cubicBezTo>
                    <a:pt x="9" y="0"/>
                    <a:pt x="9" y="0"/>
                    <a:pt x="9" y="0"/>
                  </a:cubicBezTo>
                  <a:cubicBezTo>
                    <a:pt x="16" y="0"/>
                    <a:pt x="16" y="0"/>
                    <a:pt x="16" y="0"/>
                  </a:cubicBezTo>
                  <a:cubicBezTo>
                    <a:pt x="16" y="36"/>
                    <a:pt x="16" y="36"/>
                    <a:pt x="16" y="36"/>
                  </a:cubicBezTo>
                  <a:cubicBezTo>
                    <a:pt x="0" y="36"/>
                    <a:pt x="0" y="36"/>
                    <a:pt x="0" y="36"/>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1" name="Freeform 130">
              <a:extLst>
                <a:ext uri="{FF2B5EF4-FFF2-40B4-BE49-F238E27FC236}">
                  <a16:creationId xmlns:a16="http://schemas.microsoft.com/office/drawing/2014/main" id="{F0D3CBFF-64BC-4E6A-B486-E0B36BE0F79B}"/>
                </a:ext>
              </a:extLst>
            </p:cNvPr>
            <p:cNvSpPr>
              <a:spLocks/>
            </p:cNvSpPr>
            <p:nvPr/>
          </p:nvSpPr>
          <p:spPr bwMode="auto">
            <a:xfrm>
              <a:off x="8035218" y="5277312"/>
              <a:ext cx="252715" cy="200429"/>
            </a:xfrm>
            <a:custGeom>
              <a:avLst/>
              <a:gdLst>
                <a:gd name="T0" fmla="*/ 0 w 86"/>
                <a:gd name="T1" fmla="*/ 68 h 68"/>
                <a:gd name="T2" fmla="*/ 67 w 86"/>
                <a:gd name="T3" fmla="*/ 11 h 68"/>
                <a:gd name="T4" fmla="*/ 64 w 86"/>
                <a:gd name="T5" fmla="*/ 8 h 68"/>
                <a:gd name="T6" fmla="*/ 63 w 86"/>
                <a:gd name="T7" fmla="*/ 5 h 68"/>
                <a:gd name="T8" fmla="*/ 65 w 86"/>
                <a:gd name="T9" fmla="*/ 3 h 68"/>
                <a:gd name="T10" fmla="*/ 82 w 86"/>
                <a:gd name="T11" fmla="*/ 0 h 68"/>
                <a:gd name="T12" fmla="*/ 85 w 86"/>
                <a:gd name="T13" fmla="*/ 3 h 68"/>
                <a:gd name="T14" fmla="*/ 85 w 86"/>
                <a:gd name="T15" fmla="*/ 21 h 68"/>
                <a:gd name="T16" fmla="*/ 83 w 86"/>
                <a:gd name="T17" fmla="*/ 23 h 68"/>
                <a:gd name="T18" fmla="*/ 80 w 86"/>
                <a:gd name="T19" fmla="*/ 23 h 68"/>
                <a:gd name="T20" fmla="*/ 77 w 86"/>
                <a:gd name="T21" fmla="*/ 20 h 68"/>
                <a:gd name="T22" fmla="*/ 0 w 86"/>
                <a:gd name="T23"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8">
                  <a:moveTo>
                    <a:pt x="0" y="68"/>
                  </a:moveTo>
                  <a:cubicBezTo>
                    <a:pt x="25" y="53"/>
                    <a:pt x="50" y="36"/>
                    <a:pt x="67" y="11"/>
                  </a:cubicBezTo>
                  <a:cubicBezTo>
                    <a:pt x="66" y="10"/>
                    <a:pt x="65" y="9"/>
                    <a:pt x="64" y="8"/>
                  </a:cubicBezTo>
                  <a:cubicBezTo>
                    <a:pt x="63" y="7"/>
                    <a:pt x="62" y="6"/>
                    <a:pt x="63" y="5"/>
                  </a:cubicBezTo>
                  <a:cubicBezTo>
                    <a:pt x="63" y="4"/>
                    <a:pt x="64" y="3"/>
                    <a:pt x="65" y="3"/>
                  </a:cubicBezTo>
                  <a:cubicBezTo>
                    <a:pt x="71" y="2"/>
                    <a:pt x="77" y="1"/>
                    <a:pt x="82" y="0"/>
                  </a:cubicBezTo>
                  <a:cubicBezTo>
                    <a:pt x="84" y="0"/>
                    <a:pt x="86" y="1"/>
                    <a:pt x="85" y="3"/>
                  </a:cubicBezTo>
                  <a:cubicBezTo>
                    <a:pt x="85" y="9"/>
                    <a:pt x="85" y="15"/>
                    <a:pt x="85" y="21"/>
                  </a:cubicBezTo>
                  <a:cubicBezTo>
                    <a:pt x="85" y="22"/>
                    <a:pt x="84" y="23"/>
                    <a:pt x="83" y="23"/>
                  </a:cubicBezTo>
                  <a:cubicBezTo>
                    <a:pt x="82" y="24"/>
                    <a:pt x="81" y="23"/>
                    <a:pt x="80" y="23"/>
                  </a:cubicBezTo>
                  <a:cubicBezTo>
                    <a:pt x="79" y="22"/>
                    <a:pt x="78" y="21"/>
                    <a:pt x="77" y="20"/>
                  </a:cubicBezTo>
                  <a:cubicBezTo>
                    <a:pt x="56" y="43"/>
                    <a:pt x="30" y="59"/>
                    <a:pt x="0"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23" name="Group 22">
            <a:extLst>
              <a:ext uri="{FF2B5EF4-FFF2-40B4-BE49-F238E27FC236}">
                <a16:creationId xmlns:a16="http://schemas.microsoft.com/office/drawing/2014/main" id="{77A1710D-F3FE-4E59-A3C3-91CB504B2329}"/>
              </a:ext>
            </a:extLst>
          </p:cNvPr>
          <p:cNvGrpSpPr/>
          <p:nvPr/>
        </p:nvGrpSpPr>
        <p:grpSpPr>
          <a:xfrm>
            <a:off x="4691824" y="2738688"/>
            <a:ext cx="575337" cy="436610"/>
            <a:chOff x="573088" y="3398838"/>
            <a:chExt cx="2024063" cy="1974850"/>
          </a:xfrm>
        </p:grpSpPr>
        <p:sp>
          <p:nvSpPr>
            <p:cNvPr id="57" name="Freeform 43">
              <a:extLst>
                <a:ext uri="{FF2B5EF4-FFF2-40B4-BE49-F238E27FC236}">
                  <a16:creationId xmlns:a16="http://schemas.microsoft.com/office/drawing/2014/main" id="{E0B720BD-53C7-4950-8331-9B6E5D07B425}"/>
                </a:ext>
              </a:extLst>
            </p:cNvPr>
            <p:cNvSpPr>
              <a:spLocks/>
            </p:cNvSpPr>
            <p:nvPr/>
          </p:nvSpPr>
          <p:spPr bwMode="auto">
            <a:xfrm>
              <a:off x="1373188" y="4562475"/>
              <a:ext cx="68263" cy="638175"/>
            </a:xfrm>
            <a:custGeom>
              <a:avLst/>
              <a:gdLst>
                <a:gd name="T0" fmla="*/ 0 w 43"/>
                <a:gd name="T1" fmla="*/ 0 h 402"/>
                <a:gd name="T2" fmla="*/ 43 w 43"/>
                <a:gd name="T3" fmla="*/ 0 h 402"/>
                <a:gd name="T4" fmla="*/ 43 w 43"/>
                <a:gd name="T5" fmla="*/ 402 h 402"/>
                <a:gd name="T6" fmla="*/ 0 w 43"/>
                <a:gd name="T7" fmla="*/ 402 h 402"/>
                <a:gd name="T8" fmla="*/ 0 w 43"/>
                <a:gd name="T9" fmla="*/ 0 h 402"/>
                <a:gd name="T10" fmla="*/ 0 w 43"/>
                <a:gd name="T11" fmla="*/ 0 h 402"/>
              </a:gdLst>
              <a:ahLst/>
              <a:cxnLst>
                <a:cxn ang="0">
                  <a:pos x="T0" y="T1"/>
                </a:cxn>
                <a:cxn ang="0">
                  <a:pos x="T2" y="T3"/>
                </a:cxn>
                <a:cxn ang="0">
                  <a:pos x="T4" y="T5"/>
                </a:cxn>
                <a:cxn ang="0">
                  <a:pos x="T6" y="T7"/>
                </a:cxn>
                <a:cxn ang="0">
                  <a:pos x="T8" y="T9"/>
                </a:cxn>
                <a:cxn ang="0">
                  <a:pos x="T10" y="T11"/>
                </a:cxn>
              </a:cxnLst>
              <a:rect l="0" t="0" r="r" b="b"/>
              <a:pathLst>
                <a:path w="43" h="402">
                  <a:moveTo>
                    <a:pt x="0" y="0"/>
                  </a:moveTo>
                  <a:lnTo>
                    <a:pt x="43" y="0"/>
                  </a:lnTo>
                  <a:lnTo>
                    <a:pt x="43" y="402"/>
                  </a:lnTo>
                  <a:lnTo>
                    <a:pt x="0" y="402"/>
                  </a:lnTo>
                  <a:lnTo>
                    <a:pt x="0" y="0"/>
                  </a:lnTo>
                  <a:lnTo>
                    <a:pt x="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Verdana"/>
                <a:ea typeface="+mn-ea"/>
                <a:cs typeface="+mn-cs"/>
              </a:endParaRPr>
            </a:p>
          </p:txBody>
        </p:sp>
        <p:sp>
          <p:nvSpPr>
            <p:cNvPr id="58" name="Freeform 44">
              <a:extLst>
                <a:ext uri="{FF2B5EF4-FFF2-40B4-BE49-F238E27FC236}">
                  <a16:creationId xmlns:a16="http://schemas.microsoft.com/office/drawing/2014/main" id="{AEC331CD-6C81-4EB1-9AC5-4B53CA6AC6FF}"/>
                </a:ext>
              </a:extLst>
            </p:cNvPr>
            <p:cNvSpPr>
              <a:spLocks/>
            </p:cNvSpPr>
            <p:nvPr/>
          </p:nvSpPr>
          <p:spPr bwMode="auto">
            <a:xfrm>
              <a:off x="1730376" y="4562475"/>
              <a:ext cx="66675" cy="638175"/>
            </a:xfrm>
            <a:custGeom>
              <a:avLst/>
              <a:gdLst>
                <a:gd name="T0" fmla="*/ 0 w 42"/>
                <a:gd name="T1" fmla="*/ 0 h 402"/>
                <a:gd name="T2" fmla="*/ 42 w 42"/>
                <a:gd name="T3" fmla="*/ 0 h 402"/>
                <a:gd name="T4" fmla="*/ 42 w 42"/>
                <a:gd name="T5" fmla="*/ 402 h 402"/>
                <a:gd name="T6" fmla="*/ 0 w 42"/>
                <a:gd name="T7" fmla="*/ 402 h 402"/>
                <a:gd name="T8" fmla="*/ 0 w 42"/>
                <a:gd name="T9" fmla="*/ 0 h 402"/>
                <a:gd name="T10" fmla="*/ 0 w 42"/>
                <a:gd name="T11" fmla="*/ 0 h 402"/>
              </a:gdLst>
              <a:ahLst/>
              <a:cxnLst>
                <a:cxn ang="0">
                  <a:pos x="T0" y="T1"/>
                </a:cxn>
                <a:cxn ang="0">
                  <a:pos x="T2" y="T3"/>
                </a:cxn>
                <a:cxn ang="0">
                  <a:pos x="T4" y="T5"/>
                </a:cxn>
                <a:cxn ang="0">
                  <a:pos x="T6" y="T7"/>
                </a:cxn>
                <a:cxn ang="0">
                  <a:pos x="T8" y="T9"/>
                </a:cxn>
                <a:cxn ang="0">
                  <a:pos x="T10" y="T11"/>
                </a:cxn>
              </a:cxnLst>
              <a:rect l="0" t="0" r="r" b="b"/>
              <a:pathLst>
                <a:path w="42" h="402">
                  <a:moveTo>
                    <a:pt x="0" y="0"/>
                  </a:moveTo>
                  <a:lnTo>
                    <a:pt x="42" y="0"/>
                  </a:lnTo>
                  <a:lnTo>
                    <a:pt x="42" y="402"/>
                  </a:lnTo>
                  <a:lnTo>
                    <a:pt x="0" y="402"/>
                  </a:lnTo>
                  <a:lnTo>
                    <a:pt x="0" y="0"/>
                  </a:lnTo>
                  <a:lnTo>
                    <a:pt x="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Verdana"/>
                <a:ea typeface="+mn-ea"/>
                <a:cs typeface="+mn-cs"/>
              </a:endParaRPr>
            </a:p>
          </p:txBody>
        </p:sp>
        <p:sp>
          <p:nvSpPr>
            <p:cNvPr id="59" name="Freeform 45">
              <a:extLst>
                <a:ext uri="{FF2B5EF4-FFF2-40B4-BE49-F238E27FC236}">
                  <a16:creationId xmlns:a16="http://schemas.microsoft.com/office/drawing/2014/main" id="{CB231BF6-38D0-42D3-9AF7-CB56EC1515F0}"/>
                </a:ext>
              </a:extLst>
            </p:cNvPr>
            <p:cNvSpPr>
              <a:spLocks/>
            </p:cNvSpPr>
            <p:nvPr/>
          </p:nvSpPr>
          <p:spPr bwMode="auto">
            <a:xfrm>
              <a:off x="2085976" y="4562475"/>
              <a:ext cx="211138" cy="519112"/>
            </a:xfrm>
            <a:custGeom>
              <a:avLst/>
              <a:gdLst>
                <a:gd name="T0" fmla="*/ 214 w 214"/>
                <a:gd name="T1" fmla="*/ 537 h 537"/>
                <a:gd name="T2" fmla="*/ 34 w 214"/>
                <a:gd name="T3" fmla="*/ 537 h 537"/>
                <a:gd name="T4" fmla="*/ 0 w 214"/>
                <a:gd name="T5" fmla="*/ 503 h 537"/>
                <a:gd name="T6" fmla="*/ 0 w 214"/>
                <a:gd name="T7" fmla="*/ 0 h 537"/>
                <a:gd name="T8" fmla="*/ 68 w 214"/>
                <a:gd name="T9" fmla="*/ 0 h 537"/>
                <a:gd name="T10" fmla="*/ 68 w 214"/>
                <a:gd name="T11" fmla="*/ 470 h 537"/>
                <a:gd name="T12" fmla="*/ 214 w 214"/>
                <a:gd name="T13" fmla="*/ 470 h 537"/>
                <a:gd name="T14" fmla="*/ 214 w 214"/>
                <a:gd name="T15" fmla="*/ 537 h 5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537">
                  <a:moveTo>
                    <a:pt x="214" y="537"/>
                  </a:moveTo>
                  <a:cubicBezTo>
                    <a:pt x="34" y="537"/>
                    <a:pt x="34" y="537"/>
                    <a:pt x="34" y="537"/>
                  </a:cubicBezTo>
                  <a:cubicBezTo>
                    <a:pt x="15" y="537"/>
                    <a:pt x="0" y="522"/>
                    <a:pt x="0" y="503"/>
                  </a:cubicBezTo>
                  <a:cubicBezTo>
                    <a:pt x="0" y="0"/>
                    <a:pt x="0" y="0"/>
                    <a:pt x="0" y="0"/>
                  </a:cubicBezTo>
                  <a:cubicBezTo>
                    <a:pt x="68" y="0"/>
                    <a:pt x="68" y="0"/>
                    <a:pt x="68" y="0"/>
                  </a:cubicBezTo>
                  <a:cubicBezTo>
                    <a:pt x="68" y="470"/>
                    <a:pt x="68" y="470"/>
                    <a:pt x="68" y="470"/>
                  </a:cubicBezTo>
                  <a:cubicBezTo>
                    <a:pt x="214" y="470"/>
                    <a:pt x="214" y="470"/>
                    <a:pt x="214" y="470"/>
                  </a:cubicBezTo>
                  <a:cubicBezTo>
                    <a:pt x="214" y="537"/>
                    <a:pt x="214" y="537"/>
                    <a:pt x="214" y="53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Verdana"/>
                <a:ea typeface="+mn-ea"/>
                <a:cs typeface="+mn-cs"/>
              </a:endParaRPr>
            </a:p>
          </p:txBody>
        </p:sp>
        <p:sp>
          <p:nvSpPr>
            <p:cNvPr id="60" name="Freeform 46">
              <a:extLst>
                <a:ext uri="{FF2B5EF4-FFF2-40B4-BE49-F238E27FC236}">
                  <a16:creationId xmlns:a16="http://schemas.microsoft.com/office/drawing/2014/main" id="{C5061189-BB84-4C71-8D06-4B05CBD2EE44}"/>
                </a:ext>
              </a:extLst>
            </p:cNvPr>
            <p:cNvSpPr>
              <a:spLocks/>
            </p:cNvSpPr>
            <p:nvPr/>
          </p:nvSpPr>
          <p:spPr bwMode="auto">
            <a:xfrm>
              <a:off x="873126" y="4562475"/>
              <a:ext cx="212725" cy="519112"/>
            </a:xfrm>
            <a:custGeom>
              <a:avLst/>
              <a:gdLst>
                <a:gd name="T0" fmla="*/ 180 w 214"/>
                <a:gd name="T1" fmla="*/ 537 h 537"/>
                <a:gd name="T2" fmla="*/ 0 w 214"/>
                <a:gd name="T3" fmla="*/ 537 h 537"/>
                <a:gd name="T4" fmla="*/ 0 w 214"/>
                <a:gd name="T5" fmla="*/ 470 h 537"/>
                <a:gd name="T6" fmla="*/ 146 w 214"/>
                <a:gd name="T7" fmla="*/ 470 h 537"/>
                <a:gd name="T8" fmla="*/ 146 w 214"/>
                <a:gd name="T9" fmla="*/ 0 h 537"/>
                <a:gd name="T10" fmla="*/ 214 w 214"/>
                <a:gd name="T11" fmla="*/ 0 h 537"/>
                <a:gd name="T12" fmla="*/ 214 w 214"/>
                <a:gd name="T13" fmla="*/ 503 h 537"/>
                <a:gd name="T14" fmla="*/ 180 w 214"/>
                <a:gd name="T15" fmla="*/ 537 h 5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537">
                  <a:moveTo>
                    <a:pt x="180" y="537"/>
                  </a:moveTo>
                  <a:cubicBezTo>
                    <a:pt x="0" y="537"/>
                    <a:pt x="0" y="537"/>
                    <a:pt x="0" y="537"/>
                  </a:cubicBezTo>
                  <a:cubicBezTo>
                    <a:pt x="0" y="470"/>
                    <a:pt x="0" y="470"/>
                    <a:pt x="0" y="470"/>
                  </a:cubicBezTo>
                  <a:cubicBezTo>
                    <a:pt x="146" y="470"/>
                    <a:pt x="146" y="470"/>
                    <a:pt x="146" y="470"/>
                  </a:cubicBezTo>
                  <a:cubicBezTo>
                    <a:pt x="146" y="0"/>
                    <a:pt x="146" y="0"/>
                    <a:pt x="146" y="0"/>
                  </a:cubicBezTo>
                  <a:cubicBezTo>
                    <a:pt x="214" y="0"/>
                    <a:pt x="214" y="0"/>
                    <a:pt x="214" y="0"/>
                  </a:cubicBezTo>
                  <a:cubicBezTo>
                    <a:pt x="214" y="503"/>
                    <a:pt x="214" y="503"/>
                    <a:pt x="214" y="503"/>
                  </a:cubicBezTo>
                  <a:cubicBezTo>
                    <a:pt x="214" y="522"/>
                    <a:pt x="198" y="537"/>
                    <a:pt x="180" y="53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Verdana"/>
                <a:ea typeface="+mn-ea"/>
                <a:cs typeface="+mn-cs"/>
              </a:endParaRPr>
            </a:p>
          </p:txBody>
        </p:sp>
        <p:sp>
          <p:nvSpPr>
            <p:cNvPr id="61" name="Oval 47">
              <a:extLst>
                <a:ext uri="{FF2B5EF4-FFF2-40B4-BE49-F238E27FC236}">
                  <a16:creationId xmlns:a16="http://schemas.microsoft.com/office/drawing/2014/main" id="{26023A81-1615-40DC-8EC7-085F1E32F2F6}"/>
                </a:ext>
              </a:extLst>
            </p:cNvPr>
            <p:cNvSpPr>
              <a:spLocks noChangeArrowheads="1"/>
            </p:cNvSpPr>
            <p:nvPr/>
          </p:nvSpPr>
          <p:spPr bwMode="auto">
            <a:xfrm>
              <a:off x="1295401" y="5157788"/>
              <a:ext cx="222250" cy="2159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Verdana"/>
                <a:ea typeface="+mn-ea"/>
                <a:cs typeface="+mn-cs"/>
              </a:endParaRPr>
            </a:p>
          </p:txBody>
        </p:sp>
        <p:sp>
          <p:nvSpPr>
            <p:cNvPr id="62" name="Oval 48">
              <a:extLst>
                <a:ext uri="{FF2B5EF4-FFF2-40B4-BE49-F238E27FC236}">
                  <a16:creationId xmlns:a16="http://schemas.microsoft.com/office/drawing/2014/main" id="{8C5E60EE-3475-4678-8D42-498CD94894FB}"/>
                </a:ext>
              </a:extLst>
            </p:cNvPr>
            <p:cNvSpPr>
              <a:spLocks noChangeArrowheads="1"/>
            </p:cNvSpPr>
            <p:nvPr/>
          </p:nvSpPr>
          <p:spPr bwMode="auto">
            <a:xfrm>
              <a:off x="1651001" y="5157788"/>
              <a:ext cx="223838" cy="2159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Verdana"/>
                <a:ea typeface="+mn-ea"/>
                <a:cs typeface="+mn-cs"/>
              </a:endParaRPr>
            </a:p>
          </p:txBody>
        </p:sp>
        <p:sp>
          <p:nvSpPr>
            <p:cNvPr id="63" name="Oval 49">
              <a:extLst>
                <a:ext uri="{FF2B5EF4-FFF2-40B4-BE49-F238E27FC236}">
                  <a16:creationId xmlns:a16="http://schemas.microsoft.com/office/drawing/2014/main" id="{571E3A0C-484F-4D27-9533-825229FFE11A}"/>
                </a:ext>
              </a:extLst>
            </p:cNvPr>
            <p:cNvSpPr>
              <a:spLocks noChangeArrowheads="1"/>
            </p:cNvSpPr>
            <p:nvPr/>
          </p:nvSpPr>
          <p:spPr bwMode="auto">
            <a:xfrm>
              <a:off x="2252663" y="4940300"/>
              <a:ext cx="222250" cy="21748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Verdana"/>
                <a:ea typeface="+mn-ea"/>
                <a:cs typeface="+mn-cs"/>
              </a:endParaRPr>
            </a:p>
          </p:txBody>
        </p:sp>
        <p:sp>
          <p:nvSpPr>
            <p:cNvPr id="64" name="Freeform 50">
              <a:extLst>
                <a:ext uri="{FF2B5EF4-FFF2-40B4-BE49-F238E27FC236}">
                  <a16:creationId xmlns:a16="http://schemas.microsoft.com/office/drawing/2014/main" id="{650789AD-257F-43E2-B35B-7FF77505BF86}"/>
                </a:ext>
              </a:extLst>
            </p:cNvPr>
            <p:cNvSpPr>
              <a:spLocks/>
            </p:cNvSpPr>
            <p:nvPr/>
          </p:nvSpPr>
          <p:spPr bwMode="auto">
            <a:xfrm>
              <a:off x="1735138" y="3398838"/>
              <a:ext cx="862013" cy="1208087"/>
            </a:xfrm>
            <a:custGeom>
              <a:avLst/>
              <a:gdLst>
                <a:gd name="T0" fmla="*/ 616 w 872"/>
                <a:gd name="T1" fmla="*/ 600 h 1252"/>
                <a:gd name="T2" fmla="*/ 11 w 872"/>
                <a:gd name="T3" fmla="*/ 0 h 1252"/>
                <a:gd name="T4" fmla="*/ 0 w 872"/>
                <a:gd name="T5" fmla="*/ 0 h 1252"/>
                <a:gd name="T6" fmla="*/ 450 w 872"/>
                <a:gd name="T7" fmla="*/ 1252 h 1252"/>
                <a:gd name="T8" fmla="*/ 541 w 872"/>
                <a:gd name="T9" fmla="*/ 1252 h 1252"/>
                <a:gd name="T10" fmla="*/ 872 w 872"/>
                <a:gd name="T11" fmla="*/ 922 h 1252"/>
                <a:gd name="T12" fmla="*/ 616 w 872"/>
                <a:gd name="T13" fmla="*/ 600 h 1252"/>
              </a:gdLst>
              <a:ahLst/>
              <a:cxnLst>
                <a:cxn ang="0">
                  <a:pos x="T0" y="T1"/>
                </a:cxn>
                <a:cxn ang="0">
                  <a:pos x="T2" y="T3"/>
                </a:cxn>
                <a:cxn ang="0">
                  <a:pos x="T4" y="T5"/>
                </a:cxn>
                <a:cxn ang="0">
                  <a:pos x="T6" y="T7"/>
                </a:cxn>
                <a:cxn ang="0">
                  <a:pos x="T8" y="T9"/>
                </a:cxn>
                <a:cxn ang="0">
                  <a:pos x="T10" y="T11"/>
                </a:cxn>
                <a:cxn ang="0">
                  <a:pos x="T12" y="T13"/>
                </a:cxn>
              </a:cxnLst>
              <a:rect l="0" t="0" r="r" b="b"/>
              <a:pathLst>
                <a:path w="872" h="1252">
                  <a:moveTo>
                    <a:pt x="616" y="600"/>
                  </a:moveTo>
                  <a:cubicBezTo>
                    <a:pt x="613" y="268"/>
                    <a:pt x="343" y="0"/>
                    <a:pt x="11" y="0"/>
                  </a:cubicBezTo>
                  <a:cubicBezTo>
                    <a:pt x="7" y="0"/>
                    <a:pt x="3" y="0"/>
                    <a:pt x="0" y="0"/>
                  </a:cubicBezTo>
                  <a:cubicBezTo>
                    <a:pt x="450" y="1252"/>
                    <a:pt x="450" y="1252"/>
                    <a:pt x="450" y="1252"/>
                  </a:cubicBezTo>
                  <a:cubicBezTo>
                    <a:pt x="541" y="1252"/>
                    <a:pt x="541" y="1252"/>
                    <a:pt x="541" y="1252"/>
                  </a:cubicBezTo>
                  <a:cubicBezTo>
                    <a:pt x="724" y="1252"/>
                    <a:pt x="872" y="1104"/>
                    <a:pt x="872" y="922"/>
                  </a:cubicBezTo>
                  <a:cubicBezTo>
                    <a:pt x="872" y="765"/>
                    <a:pt x="763" y="634"/>
                    <a:pt x="616" y="60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Verdana"/>
                <a:ea typeface="+mn-ea"/>
                <a:cs typeface="+mn-cs"/>
              </a:endParaRPr>
            </a:p>
          </p:txBody>
        </p:sp>
        <p:sp>
          <p:nvSpPr>
            <p:cNvPr id="65" name="Freeform 51">
              <a:extLst>
                <a:ext uri="{FF2B5EF4-FFF2-40B4-BE49-F238E27FC236}">
                  <a16:creationId xmlns:a16="http://schemas.microsoft.com/office/drawing/2014/main" id="{328D65DA-D394-4FC2-BC80-BB1E11FF1F5E}"/>
                </a:ext>
              </a:extLst>
            </p:cNvPr>
            <p:cNvSpPr>
              <a:spLocks/>
            </p:cNvSpPr>
            <p:nvPr/>
          </p:nvSpPr>
          <p:spPr bwMode="auto">
            <a:xfrm>
              <a:off x="573088" y="3398838"/>
              <a:ext cx="1890713" cy="1208087"/>
            </a:xfrm>
            <a:custGeom>
              <a:avLst/>
              <a:gdLst>
                <a:gd name="T0" fmla="*/ 1691 w 1913"/>
                <a:gd name="T1" fmla="*/ 600 h 1252"/>
                <a:gd name="T2" fmla="*/ 1176 w 1913"/>
                <a:gd name="T3" fmla="*/ 0 h 1252"/>
                <a:gd name="T4" fmla="*/ 657 w 1913"/>
                <a:gd name="T5" fmla="*/ 313 h 1252"/>
                <a:gd name="T6" fmla="*/ 588 w 1913"/>
                <a:gd name="T7" fmla="*/ 294 h 1252"/>
                <a:gd name="T8" fmla="*/ 555 w 1913"/>
                <a:gd name="T9" fmla="*/ 292 h 1252"/>
                <a:gd name="T10" fmla="*/ 299 w 1913"/>
                <a:gd name="T11" fmla="*/ 516 h 1252"/>
                <a:gd name="T12" fmla="*/ 0 w 1913"/>
                <a:gd name="T13" fmla="*/ 880 h 1252"/>
                <a:gd name="T14" fmla="*/ 372 w 1913"/>
                <a:gd name="T15" fmla="*/ 1252 h 1252"/>
                <a:gd name="T16" fmla="*/ 458 w 1913"/>
                <a:gd name="T17" fmla="*/ 1252 h 1252"/>
                <a:gd name="T18" fmla="*/ 1626 w 1913"/>
                <a:gd name="T19" fmla="*/ 1252 h 1252"/>
                <a:gd name="T20" fmla="*/ 1913 w 1913"/>
                <a:gd name="T21" fmla="*/ 922 h 1252"/>
                <a:gd name="T22" fmla="*/ 1691 w 1913"/>
                <a:gd name="T23" fmla="*/ 60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3" h="1252">
                  <a:moveTo>
                    <a:pt x="1691" y="600"/>
                  </a:moveTo>
                  <a:cubicBezTo>
                    <a:pt x="1688" y="272"/>
                    <a:pt x="1460" y="6"/>
                    <a:pt x="1176" y="0"/>
                  </a:cubicBezTo>
                  <a:cubicBezTo>
                    <a:pt x="952" y="4"/>
                    <a:pt x="758" y="129"/>
                    <a:pt x="657" y="313"/>
                  </a:cubicBezTo>
                  <a:cubicBezTo>
                    <a:pt x="635" y="304"/>
                    <a:pt x="612" y="297"/>
                    <a:pt x="588" y="294"/>
                  </a:cubicBezTo>
                  <a:cubicBezTo>
                    <a:pt x="577" y="292"/>
                    <a:pt x="566" y="292"/>
                    <a:pt x="555" y="292"/>
                  </a:cubicBezTo>
                  <a:cubicBezTo>
                    <a:pt x="424" y="292"/>
                    <a:pt x="315" y="389"/>
                    <a:pt x="299" y="516"/>
                  </a:cubicBezTo>
                  <a:cubicBezTo>
                    <a:pt x="128" y="550"/>
                    <a:pt x="0" y="700"/>
                    <a:pt x="0" y="880"/>
                  </a:cubicBezTo>
                  <a:cubicBezTo>
                    <a:pt x="0" y="1086"/>
                    <a:pt x="166" y="1252"/>
                    <a:pt x="372" y="1252"/>
                  </a:cubicBezTo>
                  <a:cubicBezTo>
                    <a:pt x="458" y="1252"/>
                    <a:pt x="458" y="1252"/>
                    <a:pt x="458" y="1252"/>
                  </a:cubicBezTo>
                  <a:cubicBezTo>
                    <a:pt x="458" y="1252"/>
                    <a:pt x="1626" y="1252"/>
                    <a:pt x="1626" y="1252"/>
                  </a:cubicBezTo>
                  <a:cubicBezTo>
                    <a:pt x="1784" y="1252"/>
                    <a:pt x="1913" y="1104"/>
                    <a:pt x="1913" y="922"/>
                  </a:cubicBezTo>
                  <a:cubicBezTo>
                    <a:pt x="1913" y="765"/>
                    <a:pt x="1818" y="634"/>
                    <a:pt x="1691" y="60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Verdana"/>
                <a:ea typeface="+mn-ea"/>
                <a:cs typeface="+mn-cs"/>
              </a:endParaRPr>
            </a:p>
          </p:txBody>
        </p:sp>
        <p:sp>
          <p:nvSpPr>
            <p:cNvPr id="66" name="Oval 52">
              <a:extLst>
                <a:ext uri="{FF2B5EF4-FFF2-40B4-BE49-F238E27FC236}">
                  <a16:creationId xmlns:a16="http://schemas.microsoft.com/office/drawing/2014/main" id="{165486AF-6E08-4431-912A-45736A34E56C}"/>
                </a:ext>
              </a:extLst>
            </p:cNvPr>
            <p:cNvSpPr>
              <a:spLocks noChangeArrowheads="1"/>
            </p:cNvSpPr>
            <p:nvPr/>
          </p:nvSpPr>
          <p:spPr bwMode="auto">
            <a:xfrm>
              <a:off x="695326" y="4940300"/>
              <a:ext cx="222250" cy="21748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Verdana"/>
                <a:ea typeface="+mn-ea"/>
                <a:cs typeface="+mn-cs"/>
              </a:endParaRPr>
            </a:p>
          </p:txBody>
        </p:sp>
      </p:grpSp>
      <p:grpSp>
        <p:nvGrpSpPr>
          <p:cNvPr id="24" name="Group 23">
            <a:extLst>
              <a:ext uri="{FF2B5EF4-FFF2-40B4-BE49-F238E27FC236}">
                <a16:creationId xmlns:a16="http://schemas.microsoft.com/office/drawing/2014/main" id="{023461DA-6177-47C1-8F3B-F51EB5CDC36B}"/>
              </a:ext>
            </a:extLst>
          </p:cNvPr>
          <p:cNvGrpSpPr/>
          <p:nvPr/>
        </p:nvGrpSpPr>
        <p:grpSpPr>
          <a:xfrm>
            <a:off x="6338991" y="2129705"/>
            <a:ext cx="539949" cy="469535"/>
            <a:chOff x="3233464" y="2606150"/>
            <a:chExt cx="261790" cy="259222"/>
          </a:xfrm>
        </p:grpSpPr>
        <p:grpSp>
          <p:nvGrpSpPr>
            <p:cNvPr id="47" name="Group 46">
              <a:extLst>
                <a:ext uri="{FF2B5EF4-FFF2-40B4-BE49-F238E27FC236}">
                  <a16:creationId xmlns:a16="http://schemas.microsoft.com/office/drawing/2014/main" id="{4C5F2B77-BFB6-4671-919D-EA44FCF4B4F1}"/>
                </a:ext>
              </a:extLst>
            </p:cNvPr>
            <p:cNvGrpSpPr/>
            <p:nvPr/>
          </p:nvGrpSpPr>
          <p:grpSpPr>
            <a:xfrm>
              <a:off x="3233464" y="2606150"/>
              <a:ext cx="214007" cy="259222"/>
              <a:chOff x="3233464" y="2606150"/>
              <a:chExt cx="214007" cy="259222"/>
            </a:xfrm>
          </p:grpSpPr>
          <p:grpSp>
            <p:nvGrpSpPr>
              <p:cNvPr id="49" name="Group 48">
                <a:extLst>
                  <a:ext uri="{FF2B5EF4-FFF2-40B4-BE49-F238E27FC236}">
                    <a16:creationId xmlns:a16="http://schemas.microsoft.com/office/drawing/2014/main" id="{DB48B2D4-86CC-44BC-8EFD-8E6A42C78085}"/>
                  </a:ext>
                </a:extLst>
              </p:cNvPr>
              <p:cNvGrpSpPr/>
              <p:nvPr/>
            </p:nvGrpSpPr>
            <p:grpSpPr>
              <a:xfrm>
                <a:off x="3235860" y="2606150"/>
                <a:ext cx="180370" cy="180171"/>
                <a:chOff x="3235860" y="2606150"/>
                <a:chExt cx="180370" cy="180171"/>
              </a:xfrm>
            </p:grpSpPr>
            <p:sp>
              <p:nvSpPr>
                <p:cNvPr id="51" name="Freeform 29">
                  <a:extLst>
                    <a:ext uri="{FF2B5EF4-FFF2-40B4-BE49-F238E27FC236}">
                      <a16:creationId xmlns:a16="http://schemas.microsoft.com/office/drawing/2014/main" id="{5537A58D-CEE6-40CA-B653-D896DED6F8D4}"/>
                    </a:ext>
                  </a:extLst>
                </p:cNvPr>
                <p:cNvSpPr>
                  <a:spLocks noEditPoints="1"/>
                </p:cNvSpPr>
                <p:nvPr/>
              </p:nvSpPr>
              <p:spPr bwMode="auto">
                <a:xfrm>
                  <a:off x="3235860" y="2606150"/>
                  <a:ext cx="180370" cy="180171"/>
                </a:xfrm>
                <a:custGeom>
                  <a:avLst/>
                  <a:gdLst>
                    <a:gd name="T0" fmla="*/ 329 w 383"/>
                    <a:gd name="T1" fmla="*/ 58 h 383"/>
                    <a:gd name="T2" fmla="*/ 327 w 383"/>
                    <a:gd name="T3" fmla="*/ 56 h 383"/>
                    <a:gd name="T4" fmla="*/ 326 w 383"/>
                    <a:gd name="T5" fmla="*/ 55 h 383"/>
                    <a:gd name="T6" fmla="*/ 191 w 383"/>
                    <a:gd name="T7" fmla="*/ 0 h 383"/>
                    <a:gd name="T8" fmla="*/ 60 w 383"/>
                    <a:gd name="T9" fmla="*/ 52 h 383"/>
                    <a:gd name="T10" fmla="*/ 57 w 383"/>
                    <a:gd name="T11" fmla="*/ 54 h 383"/>
                    <a:gd name="T12" fmla="*/ 56 w 383"/>
                    <a:gd name="T13" fmla="*/ 56 h 383"/>
                    <a:gd name="T14" fmla="*/ 0 w 383"/>
                    <a:gd name="T15" fmla="*/ 191 h 383"/>
                    <a:gd name="T16" fmla="*/ 56 w 383"/>
                    <a:gd name="T17" fmla="*/ 327 h 383"/>
                    <a:gd name="T18" fmla="*/ 191 w 383"/>
                    <a:gd name="T19" fmla="*/ 383 h 383"/>
                    <a:gd name="T20" fmla="*/ 327 w 383"/>
                    <a:gd name="T21" fmla="*/ 327 h 383"/>
                    <a:gd name="T22" fmla="*/ 383 w 383"/>
                    <a:gd name="T23" fmla="*/ 191 h 383"/>
                    <a:gd name="T24" fmla="*/ 329 w 383"/>
                    <a:gd name="T25" fmla="*/ 58 h 383"/>
                    <a:gd name="T26" fmla="*/ 220 w 383"/>
                    <a:gd name="T27" fmla="*/ 372 h 383"/>
                    <a:gd name="T28" fmla="*/ 200 w 383"/>
                    <a:gd name="T29" fmla="*/ 374 h 383"/>
                    <a:gd name="T30" fmla="*/ 182 w 383"/>
                    <a:gd name="T31" fmla="*/ 374 h 383"/>
                    <a:gd name="T32" fmla="*/ 162 w 383"/>
                    <a:gd name="T33" fmla="*/ 372 h 383"/>
                    <a:gd name="T34" fmla="*/ 8 w 383"/>
                    <a:gd name="T35" fmla="*/ 193 h 383"/>
                    <a:gd name="T36" fmla="*/ 8 w 383"/>
                    <a:gd name="T37" fmla="*/ 191 h 383"/>
                    <a:gd name="T38" fmla="*/ 8 w 383"/>
                    <a:gd name="T39" fmla="*/ 189 h 383"/>
                    <a:gd name="T40" fmla="*/ 63 w 383"/>
                    <a:gd name="T41" fmla="*/ 61 h 383"/>
                    <a:gd name="T42" fmla="*/ 66 w 383"/>
                    <a:gd name="T43" fmla="*/ 58 h 383"/>
                    <a:gd name="T44" fmla="*/ 162 w 383"/>
                    <a:gd name="T45" fmla="*/ 11 h 383"/>
                    <a:gd name="T46" fmla="*/ 183 w 383"/>
                    <a:gd name="T47" fmla="*/ 8 h 383"/>
                    <a:gd name="T48" fmla="*/ 191 w 383"/>
                    <a:gd name="T49" fmla="*/ 8 h 383"/>
                    <a:gd name="T50" fmla="*/ 200 w 383"/>
                    <a:gd name="T51" fmla="*/ 8 h 383"/>
                    <a:gd name="T52" fmla="*/ 220 w 383"/>
                    <a:gd name="T53" fmla="*/ 11 h 383"/>
                    <a:gd name="T54" fmla="*/ 320 w 383"/>
                    <a:gd name="T55" fmla="*/ 62 h 383"/>
                    <a:gd name="T56" fmla="*/ 323 w 383"/>
                    <a:gd name="T57" fmla="*/ 64 h 383"/>
                    <a:gd name="T58" fmla="*/ 374 w 383"/>
                    <a:gd name="T59" fmla="*/ 189 h 383"/>
                    <a:gd name="T60" fmla="*/ 374 w 383"/>
                    <a:gd name="T61" fmla="*/ 191 h 383"/>
                    <a:gd name="T62" fmla="*/ 374 w 383"/>
                    <a:gd name="T63" fmla="*/ 193 h 383"/>
                    <a:gd name="T64" fmla="*/ 220 w 383"/>
                    <a:gd name="T65" fmla="*/ 37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3" h="383">
                      <a:moveTo>
                        <a:pt x="329" y="58"/>
                      </a:moveTo>
                      <a:cubicBezTo>
                        <a:pt x="328" y="58"/>
                        <a:pt x="327" y="57"/>
                        <a:pt x="327" y="56"/>
                      </a:cubicBezTo>
                      <a:cubicBezTo>
                        <a:pt x="326" y="56"/>
                        <a:pt x="326" y="56"/>
                        <a:pt x="326" y="55"/>
                      </a:cubicBezTo>
                      <a:cubicBezTo>
                        <a:pt x="290" y="20"/>
                        <a:pt x="242" y="0"/>
                        <a:pt x="191" y="0"/>
                      </a:cubicBezTo>
                      <a:cubicBezTo>
                        <a:pt x="142" y="0"/>
                        <a:pt x="96" y="18"/>
                        <a:pt x="60" y="52"/>
                      </a:cubicBezTo>
                      <a:cubicBezTo>
                        <a:pt x="59" y="53"/>
                        <a:pt x="58" y="53"/>
                        <a:pt x="57" y="54"/>
                      </a:cubicBezTo>
                      <a:cubicBezTo>
                        <a:pt x="57" y="55"/>
                        <a:pt x="56" y="55"/>
                        <a:pt x="56" y="56"/>
                      </a:cubicBezTo>
                      <a:cubicBezTo>
                        <a:pt x="20" y="92"/>
                        <a:pt x="0" y="140"/>
                        <a:pt x="0" y="191"/>
                      </a:cubicBezTo>
                      <a:cubicBezTo>
                        <a:pt x="0" y="242"/>
                        <a:pt x="20" y="291"/>
                        <a:pt x="56" y="327"/>
                      </a:cubicBezTo>
                      <a:cubicBezTo>
                        <a:pt x="92" y="363"/>
                        <a:pt x="140" y="383"/>
                        <a:pt x="191" y="383"/>
                      </a:cubicBezTo>
                      <a:cubicBezTo>
                        <a:pt x="242" y="383"/>
                        <a:pt x="290" y="363"/>
                        <a:pt x="327" y="327"/>
                      </a:cubicBezTo>
                      <a:cubicBezTo>
                        <a:pt x="363" y="291"/>
                        <a:pt x="383" y="242"/>
                        <a:pt x="383" y="191"/>
                      </a:cubicBezTo>
                      <a:cubicBezTo>
                        <a:pt x="383" y="141"/>
                        <a:pt x="364" y="94"/>
                        <a:pt x="329" y="58"/>
                      </a:cubicBezTo>
                      <a:close/>
                      <a:moveTo>
                        <a:pt x="220" y="372"/>
                      </a:moveTo>
                      <a:cubicBezTo>
                        <a:pt x="214" y="373"/>
                        <a:pt x="207" y="374"/>
                        <a:pt x="200" y="374"/>
                      </a:cubicBezTo>
                      <a:cubicBezTo>
                        <a:pt x="194" y="374"/>
                        <a:pt x="188" y="374"/>
                        <a:pt x="182" y="374"/>
                      </a:cubicBezTo>
                      <a:cubicBezTo>
                        <a:pt x="176" y="374"/>
                        <a:pt x="169" y="373"/>
                        <a:pt x="162" y="372"/>
                      </a:cubicBezTo>
                      <a:cubicBezTo>
                        <a:pt x="74" y="358"/>
                        <a:pt x="9" y="283"/>
                        <a:pt x="8" y="193"/>
                      </a:cubicBezTo>
                      <a:cubicBezTo>
                        <a:pt x="8" y="193"/>
                        <a:pt x="8" y="192"/>
                        <a:pt x="8" y="191"/>
                      </a:cubicBezTo>
                      <a:cubicBezTo>
                        <a:pt x="8" y="191"/>
                        <a:pt x="8" y="190"/>
                        <a:pt x="8" y="189"/>
                      </a:cubicBezTo>
                      <a:cubicBezTo>
                        <a:pt x="9" y="141"/>
                        <a:pt x="28" y="95"/>
                        <a:pt x="63" y="61"/>
                      </a:cubicBezTo>
                      <a:cubicBezTo>
                        <a:pt x="64" y="60"/>
                        <a:pt x="65" y="59"/>
                        <a:pt x="66" y="58"/>
                      </a:cubicBezTo>
                      <a:cubicBezTo>
                        <a:pt x="93" y="33"/>
                        <a:pt x="126" y="16"/>
                        <a:pt x="162" y="11"/>
                      </a:cubicBezTo>
                      <a:cubicBezTo>
                        <a:pt x="169" y="10"/>
                        <a:pt x="176" y="9"/>
                        <a:pt x="183" y="8"/>
                      </a:cubicBezTo>
                      <a:cubicBezTo>
                        <a:pt x="185" y="8"/>
                        <a:pt x="188" y="8"/>
                        <a:pt x="191" y="8"/>
                      </a:cubicBezTo>
                      <a:cubicBezTo>
                        <a:pt x="194" y="8"/>
                        <a:pt x="197" y="8"/>
                        <a:pt x="200" y="8"/>
                      </a:cubicBezTo>
                      <a:cubicBezTo>
                        <a:pt x="207" y="9"/>
                        <a:pt x="214" y="10"/>
                        <a:pt x="220" y="11"/>
                      </a:cubicBezTo>
                      <a:cubicBezTo>
                        <a:pt x="258" y="17"/>
                        <a:pt x="293" y="34"/>
                        <a:pt x="320" y="62"/>
                      </a:cubicBezTo>
                      <a:cubicBezTo>
                        <a:pt x="321" y="62"/>
                        <a:pt x="322" y="63"/>
                        <a:pt x="323" y="64"/>
                      </a:cubicBezTo>
                      <a:cubicBezTo>
                        <a:pt x="355" y="98"/>
                        <a:pt x="374" y="143"/>
                        <a:pt x="374" y="189"/>
                      </a:cubicBezTo>
                      <a:cubicBezTo>
                        <a:pt x="374" y="190"/>
                        <a:pt x="374" y="191"/>
                        <a:pt x="374" y="191"/>
                      </a:cubicBezTo>
                      <a:cubicBezTo>
                        <a:pt x="374" y="192"/>
                        <a:pt x="374" y="193"/>
                        <a:pt x="374" y="193"/>
                      </a:cubicBezTo>
                      <a:cubicBezTo>
                        <a:pt x="373" y="283"/>
                        <a:pt x="309" y="358"/>
                        <a:pt x="220" y="37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2" name="Freeform 30">
                  <a:extLst>
                    <a:ext uri="{FF2B5EF4-FFF2-40B4-BE49-F238E27FC236}">
                      <a16:creationId xmlns:a16="http://schemas.microsoft.com/office/drawing/2014/main" id="{CA86C107-7F5B-4253-9523-70CBEBBB44A1}"/>
                    </a:ext>
                  </a:extLst>
                </p:cNvPr>
                <p:cNvSpPr>
                  <a:spLocks/>
                </p:cNvSpPr>
                <p:nvPr/>
              </p:nvSpPr>
              <p:spPr bwMode="auto">
                <a:xfrm>
                  <a:off x="3262648" y="2630556"/>
                  <a:ext cx="127985" cy="32542"/>
                </a:xfrm>
                <a:custGeom>
                  <a:avLst/>
                  <a:gdLst>
                    <a:gd name="T0" fmla="*/ 269 w 272"/>
                    <a:gd name="T1" fmla="*/ 9 h 69"/>
                    <a:gd name="T2" fmla="*/ 267 w 272"/>
                    <a:gd name="T3" fmla="*/ 7 h 69"/>
                    <a:gd name="T4" fmla="*/ 266 w 272"/>
                    <a:gd name="T5" fmla="*/ 6 h 69"/>
                    <a:gd name="T6" fmla="*/ 263 w 272"/>
                    <a:gd name="T7" fmla="*/ 3 h 69"/>
                    <a:gd name="T8" fmla="*/ 260 w 272"/>
                    <a:gd name="T9" fmla="*/ 6 h 69"/>
                    <a:gd name="T10" fmla="*/ 258 w 272"/>
                    <a:gd name="T11" fmla="*/ 9 h 69"/>
                    <a:gd name="T12" fmla="*/ 224 w 272"/>
                    <a:gd name="T13" fmla="*/ 34 h 69"/>
                    <a:gd name="T14" fmla="*/ 221 w 272"/>
                    <a:gd name="T15" fmla="*/ 36 h 69"/>
                    <a:gd name="T16" fmla="*/ 168 w 272"/>
                    <a:gd name="T17" fmla="*/ 54 h 69"/>
                    <a:gd name="T18" fmla="*/ 164 w 272"/>
                    <a:gd name="T19" fmla="*/ 54 h 69"/>
                    <a:gd name="T20" fmla="*/ 138 w 272"/>
                    <a:gd name="T21" fmla="*/ 56 h 69"/>
                    <a:gd name="T22" fmla="*/ 105 w 272"/>
                    <a:gd name="T23" fmla="*/ 53 h 69"/>
                    <a:gd name="T24" fmla="*/ 101 w 272"/>
                    <a:gd name="T25" fmla="*/ 52 h 69"/>
                    <a:gd name="T26" fmla="*/ 49 w 272"/>
                    <a:gd name="T27" fmla="*/ 32 h 69"/>
                    <a:gd name="T28" fmla="*/ 46 w 272"/>
                    <a:gd name="T29" fmla="*/ 30 h 69"/>
                    <a:gd name="T30" fmla="*/ 15 w 272"/>
                    <a:gd name="T31" fmla="*/ 5 h 69"/>
                    <a:gd name="T32" fmla="*/ 12 w 272"/>
                    <a:gd name="T33" fmla="*/ 3 h 69"/>
                    <a:gd name="T34" fmla="*/ 9 w 272"/>
                    <a:gd name="T35" fmla="*/ 0 h 69"/>
                    <a:gd name="T36" fmla="*/ 6 w 272"/>
                    <a:gd name="T37" fmla="*/ 3 h 69"/>
                    <a:gd name="T38" fmla="*/ 3 w 272"/>
                    <a:gd name="T39" fmla="*/ 5 h 69"/>
                    <a:gd name="T40" fmla="*/ 0 w 272"/>
                    <a:gd name="T41" fmla="*/ 8 h 69"/>
                    <a:gd name="T42" fmla="*/ 3 w 272"/>
                    <a:gd name="T43" fmla="*/ 11 h 69"/>
                    <a:gd name="T44" fmla="*/ 5 w 272"/>
                    <a:gd name="T45" fmla="*/ 14 h 69"/>
                    <a:gd name="T46" fmla="*/ 6 w 272"/>
                    <a:gd name="T47" fmla="*/ 14 h 69"/>
                    <a:gd name="T48" fmla="*/ 40 w 272"/>
                    <a:gd name="T49" fmla="*/ 41 h 69"/>
                    <a:gd name="T50" fmla="*/ 43 w 272"/>
                    <a:gd name="T51" fmla="*/ 43 h 69"/>
                    <a:gd name="T52" fmla="*/ 99 w 272"/>
                    <a:gd name="T53" fmla="*/ 65 h 69"/>
                    <a:gd name="T54" fmla="*/ 103 w 272"/>
                    <a:gd name="T55" fmla="*/ 65 h 69"/>
                    <a:gd name="T56" fmla="*/ 138 w 272"/>
                    <a:gd name="T57" fmla="*/ 69 h 69"/>
                    <a:gd name="T58" fmla="*/ 166 w 272"/>
                    <a:gd name="T59" fmla="*/ 67 h 69"/>
                    <a:gd name="T60" fmla="*/ 170 w 272"/>
                    <a:gd name="T61" fmla="*/ 66 h 69"/>
                    <a:gd name="T62" fmla="*/ 226 w 272"/>
                    <a:gd name="T63" fmla="*/ 47 h 69"/>
                    <a:gd name="T64" fmla="*/ 230 w 272"/>
                    <a:gd name="T65" fmla="*/ 45 h 69"/>
                    <a:gd name="T66" fmla="*/ 266 w 272"/>
                    <a:gd name="T67" fmla="*/ 18 h 69"/>
                    <a:gd name="T68" fmla="*/ 269 w 272"/>
                    <a:gd name="T69" fmla="*/ 15 h 69"/>
                    <a:gd name="T70" fmla="*/ 272 w 272"/>
                    <a:gd name="T71" fmla="*/ 12 h 69"/>
                    <a:gd name="T72" fmla="*/ 269 w 272"/>
                    <a:gd name="T73" fmla="*/ 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2" h="69">
                      <a:moveTo>
                        <a:pt x="269" y="9"/>
                      </a:moveTo>
                      <a:cubicBezTo>
                        <a:pt x="268" y="8"/>
                        <a:pt x="267" y="8"/>
                        <a:pt x="267" y="7"/>
                      </a:cubicBezTo>
                      <a:cubicBezTo>
                        <a:pt x="267" y="7"/>
                        <a:pt x="266" y="6"/>
                        <a:pt x="266" y="6"/>
                      </a:cubicBezTo>
                      <a:cubicBezTo>
                        <a:pt x="263" y="3"/>
                        <a:pt x="263" y="3"/>
                        <a:pt x="263" y="3"/>
                      </a:cubicBezTo>
                      <a:cubicBezTo>
                        <a:pt x="260" y="6"/>
                        <a:pt x="260" y="6"/>
                        <a:pt x="260" y="6"/>
                      </a:cubicBezTo>
                      <a:cubicBezTo>
                        <a:pt x="259" y="7"/>
                        <a:pt x="258" y="8"/>
                        <a:pt x="258" y="9"/>
                      </a:cubicBezTo>
                      <a:cubicBezTo>
                        <a:pt x="247" y="19"/>
                        <a:pt x="236" y="27"/>
                        <a:pt x="224" y="34"/>
                      </a:cubicBezTo>
                      <a:cubicBezTo>
                        <a:pt x="223" y="34"/>
                        <a:pt x="222" y="35"/>
                        <a:pt x="221" y="36"/>
                      </a:cubicBezTo>
                      <a:cubicBezTo>
                        <a:pt x="204" y="44"/>
                        <a:pt x="186" y="51"/>
                        <a:pt x="168" y="54"/>
                      </a:cubicBezTo>
                      <a:cubicBezTo>
                        <a:pt x="167" y="54"/>
                        <a:pt x="165" y="54"/>
                        <a:pt x="164" y="54"/>
                      </a:cubicBezTo>
                      <a:cubicBezTo>
                        <a:pt x="155" y="56"/>
                        <a:pt x="147" y="56"/>
                        <a:pt x="138" y="56"/>
                      </a:cubicBezTo>
                      <a:cubicBezTo>
                        <a:pt x="127" y="56"/>
                        <a:pt x="115" y="55"/>
                        <a:pt x="105" y="53"/>
                      </a:cubicBezTo>
                      <a:cubicBezTo>
                        <a:pt x="103" y="53"/>
                        <a:pt x="102" y="53"/>
                        <a:pt x="101" y="52"/>
                      </a:cubicBezTo>
                      <a:cubicBezTo>
                        <a:pt x="83" y="48"/>
                        <a:pt x="65" y="42"/>
                        <a:pt x="49" y="32"/>
                      </a:cubicBezTo>
                      <a:cubicBezTo>
                        <a:pt x="48" y="31"/>
                        <a:pt x="47" y="31"/>
                        <a:pt x="46" y="30"/>
                      </a:cubicBezTo>
                      <a:cubicBezTo>
                        <a:pt x="35" y="23"/>
                        <a:pt x="24" y="15"/>
                        <a:pt x="15" y="5"/>
                      </a:cubicBezTo>
                      <a:cubicBezTo>
                        <a:pt x="14" y="4"/>
                        <a:pt x="13" y="4"/>
                        <a:pt x="12" y="3"/>
                      </a:cubicBezTo>
                      <a:cubicBezTo>
                        <a:pt x="9" y="0"/>
                        <a:pt x="9" y="0"/>
                        <a:pt x="9" y="0"/>
                      </a:cubicBezTo>
                      <a:cubicBezTo>
                        <a:pt x="6" y="3"/>
                        <a:pt x="6" y="3"/>
                        <a:pt x="6" y="3"/>
                      </a:cubicBezTo>
                      <a:cubicBezTo>
                        <a:pt x="5" y="3"/>
                        <a:pt x="4" y="4"/>
                        <a:pt x="3" y="5"/>
                      </a:cubicBezTo>
                      <a:cubicBezTo>
                        <a:pt x="0" y="8"/>
                        <a:pt x="0" y="8"/>
                        <a:pt x="0" y="8"/>
                      </a:cubicBezTo>
                      <a:cubicBezTo>
                        <a:pt x="3" y="11"/>
                        <a:pt x="3" y="11"/>
                        <a:pt x="3" y="11"/>
                      </a:cubicBezTo>
                      <a:cubicBezTo>
                        <a:pt x="4" y="12"/>
                        <a:pt x="5" y="13"/>
                        <a:pt x="5" y="14"/>
                      </a:cubicBezTo>
                      <a:cubicBezTo>
                        <a:pt x="6" y="14"/>
                        <a:pt x="6" y="14"/>
                        <a:pt x="6" y="14"/>
                      </a:cubicBezTo>
                      <a:cubicBezTo>
                        <a:pt x="16" y="24"/>
                        <a:pt x="28" y="33"/>
                        <a:pt x="40" y="41"/>
                      </a:cubicBezTo>
                      <a:cubicBezTo>
                        <a:pt x="41" y="42"/>
                        <a:pt x="42" y="42"/>
                        <a:pt x="43" y="43"/>
                      </a:cubicBezTo>
                      <a:cubicBezTo>
                        <a:pt x="60" y="53"/>
                        <a:pt x="79" y="60"/>
                        <a:pt x="99" y="65"/>
                      </a:cubicBezTo>
                      <a:cubicBezTo>
                        <a:pt x="100" y="65"/>
                        <a:pt x="101" y="65"/>
                        <a:pt x="103" y="65"/>
                      </a:cubicBezTo>
                      <a:cubicBezTo>
                        <a:pt x="114" y="68"/>
                        <a:pt x="126" y="69"/>
                        <a:pt x="138" y="69"/>
                      </a:cubicBezTo>
                      <a:cubicBezTo>
                        <a:pt x="147" y="69"/>
                        <a:pt x="157" y="68"/>
                        <a:pt x="166" y="67"/>
                      </a:cubicBezTo>
                      <a:cubicBezTo>
                        <a:pt x="167" y="66"/>
                        <a:pt x="168" y="66"/>
                        <a:pt x="170" y="66"/>
                      </a:cubicBezTo>
                      <a:cubicBezTo>
                        <a:pt x="189" y="63"/>
                        <a:pt x="208" y="56"/>
                        <a:pt x="226" y="47"/>
                      </a:cubicBezTo>
                      <a:cubicBezTo>
                        <a:pt x="227" y="46"/>
                        <a:pt x="229" y="45"/>
                        <a:pt x="230" y="45"/>
                      </a:cubicBezTo>
                      <a:cubicBezTo>
                        <a:pt x="243" y="37"/>
                        <a:pt x="255" y="28"/>
                        <a:pt x="266" y="18"/>
                      </a:cubicBezTo>
                      <a:cubicBezTo>
                        <a:pt x="267" y="17"/>
                        <a:pt x="268" y="16"/>
                        <a:pt x="269" y="15"/>
                      </a:cubicBezTo>
                      <a:cubicBezTo>
                        <a:pt x="272" y="12"/>
                        <a:pt x="272" y="12"/>
                        <a:pt x="272" y="12"/>
                      </a:cubicBezTo>
                      <a:cubicBezTo>
                        <a:pt x="269" y="9"/>
                        <a:pt x="269" y="9"/>
                        <a:pt x="269"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3" name="Freeform 31">
                  <a:extLst>
                    <a:ext uri="{FF2B5EF4-FFF2-40B4-BE49-F238E27FC236}">
                      <a16:creationId xmlns:a16="http://schemas.microsoft.com/office/drawing/2014/main" id="{072CFC1E-8812-4790-8AAB-F389DB3D73DF}"/>
                    </a:ext>
                  </a:extLst>
                </p:cNvPr>
                <p:cNvSpPr>
                  <a:spLocks/>
                </p:cNvSpPr>
                <p:nvPr/>
              </p:nvSpPr>
              <p:spPr bwMode="auto">
                <a:xfrm>
                  <a:off x="3262648" y="2729373"/>
                  <a:ext cx="127985" cy="32542"/>
                </a:xfrm>
                <a:custGeom>
                  <a:avLst/>
                  <a:gdLst>
                    <a:gd name="T0" fmla="*/ 269 w 272"/>
                    <a:gd name="T1" fmla="*/ 53 h 69"/>
                    <a:gd name="T2" fmla="*/ 266 w 272"/>
                    <a:gd name="T3" fmla="*/ 51 h 69"/>
                    <a:gd name="T4" fmla="*/ 230 w 272"/>
                    <a:gd name="T5" fmla="*/ 24 h 69"/>
                    <a:gd name="T6" fmla="*/ 226 w 272"/>
                    <a:gd name="T7" fmla="*/ 22 h 69"/>
                    <a:gd name="T8" fmla="*/ 170 w 272"/>
                    <a:gd name="T9" fmla="*/ 3 h 69"/>
                    <a:gd name="T10" fmla="*/ 166 w 272"/>
                    <a:gd name="T11" fmla="*/ 2 h 69"/>
                    <a:gd name="T12" fmla="*/ 138 w 272"/>
                    <a:gd name="T13" fmla="*/ 0 h 69"/>
                    <a:gd name="T14" fmla="*/ 103 w 272"/>
                    <a:gd name="T15" fmla="*/ 3 h 69"/>
                    <a:gd name="T16" fmla="*/ 99 w 272"/>
                    <a:gd name="T17" fmla="*/ 4 h 69"/>
                    <a:gd name="T18" fmla="*/ 43 w 272"/>
                    <a:gd name="T19" fmla="*/ 26 h 69"/>
                    <a:gd name="T20" fmla="*/ 40 w 272"/>
                    <a:gd name="T21" fmla="*/ 28 h 69"/>
                    <a:gd name="T22" fmla="*/ 6 w 272"/>
                    <a:gd name="T23" fmla="*/ 54 h 69"/>
                    <a:gd name="T24" fmla="*/ 5 w 272"/>
                    <a:gd name="T25" fmla="*/ 55 h 69"/>
                    <a:gd name="T26" fmla="*/ 3 w 272"/>
                    <a:gd name="T27" fmla="*/ 57 h 69"/>
                    <a:gd name="T28" fmla="*/ 0 w 272"/>
                    <a:gd name="T29" fmla="*/ 60 h 69"/>
                    <a:gd name="T30" fmla="*/ 3 w 272"/>
                    <a:gd name="T31" fmla="*/ 63 h 69"/>
                    <a:gd name="T32" fmla="*/ 6 w 272"/>
                    <a:gd name="T33" fmla="*/ 66 h 69"/>
                    <a:gd name="T34" fmla="*/ 9 w 272"/>
                    <a:gd name="T35" fmla="*/ 69 h 69"/>
                    <a:gd name="T36" fmla="*/ 12 w 272"/>
                    <a:gd name="T37" fmla="*/ 66 h 69"/>
                    <a:gd name="T38" fmla="*/ 15 w 272"/>
                    <a:gd name="T39" fmla="*/ 63 h 69"/>
                    <a:gd name="T40" fmla="*/ 46 w 272"/>
                    <a:gd name="T41" fmla="*/ 39 h 69"/>
                    <a:gd name="T42" fmla="*/ 49 w 272"/>
                    <a:gd name="T43" fmla="*/ 37 h 69"/>
                    <a:gd name="T44" fmla="*/ 101 w 272"/>
                    <a:gd name="T45" fmla="*/ 16 h 69"/>
                    <a:gd name="T46" fmla="*/ 105 w 272"/>
                    <a:gd name="T47" fmla="*/ 16 h 69"/>
                    <a:gd name="T48" fmla="*/ 138 w 272"/>
                    <a:gd name="T49" fmla="*/ 12 h 69"/>
                    <a:gd name="T50" fmla="*/ 164 w 272"/>
                    <a:gd name="T51" fmla="*/ 14 h 69"/>
                    <a:gd name="T52" fmla="*/ 168 w 272"/>
                    <a:gd name="T53" fmla="*/ 15 h 69"/>
                    <a:gd name="T54" fmla="*/ 221 w 272"/>
                    <a:gd name="T55" fmla="*/ 33 h 69"/>
                    <a:gd name="T56" fmla="*/ 224 w 272"/>
                    <a:gd name="T57" fmla="*/ 35 h 69"/>
                    <a:gd name="T58" fmla="*/ 258 w 272"/>
                    <a:gd name="T59" fmla="*/ 60 h 69"/>
                    <a:gd name="T60" fmla="*/ 260 w 272"/>
                    <a:gd name="T61" fmla="*/ 62 h 69"/>
                    <a:gd name="T62" fmla="*/ 263 w 272"/>
                    <a:gd name="T63" fmla="*/ 65 h 69"/>
                    <a:gd name="T64" fmla="*/ 266 w 272"/>
                    <a:gd name="T65" fmla="*/ 62 h 69"/>
                    <a:gd name="T66" fmla="*/ 267 w 272"/>
                    <a:gd name="T67" fmla="*/ 62 h 69"/>
                    <a:gd name="T68" fmla="*/ 269 w 272"/>
                    <a:gd name="T69" fmla="*/ 59 h 69"/>
                    <a:gd name="T70" fmla="*/ 272 w 272"/>
                    <a:gd name="T71" fmla="*/ 56 h 69"/>
                    <a:gd name="T72" fmla="*/ 269 w 272"/>
                    <a:gd name="T73"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2" h="69">
                      <a:moveTo>
                        <a:pt x="269" y="53"/>
                      </a:moveTo>
                      <a:cubicBezTo>
                        <a:pt x="268" y="52"/>
                        <a:pt x="267" y="51"/>
                        <a:pt x="266" y="51"/>
                      </a:cubicBezTo>
                      <a:cubicBezTo>
                        <a:pt x="255" y="40"/>
                        <a:pt x="243" y="31"/>
                        <a:pt x="230" y="24"/>
                      </a:cubicBezTo>
                      <a:cubicBezTo>
                        <a:pt x="229" y="23"/>
                        <a:pt x="227" y="23"/>
                        <a:pt x="226" y="22"/>
                      </a:cubicBezTo>
                      <a:cubicBezTo>
                        <a:pt x="208" y="12"/>
                        <a:pt x="189" y="6"/>
                        <a:pt x="170" y="3"/>
                      </a:cubicBezTo>
                      <a:cubicBezTo>
                        <a:pt x="168" y="2"/>
                        <a:pt x="167" y="2"/>
                        <a:pt x="166" y="2"/>
                      </a:cubicBezTo>
                      <a:cubicBezTo>
                        <a:pt x="157" y="1"/>
                        <a:pt x="147" y="0"/>
                        <a:pt x="138" y="0"/>
                      </a:cubicBezTo>
                      <a:cubicBezTo>
                        <a:pt x="126" y="0"/>
                        <a:pt x="114" y="1"/>
                        <a:pt x="103" y="3"/>
                      </a:cubicBezTo>
                      <a:cubicBezTo>
                        <a:pt x="101" y="3"/>
                        <a:pt x="100" y="4"/>
                        <a:pt x="99" y="4"/>
                      </a:cubicBezTo>
                      <a:cubicBezTo>
                        <a:pt x="79" y="8"/>
                        <a:pt x="60" y="15"/>
                        <a:pt x="43" y="26"/>
                      </a:cubicBezTo>
                      <a:cubicBezTo>
                        <a:pt x="42" y="26"/>
                        <a:pt x="41" y="27"/>
                        <a:pt x="40" y="28"/>
                      </a:cubicBezTo>
                      <a:cubicBezTo>
                        <a:pt x="28" y="35"/>
                        <a:pt x="16" y="44"/>
                        <a:pt x="6" y="54"/>
                      </a:cubicBezTo>
                      <a:cubicBezTo>
                        <a:pt x="6" y="55"/>
                        <a:pt x="6" y="55"/>
                        <a:pt x="5" y="55"/>
                      </a:cubicBezTo>
                      <a:cubicBezTo>
                        <a:pt x="5" y="56"/>
                        <a:pt x="4" y="57"/>
                        <a:pt x="3" y="57"/>
                      </a:cubicBezTo>
                      <a:cubicBezTo>
                        <a:pt x="0" y="60"/>
                        <a:pt x="0" y="60"/>
                        <a:pt x="0" y="60"/>
                      </a:cubicBezTo>
                      <a:cubicBezTo>
                        <a:pt x="3" y="63"/>
                        <a:pt x="3" y="63"/>
                        <a:pt x="3" y="63"/>
                      </a:cubicBezTo>
                      <a:cubicBezTo>
                        <a:pt x="4" y="64"/>
                        <a:pt x="5" y="65"/>
                        <a:pt x="6" y="66"/>
                      </a:cubicBezTo>
                      <a:cubicBezTo>
                        <a:pt x="9" y="69"/>
                        <a:pt x="9" y="69"/>
                        <a:pt x="9" y="69"/>
                      </a:cubicBezTo>
                      <a:cubicBezTo>
                        <a:pt x="12" y="66"/>
                        <a:pt x="12" y="66"/>
                        <a:pt x="12" y="66"/>
                      </a:cubicBezTo>
                      <a:cubicBezTo>
                        <a:pt x="13" y="65"/>
                        <a:pt x="14" y="64"/>
                        <a:pt x="15" y="63"/>
                      </a:cubicBezTo>
                      <a:cubicBezTo>
                        <a:pt x="24" y="54"/>
                        <a:pt x="35" y="46"/>
                        <a:pt x="46" y="39"/>
                      </a:cubicBezTo>
                      <a:cubicBezTo>
                        <a:pt x="47" y="38"/>
                        <a:pt x="48" y="37"/>
                        <a:pt x="49" y="37"/>
                      </a:cubicBezTo>
                      <a:cubicBezTo>
                        <a:pt x="65" y="27"/>
                        <a:pt x="83" y="20"/>
                        <a:pt x="101" y="16"/>
                      </a:cubicBezTo>
                      <a:cubicBezTo>
                        <a:pt x="102" y="16"/>
                        <a:pt x="103" y="16"/>
                        <a:pt x="105" y="16"/>
                      </a:cubicBezTo>
                      <a:cubicBezTo>
                        <a:pt x="115" y="13"/>
                        <a:pt x="127" y="12"/>
                        <a:pt x="138" y="12"/>
                      </a:cubicBezTo>
                      <a:cubicBezTo>
                        <a:pt x="147" y="12"/>
                        <a:pt x="155" y="13"/>
                        <a:pt x="164" y="14"/>
                      </a:cubicBezTo>
                      <a:cubicBezTo>
                        <a:pt x="165" y="14"/>
                        <a:pt x="167" y="15"/>
                        <a:pt x="168" y="15"/>
                      </a:cubicBezTo>
                      <a:cubicBezTo>
                        <a:pt x="186" y="18"/>
                        <a:pt x="204" y="24"/>
                        <a:pt x="221" y="33"/>
                      </a:cubicBezTo>
                      <a:cubicBezTo>
                        <a:pt x="222" y="34"/>
                        <a:pt x="223" y="34"/>
                        <a:pt x="224" y="35"/>
                      </a:cubicBezTo>
                      <a:cubicBezTo>
                        <a:pt x="236" y="42"/>
                        <a:pt x="247" y="50"/>
                        <a:pt x="258" y="60"/>
                      </a:cubicBezTo>
                      <a:cubicBezTo>
                        <a:pt x="258" y="60"/>
                        <a:pt x="259" y="61"/>
                        <a:pt x="260" y="62"/>
                      </a:cubicBezTo>
                      <a:cubicBezTo>
                        <a:pt x="263" y="65"/>
                        <a:pt x="263" y="65"/>
                        <a:pt x="263" y="65"/>
                      </a:cubicBezTo>
                      <a:cubicBezTo>
                        <a:pt x="266" y="62"/>
                        <a:pt x="266" y="62"/>
                        <a:pt x="266" y="62"/>
                      </a:cubicBezTo>
                      <a:cubicBezTo>
                        <a:pt x="266" y="62"/>
                        <a:pt x="267" y="62"/>
                        <a:pt x="267" y="62"/>
                      </a:cubicBezTo>
                      <a:cubicBezTo>
                        <a:pt x="267" y="61"/>
                        <a:pt x="268" y="60"/>
                        <a:pt x="269" y="59"/>
                      </a:cubicBezTo>
                      <a:cubicBezTo>
                        <a:pt x="272" y="56"/>
                        <a:pt x="272" y="56"/>
                        <a:pt x="272" y="56"/>
                      </a:cubicBezTo>
                      <a:cubicBezTo>
                        <a:pt x="269" y="53"/>
                        <a:pt x="269" y="53"/>
                        <a:pt x="269" y="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4" name="Freeform 32">
                  <a:extLst>
                    <a:ext uri="{FF2B5EF4-FFF2-40B4-BE49-F238E27FC236}">
                      <a16:creationId xmlns:a16="http://schemas.microsoft.com/office/drawing/2014/main" id="{14E6103A-24D5-4674-8EA0-7A7BB07F8200}"/>
                    </a:ext>
                  </a:extLst>
                </p:cNvPr>
                <p:cNvSpPr>
                  <a:spLocks noEditPoints="1"/>
                </p:cNvSpPr>
                <p:nvPr/>
              </p:nvSpPr>
              <p:spPr bwMode="auto">
                <a:xfrm>
                  <a:off x="3280109" y="2607936"/>
                  <a:ext cx="91276" cy="176599"/>
                </a:xfrm>
                <a:custGeom>
                  <a:avLst/>
                  <a:gdLst>
                    <a:gd name="T0" fmla="*/ 97 w 194"/>
                    <a:gd name="T1" fmla="*/ 362 h 375"/>
                    <a:gd name="T2" fmla="*/ 36 w 194"/>
                    <a:gd name="T3" fmla="*/ 312 h 375"/>
                    <a:gd name="T4" fmla="*/ 10 w 194"/>
                    <a:gd name="T5" fmla="*/ 187 h 375"/>
                    <a:gd name="T6" fmla="*/ 36 w 194"/>
                    <a:gd name="T7" fmla="*/ 63 h 375"/>
                    <a:gd name="T8" fmla="*/ 97 w 194"/>
                    <a:gd name="T9" fmla="*/ 12 h 375"/>
                    <a:gd name="T10" fmla="*/ 158 w 194"/>
                    <a:gd name="T11" fmla="*/ 63 h 375"/>
                    <a:gd name="T12" fmla="*/ 184 w 194"/>
                    <a:gd name="T13" fmla="*/ 187 h 375"/>
                    <a:gd name="T14" fmla="*/ 158 w 194"/>
                    <a:gd name="T15" fmla="*/ 312 h 375"/>
                    <a:gd name="T16" fmla="*/ 97 w 194"/>
                    <a:gd name="T17" fmla="*/ 362 h 375"/>
                    <a:gd name="T18" fmla="*/ 167 w 194"/>
                    <a:gd name="T19" fmla="*/ 56 h 375"/>
                    <a:gd name="T20" fmla="*/ 97 w 194"/>
                    <a:gd name="T21" fmla="*/ 0 h 375"/>
                    <a:gd name="T22" fmla="*/ 28 w 194"/>
                    <a:gd name="T23" fmla="*/ 56 h 375"/>
                    <a:gd name="T24" fmla="*/ 0 w 194"/>
                    <a:gd name="T25" fmla="*/ 187 h 375"/>
                    <a:gd name="T26" fmla="*/ 28 w 194"/>
                    <a:gd name="T27" fmla="*/ 319 h 375"/>
                    <a:gd name="T28" fmla="*/ 97 w 194"/>
                    <a:gd name="T29" fmla="*/ 375 h 375"/>
                    <a:gd name="T30" fmla="*/ 167 w 194"/>
                    <a:gd name="T31" fmla="*/ 319 h 375"/>
                    <a:gd name="T32" fmla="*/ 194 w 194"/>
                    <a:gd name="T33" fmla="*/ 187 h 375"/>
                    <a:gd name="T34" fmla="*/ 167 w 194"/>
                    <a:gd name="T35" fmla="*/ 5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375">
                      <a:moveTo>
                        <a:pt x="97" y="362"/>
                      </a:moveTo>
                      <a:cubicBezTo>
                        <a:pt x="74" y="362"/>
                        <a:pt x="53" y="344"/>
                        <a:pt x="36" y="312"/>
                      </a:cubicBezTo>
                      <a:cubicBezTo>
                        <a:pt x="20" y="279"/>
                        <a:pt x="10" y="234"/>
                        <a:pt x="10" y="187"/>
                      </a:cubicBezTo>
                      <a:cubicBezTo>
                        <a:pt x="10" y="140"/>
                        <a:pt x="20" y="96"/>
                        <a:pt x="36" y="63"/>
                      </a:cubicBezTo>
                      <a:cubicBezTo>
                        <a:pt x="53" y="30"/>
                        <a:pt x="74" y="12"/>
                        <a:pt x="97" y="12"/>
                      </a:cubicBezTo>
                      <a:cubicBezTo>
                        <a:pt x="120" y="12"/>
                        <a:pt x="141" y="30"/>
                        <a:pt x="158" y="63"/>
                      </a:cubicBezTo>
                      <a:cubicBezTo>
                        <a:pt x="175" y="96"/>
                        <a:pt x="184" y="140"/>
                        <a:pt x="184" y="187"/>
                      </a:cubicBezTo>
                      <a:cubicBezTo>
                        <a:pt x="184" y="234"/>
                        <a:pt x="175" y="279"/>
                        <a:pt x="158" y="312"/>
                      </a:cubicBezTo>
                      <a:cubicBezTo>
                        <a:pt x="141" y="344"/>
                        <a:pt x="120" y="362"/>
                        <a:pt x="97" y="362"/>
                      </a:cubicBezTo>
                      <a:close/>
                      <a:moveTo>
                        <a:pt x="167" y="56"/>
                      </a:moveTo>
                      <a:cubicBezTo>
                        <a:pt x="148" y="20"/>
                        <a:pt x="124" y="0"/>
                        <a:pt x="97" y="0"/>
                      </a:cubicBezTo>
                      <a:cubicBezTo>
                        <a:pt x="71" y="0"/>
                        <a:pt x="46" y="20"/>
                        <a:pt x="28" y="56"/>
                      </a:cubicBezTo>
                      <a:cubicBezTo>
                        <a:pt x="10" y="91"/>
                        <a:pt x="0" y="138"/>
                        <a:pt x="0" y="187"/>
                      </a:cubicBezTo>
                      <a:cubicBezTo>
                        <a:pt x="0" y="237"/>
                        <a:pt x="10" y="283"/>
                        <a:pt x="28" y="319"/>
                      </a:cubicBezTo>
                      <a:cubicBezTo>
                        <a:pt x="46" y="355"/>
                        <a:pt x="71" y="375"/>
                        <a:pt x="97" y="375"/>
                      </a:cubicBezTo>
                      <a:cubicBezTo>
                        <a:pt x="124" y="375"/>
                        <a:pt x="148" y="355"/>
                        <a:pt x="167" y="319"/>
                      </a:cubicBezTo>
                      <a:cubicBezTo>
                        <a:pt x="184" y="283"/>
                        <a:pt x="194" y="237"/>
                        <a:pt x="194" y="187"/>
                      </a:cubicBezTo>
                      <a:cubicBezTo>
                        <a:pt x="194" y="138"/>
                        <a:pt x="184" y="91"/>
                        <a:pt x="167"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5" name="Freeform 33">
                  <a:extLst>
                    <a:ext uri="{FF2B5EF4-FFF2-40B4-BE49-F238E27FC236}">
                      <a16:creationId xmlns:a16="http://schemas.microsoft.com/office/drawing/2014/main" id="{439501F5-CA10-481D-B434-9A8C5E645DF4}"/>
                    </a:ext>
                  </a:extLst>
                </p:cNvPr>
                <p:cNvSpPr>
                  <a:spLocks/>
                </p:cNvSpPr>
                <p:nvPr/>
              </p:nvSpPr>
              <p:spPr bwMode="auto">
                <a:xfrm>
                  <a:off x="3237646" y="2693061"/>
                  <a:ext cx="176600" cy="6151"/>
                </a:xfrm>
                <a:custGeom>
                  <a:avLst/>
                  <a:gdLst>
                    <a:gd name="T0" fmla="*/ 368 w 375"/>
                    <a:gd name="T1" fmla="*/ 0 h 13"/>
                    <a:gd name="T2" fmla="*/ 6 w 375"/>
                    <a:gd name="T3" fmla="*/ 0 h 13"/>
                    <a:gd name="T4" fmla="*/ 0 w 375"/>
                    <a:gd name="T5" fmla="*/ 7 h 13"/>
                    <a:gd name="T6" fmla="*/ 6 w 375"/>
                    <a:gd name="T7" fmla="*/ 13 h 13"/>
                    <a:gd name="T8" fmla="*/ 368 w 375"/>
                    <a:gd name="T9" fmla="*/ 13 h 13"/>
                    <a:gd name="T10" fmla="*/ 375 w 375"/>
                    <a:gd name="T11" fmla="*/ 7 h 13"/>
                    <a:gd name="T12" fmla="*/ 368 w 375"/>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75" h="13">
                      <a:moveTo>
                        <a:pt x="368" y="0"/>
                      </a:moveTo>
                      <a:cubicBezTo>
                        <a:pt x="6" y="0"/>
                        <a:pt x="6" y="0"/>
                        <a:pt x="6" y="0"/>
                      </a:cubicBezTo>
                      <a:cubicBezTo>
                        <a:pt x="2" y="0"/>
                        <a:pt x="0" y="3"/>
                        <a:pt x="0" y="7"/>
                      </a:cubicBezTo>
                      <a:cubicBezTo>
                        <a:pt x="0" y="10"/>
                        <a:pt x="2" y="13"/>
                        <a:pt x="6" y="13"/>
                      </a:cubicBezTo>
                      <a:cubicBezTo>
                        <a:pt x="368" y="13"/>
                        <a:pt x="368" y="13"/>
                        <a:pt x="368" y="13"/>
                      </a:cubicBezTo>
                      <a:cubicBezTo>
                        <a:pt x="372" y="13"/>
                        <a:pt x="375" y="10"/>
                        <a:pt x="375" y="7"/>
                      </a:cubicBezTo>
                      <a:cubicBezTo>
                        <a:pt x="375" y="3"/>
                        <a:pt x="372" y="0"/>
                        <a:pt x="368"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6" name="Freeform 34">
                  <a:extLst>
                    <a:ext uri="{FF2B5EF4-FFF2-40B4-BE49-F238E27FC236}">
                      <a16:creationId xmlns:a16="http://schemas.microsoft.com/office/drawing/2014/main" id="{BD5DFCFA-F96A-4821-B9DF-5C31A5114B97}"/>
                    </a:ext>
                  </a:extLst>
                </p:cNvPr>
                <p:cNvSpPr>
                  <a:spLocks/>
                </p:cNvSpPr>
                <p:nvPr/>
              </p:nvSpPr>
              <p:spPr bwMode="auto">
                <a:xfrm>
                  <a:off x="3322374" y="2607936"/>
                  <a:ext cx="6151" cy="176599"/>
                </a:xfrm>
                <a:custGeom>
                  <a:avLst/>
                  <a:gdLst>
                    <a:gd name="T0" fmla="*/ 13 w 13"/>
                    <a:gd name="T1" fmla="*/ 369 h 375"/>
                    <a:gd name="T2" fmla="*/ 13 w 13"/>
                    <a:gd name="T3" fmla="*/ 6 h 375"/>
                    <a:gd name="T4" fmla="*/ 7 w 13"/>
                    <a:gd name="T5" fmla="*/ 0 h 375"/>
                    <a:gd name="T6" fmla="*/ 0 w 13"/>
                    <a:gd name="T7" fmla="*/ 6 h 375"/>
                    <a:gd name="T8" fmla="*/ 0 w 13"/>
                    <a:gd name="T9" fmla="*/ 369 h 375"/>
                    <a:gd name="T10" fmla="*/ 7 w 13"/>
                    <a:gd name="T11" fmla="*/ 375 h 375"/>
                    <a:gd name="T12" fmla="*/ 13 w 13"/>
                    <a:gd name="T13" fmla="*/ 369 h 375"/>
                  </a:gdLst>
                  <a:ahLst/>
                  <a:cxnLst>
                    <a:cxn ang="0">
                      <a:pos x="T0" y="T1"/>
                    </a:cxn>
                    <a:cxn ang="0">
                      <a:pos x="T2" y="T3"/>
                    </a:cxn>
                    <a:cxn ang="0">
                      <a:pos x="T4" y="T5"/>
                    </a:cxn>
                    <a:cxn ang="0">
                      <a:pos x="T6" y="T7"/>
                    </a:cxn>
                    <a:cxn ang="0">
                      <a:pos x="T8" y="T9"/>
                    </a:cxn>
                    <a:cxn ang="0">
                      <a:pos x="T10" y="T11"/>
                    </a:cxn>
                    <a:cxn ang="0">
                      <a:pos x="T12" y="T13"/>
                    </a:cxn>
                  </a:cxnLst>
                  <a:rect l="0" t="0" r="r" b="b"/>
                  <a:pathLst>
                    <a:path w="13" h="375">
                      <a:moveTo>
                        <a:pt x="13" y="369"/>
                      </a:moveTo>
                      <a:cubicBezTo>
                        <a:pt x="13" y="6"/>
                        <a:pt x="13" y="6"/>
                        <a:pt x="13" y="6"/>
                      </a:cubicBezTo>
                      <a:cubicBezTo>
                        <a:pt x="13" y="3"/>
                        <a:pt x="10" y="0"/>
                        <a:pt x="7" y="0"/>
                      </a:cubicBezTo>
                      <a:cubicBezTo>
                        <a:pt x="3" y="0"/>
                        <a:pt x="0" y="3"/>
                        <a:pt x="0" y="6"/>
                      </a:cubicBezTo>
                      <a:cubicBezTo>
                        <a:pt x="0" y="369"/>
                        <a:pt x="0" y="369"/>
                        <a:pt x="0" y="369"/>
                      </a:cubicBezTo>
                      <a:cubicBezTo>
                        <a:pt x="0" y="372"/>
                        <a:pt x="3" y="375"/>
                        <a:pt x="7" y="375"/>
                      </a:cubicBezTo>
                      <a:cubicBezTo>
                        <a:pt x="10" y="375"/>
                        <a:pt x="13" y="372"/>
                        <a:pt x="13" y="36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50" name="Freeform 35">
                <a:extLst>
                  <a:ext uri="{FF2B5EF4-FFF2-40B4-BE49-F238E27FC236}">
                    <a16:creationId xmlns:a16="http://schemas.microsoft.com/office/drawing/2014/main" id="{92DDA7F0-F0C4-486C-92FA-99A665CA3E16}"/>
                  </a:ext>
                </a:extLst>
              </p:cNvPr>
              <p:cNvSpPr>
                <a:spLocks/>
              </p:cNvSpPr>
              <p:nvPr/>
            </p:nvSpPr>
            <p:spPr bwMode="auto">
              <a:xfrm>
                <a:off x="3233464" y="2754799"/>
                <a:ext cx="214007" cy="110573"/>
              </a:xfrm>
              <a:custGeom>
                <a:avLst/>
                <a:gdLst>
                  <a:gd name="T0" fmla="*/ 619 w 619"/>
                  <a:gd name="T1" fmla="*/ 234 h 320"/>
                  <a:gd name="T2" fmla="*/ 593 w 619"/>
                  <a:gd name="T3" fmla="*/ 234 h 320"/>
                  <a:gd name="T4" fmla="*/ 381 w 619"/>
                  <a:gd name="T5" fmla="*/ 304 h 320"/>
                  <a:gd name="T6" fmla="*/ 320 w 619"/>
                  <a:gd name="T7" fmla="*/ 304 h 320"/>
                  <a:gd name="T8" fmla="*/ 320 w 619"/>
                  <a:gd name="T9" fmla="*/ 304 h 320"/>
                  <a:gd name="T10" fmla="*/ 29 w 619"/>
                  <a:gd name="T11" fmla="*/ 142 h 320"/>
                  <a:gd name="T12" fmla="*/ 26 w 619"/>
                  <a:gd name="T13" fmla="*/ 140 h 320"/>
                  <a:gd name="T14" fmla="*/ 26 w 619"/>
                  <a:gd name="T15" fmla="*/ 140 h 320"/>
                  <a:gd name="T16" fmla="*/ 16 w 619"/>
                  <a:gd name="T17" fmla="*/ 84 h 320"/>
                  <a:gd name="T18" fmla="*/ 16 w 619"/>
                  <a:gd name="T19" fmla="*/ 84 h 320"/>
                  <a:gd name="T20" fmla="*/ 67 w 619"/>
                  <a:gd name="T21" fmla="*/ 56 h 320"/>
                  <a:gd name="T22" fmla="*/ 256 w 619"/>
                  <a:gd name="T23" fmla="*/ 141 h 320"/>
                  <a:gd name="T24" fmla="*/ 429 w 619"/>
                  <a:gd name="T25" fmla="*/ 122 h 320"/>
                  <a:gd name="T26" fmla="*/ 350 w 619"/>
                  <a:gd name="T27" fmla="*/ 123 h 320"/>
                  <a:gd name="T28" fmla="*/ 322 w 619"/>
                  <a:gd name="T29" fmla="*/ 124 h 320"/>
                  <a:gd name="T30" fmla="*/ 245 w 619"/>
                  <a:gd name="T31" fmla="*/ 74 h 320"/>
                  <a:gd name="T32" fmla="*/ 304 w 619"/>
                  <a:gd name="T33" fmla="*/ 53 h 320"/>
                  <a:gd name="T34" fmla="*/ 397 w 619"/>
                  <a:gd name="T35" fmla="*/ 53 h 320"/>
                  <a:gd name="T36" fmla="*/ 529 w 619"/>
                  <a:gd name="T37" fmla="*/ 5 h 320"/>
                  <a:gd name="T38" fmla="*/ 530 w 619"/>
                  <a:gd name="T39" fmla="*/ 5 h 320"/>
                  <a:gd name="T40" fmla="*/ 591 w 619"/>
                  <a:gd name="T41" fmla="*/ 0 h 320"/>
                  <a:gd name="T42" fmla="*/ 619 w 619"/>
                  <a:gd name="T43" fmla="*/ 1 h 320"/>
                  <a:gd name="T44" fmla="*/ 619 w 619"/>
                  <a:gd name="T45" fmla="*/ 235 h 320"/>
                  <a:gd name="T46" fmla="*/ 619 w 619"/>
                  <a:gd name="T47" fmla="*/ 23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9" h="320">
                    <a:moveTo>
                      <a:pt x="619" y="234"/>
                    </a:moveTo>
                    <a:cubicBezTo>
                      <a:pt x="593" y="234"/>
                      <a:pt x="593" y="234"/>
                      <a:pt x="593" y="234"/>
                    </a:cubicBezTo>
                    <a:cubicBezTo>
                      <a:pt x="381" y="304"/>
                      <a:pt x="381" y="304"/>
                      <a:pt x="381" y="304"/>
                    </a:cubicBezTo>
                    <a:cubicBezTo>
                      <a:pt x="375" y="308"/>
                      <a:pt x="348" y="320"/>
                      <a:pt x="320" y="304"/>
                    </a:cubicBezTo>
                    <a:cubicBezTo>
                      <a:pt x="320" y="304"/>
                      <a:pt x="320" y="304"/>
                      <a:pt x="320" y="304"/>
                    </a:cubicBezTo>
                    <a:cubicBezTo>
                      <a:pt x="29" y="142"/>
                      <a:pt x="29" y="142"/>
                      <a:pt x="29" y="142"/>
                    </a:cubicBezTo>
                    <a:cubicBezTo>
                      <a:pt x="28" y="141"/>
                      <a:pt x="27" y="141"/>
                      <a:pt x="26" y="140"/>
                    </a:cubicBezTo>
                    <a:cubicBezTo>
                      <a:pt x="26" y="140"/>
                      <a:pt x="26" y="140"/>
                      <a:pt x="26" y="140"/>
                    </a:cubicBezTo>
                    <a:cubicBezTo>
                      <a:pt x="26" y="140"/>
                      <a:pt x="0" y="114"/>
                      <a:pt x="16" y="84"/>
                    </a:cubicBezTo>
                    <a:cubicBezTo>
                      <a:pt x="16" y="84"/>
                      <a:pt x="16" y="84"/>
                      <a:pt x="16" y="84"/>
                    </a:cubicBezTo>
                    <a:cubicBezTo>
                      <a:pt x="16" y="84"/>
                      <a:pt x="34" y="47"/>
                      <a:pt x="67" y="56"/>
                    </a:cubicBezTo>
                    <a:cubicBezTo>
                      <a:pt x="152" y="80"/>
                      <a:pt x="206" y="128"/>
                      <a:pt x="256" y="141"/>
                    </a:cubicBezTo>
                    <a:cubicBezTo>
                      <a:pt x="322" y="152"/>
                      <a:pt x="367" y="148"/>
                      <a:pt x="429" y="122"/>
                    </a:cubicBezTo>
                    <a:cubicBezTo>
                      <a:pt x="410" y="120"/>
                      <a:pt x="381" y="122"/>
                      <a:pt x="350" y="123"/>
                    </a:cubicBezTo>
                    <a:cubicBezTo>
                      <a:pt x="341" y="124"/>
                      <a:pt x="331" y="124"/>
                      <a:pt x="322" y="124"/>
                    </a:cubicBezTo>
                    <a:cubicBezTo>
                      <a:pt x="229" y="127"/>
                      <a:pt x="225" y="97"/>
                      <a:pt x="245" y="74"/>
                    </a:cubicBezTo>
                    <a:cubicBezTo>
                      <a:pt x="264" y="53"/>
                      <a:pt x="280" y="53"/>
                      <a:pt x="304" y="53"/>
                    </a:cubicBezTo>
                    <a:cubicBezTo>
                      <a:pt x="397" y="53"/>
                      <a:pt x="397" y="53"/>
                      <a:pt x="397" y="53"/>
                    </a:cubicBezTo>
                    <a:cubicBezTo>
                      <a:pt x="412" y="46"/>
                      <a:pt x="488" y="12"/>
                      <a:pt x="529" y="5"/>
                    </a:cubicBezTo>
                    <a:cubicBezTo>
                      <a:pt x="529" y="5"/>
                      <a:pt x="530" y="5"/>
                      <a:pt x="530" y="5"/>
                    </a:cubicBezTo>
                    <a:cubicBezTo>
                      <a:pt x="548" y="1"/>
                      <a:pt x="571" y="0"/>
                      <a:pt x="591" y="0"/>
                    </a:cubicBezTo>
                    <a:cubicBezTo>
                      <a:pt x="601" y="0"/>
                      <a:pt x="611" y="1"/>
                      <a:pt x="619" y="1"/>
                    </a:cubicBezTo>
                    <a:cubicBezTo>
                      <a:pt x="619" y="235"/>
                      <a:pt x="619" y="235"/>
                      <a:pt x="619" y="235"/>
                    </a:cubicBezTo>
                    <a:lnTo>
                      <a:pt x="619" y="23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48" name="Rectangle 36">
              <a:extLst>
                <a:ext uri="{FF2B5EF4-FFF2-40B4-BE49-F238E27FC236}">
                  <a16:creationId xmlns:a16="http://schemas.microsoft.com/office/drawing/2014/main" id="{443A982A-72CE-4110-819F-87E854B7DBE2}"/>
                </a:ext>
              </a:extLst>
            </p:cNvPr>
            <p:cNvSpPr>
              <a:spLocks noChangeArrowheads="1"/>
            </p:cNvSpPr>
            <p:nvPr/>
          </p:nvSpPr>
          <p:spPr bwMode="auto">
            <a:xfrm>
              <a:off x="3452278" y="2737172"/>
              <a:ext cx="42976" cy="116399"/>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900"/>
            </a:p>
          </p:txBody>
        </p:sp>
      </p:grpSp>
      <p:sp>
        <p:nvSpPr>
          <p:cNvPr id="25" name="Arc 24">
            <a:extLst>
              <a:ext uri="{FF2B5EF4-FFF2-40B4-BE49-F238E27FC236}">
                <a16:creationId xmlns:a16="http://schemas.microsoft.com/office/drawing/2014/main" id="{9EE6BE06-92E1-4D92-BF4D-775C779B0C7B}"/>
              </a:ext>
            </a:extLst>
          </p:cNvPr>
          <p:cNvSpPr/>
          <p:nvPr/>
        </p:nvSpPr>
        <p:spPr>
          <a:xfrm>
            <a:off x="4230951" y="1588848"/>
            <a:ext cx="3682698" cy="3682698"/>
          </a:xfrm>
          <a:prstGeom prst="arc">
            <a:avLst>
              <a:gd name="adj1" fmla="val 5361160"/>
              <a:gd name="adj2" fmla="val 5336189"/>
            </a:avLst>
          </a:prstGeom>
          <a:noFill/>
          <a:ln>
            <a:solidFill>
              <a:srgbClr val="FF004D"/>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2D0577C9-D746-4A37-8D5B-4D9A6BC5FD9C}"/>
              </a:ext>
            </a:extLst>
          </p:cNvPr>
          <p:cNvGrpSpPr/>
          <p:nvPr/>
        </p:nvGrpSpPr>
        <p:grpSpPr>
          <a:xfrm>
            <a:off x="7709138" y="4050330"/>
            <a:ext cx="179547" cy="179546"/>
            <a:chOff x="7412865" y="4073627"/>
            <a:chExt cx="178592" cy="178592"/>
          </a:xfrm>
        </p:grpSpPr>
        <p:sp>
          <p:nvSpPr>
            <p:cNvPr id="37" name="Oval 36">
              <a:extLst>
                <a:ext uri="{FF2B5EF4-FFF2-40B4-BE49-F238E27FC236}">
                  <a16:creationId xmlns:a16="http://schemas.microsoft.com/office/drawing/2014/main" id="{05ACE68F-647C-4935-B3B1-B5907C38CFDC}"/>
                </a:ext>
              </a:extLst>
            </p:cNvPr>
            <p:cNvSpPr/>
            <p:nvPr/>
          </p:nvSpPr>
          <p:spPr>
            <a:xfrm>
              <a:off x="7412865" y="4073627"/>
              <a:ext cx="178592" cy="178592"/>
            </a:xfrm>
            <a:prstGeom prst="ellipse">
              <a:avLst/>
            </a:prstGeom>
            <a:solidFill>
              <a:schemeClr val="bg1"/>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38" name="Oval 37">
              <a:extLst>
                <a:ext uri="{FF2B5EF4-FFF2-40B4-BE49-F238E27FC236}">
                  <a16:creationId xmlns:a16="http://schemas.microsoft.com/office/drawing/2014/main" id="{FF24F2A8-A76E-43E0-ADD7-619D58572610}"/>
                </a:ext>
              </a:extLst>
            </p:cNvPr>
            <p:cNvSpPr/>
            <p:nvPr/>
          </p:nvSpPr>
          <p:spPr>
            <a:xfrm>
              <a:off x="7448425" y="4109187"/>
              <a:ext cx="107471" cy="107472"/>
            </a:xfrm>
            <a:prstGeom prst="ellipse">
              <a:avLst/>
            </a:prstGeom>
            <a:solidFill>
              <a:srgbClr val="FF004D"/>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grpSp>
      <p:grpSp>
        <p:nvGrpSpPr>
          <p:cNvPr id="115" name="Group 114">
            <a:extLst>
              <a:ext uri="{FF2B5EF4-FFF2-40B4-BE49-F238E27FC236}">
                <a16:creationId xmlns:a16="http://schemas.microsoft.com/office/drawing/2014/main" id="{C212B12D-A019-438E-BF10-45C34AD77394}"/>
              </a:ext>
            </a:extLst>
          </p:cNvPr>
          <p:cNvGrpSpPr/>
          <p:nvPr/>
        </p:nvGrpSpPr>
        <p:grpSpPr>
          <a:xfrm>
            <a:off x="7709137" y="2683654"/>
            <a:ext cx="179547" cy="179546"/>
            <a:chOff x="7412865" y="4073627"/>
            <a:chExt cx="178592" cy="178592"/>
          </a:xfrm>
        </p:grpSpPr>
        <p:sp>
          <p:nvSpPr>
            <p:cNvPr id="116" name="Oval 115">
              <a:extLst>
                <a:ext uri="{FF2B5EF4-FFF2-40B4-BE49-F238E27FC236}">
                  <a16:creationId xmlns:a16="http://schemas.microsoft.com/office/drawing/2014/main" id="{8E2E1BF2-F079-48ED-8B03-E15D5599FC42}"/>
                </a:ext>
              </a:extLst>
            </p:cNvPr>
            <p:cNvSpPr/>
            <p:nvPr/>
          </p:nvSpPr>
          <p:spPr>
            <a:xfrm>
              <a:off x="7412865" y="4073627"/>
              <a:ext cx="178592" cy="178592"/>
            </a:xfrm>
            <a:prstGeom prst="ellipse">
              <a:avLst/>
            </a:prstGeom>
            <a:solidFill>
              <a:schemeClr val="bg1"/>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117" name="Oval 116">
              <a:extLst>
                <a:ext uri="{FF2B5EF4-FFF2-40B4-BE49-F238E27FC236}">
                  <a16:creationId xmlns:a16="http://schemas.microsoft.com/office/drawing/2014/main" id="{27280DFF-4612-40E0-90F0-1D23BF7F891E}"/>
                </a:ext>
              </a:extLst>
            </p:cNvPr>
            <p:cNvSpPr/>
            <p:nvPr/>
          </p:nvSpPr>
          <p:spPr>
            <a:xfrm>
              <a:off x="7448425" y="4109187"/>
              <a:ext cx="107471" cy="107472"/>
            </a:xfrm>
            <a:prstGeom prst="ellipse">
              <a:avLst/>
            </a:prstGeom>
            <a:solidFill>
              <a:srgbClr val="FF004D"/>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grpSp>
      <p:grpSp>
        <p:nvGrpSpPr>
          <p:cNvPr id="118" name="Group 117">
            <a:extLst>
              <a:ext uri="{FF2B5EF4-FFF2-40B4-BE49-F238E27FC236}">
                <a16:creationId xmlns:a16="http://schemas.microsoft.com/office/drawing/2014/main" id="{23917999-9D7A-4B10-8C0B-FC07CFF95F66}"/>
              </a:ext>
            </a:extLst>
          </p:cNvPr>
          <p:cNvGrpSpPr/>
          <p:nvPr/>
        </p:nvGrpSpPr>
        <p:grpSpPr>
          <a:xfrm>
            <a:off x="6677910" y="1632348"/>
            <a:ext cx="179547" cy="179546"/>
            <a:chOff x="7412865" y="4073627"/>
            <a:chExt cx="178592" cy="178592"/>
          </a:xfrm>
        </p:grpSpPr>
        <p:sp>
          <p:nvSpPr>
            <p:cNvPr id="119" name="Oval 118">
              <a:extLst>
                <a:ext uri="{FF2B5EF4-FFF2-40B4-BE49-F238E27FC236}">
                  <a16:creationId xmlns:a16="http://schemas.microsoft.com/office/drawing/2014/main" id="{7B93A9E8-7B79-4608-A69F-9E39668305EE}"/>
                </a:ext>
              </a:extLst>
            </p:cNvPr>
            <p:cNvSpPr/>
            <p:nvPr/>
          </p:nvSpPr>
          <p:spPr>
            <a:xfrm>
              <a:off x="7412865" y="4073627"/>
              <a:ext cx="178592" cy="178592"/>
            </a:xfrm>
            <a:prstGeom prst="ellipse">
              <a:avLst/>
            </a:prstGeom>
            <a:solidFill>
              <a:schemeClr val="bg1"/>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120" name="Oval 119">
              <a:extLst>
                <a:ext uri="{FF2B5EF4-FFF2-40B4-BE49-F238E27FC236}">
                  <a16:creationId xmlns:a16="http://schemas.microsoft.com/office/drawing/2014/main" id="{790B2B79-529C-476A-9207-2EB212997A46}"/>
                </a:ext>
              </a:extLst>
            </p:cNvPr>
            <p:cNvSpPr/>
            <p:nvPr/>
          </p:nvSpPr>
          <p:spPr>
            <a:xfrm>
              <a:off x="7448425" y="4109187"/>
              <a:ext cx="107471" cy="107472"/>
            </a:xfrm>
            <a:prstGeom prst="ellipse">
              <a:avLst/>
            </a:prstGeom>
            <a:solidFill>
              <a:srgbClr val="FF004D"/>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grpSp>
      <p:grpSp>
        <p:nvGrpSpPr>
          <p:cNvPr id="121" name="Group 120">
            <a:extLst>
              <a:ext uri="{FF2B5EF4-FFF2-40B4-BE49-F238E27FC236}">
                <a16:creationId xmlns:a16="http://schemas.microsoft.com/office/drawing/2014/main" id="{D548E8C8-9B14-4EB3-9881-0A05B158CBEC}"/>
              </a:ext>
            </a:extLst>
          </p:cNvPr>
          <p:cNvGrpSpPr/>
          <p:nvPr/>
        </p:nvGrpSpPr>
        <p:grpSpPr>
          <a:xfrm>
            <a:off x="5227138" y="1631321"/>
            <a:ext cx="179547" cy="179546"/>
            <a:chOff x="7412865" y="4073627"/>
            <a:chExt cx="178592" cy="178592"/>
          </a:xfrm>
        </p:grpSpPr>
        <p:sp>
          <p:nvSpPr>
            <p:cNvPr id="122" name="Oval 121">
              <a:extLst>
                <a:ext uri="{FF2B5EF4-FFF2-40B4-BE49-F238E27FC236}">
                  <a16:creationId xmlns:a16="http://schemas.microsoft.com/office/drawing/2014/main" id="{2183FC1F-92F4-437A-8FC9-C87694358EA9}"/>
                </a:ext>
              </a:extLst>
            </p:cNvPr>
            <p:cNvSpPr/>
            <p:nvPr/>
          </p:nvSpPr>
          <p:spPr>
            <a:xfrm>
              <a:off x="7412865" y="4073627"/>
              <a:ext cx="178592" cy="178592"/>
            </a:xfrm>
            <a:prstGeom prst="ellipse">
              <a:avLst/>
            </a:prstGeom>
            <a:solidFill>
              <a:schemeClr val="bg1"/>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123" name="Oval 122">
              <a:extLst>
                <a:ext uri="{FF2B5EF4-FFF2-40B4-BE49-F238E27FC236}">
                  <a16:creationId xmlns:a16="http://schemas.microsoft.com/office/drawing/2014/main" id="{D49E7B20-F9C4-46C9-A882-37E0F93BB9F2}"/>
                </a:ext>
              </a:extLst>
            </p:cNvPr>
            <p:cNvSpPr/>
            <p:nvPr/>
          </p:nvSpPr>
          <p:spPr>
            <a:xfrm>
              <a:off x="7448425" y="4109187"/>
              <a:ext cx="107471" cy="107472"/>
            </a:xfrm>
            <a:prstGeom prst="ellipse">
              <a:avLst/>
            </a:prstGeom>
            <a:solidFill>
              <a:srgbClr val="FF004D"/>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grpSp>
      <p:grpSp>
        <p:nvGrpSpPr>
          <p:cNvPr id="124" name="Group 123">
            <a:extLst>
              <a:ext uri="{FF2B5EF4-FFF2-40B4-BE49-F238E27FC236}">
                <a16:creationId xmlns:a16="http://schemas.microsoft.com/office/drawing/2014/main" id="{4D295A74-DFBE-4A8A-AC4F-B3AE4026FFE2}"/>
              </a:ext>
            </a:extLst>
          </p:cNvPr>
          <p:cNvGrpSpPr/>
          <p:nvPr/>
        </p:nvGrpSpPr>
        <p:grpSpPr>
          <a:xfrm>
            <a:off x="4257438" y="2650367"/>
            <a:ext cx="179547" cy="179546"/>
            <a:chOff x="7412865" y="4073627"/>
            <a:chExt cx="178592" cy="178592"/>
          </a:xfrm>
        </p:grpSpPr>
        <p:sp>
          <p:nvSpPr>
            <p:cNvPr id="125" name="Oval 124">
              <a:extLst>
                <a:ext uri="{FF2B5EF4-FFF2-40B4-BE49-F238E27FC236}">
                  <a16:creationId xmlns:a16="http://schemas.microsoft.com/office/drawing/2014/main" id="{C6E2A47C-C6A6-49B7-9E1A-4E5564481B14}"/>
                </a:ext>
              </a:extLst>
            </p:cNvPr>
            <p:cNvSpPr/>
            <p:nvPr/>
          </p:nvSpPr>
          <p:spPr>
            <a:xfrm>
              <a:off x="7412865" y="4073627"/>
              <a:ext cx="178592" cy="178592"/>
            </a:xfrm>
            <a:prstGeom prst="ellipse">
              <a:avLst/>
            </a:prstGeom>
            <a:solidFill>
              <a:schemeClr val="bg1"/>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126" name="Oval 125">
              <a:extLst>
                <a:ext uri="{FF2B5EF4-FFF2-40B4-BE49-F238E27FC236}">
                  <a16:creationId xmlns:a16="http://schemas.microsoft.com/office/drawing/2014/main" id="{542B8F62-6457-4E10-AD87-3488EACD99F2}"/>
                </a:ext>
              </a:extLst>
            </p:cNvPr>
            <p:cNvSpPr/>
            <p:nvPr/>
          </p:nvSpPr>
          <p:spPr>
            <a:xfrm>
              <a:off x="7448425" y="4109187"/>
              <a:ext cx="107471" cy="107472"/>
            </a:xfrm>
            <a:prstGeom prst="ellipse">
              <a:avLst/>
            </a:prstGeom>
            <a:solidFill>
              <a:srgbClr val="FF004D"/>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grpSp>
      <p:grpSp>
        <p:nvGrpSpPr>
          <p:cNvPr id="127" name="Group 126">
            <a:extLst>
              <a:ext uri="{FF2B5EF4-FFF2-40B4-BE49-F238E27FC236}">
                <a16:creationId xmlns:a16="http://schemas.microsoft.com/office/drawing/2014/main" id="{3B723D46-2063-4A7F-A44F-EECE86B810B5}"/>
              </a:ext>
            </a:extLst>
          </p:cNvPr>
          <p:cNvGrpSpPr/>
          <p:nvPr/>
        </p:nvGrpSpPr>
        <p:grpSpPr>
          <a:xfrm>
            <a:off x="4203414" y="4024975"/>
            <a:ext cx="179547" cy="179546"/>
            <a:chOff x="7412865" y="4073627"/>
            <a:chExt cx="178592" cy="178592"/>
          </a:xfrm>
        </p:grpSpPr>
        <p:sp>
          <p:nvSpPr>
            <p:cNvPr id="128" name="Oval 127">
              <a:extLst>
                <a:ext uri="{FF2B5EF4-FFF2-40B4-BE49-F238E27FC236}">
                  <a16:creationId xmlns:a16="http://schemas.microsoft.com/office/drawing/2014/main" id="{5D44CA88-8C36-4E9D-AED6-E1D8B0892F37}"/>
                </a:ext>
              </a:extLst>
            </p:cNvPr>
            <p:cNvSpPr/>
            <p:nvPr/>
          </p:nvSpPr>
          <p:spPr>
            <a:xfrm>
              <a:off x="7412865" y="4073627"/>
              <a:ext cx="178592" cy="178592"/>
            </a:xfrm>
            <a:prstGeom prst="ellipse">
              <a:avLst/>
            </a:prstGeom>
            <a:solidFill>
              <a:schemeClr val="bg1"/>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129" name="Oval 128">
              <a:extLst>
                <a:ext uri="{FF2B5EF4-FFF2-40B4-BE49-F238E27FC236}">
                  <a16:creationId xmlns:a16="http://schemas.microsoft.com/office/drawing/2014/main" id="{7E4D6F0F-7FCB-442D-A8EE-DFCBD71051A2}"/>
                </a:ext>
              </a:extLst>
            </p:cNvPr>
            <p:cNvSpPr/>
            <p:nvPr/>
          </p:nvSpPr>
          <p:spPr>
            <a:xfrm>
              <a:off x="7448425" y="4109187"/>
              <a:ext cx="107471" cy="107472"/>
            </a:xfrm>
            <a:prstGeom prst="ellipse">
              <a:avLst/>
            </a:prstGeom>
            <a:solidFill>
              <a:srgbClr val="FF004D"/>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grpSp>
      <p:grpSp>
        <p:nvGrpSpPr>
          <p:cNvPr id="130" name="Group 129">
            <a:extLst>
              <a:ext uri="{FF2B5EF4-FFF2-40B4-BE49-F238E27FC236}">
                <a16:creationId xmlns:a16="http://schemas.microsoft.com/office/drawing/2014/main" id="{282EF390-C9C0-45C5-B4FD-DFA16F5EBDD5}"/>
              </a:ext>
            </a:extLst>
          </p:cNvPr>
          <p:cNvGrpSpPr/>
          <p:nvPr/>
        </p:nvGrpSpPr>
        <p:grpSpPr>
          <a:xfrm>
            <a:off x="5294971" y="5069848"/>
            <a:ext cx="179547" cy="179546"/>
            <a:chOff x="7412865" y="4073627"/>
            <a:chExt cx="178592" cy="178592"/>
          </a:xfrm>
        </p:grpSpPr>
        <p:sp>
          <p:nvSpPr>
            <p:cNvPr id="131" name="Oval 130">
              <a:extLst>
                <a:ext uri="{FF2B5EF4-FFF2-40B4-BE49-F238E27FC236}">
                  <a16:creationId xmlns:a16="http://schemas.microsoft.com/office/drawing/2014/main" id="{246A8E63-C6D3-4DBA-9E41-D8D4A5FB6BB0}"/>
                </a:ext>
              </a:extLst>
            </p:cNvPr>
            <p:cNvSpPr/>
            <p:nvPr/>
          </p:nvSpPr>
          <p:spPr>
            <a:xfrm>
              <a:off x="7412865" y="4073627"/>
              <a:ext cx="178592" cy="178592"/>
            </a:xfrm>
            <a:prstGeom prst="ellipse">
              <a:avLst/>
            </a:prstGeom>
            <a:solidFill>
              <a:schemeClr val="bg1"/>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132" name="Oval 131">
              <a:extLst>
                <a:ext uri="{FF2B5EF4-FFF2-40B4-BE49-F238E27FC236}">
                  <a16:creationId xmlns:a16="http://schemas.microsoft.com/office/drawing/2014/main" id="{408EDBE1-631A-4F7C-BBFE-B8175C987548}"/>
                </a:ext>
              </a:extLst>
            </p:cNvPr>
            <p:cNvSpPr/>
            <p:nvPr/>
          </p:nvSpPr>
          <p:spPr>
            <a:xfrm>
              <a:off x="7448425" y="4109187"/>
              <a:ext cx="107471" cy="107472"/>
            </a:xfrm>
            <a:prstGeom prst="ellipse">
              <a:avLst/>
            </a:prstGeom>
            <a:solidFill>
              <a:srgbClr val="FF004D"/>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grpSp>
      <p:grpSp>
        <p:nvGrpSpPr>
          <p:cNvPr id="133" name="Group 132">
            <a:extLst>
              <a:ext uri="{FF2B5EF4-FFF2-40B4-BE49-F238E27FC236}">
                <a16:creationId xmlns:a16="http://schemas.microsoft.com/office/drawing/2014/main" id="{61977E69-21C5-4F88-9985-C89725BD076D}"/>
              </a:ext>
            </a:extLst>
          </p:cNvPr>
          <p:cNvGrpSpPr/>
          <p:nvPr/>
        </p:nvGrpSpPr>
        <p:grpSpPr>
          <a:xfrm>
            <a:off x="6828871" y="4988616"/>
            <a:ext cx="179547" cy="179546"/>
            <a:chOff x="7412865" y="4073627"/>
            <a:chExt cx="178592" cy="178592"/>
          </a:xfrm>
        </p:grpSpPr>
        <p:sp>
          <p:nvSpPr>
            <p:cNvPr id="134" name="Oval 133">
              <a:extLst>
                <a:ext uri="{FF2B5EF4-FFF2-40B4-BE49-F238E27FC236}">
                  <a16:creationId xmlns:a16="http://schemas.microsoft.com/office/drawing/2014/main" id="{0E224312-21A1-42DC-8F31-1387CD492450}"/>
                </a:ext>
              </a:extLst>
            </p:cNvPr>
            <p:cNvSpPr/>
            <p:nvPr/>
          </p:nvSpPr>
          <p:spPr>
            <a:xfrm>
              <a:off x="7412865" y="4073627"/>
              <a:ext cx="178592" cy="178592"/>
            </a:xfrm>
            <a:prstGeom prst="ellipse">
              <a:avLst/>
            </a:prstGeom>
            <a:solidFill>
              <a:schemeClr val="bg1"/>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135" name="Oval 134">
              <a:extLst>
                <a:ext uri="{FF2B5EF4-FFF2-40B4-BE49-F238E27FC236}">
                  <a16:creationId xmlns:a16="http://schemas.microsoft.com/office/drawing/2014/main" id="{BE60CE7D-5679-466B-A67A-A0F8AEABF0A4}"/>
                </a:ext>
              </a:extLst>
            </p:cNvPr>
            <p:cNvSpPr/>
            <p:nvPr/>
          </p:nvSpPr>
          <p:spPr>
            <a:xfrm>
              <a:off x="7448425" y="4109187"/>
              <a:ext cx="107471" cy="107472"/>
            </a:xfrm>
            <a:prstGeom prst="ellipse">
              <a:avLst/>
            </a:prstGeom>
            <a:solidFill>
              <a:srgbClr val="FF004D"/>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grpSp>
      <p:sp>
        <p:nvSpPr>
          <p:cNvPr id="136" name="TextBox 135">
            <a:extLst>
              <a:ext uri="{FF2B5EF4-FFF2-40B4-BE49-F238E27FC236}">
                <a16:creationId xmlns:a16="http://schemas.microsoft.com/office/drawing/2014/main" id="{E5DB896F-D621-4D6C-9ECB-7C42CA5AB603}"/>
              </a:ext>
            </a:extLst>
          </p:cNvPr>
          <p:cNvSpPr txBox="1"/>
          <p:nvPr/>
        </p:nvSpPr>
        <p:spPr>
          <a:xfrm>
            <a:off x="3281498" y="5123941"/>
            <a:ext cx="1380506" cy="58477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04575"/>
                </a:solidFill>
                <a:effectLst/>
                <a:uLnTx/>
                <a:uFillTx/>
                <a:latin typeface="Verdana"/>
              </a:rPr>
              <a:t>Swarm</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04575"/>
                </a:solidFill>
                <a:effectLst/>
                <a:uLnTx/>
                <a:uFillTx/>
                <a:latin typeface="Verdana"/>
              </a:rPr>
              <a:t>Intelligence</a:t>
            </a:r>
          </a:p>
        </p:txBody>
      </p:sp>
      <p:sp>
        <p:nvSpPr>
          <p:cNvPr id="137" name="Rectangle 136">
            <a:extLst>
              <a:ext uri="{FF2B5EF4-FFF2-40B4-BE49-F238E27FC236}">
                <a16:creationId xmlns:a16="http://schemas.microsoft.com/office/drawing/2014/main" id="{771BF9EF-4DE6-4A7E-852B-EC3AC24D56D4}"/>
              </a:ext>
            </a:extLst>
          </p:cNvPr>
          <p:cNvSpPr/>
          <p:nvPr/>
        </p:nvSpPr>
        <p:spPr>
          <a:xfrm>
            <a:off x="4680608" y="5236391"/>
            <a:ext cx="397655" cy="369562"/>
          </a:xfrm>
          <a:prstGeom prst="rect">
            <a:avLst/>
          </a:prstGeom>
          <a:solidFill>
            <a:srgbClr val="000000">
              <a:lumMod val="65000"/>
              <a:lumOff val="35000"/>
            </a:srgbClr>
          </a:solidFill>
          <a:ln w="12700" cap="flat" cmpd="sng" algn="ctr">
            <a:solidFill>
              <a:srgbClr val="80B8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80B8D6"/>
                </a:solidFill>
                <a:effectLst/>
                <a:uLnTx/>
                <a:uFillTx/>
                <a:latin typeface="Verdana"/>
                <a:ea typeface="+mn-ea"/>
                <a:cs typeface="+mn-cs"/>
              </a:rPr>
              <a:t>✔</a:t>
            </a:r>
          </a:p>
        </p:txBody>
      </p:sp>
      <p:sp>
        <p:nvSpPr>
          <p:cNvPr id="138" name="TextBox 137">
            <a:extLst>
              <a:ext uri="{FF2B5EF4-FFF2-40B4-BE49-F238E27FC236}">
                <a16:creationId xmlns:a16="http://schemas.microsoft.com/office/drawing/2014/main" id="{765FE645-2EBC-4AE4-BDBA-6AA6C901E6A2}"/>
              </a:ext>
            </a:extLst>
          </p:cNvPr>
          <p:cNvSpPr txBox="1"/>
          <p:nvPr/>
        </p:nvSpPr>
        <p:spPr>
          <a:xfrm>
            <a:off x="2687193" y="3771464"/>
            <a:ext cx="918842" cy="58477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4575"/>
                </a:solidFill>
                <a:effectLst/>
                <a:uLnTx/>
                <a:uFillTx/>
                <a:latin typeface="Verdana"/>
              </a:rPr>
              <a:t>Bio</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4575"/>
                </a:solidFill>
                <a:effectLst/>
                <a:uLnTx/>
                <a:uFillTx/>
                <a:latin typeface="Verdana"/>
              </a:rPr>
              <a:t>Metrics</a:t>
            </a:r>
          </a:p>
        </p:txBody>
      </p:sp>
      <p:sp>
        <p:nvSpPr>
          <p:cNvPr id="139" name="Rectangle 138">
            <a:extLst>
              <a:ext uri="{FF2B5EF4-FFF2-40B4-BE49-F238E27FC236}">
                <a16:creationId xmlns:a16="http://schemas.microsoft.com/office/drawing/2014/main" id="{B2C443DB-05D6-4BE7-A20A-B4ECB7A6851D}"/>
              </a:ext>
            </a:extLst>
          </p:cNvPr>
          <p:cNvSpPr/>
          <p:nvPr/>
        </p:nvSpPr>
        <p:spPr>
          <a:xfrm>
            <a:off x="3624639" y="3883914"/>
            <a:ext cx="397655" cy="369562"/>
          </a:xfrm>
          <a:prstGeom prst="rect">
            <a:avLst/>
          </a:prstGeom>
          <a:solidFill>
            <a:srgbClr val="000000">
              <a:lumMod val="65000"/>
              <a:lumOff val="35000"/>
            </a:srgbClr>
          </a:solidFill>
          <a:ln w="12700" cap="flat" cmpd="sng" algn="ctr">
            <a:solidFill>
              <a:srgbClr val="00C37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0C37B"/>
                </a:solidFill>
                <a:effectLst/>
                <a:uLnTx/>
                <a:uFillTx/>
                <a:latin typeface="Verdana"/>
                <a:ea typeface="+mn-ea"/>
                <a:cs typeface="+mn-cs"/>
              </a:rPr>
              <a:t>✔</a:t>
            </a:r>
          </a:p>
        </p:txBody>
      </p:sp>
      <p:sp>
        <p:nvSpPr>
          <p:cNvPr id="140" name="TextBox 139">
            <a:extLst>
              <a:ext uri="{FF2B5EF4-FFF2-40B4-BE49-F238E27FC236}">
                <a16:creationId xmlns:a16="http://schemas.microsoft.com/office/drawing/2014/main" id="{4CC1D1C7-F079-4D4A-8643-5D9255C41AF3}"/>
              </a:ext>
            </a:extLst>
          </p:cNvPr>
          <p:cNvSpPr txBox="1"/>
          <p:nvPr/>
        </p:nvSpPr>
        <p:spPr>
          <a:xfrm>
            <a:off x="1893229" y="2477526"/>
            <a:ext cx="1710726" cy="58477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04575"/>
                </a:solidFill>
                <a:effectLst/>
                <a:uLnTx/>
                <a:uFillTx/>
                <a:latin typeface="Verdana"/>
              </a:rPr>
              <a:t>Image &amp; Video</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04575"/>
                </a:solidFill>
                <a:effectLst/>
                <a:uLnTx/>
                <a:uFillTx/>
                <a:latin typeface="Verdana"/>
              </a:rPr>
              <a:t>Analysis</a:t>
            </a:r>
          </a:p>
        </p:txBody>
      </p:sp>
      <p:sp>
        <p:nvSpPr>
          <p:cNvPr id="141" name="Rectangle 140">
            <a:extLst>
              <a:ext uri="{FF2B5EF4-FFF2-40B4-BE49-F238E27FC236}">
                <a16:creationId xmlns:a16="http://schemas.microsoft.com/office/drawing/2014/main" id="{0483E33F-93C9-4F93-9DB1-BA3F7779F3E1}"/>
              </a:ext>
            </a:extLst>
          </p:cNvPr>
          <p:cNvSpPr/>
          <p:nvPr/>
        </p:nvSpPr>
        <p:spPr>
          <a:xfrm>
            <a:off x="3622559" y="2589976"/>
            <a:ext cx="397655" cy="369562"/>
          </a:xfrm>
          <a:prstGeom prst="rect">
            <a:avLst/>
          </a:prstGeom>
          <a:solidFill>
            <a:srgbClr val="000000">
              <a:lumMod val="65000"/>
              <a:lumOff val="35000"/>
            </a:srgbClr>
          </a:solidFill>
          <a:ln w="12700" cap="flat" cmpd="sng" algn="ctr">
            <a:solidFill>
              <a:srgbClr val="00C37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0C37B"/>
                </a:solidFill>
                <a:effectLst/>
                <a:uLnTx/>
                <a:uFillTx/>
                <a:latin typeface="Verdana"/>
                <a:ea typeface="+mn-ea"/>
                <a:cs typeface="+mn-cs"/>
              </a:rPr>
              <a:t>✔</a:t>
            </a:r>
          </a:p>
        </p:txBody>
      </p:sp>
      <p:sp>
        <p:nvSpPr>
          <p:cNvPr id="142" name="TextBox 141">
            <a:extLst>
              <a:ext uri="{FF2B5EF4-FFF2-40B4-BE49-F238E27FC236}">
                <a16:creationId xmlns:a16="http://schemas.microsoft.com/office/drawing/2014/main" id="{73789DB4-F9DA-487A-931E-37EF54236DE0}"/>
              </a:ext>
            </a:extLst>
          </p:cNvPr>
          <p:cNvSpPr txBox="1"/>
          <p:nvPr/>
        </p:nvSpPr>
        <p:spPr>
          <a:xfrm>
            <a:off x="2840682" y="1271942"/>
            <a:ext cx="1802096" cy="58477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04575"/>
                </a:solidFill>
                <a:effectLst/>
                <a:uLnTx/>
                <a:uFillTx/>
                <a:latin typeface="Verdana"/>
              </a:rPr>
              <a:t>Robotic Process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04575"/>
                </a:solidFill>
                <a:effectLst/>
                <a:uLnTx/>
                <a:uFillTx/>
                <a:latin typeface="Verdana"/>
              </a:rPr>
              <a:t>Automation</a:t>
            </a:r>
          </a:p>
        </p:txBody>
      </p:sp>
      <p:sp>
        <p:nvSpPr>
          <p:cNvPr id="143" name="Rectangle 142">
            <a:extLst>
              <a:ext uri="{FF2B5EF4-FFF2-40B4-BE49-F238E27FC236}">
                <a16:creationId xmlns:a16="http://schemas.microsoft.com/office/drawing/2014/main" id="{8B3C26CD-8FFD-4726-A03E-2ED5F4448CB0}"/>
              </a:ext>
            </a:extLst>
          </p:cNvPr>
          <p:cNvSpPr/>
          <p:nvPr/>
        </p:nvSpPr>
        <p:spPr>
          <a:xfrm>
            <a:off x="4675343" y="1385548"/>
            <a:ext cx="397655" cy="369562"/>
          </a:xfrm>
          <a:prstGeom prst="rect">
            <a:avLst/>
          </a:prstGeom>
          <a:solidFill>
            <a:srgbClr val="000000">
              <a:lumMod val="65000"/>
              <a:lumOff val="35000"/>
            </a:srgbClr>
          </a:solidFill>
          <a:ln w="12700" cap="flat" cmpd="sng" algn="ctr">
            <a:solidFill>
              <a:srgbClr val="FF7E8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7E83"/>
                </a:solidFill>
                <a:effectLst/>
                <a:uLnTx/>
                <a:uFillTx/>
                <a:latin typeface="Verdana"/>
                <a:ea typeface="+mn-ea"/>
                <a:cs typeface="+mn-cs"/>
              </a:rPr>
              <a:t>✔</a:t>
            </a:r>
          </a:p>
        </p:txBody>
      </p:sp>
      <p:sp>
        <p:nvSpPr>
          <p:cNvPr id="144" name="TextBox 143">
            <a:extLst>
              <a:ext uri="{FF2B5EF4-FFF2-40B4-BE49-F238E27FC236}">
                <a16:creationId xmlns:a16="http://schemas.microsoft.com/office/drawing/2014/main" id="{B2C39E33-BFE3-4250-916A-DAD002205998}"/>
              </a:ext>
            </a:extLst>
          </p:cNvPr>
          <p:cNvSpPr txBox="1"/>
          <p:nvPr/>
        </p:nvSpPr>
        <p:spPr>
          <a:xfrm>
            <a:off x="7569100" y="1254832"/>
            <a:ext cx="2010487"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04575"/>
                </a:solidFill>
                <a:effectLst/>
                <a:uLnTx/>
                <a:uFillTx/>
                <a:latin typeface="Verdana"/>
              </a:rPr>
              <a:t>Natural Language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04575"/>
                </a:solidFill>
                <a:effectLst/>
                <a:uLnTx/>
                <a:uFillTx/>
                <a:latin typeface="Verdana"/>
              </a:rPr>
              <a:t>Generation</a:t>
            </a:r>
          </a:p>
        </p:txBody>
      </p:sp>
      <p:sp>
        <p:nvSpPr>
          <p:cNvPr id="145" name="Rectangle 144">
            <a:extLst>
              <a:ext uri="{FF2B5EF4-FFF2-40B4-BE49-F238E27FC236}">
                <a16:creationId xmlns:a16="http://schemas.microsoft.com/office/drawing/2014/main" id="{4FEDABDF-0E87-406C-BA8F-6F5015DAB990}"/>
              </a:ext>
            </a:extLst>
          </p:cNvPr>
          <p:cNvSpPr/>
          <p:nvPr/>
        </p:nvSpPr>
        <p:spPr>
          <a:xfrm>
            <a:off x="7170588" y="1343365"/>
            <a:ext cx="397655" cy="369562"/>
          </a:xfrm>
          <a:prstGeom prst="rect">
            <a:avLst/>
          </a:prstGeom>
          <a:solidFill>
            <a:srgbClr val="000000">
              <a:lumMod val="65000"/>
              <a:lumOff val="35000"/>
            </a:srgbClr>
          </a:solidFill>
          <a:ln w="12700" cap="flat" cmpd="sng" algn="ctr">
            <a:solidFill>
              <a:srgbClr val="01D1D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1D1D0"/>
                </a:solidFill>
                <a:effectLst/>
                <a:uLnTx/>
                <a:uFillTx/>
                <a:latin typeface="Verdana"/>
                <a:ea typeface="+mn-ea"/>
                <a:cs typeface="+mn-cs"/>
              </a:rPr>
              <a:t>✔</a:t>
            </a:r>
          </a:p>
        </p:txBody>
      </p:sp>
      <p:sp>
        <p:nvSpPr>
          <p:cNvPr id="146" name="TextBox 145">
            <a:extLst>
              <a:ext uri="{FF2B5EF4-FFF2-40B4-BE49-F238E27FC236}">
                <a16:creationId xmlns:a16="http://schemas.microsoft.com/office/drawing/2014/main" id="{DC79C35A-D43B-442E-BD3F-846277C0F584}"/>
              </a:ext>
            </a:extLst>
          </p:cNvPr>
          <p:cNvSpPr txBox="1"/>
          <p:nvPr/>
        </p:nvSpPr>
        <p:spPr>
          <a:xfrm>
            <a:off x="8568743" y="2491141"/>
            <a:ext cx="1386918"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04575"/>
                </a:solidFill>
                <a:effectLst/>
                <a:uLnTx/>
                <a:uFillTx/>
                <a:latin typeface="Verdana"/>
              </a:rPr>
              <a:t>Speech</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04575"/>
                </a:solidFill>
                <a:effectLst/>
                <a:uLnTx/>
                <a:uFillTx/>
                <a:latin typeface="Verdana"/>
              </a:rPr>
              <a:t>Recognition</a:t>
            </a:r>
          </a:p>
        </p:txBody>
      </p:sp>
      <p:sp>
        <p:nvSpPr>
          <p:cNvPr id="147" name="Rectangle 146">
            <a:extLst>
              <a:ext uri="{FF2B5EF4-FFF2-40B4-BE49-F238E27FC236}">
                <a16:creationId xmlns:a16="http://schemas.microsoft.com/office/drawing/2014/main" id="{E822E2E7-554A-4665-A7B5-00FE8EC4DE0E}"/>
              </a:ext>
            </a:extLst>
          </p:cNvPr>
          <p:cNvSpPr/>
          <p:nvPr/>
        </p:nvSpPr>
        <p:spPr>
          <a:xfrm>
            <a:off x="8170232" y="2579674"/>
            <a:ext cx="397655" cy="369562"/>
          </a:xfrm>
          <a:prstGeom prst="rect">
            <a:avLst/>
          </a:prstGeom>
          <a:solidFill>
            <a:srgbClr val="000000">
              <a:lumMod val="65000"/>
              <a:lumOff val="35000"/>
            </a:srgbClr>
          </a:solidFill>
          <a:ln w="12700" cap="flat" cmpd="sng" algn="ctr">
            <a:solidFill>
              <a:srgbClr val="01D1D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1D1D0"/>
                </a:solidFill>
                <a:effectLst/>
                <a:uLnTx/>
                <a:uFillTx/>
                <a:latin typeface="Verdana"/>
                <a:ea typeface="+mn-ea"/>
                <a:cs typeface="+mn-cs"/>
              </a:rPr>
              <a:t>✔</a:t>
            </a:r>
          </a:p>
        </p:txBody>
      </p:sp>
      <p:sp>
        <p:nvSpPr>
          <p:cNvPr id="148" name="TextBox 147">
            <a:extLst>
              <a:ext uri="{FF2B5EF4-FFF2-40B4-BE49-F238E27FC236}">
                <a16:creationId xmlns:a16="http://schemas.microsoft.com/office/drawing/2014/main" id="{4A1987CF-9706-4D06-B314-DDDABA02150B}"/>
              </a:ext>
            </a:extLst>
          </p:cNvPr>
          <p:cNvSpPr txBox="1"/>
          <p:nvPr/>
        </p:nvSpPr>
        <p:spPr>
          <a:xfrm>
            <a:off x="8406553" y="3890058"/>
            <a:ext cx="2010487"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04575"/>
                </a:solidFill>
                <a:effectLst/>
                <a:uLnTx/>
                <a:uFillTx/>
                <a:latin typeface="Verdana"/>
              </a:rPr>
              <a:t>Natural Language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04575"/>
                </a:solidFill>
                <a:effectLst/>
                <a:uLnTx/>
                <a:uFillTx/>
                <a:latin typeface="Verdana"/>
              </a:rPr>
              <a:t>Processing</a:t>
            </a:r>
          </a:p>
        </p:txBody>
      </p:sp>
      <p:sp>
        <p:nvSpPr>
          <p:cNvPr id="149" name="Rectangle 148">
            <a:extLst>
              <a:ext uri="{FF2B5EF4-FFF2-40B4-BE49-F238E27FC236}">
                <a16:creationId xmlns:a16="http://schemas.microsoft.com/office/drawing/2014/main" id="{B9DEC1B3-4576-4F46-87BC-EDB9344E1CBF}"/>
              </a:ext>
            </a:extLst>
          </p:cNvPr>
          <p:cNvSpPr/>
          <p:nvPr/>
        </p:nvSpPr>
        <p:spPr>
          <a:xfrm>
            <a:off x="8008041" y="3978591"/>
            <a:ext cx="397655" cy="369562"/>
          </a:xfrm>
          <a:prstGeom prst="rect">
            <a:avLst/>
          </a:prstGeom>
          <a:solidFill>
            <a:srgbClr val="000000">
              <a:lumMod val="65000"/>
              <a:lumOff val="35000"/>
            </a:srgbClr>
          </a:solidFill>
          <a:ln w="12700" cap="flat" cmpd="sng" algn="ctr">
            <a:solidFill>
              <a:srgbClr val="01D1D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1D1D0"/>
                </a:solidFill>
                <a:effectLst/>
                <a:uLnTx/>
                <a:uFillTx/>
                <a:latin typeface="Verdana"/>
                <a:ea typeface="+mn-ea"/>
                <a:cs typeface="+mn-cs"/>
              </a:rPr>
              <a:t>✔</a:t>
            </a:r>
          </a:p>
        </p:txBody>
      </p:sp>
      <p:sp>
        <p:nvSpPr>
          <p:cNvPr id="150" name="TextBox 149">
            <a:extLst>
              <a:ext uri="{FF2B5EF4-FFF2-40B4-BE49-F238E27FC236}">
                <a16:creationId xmlns:a16="http://schemas.microsoft.com/office/drawing/2014/main" id="{33792988-0C6E-481D-A17C-19E669D5549D}"/>
              </a:ext>
            </a:extLst>
          </p:cNvPr>
          <p:cNvSpPr txBox="1"/>
          <p:nvPr/>
        </p:nvSpPr>
        <p:spPr>
          <a:xfrm>
            <a:off x="7505022" y="5050457"/>
            <a:ext cx="1075936"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04575"/>
                </a:solidFill>
                <a:effectLst/>
                <a:uLnTx/>
                <a:uFillTx/>
                <a:latin typeface="Verdana"/>
              </a:rPr>
              <a:t>Machine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04575"/>
                </a:solidFill>
                <a:effectLst/>
                <a:uLnTx/>
                <a:uFillTx/>
                <a:latin typeface="Verdana"/>
              </a:rPr>
              <a:t>Learning</a:t>
            </a:r>
          </a:p>
        </p:txBody>
      </p:sp>
      <p:sp>
        <p:nvSpPr>
          <p:cNvPr id="151" name="Rectangle 150">
            <a:extLst>
              <a:ext uri="{FF2B5EF4-FFF2-40B4-BE49-F238E27FC236}">
                <a16:creationId xmlns:a16="http://schemas.microsoft.com/office/drawing/2014/main" id="{EA9F9217-F42B-4153-9FDD-DD2810931D32}"/>
              </a:ext>
            </a:extLst>
          </p:cNvPr>
          <p:cNvSpPr/>
          <p:nvPr/>
        </p:nvSpPr>
        <p:spPr>
          <a:xfrm>
            <a:off x="7106511" y="5138990"/>
            <a:ext cx="397655" cy="369562"/>
          </a:xfrm>
          <a:prstGeom prst="rect">
            <a:avLst/>
          </a:prstGeom>
          <a:solidFill>
            <a:srgbClr val="000000">
              <a:lumMod val="65000"/>
              <a:lumOff val="35000"/>
            </a:srgbClr>
          </a:solidFill>
          <a:ln w="12700" cap="flat" cmpd="sng" algn="ctr">
            <a:solidFill>
              <a:srgbClr val="80B8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80B8D6"/>
                </a:solidFill>
                <a:effectLst/>
                <a:uLnTx/>
                <a:uFillTx/>
                <a:latin typeface="Verdana"/>
                <a:ea typeface="+mn-ea"/>
                <a:cs typeface="+mn-cs"/>
              </a:rPr>
              <a:t>✔</a:t>
            </a:r>
          </a:p>
        </p:txBody>
      </p:sp>
      <p:pic>
        <p:nvPicPr>
          <p:cNvPr id="11265" name="Graphic 11264" descr="Nerve with solid fill">
            <a:extLst>
              <a:ext uri="{FF2B5EF4-FFF2-40B4-BE49-F238E27FC236}">
                <a16:creationId xmlns:a16="http://schemas.microsoft.com/office/drawing/2014/main" id="{90D33CD1-9C5A-4E3F-84F1-15CA375401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41588" y="1053597"/>
            <a:ext cx="1483130" cy="1483130"/>
          </a:xfrm>
          <a:prstGeom prst="rect">
            <a:avLst/>
          </a:prstGeom>
        </p:spPr>
      </p:pic>
      <p:pic>
        <p:nvPicPr>
          <p:cNvPr id="11268" name="Graphic 11267" descr="Scientific Thought with solid fill">
            <a:extLst>
              <a:ext uri="{FF2B5EF4-FFF2-40B4-BE49-F238E27FC236}">
                <a16:creationId xmlns:a16="http://schemas.microsoft.com/office/drawing/2014/main" id="{3A88ADA5-D336-493F-8081-C5C9F66B54E9}"/>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42846"/>
          <a:stretch/>
        </p:blipFill>
        <p:spPr>
          <a:xfrm>
            <a:off x="-6582" y="1739385"/>
            <a:ext cx="2157056" cy="3774100"/>
          </a:xfrm>
          <a:prstGeom prst="rect">
            <a:avLst/>
          </a:prstGeom>
        </p:spPr>
      </p:pic>
    </p:spTree>
    <p:extLst>
      <p:ext uri="{BB962C8B-B14F-4D97-AF65-F5344CB8AC3E}">
        <p14:creationId xmlns:p14="http://schemas.microsoft.com/office/powerpoint/2010/main" val="1503869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2" name="think-cell Slide" r:id="rId6" imgW="395" imgH="394" progId="TCLayout.ActiveDocument.1">
                  <p:embed/>
                </p:oleObj>
              </mc:Choice>
              <mc:Fallback>
                <p:oleObj name="think-cell Slide" r:id="rId6" imgW="395" imgH="394" progId="TCLayout.ActiveDocument.1">
                  <p:embed/>
                  <p:pic>
                    <p:nvPicPr>
                      <p:cNvPr id="5" name="Object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rgbClr val="32074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pitchFamily="34" charset="0"/>
              <a:ea typeface="+mn-ea"/>
              <a:cs typeface="+mn-cs"/>
              <a:sym typeface="Verdana" panose="020B0604030504040204" pitchFamily="34" charset="0"/>
            </a:endParaRPr>
          </a:p>
        </p:txBody>
      </p:sp>
      <p:sp>
        <p:nvSpPr>
          <p:cNvPr id="40" name="Rectangle 39">
            <a:extLst>
              <a:ext uri="{FF2B5EF4-FFF2-40B4-BE49-F238E27FC236}">
                <a16:creationId xmlns:a16="http://schemas.microsoft.com/office/drawing/2014/main" id="{D3106F78-A1B4-FF48-B86E-890C55E1C23D}"/>
              </a:ext>
            </a:extLst>
          </p:cNvPr>
          <p:cNvSpPr/>
          <p:nvPr/>
        </p:nvSpPr>
        <p:spPr>
          <a:xfrm>
            <a:off x="765356" y="3142385"/>
            <a:ext cx="3178521" cy="423394"/>
          </a:xfrm>
          <a:prstGeom prst="rect">
            <a:avLst/>
          </a:prstGeom>
          <a:ln>
            <a:noFill/>
          </a:ln>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AD"/>
                </a:solidFill>
                <a:effectLst/>
                <a:uLnTx/>
                <a:uFillTx/>
                <a:latin typeface="Verdana"/>
                <a:ea typeface="+mn-ea"/>
                <a:cs typeface="+mn-cs"/>
              </a:rPr>
              <a:t>TRANSLATION</a:t>
            </a:r>
          </a:p>
        </p:txBody>
      </p:sp>
      <p:sp>
        <p:nvSpPr>
          <p:cNvPr id="41" name="Rectangle 40">
            <a:extLst>
              <a:ext uri="{FF2B5EF4-FFF2-40B4-BE49-F238E27FC236}">
                <a16:creationId xmlns:a16="http://schemas.microsoft.com/office/drawing/2014/main" id="{DF4EF485-3419-8148-BFA4-F7F03BA8BAFD}"/>
              </a:ext>
            </a:extLst>
          </p:cNvPr>
          <p:cNvSpPr/>
          <p:nvPr/>
        </p:nvSpPr>
        <p:spPr>
          <a:xfrm>
            <a:off x="4685404" y="3116220"/>
            <a:ext cx="3178521" cy="423394"/>
          </a:xfrm>
          <a:prstGeom prst="rect">
            <a:avLst/>
          </a:prstGeom>
          <a:ln>
            <a:noFill/>
          </a:ln>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2ABDB"/>
                </a:solidFill>
                <a:effectLst/>
                <a:uLnTx/>
                <a:uFillTx/>
                <a:latin typeface="Verdana"/>
                <a:ea typeface="+mn-ea"/>
                <a:cs typeface="+mn-cs"/>
              </a:rPr>
              <a:t>CHATBOTS</a:t>
            </a:r>
          </a:p>
        </p:txBody>
      </p:sp>
      <p:sp>
        <p:nvSpPr>
          <p:cNvPr id="42" name="Rectangle 41">
            <a:extLst>
              <a:ext uri="{FF2B5EF4-FFF2-40B4-BE49-F238E27FC236}">
                <a16:creationId xmlns:a16="http://schemas.microsoft.com/office/drawing/2014/main" id="{C6DB27D7-9BEC-DC4B-91E9-37CB443F2FFA}"/>
              </a:ext>
            </a:extLst>
          </p:cNvPr>
          <p:cNvSpPr/>
          <p:nvPr/>
        </p:nvSpPr>
        <p:spPr>
          <a:xfrm>
            <a:off x="8605453" y="3141619"/>
            <a:ext cx="3178521" cy="423394"/>
          </a:xfrm>
          <a:prstGeom prst="rect">
            <a:avLst/>
          </a:prstGeom>
          <a:ln>
            <a:noFill/>
          </a:ln>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B143D"/>
                </a:solidFill>
                <a:effectLst/>
                <a:uLnTx/>
                <a:uFillTx/>
                <a:latin typeface="Verdana"/>
                <a:ea typeface="+mn-ea"/>
                <a:cs typeface="+mn-cs"/>
              </a:rPr>
              <a:t>VOICE RECOGNITION</a:t>
            </a:r>
          </a:p>
        </p:txBody>
      </p:sp>
      <p:grpSp>
        <p:nvGrpSpPr>
          <p:cNvPr id="13" name="Group 12">
            <a:extLst>
              <a:ext uri="{FF2B5EF4-FFF2-40B4-BE49-F238E27FC236}">
                <a16:creationId xmlns:a16="http://schemas.microsoft.com/office/drawing/2014/main" id="{ABCA66BA-5F09-4E0C-BA07-0AFB08F65798}"/>
              </a:ext>
            </a:extLst>
          </p:cNvPr>
          <p:cNvGrpSpPr/>
          <p:nvPr/>
        </p:nvGrpSpPr>
        <p:grpSpPr>
          <a:xfrm>
            <a:off x="9181427" y="1172615"/>
            <a:ext cx="1872000" cy="1872000"/>
            <a:chOff x="8613954" y="1665470"/>
            <a:chExt cx="2941252" cy="2941256"/>
          </a:xfrm>
        </p:grpSpPr>
        <p:sp>
          <p:nvSpPr>
            <p:cNvPr id="45" name="Arc 44">
              <a:extLst>
                <a:ext uri="{FF2B5EF4-FFF2-40B4-BE49-F238E27FC236}">
                  <a16:creationId xmlns:a16="http://schemas.microsoft.com/office/drawing/2014/main" id="{572AE7A8-C2AB-A24A-B259-E717414D6D62}"/>
                </a:ext>
              </a:extLst>
            </p:cNvPr>
            <p:cNvSpPr/>
            <p:nvPr/>
          </p:nvSpPr>
          <p:spPr>
            <a:xfrm rot="17706285">
              <a:off x="8888094" y="1939615"/>
              <a:ext cx="2392971" cy="2392967"/>
            </a:xfrm>
            <a:prstGeom prst="arc">
              <a:avLst>
                <a:gd name="adj1" fmla="val 4014202"/>
                <a:gd name="adj2" fmla="val 17735310"/>
              </a:avLst>
            </a:prstGeom>
            <a:ln w="28575">
              <a:solidFill>
                <a:srgbClr val="2B143D"/>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46" name="Oval 45">
              <a:extLst>
                <a:ext uri="{FF2B5EF4-FFF2-40B4-BE49-F238E27FC236}">
                  <a16:creationId xmlns:a16="http://schemas.microsoft.com/office/drawing/2014/main" id="{5F30221E-DAB4-F44D-AA5D-D96DEA87A9ED}"/>
                </a:ext>
              </a:extLst>
            </p:cNvPr>
            <p:cNvSpPr/>
            <p:nvPr/>
          </p:nvSpPr>
          <p:spPr>
            <a:xfrm rot="17706285">
              <a:off x="9015713" y="2067230"/>
              <a:ext cx="2137735" cy="2137735"/>
            </a:xfrm>
            <a:prstGeom prst="ellipse">
              <a:avLst/>
            </a:prstGeom>
            <a:solidFill>
              <a:schemeClr val="accent3"/>
            </a:solidFill>
            <a:ln>
              <a:solidFill>
                <a:srgbClr val="2B1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Verdana"/>
                <a:ea typeface="+mn-ea"/>
                <a:cs typeface="+mn-cs"/>
              </a:endParaRPr>
            </a:p>
          </p:txBody>
        </p:sp>
        <p:sp>
          <p:nvSpPr>
            <p:cNvPr id="47" name="Arc 46">
              <a:extLst>
                <a:ext uri="{FF2B5EF4-FFF2-40B4-BE49-F238E27FC236}">
                  <a16:creationId xmlns:a16="http://schemas.microsoft.com/office/drawing/2014/main" id="{344980E4-FD8F-3B45-8F70-0723A82787B0}"/>
                </a:ext>
              </a:extLst>
            </p:cNvPr>
            <p:cNvSpPr/>
            <p:nvPr/>
          </p:nvSpPr>
          <p:spPr>
            <a:xfrm rot="17706285">
              <a:off x="8767566" y="1819086"/>
              <a:ext cx="2634027" cy="2634023"/>
            </a:xfrm>
            <a:prstGeom prst="arc">
              <a:avLst>
                <a:gd name="adj1" fmla="val 12692682"/>
                <a:gd name="adj2" fmla="val 9321721"/>
              </a:avLst>
            </a:prstGeom>
            <a:ln w="28575">
              <a:solidFill>
                <a:srgbClr val="2B143D"/>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48" name="Arc 47">
              <a:extLst>
                <a:ext uri="{FF2B5EF4-FFF2-40B4-BE49-F238E27FC236}">
                  <a16:creationId xmlns:a16="http://schemas.microsoft.com/office/drawing/2014/main" id="{20D87C2B-0A9F-B44F-AB42-A2C9D9307597}"/>
                </a:ext>
              </a:extLst>
            </p:cNvPr>
            <p:cNvSpPr/>
            <p:nvPr/>
          </p:nvSpPr>
          <p:spPr>
            <a:xfrm rot="17706285">
              <a:off x="8888094" y="1939615"/>
              <a:ext cx="2392971" cy="2392967"/>
            </a:xfrm>
            <a:prstGeom prst="arc">
              <a:avLst>
                <a:gd name="adj1" fmla="val 18786711"/>
                <a:gd name="adj2" fmla="val 3064494"/>
              </a:avLst>
            </a:prstGeom>
            <a:ln w="28575">
              <a:solidFill>
                <a:srgbClr val="2B143D"/>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50" name="Arc 49">
              <a:extLst>
                <a:ext uri="{FF2B5EF4-FFF2-40B4-BE49-F238E27FC236}">
                  <a16:creationId xmlns:a16="http://schemas.microsoft.com/office/drawing/2014/main" id="{3F1BA30D-DB99-4247-B295-2836366BDF99}"/>
                </a:ext>
              </a:extLst>
            </p:cNvPr>
            <p:cNvSpPr/>
            <p:nvPr/>
          </p:nvSpPr>
          <p:spPr>
            <a:xfrm rot="17706285">
              <a:off x="8613952" y="1665472"/>
              <a:ext cx="2941256" cy="2941252"/>
            </a:xfrm>
            <a:prstGeom prst="arc">
              <a:avLst>
                <a:gd name="adj1" fmla="val 11726397"/>
                <a:gd name="adj2" fmla="val 19911811"/>
              </a:avLst>
            </a:prstGeom>
            <a:ln w="28575">
              <a:solidFill>
                <a:srgbClr val="2B143D"/>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52" name="Arc 51">
              <a:extLst>
                <a:ext uri="{FF2B5EF4-FFF2-40B4-BE49-F238E27FC236}">
                  <a16:creationId xmlns:a16="http://schemas.microsoft.com/office/drawing/2014/main" id="{5BD80C63-D8D4-E341-AE3E-1E990B0C6923}"/>
                </a:ext>
              </a:extLst>
            </p:cNvPr>
            <p:cNvSpPr/>
            <p:nvPr/>
          </p:nvSpPr>
          <p:spPr>
            <a:xfrm rot="17706285">
              <a:off x="8613952" y="1665472"/>
              <a:ext cx="2941256" cy="2941252"/>
            </a:xfrm>
            <a:prstGeom prst="arc">
              <a:avLst>
                <a:gd name="adj1" fmla="val 20854048"/>
                <a:gd name="adj2" fmla="val 10396379"/>
              </a:avLst>
            </a:prstGeom>
            <a:ln w="28575">
              <a:solidFill>
                <a:srgbClr val="2B143D"/>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pic>
          <p:nvPicPr>
            <p:cNvPr id="8" name="Picture 7">
              <a:extLst>
                <a:ext uri="{FF2B5EF4-FFF2-40B4-BE49-F238E27FC236}">
                  <a16:creationId xmlns:a16="http://schemas.microsoft.com/office/drawing/2014/main" id="{F5004B63-ED0B-3B40-ACD1-AB057C9E8DB9}"/>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9157510" y="2209028"/>
              <a:ext cx="1854140" cy="1853940"/>
            </a:xfrm>
            <a:prstGeom prst="ellipse">
              <a:avLst/>
            </a:prstGeom>
          </p:spPr>
        </p:pic>
      </p:grpSp>
      <p:grpSp>
        <p:nvGrpSpPr>
          <p:cNvPr id="12" name="Group 11">
            <a:extLst>
              <a:ext uri="{FF2B5EF4-FFF2-40B4-BE49-F238E27FC236}">
                <a16:creationId xmlns:a16="http://schemas.microsoft.com/office/drawing/2014/main" id="{6333DED2-06B3-4646-8C68-3263A229B4D3}"/>
              </a:ext>
            </a:extLst>
          </p:cNvPr>
          <p:cNvGrpSpPr/>
          <p:nvPr/>
        </p:nvGrpSpPr>
        <p:grpSpPr>
          <a:xfrm>
            <a:off x="5321185" y="1172615"/>
            <a:ext cx="1872000" cy="1872000"/>
            <a:chOff x="4641394" y="1630747"/>
            <a:chExt cx="2941252" cy="2975980"/>
          </a:xfrm>
        </p:grpSpPr>
        <p:sp>
          <p:nvSpPr>
            <p:cNvPr id="43" name="Arc 42">
              <a:extLst>
                <a:ext uri="{FF2B5EF4-FFF2-40B4-BE49-F238E27FC236}">
                  <a16:creationId xmlns:a16="http://schemas.microsoft.com/office/drawing/2014/main" id="{1EF02A45-993E-0D46-836E-695FA3F6497E}"/>
                </a:ext>
              </a:extLst>
            </p:cNvPr>
            <p:cNvSpPr/>
            <p:nvPr/>
          </p:nvSpPr>
          <p:spPr>
            <a:xfrm rot="7751085">
              <a:off x="4641392" y="1630749"/>
              <a:ext cx="2941256" cy="2941252"/>
            </a:xfrm>
            <a:prstGeom prst="arc">
              <a:avLst>
                <a:gd name="adj1" fmla="val 11726397"/>
                <a:gd name="adj2" fmla="val 19911811"/>
              </a:avLst>
            </a:prstGeom>
            <a:ln w="28575">
              <a:solidFill>
                <a:srgbClr val="12ABDB"/>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63" name="Arc 62">
              <a:extLst>
                <a:ext uri="{FF2B5EF4-FFF2-40B4-BE49-F238E27FC236}">
                  <a16:creationId xmlns:a16="http://schemas.microsoft.com/office/drawing/2014/main" id="{20E71B38-D164-D94D-B9BD-C816B8608A55}"/>
                </a:ext>
              </a:extLst>
            </p:cNvPr>
            <p:cNvSpPr/>
            <p:nvPr/>
          </p:nvSpPr>
          <p:spPr>
            <a:xfrm rot="7751085">
              <a:off x="4641392" y="1665473"/>
              <a:ext cx="2941256" cy="2941252"/>
            </a:xfrm>
            <a:prstGeom prst="arc">
              <a:avLst>
                <a:gd name="adj1" fmla="val 20854048"/>
                <a:gd name="adj2" fmla="val 10396379"/>
              </a:avLst>
            </a:prstGeom>
            <a:ln w="28575">
              <a:solidFill>
                <a:srgbClr val="12ABDB"/>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6A362B68-569F-4A43-A511-7B7DC63EE41B}"/>
                </a:ext>
              </a:extLst>
            </p:cNvPr>
            <p:cNvGrpSpPr/>
            <p:nvPr/>
          </p:nvGrpSpPr>
          <p:grpSpPr>
            <a:xfrm>
              <a:off x="4795008" y="1819085"/>
              <a:ext cx="2634023" cy="2634027"/>
              <a:chOff x="4795008" y="1819085"/>
              <a:chExt cx="2634023" cy="2634027"/>
            </a:xfrm>
          </p:grpSpPr>
          <p:sp>
            <p:nvSpPr>
              <p:cNvPr id="57" name="Arc 56">
                <a:extLst>
                  <a:ext uri="{FF2B5EF4-FFF2-40B4-BE49-F238E27FC236}">
                    <a16:creationId xmlns:a16="http://schemas.microsoft.com/office/drawing/2014/main" id="{0CE04052-7387-B648-A2A5-3E461C980218}"/>
                  </a:ext>
                </a:extLst>
              </p:cNvPr>
              <p:cNvSpPr/>
              <p:nvPr/>
            </p:nvSpPr>
            <p:spPr>
              <a:xfrm rot="7751085">
                <a:off x="4915534" y="1939616"/>
                <a:ext cx="2392971" cy="2392967"/>
              </a:xfrm>
              <a:prstGeom prst="arc">
                <a:avLst>
                  <a:gd name="adj1" fmla="val 4014202"/>
                  <a:gd name="adj2" fmla="val 17735310"/>
                </a:avLst>
              </a:prstGeom>
              <a:ln w="28575">
                <a:solidFill>
                  <a:srgbClr val="12ABDB"/>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58" name="Oval 57">
                <a:extLst>
                  <a:ext uri="{FF2B5EF4-FFF2-40B4-BE49-F238E27FC236}">
                    <a16:creationId xmlns:a16="http://schemas.microsoft.com/office/drawing/2014/main" id="{10C1E1A1-8BF0-804B-BD80-E450864CB97E}"/>
                  </a:ext>
                </a:extLst>
              </p:cNvPr>
              <p:cNvSpPr/>
              <p:nvPr/>
            </p:nvSpPr>
            <p:spPr>
              <a:xfrm rot="7751085">
                <a:off x="5043153" y="2067231"/>
                <a:ext cx="2137735" cy="2137735"/>
              </a:xfrm>
              <a:prstGeom prst="ellipse">
                <a:avLst/>
              </a:prstGeom>
              <a:solidFill>
                <a:schemeClr val="accent2"/>
              </a:solidFill>
              <a:ln>
                <a:solidFill>
                  <a:srgbClr val="12A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Verdana"/>
                  <a:ea typeface="+mn-ea"/>
                  <a:cs typeface="+mn-cs"/>
                </a:endParaRPr>
              </a:p>
            </p:txBody>
          </p:sp>
          <p:sp>
            <p:nvSpPr>
              <p:cNvPr id="59" name="Arc 58">
                <a:extLst>
                  <a:ext uri="{FF2B5EF4-FFF2-40B4-BE49-F238E27FC236}">
                    <a16:creationId xmlns:a16="http://schemas.microsoft.com/office/drawing/2014/main" id="{16150D46-D1A1-FE45-B0A2-63566DDC9995}"/>
                  </a:ext>
                </a:extLst>
              </p:cNvPr>
              <p:cNvSpPr/>
              <p:nvPr/>
            </p:nvSpPr>
            <p:spPr>
              <a:xfrm rot="7751085">
                <a:off x="4795006" y="1819087"/>
                <a:ext cx="2634027" cy="2634023"/>
              </a:xfrm>
              <a:prstGeom prst="arc">
                <a:avLst>
                  <a:gd name="adj1" fmla="val 12692682"/>
                  <a:gd name="adj2" fmla="val 9321721"/>
                </a:avLst>
              </a:prstGeom>
              <a:ln w="28575">
                <a:solidFill>
                  <a:srgbClr val="12ABDB"/>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62" name="Arc 61">
                <a:extLst>
                  <a:ext uri="{FF2B5EF4-FFF2-40B4-BE49-F238E27FC236}">
                    <a16:creationId xmlns:a16="http://schemas.microsoft.com/office/drawing/2014/main" id="{27983A6D-8F59-EB42-A0E0-2EA5174F7C1C}"/>
                  </a:ext>
                </a:extLst>
              </p:cNvPr>
              <p:cNvSpPr/>
              <p:nvPr/>
            </p:nvSpPr>
            <p:spPr>
              <a:xfrm rot="7751085">
                <a:off x="4915534" y="1939616"/>
                <a:ext cx="2392971" cy="2392967"/>
              </a:xfrm>
              <a:prstGeom prst="arc">
                <a:avLst>
                  <a:gd name="adj1" fmla="val 18786711"/>
                  <a:gd name="adj2" fmla="val 3064494"/>
                </a:avLst>
              </a:prstGeom>
              <a:ln w="28575">
                <a:solidFill>
                  <a:srgbClr val="12ABDB"/>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pic>
            <p:nvPicPr>
              <p:cNvPr id="9" name="Picture 8">
                <a:extLst>
                  <a:ext uri="{FF2B5EF4-FFF2-40B4-BE49-F238E27FC236}">
                    <a16:creationId xmlns:a16="http://schemas.microsoft.com/office/drawing/2014/main" id="{B8C71AA3-589D-B94B-8722-96660E2C697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184950" y="2209029"/>
                <a:ext cx="1854140" cy="1844303"/>
              </a:xfrm>
              <a:prstGeom prst="ellipse">
                <a:avLst/>
              </a:prstGeom>
            </p:spPr>
          </p:pic>
        </p:grpSp>
      </p:grpSp>
      <p:grpSp>
        <p:nvGrpSpPr>
          <p:cNvPr id="4" name="Group 3">
            <a:extLst>
              <a:ext uri="{FF2B5EF4-FFF2-40B4-BE49-F238E27FC236}">
                <a16:creationId xmlns:a16="http://schemas.microsoft.com/office/drawing/2014/main" id="{7EF06EC1-10B8-465C-A2BA-C08513D848AD}"/>
              </a:ext>
            </a:extLst>
          </p:cNvPr>
          <p:cNvGrpSpPr/>
          <p:nvPr/>
        </p:nvGrpSpPr>
        <p:grpSpPr>
          <a:xfrm>
            <a:off x="1460943" y="1172615"/>
            <a:ext cx="1872000" cy="1872000"/>
            <a:chOff x="668832" y="1665472"/>
            <a:chExt cx="2941256" cy="2941252"/>
          </a:xfrm>
        </p:grpSpPr>
        <p:sp>
          <p:nvSpPr>
            <p:cNvPr id="67" name="Arc 66">
              <a:extLst>
                <a:ext uri="{FF2B5EF4-FFF2-40B4-BE49-F238E27FC236}">
                  <a16:creationId xmlns:a16="http://schemas.microsoft.com/office/drawing/2014/main" id="{50EB3188-C182-AB4D-9302-B5C33CADD74C}"/>
                </a:ext>
              </a:extLst>
            </p:cNvPr>
            <p:cNvSpPr/>
            <p:nvPr/>
          </p:nvSpPr>
          <p:spPr>
            <a:xfrm>
              <a:off x="942974" y="1939615"/>
              <a:ext cx="2392971" cy="2392967"/>
            </a:xfrm>
            <a:prstGeom prst="arc">
              <a:avLst>
                <a:gd name="adj1" fmla="val 4014202"/>
                <a:gd name="adj2" fmla="val 17735310"/>
              </a:avLst>
            </a:prstGeom>
            <a:ln w="28575">
              <a:solidFill>
                <a:srgbClr val="0070AD"/>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68" name="Oval 67">
              <a:extLst>
                <a:ext uri="{FF2B5EF4-FFF2-40B4-BE49-F238E27FC236}">
                  <a16:creationId xmlns:a16="http://schemas.microsoft.com/office/drawing/2014/main" id="{BF4317B0-919E-E940-BA65-D64E83A587D4}"/>
                </a:ext>
              </a:extLst>
            </p:cNvPr>
            <p:cNvSpPr/>
            <p:nvPr/>
          </p:nvSpPr>
          <p:spPr>
            <a:xfrm>
              <a:off x="1070593" y="2067230"/>
              <a:ext cx="2137735" cy="2137735"/>
            </a:xfrm>
            <a:prstGeom prst="ellipse">
              <a:avLst/>
            </a:prstGeom>
            <a:solidFill>
              <a:schemeClr val="accent1"/>
            </a:solidFill>
            <a:ln>
              <a:solidFill>
                <a:srgbClr val="007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Verdana"/>
                <a:ea typeface="+mn-ea"/>
                <a:cs typeface="+mn-cs"/>
              </a:endParaRPr>
            </a:p>
          </p:txBody>
        </p:sp>
        <p:sp>
          <p:nvSpPr>
            <p:cNvPr id="69" name="Arc 68">
              <a:extLst>
                <a:ext uri="{FF2B5EF4-FFF2-40B4-BE49-F238E27FC236}">
                  <a16:creationId xmlns:a16="http://schemas.microsoft.com/office/drawing/2014/main" id="{1666D851-BDB3-C64E-AED9-8EB83866813C}"/>
                </a:ext>
              </a:extLst>
            </p:cNvPr>
            <p:cNvSpPr/>
            <p:nvPr/>
          </p:nvSpPr>
          <p:spPr>
            <a:xfrm>
              <a:off x="822446" y="1819086"/>
              <a:ext cx="2634027" cy="2634023"/>
            </a:xfrm>
            <a:prstGeom prst="arc">
              <a:avLst>
                <a:gd name="adj1" fmla="val 12692682"/>
                <a:gd name="adj2" fmla="val 9321721"/>
              </a:avLst>
            </a:prstGeom>
            <a:ln w="28575">
              <a:solidFill>
                <a:srgbClr val="0070AD"/>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70" name="Arc 69">
              <a:extLst>
                <a:ext uri="{FF2B5EF4-FFF2-40B4-BE49-F238E27FC236}">
                  <a16:creationId xmlns:a16="http://schemas.microsoft.com/office/drawing/2014/main" id="{F95656B6-AFA5-2843-9F18-F1EDDB24E026}"/>
                </a:ext>
              </a:extLst>
            </p:cNvPr>
            <p:cNvSpPr/>
            <p:nvPr/>
          </p:nvSpPr>
          <p:spPr>
            <a:xfrm>
              <a:off x="942974" y="1939615"/>
              <a:ext cx="2392971" cy="2392967"/>
            </a:xfrm>
            <a:prstGeom prst="arc">
              <a:avLst>
                <a:gd name="adj1" fmla="val 18786711"/>
                <a:gd name="adj2" fmla="val 3064494"/>
              </a:avLst>
            </a:prstGeom>
            <a:ln w="28575">
              <a:solidFill>
                <a:srgbClr val="0070AD"/>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71" name="Arc 70">
              <a:extLst>
                <a:ext uri="{FF2B5EF4-FFF2-40B4-BE49-F238E27FC236}">
                  <a16:creationId xmlns:a16="http://schemas.microsoft.com/office/drawing/2014/main" id="{196EEF71-D8C1-184A-81AF-4239705F587C}"/>
                </a:ext>
              </a:extLst>
            </p:cNvPr>
            <p:cNvSpPr/>
            <p:nvPr/>
          </p:nvSpPr>
          <p:spPr>
            <a:xfrm>
              <a:off x="668832" y="1665472"/>
              <a:ext cx="2941256" cy="2941252"/>
            </a:xfrm>
            <a:prstGeom prst="arc">
              <a:avLst>
                <a:gd name="adj1" fmla="val 11726397"/>
                <a:gd name="adj2" fmla="val 19911811"/>
              </a:avLst>
            </a:prstGeom>
            <a:ln w="28575">
              <a:solidFill>
                <a:srgbClr val="0070AD"/>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72" name="Arc 71">
              <a:extLst>
                <a:ext uri="{FF2B5EF4-FFF2-40B4-BE49-F238E27FC236}">
                  <a16:creationId xmlns:a16="http://schemas.microsoft.com/office/drawing/2014/main" id="{A84A3241-F2B7-654A-9CD6-9AFF83D5DE7C}"/>
                </a:ext>
              </a:extLst>
            </p:cNvPr>
            <p:cNvSpPr/>
            <p:nvPr/>
          </p:nvSpPr>
          <p:spPr>
            <a:xfrm>
              <a:off x="668832" y="1665472"/>
              <a:ext cx="2941256" cy="2941252"/>
            </a:xfrm>
            <a:prstGeom prst="arc">
              <a:avLst>
                <a:gd name="adj1" fmla="val 20854048"/>
                <a:gd name="adj2" fmla="val 10396379"/>
              </a:avLst>
            </a:prstGeom>
            <a:ln w="28575">
              <a:solidFill>
                <a:srgbClr val="0070AD"/>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pic>
          <p:nvPicPr>
            <p:cNvPr id="10" name="Picture 9">
              <a:extLst>
                <a:ext uri="{FF2B5EF4-FFF2-40B4-BE49-F238E27FC236}">
                  <a16:creationId xmlns:a16="http://schemas.microsoft.com/office/drawing/2014/main" id="{A468438D-D0B6-DE4B-AC43-8D3EA3585B8C}"/>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212390" y="2209028"/>
              <a:ext cx="1854140" cy="1854140"/>
            </a:xfrm>
            <a:prstGeom prst="ellipse">
              <a:avLst/>
            </a:prstGeom>
          </p:spPr>
        </p:pic>
      </p:grpSp>
      <p:grpSp>
        <p:nvGrpSpPr>
          <p:cNvPr id="44" name="Group 43">
            <a:extLst>
              <a:ext uri="{FF2B5EF4-FFF2-40B4-BE49-F238E27FC236}">
                <a16:creationId xmlns:a16="http://schemas.microsoft.com/office/drawing/2014/main" id="{21D0FE4F-7A6B-4182-A148-8C1FD057E1B8}"/>
              </a:ext>
            </a:extLst>
          </p:cNvPr>
          <p:cNvGrpSpPr/>
          <p:nvPr/>
        </p:nvGrpSpPr>
        <p:grpSpPr>
          <a:xfrm>
            <a:off x="3532170" y="3660819"/>
            <a:ext cx="1872000" cy="1872000"/>
            <a:chOff x="668832" y="1665472"/>
            <a:chExt cx="2941256" cy="2941252"/>
          </a:xfrm>
        </p:grpSpPr>
        <p:sp>
          <p:nvSpPr>
            <p:cNvPr id="49" name="Arc 48">
              <a:extLst>
                <a:ext uri="{FF2B5EF4-FFF2-40B4-BE49-F238E27FC236}">
                  <a16:creationId xmlns:a16="http://schemas.microsoft.com/office/drawing/2014/main" id="{1BF6EB65-8533-4CC5-9E7E-47F94CDBB5D2}"/>
                </a:ext>
              </a:extLst>
            </p:cNvPr>
            <p:cNvSpPr/>
            <p:nvPr/>
          </p:nvSpPr>
          <p:spPr>
            <a:xfrm>
              <a:off x="942974" y="1939615"/>
              <a:ext cx="2392971" cy="2392967"/>
            </a:xfrm>
            <a:prstGeom prst="arc">
              <a:avLst>
                <a:gd name="adj1" fmla="val 4014202"/>
                <a:gd name="adj2" fmla="val 1773531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53" name="Arc 52">
              <a:extLst>
                <a:ext uri="{FF2B5EF4-FFF2-40B4-BE49-F238E27FC236}">
                  <a16:creationId xmlns:a16="http://schemas.microsoft.com/office/drawing/2014/main" id="{1D5510AD-D685-41E2-AE6D-BA52F74BC0D5}"/>
                </a:ext>
              </a:extLst>
            </p:cNvPr>
            <p:cNvSpPr/>
            <p:nvPr/>
          </p:nvSpPr>
          <p:spPr>
            <a:xfrm>
              <a:off x="822446" y="1819086"/>
              <a:ext cx="2634027" cy="2634023"/>
            </a:xfrm>
            <a:prstGeom prst="arc">
              <a:avLst>
                <a:gd name="adj1" fmla="val 12692682"/>
                <a:gd name="adj2" fmla="val 9321721"/>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54" name="Arc 53">
              <a:extLst>
                <a:ext uri="{FF2B5EF4-FFF2-40B4-BE49-F238E27FC236}">
                  <a16:creationId xmlns:a16="http://schemas.microsoft.com/office/drawing/2014/main" id="{DFD47D42-7636-44CA-8187-FEEC1FEDB5B1}"/>
                </a:ext>
              </a:extLst>
            </p:cNvPr>
            <p:cNvSpPr/>
            <p:nvPr/>
          </p:nvSpPr>
          <p:spPr>
            <a:xfrm>
              <a:off x="942974" y="1939615"/>
              <a:ext cx="2392971" cy="2392967"/>
            </a:xfrm>
            <a:prstGeom prst="arc">
              <a:avLst>
                <a:gd name="adj1" fmla="val 18786711"/>
                <a:gd name="adj2" fmla="val 3064494"/>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55" name="Arc 54">
              <a:extLst>
                <a:ext uri="{FF2B5EF4-FFF2-40B4-BE49-F238E27FC236}">
                  <a16:creationId xmlns:a16="http://schemas.microsoft.com/office/drawing/2014/main" id="{882BBD3C-7A7C-4F0C-846F-59F8ED950688}"/>
                </a:ext>
              </a:extLst>
            </p:cNvPr>
            <p:cNvSpPr/>
            <p:nvPr/>
          </p:nvSpPr>
          <p:spPr>
            <a:xfrm>
              <a:off x="668832" y="1665472"/>
              <a:ext cx="2941256" cy="2941252"/>
            </a:xfrm>
            <a:prstGeom prst="arc">
              <a:avLst>
                <a:gd name="adj1" fmla="val 11726397"/>
                <a:gd name="adj2" fmla="val 19911811"/>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56" name="Arc 55">
              <a:extLst>
                <a:ext uri="{FF2B5EF4-FFF2-40B4-BE49-F238E27FC236}">
                  <a16:creationId xmlns:a16="http://schemas.microsoft.com/office/drawing/2014/main" id="{921EA643-483A-4F6F-ACA6-3839A245F4EA}"/>
                </a:ext>
              </a:extLst>
            </p:cNvPr>
            <p:cNvSpPr/>
            <p:nvPr/>
          </p:nvSpPr>
          <p:spPr>
            <a:xfrm>
              <a:off x="668832" y="1665472"/>
              <a:ext cx="2941256" cy="2941252"/>
            </a:xfrm>
            <a:prstGeom prst="arc">
              <a:avLst>
                <a:gd name="adj1" fmla="val 20854048"/>
                <a:gd name="adj2" fmla="val 10396379"/>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grpSp>
      <p:sp>
        <p:nvSpPr>
          <p:cNvPr id="64" name="Oval 63">
            <a:extLst>
              <a:ext uri="{FF2B5EF4-FFF2-40B4-BE49-F238E27FC236}">
                <a16:creationId xmlns:a16="http://schemas.microsoft.com/office/drawing/2014/main" id="{0F3A9E39-2F05-40CF-92A1-0CBADFA17334}"/>
              </a:ext>
            </a:extLst>
          </p:cNvPr>
          <p:cNvSpPr/>
          <p:nvPr/>
        </p:nvSpPr>
        <p:spPr>
          <a:xfrm>
            <a:off x="3800716" y="3934596"/>
            <a:ext cx="1360589" cy="1360591"/>
          </a:xfrm>
          <a:prstGeom prst="ellipse">
            <a:avLst/>
          </a:pr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Verdana"/>
              <a:ea typeface="+mn-ea"/>
              <a:cs typeface="+mn-cs"/>
            </a:endParaRPr>
          </a:p>
        </p:txBody>
      </p:sp>
      <p:pic>
        <p:nvPicPr>
          <p:cNvPr id="38" name="Picture 37">
            <a:extLst>
              <a:ext uri="{FF2B5EF4-FFF2-40B4-BE49-F238E27FC236}">
                <a16:creationId xmlns:a16="http://schemas.microsoft.com/office/drawing/2014/main" id="{F3889BEE-AFFF-4941-87D0-25356BDDF7AE}"/>
              </a:ext>
            </a:extLst>
          </p:cNvPr>
          <p:cNvPicPr>
            <a:picLocks noChangeAspect="1"/>
          </p:cNvPicPr>
          <p:nvPr/>
        </p:nvPicPr>
        <p:blipFill rotWithShape="1">
          <a:blip r:embed="rId11"/>
          <a:srcRect r="7999"/>
          <a:stretch/>
        </p:blipFill>
        <p:spPr>
          <a:xfrm>
            <a:off x="3884627" y="3990321"/>
            <a:ext cx="1205095" cy="1215536"/>
          </a:xfrm>
          <a:prstGeom prst="ellipse">
            <a:avLst/>
          </a:prstGeom>
        </p:spPr>
      </p:pic>
      <p:grpSp>
        <p:nvGrpSpPr>
          <p:cNvPr id="65" name="Group 64">
            <a:extLst>
              <a:ext uri="{FF2B5EF4-FFF2-40B4-BE49-F238E27FC236}">
                <a16:creationId xmlns:a16="http://schemas.microsoft.com/office/drawing/2014/main" id="{F9836228-3731-4407-866A-8FB1A0BAF003}"/>
              </a:ext>
            </a:extLst>
          </p:cNvPr>
          <p:cNvGrpSpPr/>
          <p:nvPr/>
        </p:nvGrpSpPr>
        <p:grpSpPr>
          <a:xfrm>
            <a:off x="6956869" y="3718214"/>
            <a:ext cx="1872000" cy="1872000"/>
            <a:chOff x="668832" y="1665472"/>
            <a:chExt cx="2941256" cy="2941252"/>
          </a:xfrm>
        </p:grpSpPr>
        <p:sp>
          <p:nvSpPr>
            <p:cNvPr id="66" name="Arc 65">
              <a:extLst>
                <a:ext uri="{FF2B5EF4-FFF2-40B4-BE49-F238E27FC236}">
                  <a16:creationId xmlns:a16="http://schemas.microsoft.com/office/drawing/2014/main" id="{EDE16B09-EDB0-483D-BA72-F715BA2C40FE}"/>
                </a:ext>
              </a:extLst>
            </p:cNvPr>
            <p:cNvSpPr/>
            <p:nvPr/>
          </p:nvSpPr>
          <p:spPr>
            <a:xfrm>
              <a:off x="942974" y="1939615"/>
              <a:ext cx="2392971" cy="2392967"/>
            </a:xfrm>
            <a:prstGeom prst="arc">
              <a:avLst>
                <a:gd name="adj1" fmla="val 4014202"/>
                <a:gd name="adj2" fmla="val 17735310"/>
              </a:avLst>
            </a:prstGeom>
            <a:ln w="2857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73" name="Arc 72">
              <a:extLst>
                <a:ext uri="{FF2B5EF4-FFF2-40B4-BE49-F238E27FC236}">
                  <a16:creationId xmlns:a16="http://schemas.microsoft.com/office/drawing/2014/main" id="{E4DA82B3-286F-4875-A40E-B5AE277F992B}"/>
                </a:ext>
              </a:extLst>
            </p:cNvPr>
            <p:cNvSpPr/>
            <p:nvPr/>
          </p:nvSpPr>
          <p:spPr>
            <a:xfrm>
              <a:off x="822446" y="1819086"/>
              <a:ext cx="2634027" cy="2634023"/>
            </a:xfrm>
            <a:prstGeom prst="arc">
              <a:avLst>
                <a:gd name="adj1" fmla="val 12692682"/>
                <a:gd name="adj2" fmla="val 9321721"/>
              </a:avLst>
            </a:prstGeom>
            <a:ln w="2857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74" name="Arc 73">
              <a:extLst>
                <a:ext uri="{FF2B5EF4-FFF2-40B4-BE49-F238E27FC236}">
                  <a16:creationId xmlns:a16="http://schemas.microsoft.com/office/drawing/2014/main" id="{6996B3C7-7E95-47FA-B42A-D0267F909F46}"/>
                </a:ext>
              </a:extLst>
            </p:cNvPr>
            <p:cNvSpPr/>
            <p:nvPr/>
          </p:nvSpPr>
          <p:spPr>
            <a:xfrm>
              <a:off x="942974" y="1939615"/>
              <a:ext cx="2392971" cy="2392967"/>
            </a:xfrm>
            <a:prstGeom prst="arc">
              <a:avLst>
                <a:gd name="adj1" fmla="val 18786711"/>
                <a:gd name="adj2" fmla="val 3064494"/>
              </a:avLst>
            </a:prstGeom>
            <a:ln w="2857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75" name="Arc 74">
              <a:extLst>
                <a:ext uri="{FF2B5EF4-FFF2-40B4-BE49-F238E27FC236}">
                  <a16:creationId xmlns:a16="http://schemas.microsoft.com/office/drawing/2014/main" id="{5E13DB62-F05C-4BC9-B268-69BF39C6AC14}"/>
                </a:ext>
              </a:extLst>
            </p:cNvPr>
            <p:cNvSpPr/>
            <p:nvPr/>
          </p:nvSpPr>
          <p:spPr>
            <a:xfrm>
              <a:off x="668832" y="1665472"/>
              <a:ext cx="2941256" cy="2941252"/>
            </a:xfrm>
            <a:prstGeom prst="arc">
              <a:avLst>
                <a:gd name="adj1" fmla="val 11726397"/>
                <a:gd name="adj2" fmla="val 19911811"/>
              </a:avLst>
            </a:prstGeom>
            <a:ln w="2857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76" name="Arc 75">
              <a:extLst>
                <a:ext uri="{FF2B5EF4-FFF2-40B4-BE49-F238E27FC236}">
                  <a16:creationId xmlns:a16="http://schemas.microsoft.com/office/drawing/2014/main" id="{7DCF5A17-AC09-49AE-ADBF-4071018B10FA}"/>
                </a:ext>
              </a:extLst>
            </p:cNvPr>
            <p:cNvSpPr/>
            <p:nvPr/>
          </p:nvSpPr>
          <p:spPr>
            <a:xfrm>
              <a:off x="668832" y="1665472"/>
              <a:ext cx="2941256" cy="2941252"/>
            </a:xfrm>
            <a:prstGeom prst="arc">
              <a:avLst>
                <a:gd name="adj1" fmla="val 20854048"/>
                <a:gd name="adj2" fmla="val 10396379"/>
              </a:avLst>
            </a:prstGeom>
            <a:ln w="2857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grpSp>
      <p:grpSp>
        <p:nvGrpSpPr>
          <p:cNvPr id="14" name="Group 13">
            <a:extLst>
              <a:ext uri="{FF2B5EF4-FFF2-40B4-BE49-F238E27FC236}">
                <a16:creationId xmlns:a16="http://schemas.microsoft.com/office/drawing/2014/main" id="{767B6557-E09B-4064-9A09-9EC3811A7E24}"/>
              </a:ext>
            </a:extLst>
          </p:cNvPr>
          <p:cNvGrpSpPr/>
          <p:nvPr/>
        </p:nvGrpSpPr>
        <p:grpSpPr>
          <a:xfrm>
            <a:off x="7211866" y="3973918"/>
            <a:ext cx="1360589" cy="1360591"/>
            <a:chOff x="2082097" y="4587530"/>
            <a:chExt cx="1360589" cy="1360591"/>
          </a:xfrm>
        </p:grpSpPr>
        <p:sp>
          <p:nvSpPr>
            <p:cNvPr id="87" name="Oval 86">
              <a:extLst>
                <a:ext uri="{FF2B5EF4-FFF2-40B4-BE49-F238E27FC236}">
                  <a16:creationId xmlns:a16="http://schemas.microsoft.com/office/drawing/2014/main" id="{0FA1C721-3669-4BD7-9411-8429E62F535C}"/>
                </a:ext>
              </a:extLst>
            </p:cNvPr>
            <p:cNvSpPr/>
            <p:nvPr/>
          </p:nvSpPr>
          <p:spPr>
            <a:xfrm>
              <a:off x="2082097" y="4587530"/>
              <a:ext cx="1360589" cy="1360591"/>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Verdana"/>
                <a:ea typeface="+mn-ea"/>
                <a:cs typeface="+mn-cs"/>
              </a:endParaRPr>
            </a:p>
          </p:txBody>
        </p:sp>
        <p:pic>
          <p:nvPicPr>
            <p:cNvPr id="37" name="Picture 36">
              <a:extLst>
                <a:ext uri="{FF2B5EF4-FFF2-40B4-BE49-F238E27FC236}">
                  <a16:creationId xmlns:a16="http://schemas.microsoft.com/office/drawing/2014/main" id="{15E18E53-C153-4882-A42D-47A3342D4276}"/>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1" r="39452"/>
            <a:stretch/>
          </p:blipFill>
          <p:spPr>
            <a:xfrm>
              <a:off x="2140676" y="4659888"/>
              <a:ext cx="1243430" cy="1220126"/>
            </a:xfrm>
            <a:prstGeom prst="ellipse">
              <a:avLst/>
            </a:prstGeom>
          </p:spPr>
        </p:pic>
      </p:grpSp>
      <p:sp>
        <p:nvSpPr>
          <p:cNvPr id="88" name="Rectangle 87">
            <a:extLst>
              <a:ext uri="{FF2B5EF4-FFF2-40B4-BE49-F238E27FC236}">
                <a16:creationId xmlns:a16="http://schemas.microsoft.com/office/drawing/2014/main" id="{2233C0F6-F1A9-4730-ACBF-631DCA6318F4}"/>
              </a:ext>
            </a:extLst>
          </p:cNvPr>
          <p:cNvSpPr/>
          <p:nvPr/>
        </p:nvSpPr>
        <p:spPr>
          <a:xfrm>
            <a:off x="6348860" y="5639445"/>
            <a:ext cx="3178521" cy="423394"/>
          </a:xfrm>
          <a:prstGeom prst="rect">
            <a:avLst/>
          </a:prstGeom>
          <a:ln>
            <a:noFill/>
          </a:ln>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Verdana"/>
                <a:ea typeface="+mn-ea"/>
                <a:cs typeface="+mn-cs"/>
              </a:rPr>
              <a:t>OBJECT DETECTION</a:t>
            </a:r>
          </a:p>
        </p:txBody>
      </p:sp>
      <p:sp>
        <p:nvSpPr>
          <p:cNvPr id="89" name="Rectangle 88">
            <a:extLst>
              <a:ext uri="{FF2B5EF4-FFF2-40B4-BE49-F238E27FC236}">
                <a16:creationId xmlns:a16="http://schemas.microsoft.com/office/drawing/2014/main" id="{7539293C-7152-4133-8692-B1378CAF5FF5}"/>
              </a:ext>
            </a:extLst>
          </p:cNvPr>
          <p:cNvSpPr/>
          <p:nvPr/>
        </p:nvSpPr>
        <p:spPr>
          <a:xfrm>
            <a:off x="2939175" y="5638620"/>
            <a:ext cx="3178521" cy="423394"/>
          </a:xfrm>
          <a:prstGeom prst="rect">
            <a:avLst/>
          </a:prstGeom>
          <a:ln>
            <a:noFill/>
          </a:ln>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4D"/>
                </a:solidFill>
                <a:effectLst/>
                <a:uLnTx/>
                <a:uFillTx/>
                <a:latin typeface="Verdana"/>
                <a:ea typeface="+mn-ea"/>
                <a:cs typeface="+mn-cs"/>
              </a:rPr>
              <a:t>FACIAL RECOGNITION</a:t>
            </a:r>
          </a:p>
        </p:txBody>
      </p:sp>
      <p:sp>
        <p:nvSpPr>
          <p:cNvPr id="90" name="Titre 7">
            <a:extLst>
              <a:ext uri="{FF2B5EF4-FFF2-40B4-BE49-F238E27FC236}">
                <a16:creationId xmlns:a16="http://schemas.microsoft.com/office/drawing/2014/main" id="{FADB646B-F15C-4B35-A825-49BB8A36AB6E}"/>
              </a:ext>
            </a:extLst>
          </p:cNvPr>
          <p:cNvSpPr>
            <a:spLocks noGrp="1"/>
          </p:cNvSpPr>
          <p:nvPr>
            <p:ph type="title"/>
          </p:nvPr>
        </p:nvSpPr>
        <p:spPr>
          <a:xfrm>
            <a:off x="672975" y="414418"/>
            <a:ext cx="10260000" cy="468000"/>
          </a:xfrm>
        </p:spPr>
        <p:txBody>
          <a:bodyPr>
            <a:noAutofit/>
          </a:bodyPr>
          <a:lstStyle/>
          <a:p>
            <a:r>
              <a:rPr lang="fr-FR" err="1"/>
              <a:t>With</a:t>
            </a:r>
            <a:r>
              <a:rPr lang="fr-FR"/>
              <a:t> a </a:t>
            </a:r>
            <a:r>
              <a:rPr lang="fr-FR" err="1"/>
              <a:t>practical</a:t>
            </a:r>
            <a:r>
              <a:rPr lang="fr-FR"/>
              <a:t> use in the </a:t>
            </a:r>
            <a:r>
              <a:rPr lang="fr-FR" err="1"/>
              <a:t>daily</a:t>
            </a:r>
            <a:r>
              <a:rPr lang="fr-FR"/>
              <a:t> life</a:t>
            </a:r>
            <a:endParaRPr lang="en-US"/>
          </a:p>
        </p:txBody>
      </p:sp>
    </p:spTree>
    <p:extLst>
      <p:ext uri="{BB962C8B-B14F-4D97-AF65-F5344CB8AC3E}">
        <p14:creationId xmlns:p14="http://schemas.microsoft.com/office/powerpoint/2010/main" val="2682140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40080" y="91440"/>
            <a:ext cx="11050567" cy="987834"/>
          </a:xfrm>
        </p:spPr>
        <p:txBody>
          <a:bodyPr/>
          <a:lstStyle/>
          <a:p>
            <a:r>
              <a:rPr lang="fr-FR" sz="2400" b="1" err="1"/>
              <a:t>AlphaGo</a:t>
            </a:r>
            <a:r>
              <a:rPr lang="fr-FR" sz="2400" b="1"/>
              <a:t> &amp; </a:t>
            </a:r>
            <a:r>
              <a:rPr lang="fr-FR" sz="2400" b="1" err="1"/>
              <a:t>AlphaGo</a:t>
            </a:r>
            <a:r>
              <a:rPr lang="fr-FR" sz="2400" b="1"/>
              <a:t> </a:t>
            </a:r>
            <a:r>
              <a:rPr lang="fr-FR" sz="2400" b="1" err="1"/>
              <a:t>Zero</a:t>
            </a:r>
            <a:r>
              <a:rPr lang="fr-FR" sz="2400" b="1"/>
              <a:t>: </a:t>
            </a:r>
            <a:r>
              <a:rPr lang="fr-FR" sz="2400"/>
              <a:t>a </a:t>
            </a:r>
            <a:r>
              <a:rPr lang="fr-FR" sz="2400" err="1"/>
              <a:t>reference</a:t>
            </a:r>
            <a:r>
              <a:rPr lang="fr-FR" sz="2400"/>
              <a:t> for </a:t>
            </a:r>
            <a:r>
              <a:rPr lang="fr-FR" sz="2400" err="1"/>
              <a:t>artificial</a:t>
            </a:r>
            <a:r>
              <a:rPr lang="fr-FR" sz="2400"/>
              <a:t> intelligence</a:t>
            </a:r>
          </a:p>
        </p:txBody>
      </p:sp>
      <p:pic>
        <p:nvPicPr>
          <p:cNvPr id="7" name="Picture 6">
            <a:extLst>
              <a:ext uri="{FF2B5EF4-FFF2-40B4-BE49-F238E27FC236}">
                <a16:creationId xmlns:a16="http://schemas.microsoft.com/office/drawing/2014/main" id="{1C11A172-F40E-4931-A932-B26F04720076}"/>
              </a:ext>
            </a:extLst>
          </p:cNvPr>
          <p:cNvPicPr>
            <a:picLocks noChangeAspect="1"/>
          </p:cNvPicPr>
          <p:nvPr/>
        </p:nvPicPr>
        <p:blipFill>
          <a:blip r:embed="rId3"/>
          <a:stretch>
            <a:fillRect/>
          </a:stretch>
        </p:blipFill>
        <p:spPr>
          <a:xfrm>
            <a:off x="663275" y="1041826"/>
            <a:ext cx="4701205" cy="2634634"/>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BE54309-DFDE-45DB-9546-3788832E9094}"/>
                  </a:ext>
                </a:extLst>
              </p:cNvPr>
              <p:cNvSpPr txBox="1"/>
              <p:nvPr/>
            </p:nvSpPr>
            <p:spPr>
              <a:xfrm>
                <a:off x="5821680" y="892741"/>
                <a:ext cx="5892162" cy="3112712"/>
              </a:xfrm>
              <a:prstGeom prst="rect">
                <a:avLst/>
              </a:prstGeom>
              <a:noFill/>
            </p:spPr>
            <p:txBody>
              <a:bodyPr wrap="square" rtlCol="0">
                <a:spAutoFit/>
              </a:bodyPr>
              <a:lstStyle/>
              <a:p>
                <a:r>
                  <a:rPr lang="en-US" sz="1600">
                    <a:solidFill>
                      <a:srgbClr val="004575"/>
                    </a:solidFill>
                  </a:rPr>
                  <a:t>The Challenge</a:t>
                </a:r>
              </a:p>
              <a:p>
                <a:endParaRPr lang="en-US" sz="1200"/>
              </a:p>
              <a:p>
                <a:r>
                  <a:rPr lang="en-US" sz="1200"/>
                  <a:t>Go is the </a:t>
                </a:r>
                <a:r>
                  <a:rPr lang="en-US" sz="1200" b="1">
                    <a:solidFill>
                      <a:srgbClr val="004575"/>
                    </a:solidFill>
                  </a:rPr>
                  <a:t>most challenging classical game </a:t>
                </a:r>
                <a:r>
                  <a:rPr lang="en-US" sz="1200"/>
                  <a:t>for artificial intelligence because of its complexity : </a:t>
                </a:r>
                <a:r>
                  <a:rPr lang="en-US" sz="1200" b="1">
                    <a:solidFill>
                      <a:srgbClr val="004575"/>
                    </a:solidFill>
                  </a:rPr>
                  <a:t>There are an astonishing </a:t>
                </a:r>
                <a14:m>
                  <m:oMath xmlns:m="http://schemas.openxmlformats.org/officeDocument/2006/math">
                    <m:sSup>
                      <m:sSupPr>
                        <m:ctrlPr>
                          <a:rPr lang="en-US" sz="1200" b="1" i="1" dirty="0" smtClean="0">
                            <a:solidFill>
                              <a:srgbClr val="004575"/>
                            </a:solidFill>
                            <a:latin typeface="Cambria Math" panose="02040503050406030204" pitchFamily="18" charset="0"/>
                          </a:rPr>
                        </m:ctrlPr>
                      </m:sSupPr>
                      <m:e>
                        <m:r>
                          <a:rPr lang="fr-FR" sz="1200" b="1" i="1" dirty="0" smtClean="0">
                            <a:solidFill>
                              <a:srgbClr val="004575"/>
                            </a:solidFill>
                            <a:latin typeface="Cambria Math" panose="02040503050406030204" pitchFamily="18" charset="0"/>
                          </a:rPr>
                          <m:t>𝟏𝟎</m:t>
                        </m:r>
                      </m:e>
                      <m:sup>
                        <m:r>
                          <a:rPr lang="fr-FR" sz="1200" b="1" i="1" dirty="0" smtClean="0">
                            <a:solidFill>
                              <a:srgbClr val="004575"/>
                            </a:solidFill>
                            <a:latin typeface="Cambria Math" panose="02040503050406030204" pitchFamily="18" charset="0"/>
                          </a:rPr>
                          <m:t>𝟏𝟕𝟎</m:t>
                        </m:r>
                      </m:sup>
                    </m:sSup>
                  </m:oMath>
                </a14:m>
                <a:r>
                  <a:rPr lang="en-US" sz="1200" b="1">
                    <a:solidFill>
                      <a:srgbClr val="004575"/>
                    </a:solidFill>
                  </a:rPr>
                  <a:t> possible board configurations - more than the number of atoms in the known universe</a:t>
                </a:r>
                <a:r>
                  <a:rPr lang="en-US" sz="1200"/>
                  <a:t>.</a:t>
                </a:r>
              </a:p>
              <a:p>
                <a:endParaRPr lang="en-US" sz="1200"/>
              </a:p>
              <a:p>
                <a:r>
                  <a:rPr lang="en-US" sz="1200"/>
                  <a:t>The strongest </a:t>
                </a:r>
                <a:r>
                  <a:rPr lang="en-US" sz="1200" b="1">
                    <a:solidFill>
                      <a:srgbClr val="004575"/>
                    </a:solidFill>
                  </a:rPr>
                  <a:t>Go computer programs could only play at the level of human amateurs</a:t>
                </a:r>
                <a:r>
                  <a:rPr lang="en-US" sz="1200"/>
                  <a:t>. Standard AI methods, which test all possible moves and positions can’t handle the number of possible Go moves.</a:t>
                </a:r>
              </a:p>
              <a:p>
                <a:endParaRPr lang="en-US" sz="1200"/>
              </a:p>
              <a:p>
                <a:r>
                  <a:rPr lang="en-US" sz="1200"/>
                  <a:t>AlphaGo is </a:t>
                </a:r>
                <a:r>
                  <a:rPr lang="en-US" sz="1200" b="1">
                    <a:solidFill>
                      <a:srgbClr val="004575"/>
                    </a:solidFill>
                  </a:rPr>
                  <a:t>the first computer program to defeat a professional human Go player</a:t>
                </a:r>
                <a:r>
                  <a:rPr lang="en-US" sz="1200">
                    <a:solidFill>
                      <a:srgbClr val="000000"/>
                    </a:solidFill>
                  </a:rPr>
                  <a:t>. </a:t>
                </a:r>
              </a:p>
              <a:p>
                <a:endParaRPr lang="en-US" sz="1200">
                  <a:solidFill>
                    <a:srgbClr val="000000"/>
                  </a:solidFill>
                </a:endParaRPr>
              </a:p>
              <a:p>
                <a:r>
                  <a:rPr lang="en-US" sz="1200">
                    <a:solidFill>
                      <a:srgbClr val="000000"/>
                    </a:solidFill>
                  </a:rPr>
                  <a:t>It originally was</a:t>
                </a:r>
                <a:r>
                  <a:rPr lang="en-US" sz="1200" b="1">
                    <a:solidFill>
                      <a:srgbClr val="004575"/>
                    </a:solidFill>
                  </a:rPr>
                  <a:t> introduced to numerous amateur games </a:t>
                </a:r>
                <a:r>
                  <a:rPr lang="en-US" sz="1200"/>
                  <a:t>to develop an understanding of human play. Then it </a:t>
                </a:r>
                <a:r>
                  <a:rPr lang="en-US" sz="1200" b="1">
                    <a:solidFill>
                      <a:srgbClr val="004575"/>
                    </a:solidFill>
                  </a:rPr>
                  <a:t>played against itself thousands of times. </a:t>
                </a:r>
                <a:r>
                  <a:rPr lang="en-US" sz="1200"/>
                  <a:t>This process is known as </a:t>
                </a:r>
                <a:r>
                  <a:rPr lang="en-US" sz="1200" b="1">
                    <a:solidFill>
                      <a:srgbClr val="004575"/>
                    </a:solidFill>
                  </a:rPr>
                  <a:t>reinforcement learning</a:t>
                </a:r>
                <a:r>
                  <a:rPr lang="en-US" sz="1200"/>
                  <a:t>.</a:t>
                </a:r>
              </a:p>
            </p:txBody>
          </p:sp>
        </mc:Choice>
        <mc:Fallback>
          <p:sp>
            <p:nvSpPr>
              <p:cNvPr id="12" name="TextBox 11">
                <a:extLst>
                  <a:ext uri="{FF2B5EF4-FFF2-40B4-BE49-F238E27FC236}">
                    <a16:creationId xmlns:a16="http://schemas.microsoft.com/office/drawing/2014/main" id="{2BE54309-DFDE-45DB-9546-3788832E9094}"/>
                  </a:ext>
                </a:extLst>
              </p:cNvPr>
              <p:cNvSpPr txBox="1">
                <a:spLocks noRot="1" noChangeAspect="1" noMove="1" noResize="1" noEditPoints="1" noAdjustHandles="1" noChangeArrowheads="1" noChangeShapeType="1" noTextEdit="1"/>
              </p:cNvSpPr>
              <p:nvPr/>
            </p:nvSpPr>
            <p:spPr>
              <a:xfrm>
                <a:off x="5821680" y="892741"/>
                <a:ext cx="5892162" cy="3112712"/>
              </a:xfrm>
              <a:prstGeom prst="rect">
                <a:avLst/>
              </a:prstGeom>
              <a:blipFill>
                <a:blip r:embed="rId4"/>
                <a:stretch>
                  <a:fillRect l="-517" t="-587" b="-391"/>
                </a:stretch>
              </a:blipFill>
            </p:spPr>
            <p:txBody>
              <a:bodyPr/>
              <a:lstStyle/>
              <a:p>
                <a:r>
                  <a:rPr lang="fr-FR">
                    <a:noFill/>
                  </a:rPr>
                  <a:t> </a:t>
                </a:r>
              </a:p>
            </p:txBody>
          </p:sp>
        </mc:Fallback>
      </mc:AlternateContent>
      <p:sp>
        <p:nvSpPr>
          <p:cNvPr id="17" name="TextBox 16">
            <a:extLst>
              <a:ext uri="{FF2B5EF4-FFF2-40B4-BE49-F238E27FC236}">
                <a16:creationId xmlns:a16="http://schemas.microsoft.com/office/drawing/2014/main" id="{1E8C790D-1254-4A07-92F1-437FF568F2D5}"/>
              </a:ext>
            </a:extLst>
          </p:cNvPr>
          <p:cNvSpPr txBox="1"/>
          <p:nvPr/>
        </p:nvSpPr>
        <p:spPr>
          <a:xfrm>
            <a:off x="654859" y="3841923"/>
            <a:ext cx="4709622" cy="2000548"/>
          </a:xfrm>
          <a:prstGeom prst="rect">
            <a:avLst/>
          </a:prstGeom>
          <a:noFill/>
        </p:spPr>
        <p:txBody>
          <a:bodyPr wrap="square" rtlCol="0">
            <a:spAutoFit/>
          </a:bodyPr>
          <a:lstStyle/>
          <a:p>
            <a:r>
              <a:rPr lang="en-US" sz="1600">
                <a:solidFill>
                  <a:srgbClr val="004575"/>
                </a:solidFill>
              </a:rPr>
              <a:t>AlphaGo Zero</a:t>
            </a:r>
          </a:p>
          <a:p>
            <a:endParaRPr lang="en-US" sz="1200">
              <a:solidFill>
                <a:srgbClr val="004575"/>
              </a:solidFill>
            </a:endParaRPr>
          </a:p>
          <a:p>
            <a:r>
              <a:rPr lang="en-US" sz="1200"/>
              <a:t>The </a:t>
            </a:r>
            <a:r>
              <a:rPr lang="en-US" sz="1200" b="1">
                <a:solidFill>
                  <a:srgbClr val="004575"/>
                </a:solidFill>
              </a:rPr>
              <a:t>successor</a:t>
            </a:r>
            <a:r>
              <a:rPr lang="en-US" sz="1200"/>
              <a:t> of AlphaGo did not learn the game by playing  matches with amateur and professional players, but </a:t>
            </a:r>
            <a:r>
              <a:rPr lang="en-US" sz="1200" b="1">
                <a:solidFill>
                  <a:srgbClr val="004575"/>
                </a:solidFill>
              </a:rPr>
              <a:t>by playing against itself, starting from completely random play</a:t>
            </a:r>
            <a:r>
              <a:rPr lang="en-US" sz="1200"/>
              <a:t>.</a:t>
            </a:r>
          </a:p>
          <a:p>
            <a:endParaRPr lang="en-US" sz="1200"/>
          </a:p>
          <a:p>
            <a:r>
              <a:rPr lang="en-US" sz="1200"/>
              <a:t>No longer </a:t>
            </a:r>
            <a:r>
              <a:rPr lang="en-US" sz="1200" b="1">
                <a:solidFill>
                  <a:srgbClr val="004575"/>
                </a:solidFill>
              </a:rPr>
              <a:t>constrained by the limits of human knowledge</a:t>
            </a:r>
            <a:r>
              <a:rPr lang="en-US" sz="1200"/>
              <a:t>, it surpassed the performance of all previous versions and also </a:t>
            </a:r>
            <a:r>
              <a:rPr lang="en-US" sz="1200" b="1">
                <a:solidFill>
                  <a:srgbClr val="004575"/>
                </a:solidFill>
              </a:rPr>
              <a:t>discovered new knowledge</a:t>
            </a:r>
            <a:r>
              <a:rPr lang="en-US" sz="1200"/>
              <a:t>, developing unconventional strategies and creative new moves.</a:t>
            </a:r>
          </a:p>
        </p:txBody>
      </p:sp>
      <p:pic>
        <p:nvPicPr>
          <p:cNvPr id="43010" name="Picture 2">
            <a:extLst>
              <a:ext uri="{FF2B5EF4-FFF2-40B4-BE49-F238E27FC236}">
                <a16:creationId xmlns:a16="http://schemas.microsoft.com/office/drawing/2014/main" id="{6E2DE633-B146-4E2E-AFC3-D677583BDB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6608" y="4104534"/>
            <a:ext cx="3257234" cy="178310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67CC3BF-8094-49D3-BB20-122B432903A2}"/>
              </a:ext>
            </a:extLst>
          </p:cNvPr>
          <p:cNvSpPr txBox="1"/>
          <p:nvPr/>
        </p:nvSpPr>
        <p:spPr>
          <a:xfrm>
            <a:off x="6546528" y="4124748"/>
            <a:ext cx="1910080" cy="1015663"/>
          </a:xfrm>
          <a:prstGeom prst="rect">
            <a:avLst/>
          </a:prstGeom>
          <a:noFill/>
        </p:spPr>
        <p:txBody>
          <a:bodyPr wrap="square" rtlCol="0">
            <a:spAutoFit/>
          </a:bodyPr>
          <a:lstStyle/>
          <a:p>
            <a:r>
              <a:rPr lang="en-US" sz="1000" i="1"/>
              <a:t>In most games, AIs work like this: they calculate all possible moves and act accordingly. For the game of Go, this is physically impossible (for the moment).</a:t>
            </a:r>
            <a:endParaRPr lang="fr-FR" sz="1000" i="1"/>
          </a:p>
        </p:txBody>
      </p:sp>
    </p:spTree>
    <p:extLst>
      <p:ext uri="{BB962C8B-B14F-4D97-AF65-F5344CB8AC3E}">
        <p14:creationId xmlns:p14="http://schemas.microsoft.com/office/powerpoint/2010/main" val="2690265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0" name="think-cell Slide" r:id="rId6" imgW="395" imgH="394" progId="TCLayout.ActiveDocument.1">
                  <p:embed/>
                </p:oleObj>
              </mc:Choice>
              <mc:Fallback>
                <p:oleObj name="think-cell Slide" r:id="rId6" imgW="395" imgH="394" progId="TCLayout.ActiveDocument.1">
                  <p:embed/>
                  <p:pic>
                    <p:nvPicPr>
                      <p:cNvPr id="5" name="Object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rgbClr val="32074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pitchFamily="34" charset="0"/>
              <a:ea typeface="+mn-ea"/>
              <a:cs typeface="+mn-cs"/>
              <a:sym typeface="Verdana" panose="020B0604030504040204" pitchFamily="34" charset="0"/>
            </a:endParaRPr>
          </a:p>
        </p:txBody>
      </p:sp>
      <p:sp>
        <p:nvSpPr>
          <p:cNvPr id="3" name="Title 2"/>
          <p:cNvSpPr>
            <a:spLocks noGrp="1"/>
          </p:cNvSpPr>
          <p:nvPr>
            <p:ph type="title"/>
          </p:nvPr>
        </p:nvSpPr>
        <p:spPr/>
        <p:txBody>
          <a:bodyPr/>
          <a:lstStyle/>
          <a:p>
            <a:r>
              <a:rPr lang="en-US"/>
              <a:t>Various applications by sector</a:t>
            </a:r>
          </a:p>
        </p:txBody>
      </p:sp>
      <p:grpSp>
        <p:nvGrpSpPr>
          <p:cNvPr id="4" name="Group 3">
            <a:extLst>
              <a:ext uri="{FF2B5EF4-FFF2-40B4-BE49-F238E27FC236}">
                <a16:creationId xmlns:a16="http://schemas.microsoft.com/office/drawing/2014/main" id="{9F288AB9-BA18-4B4B-864F-D294A70DE7F0}"/>
              </a:ext>
            </a:extLst>
          </p:cNvPr>
          <p:cNvGrpSpPr/>
          <p:nvPr/>
        </p:nvGrpSpPr>
        <p:grpSpPr>
          <a:xfrm>
            <a:off x="924025" y="813967"/>
            <a:ext cx="10343951" cy="5165242"/>
            <a:chOff x="1254641" y="813967"/>
            <a:chExt cx="10343951" cy="5165242"/>
          </a:xfrm>
        </p:grpSpPr>
        <p:pic>
          <p:nvPicPr>
            <p:cNvPr id="23554" name="Picture 2" descr="Lightbox">
              <a:extLst>
                <a:ext uri="{FF2B5EF4-FFF2-40B4-BE49-F238E27FC236}">
                  <a16:creationId xmlns:a16="http://schemas.microsoft.com/office/drawing/2014/main" id="{C71D0EA3-F5B2-46E7-A66C-97E4EFDBE3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4641" y="813967"/>
              <a:ext cx="10343951" cy="51652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1B38CEB7-E31B-44F5-88A2-01C44922425A}"/>
                </a:ext>
              </a:extLst>
            </p:cNvPr>
            <p:cNvSpPr/>
            <p:nvPr/>
          </p:nvSpPr>
          <p:spPr>
            <a:xfrm>
              <a:off x="1424762" y="3482758"/>
              <a:ext cx="2307265" cy="2402959"/>
            </a:xfrm>
            <a:prstGeom prst="round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l"/>
              <a:r>
                <a:rPr lang="fr-FR">
                  <a:solidFill>
                    <a:srgbClr val="000000"/>
                  </a:solidFill>
                </a:rPr>
                <a:t>Financial Services</a:t>
              </a:r>
            </a:p>
            <a:p>
              <a:pPr algn="l"/>
              <a:endParaRPr lang="fr-FR">
                <a:solidFill>
                  <a:srgbClr val="000000"/>
                </a:solidFill>
              </a:endParaRPr>
            </a:p>
            <a:p>
              <a:pPr marL="285750" indent="-285750">
                <a:buFont typeface="Arial" panose="020B0604020202020204" pitchFamily="34" charset="0"/>
                <a:buChar char="•"/>
                <a:defRPr/>
              </a:pPr>
              <a:r>
                <a:rPr lang="fr-FR" sz="1200" b="1">
                  <a:solidFill>
                    <a:srgbClr val="000000"/>
                  </a:solidFill>
                  <a:latin typeface="Arial"/>
                </a:rPr>
                <a:t>Smart claims</a:t>
              </a:r>
            </a:p>
            <a:p>
              <a:pPr marL="285750" indent="-285750">
                <a:buFont typeface="Arial" panose="020B0604020202020204" pitchFamily="34" charset="0"/>
                <a:buChar char="•"/>
                <a:defRPr/>
              </a:pPr>
              <a:r>
                <a:rPr lang="fr-FR" sz="1200" b="1">
                  <a:solidFill>
                    <a:srgbClr val="000000"/>
                  </a:solidFill>
                  <a:latin typeface="Arial"/>
                </a:rPr>
                <a:t>Attrition </a:t>
              </a:r>
              <a:r>
                <a:rPr lang="fr-FR" sz="1200" b="1" err="1">
                  <a:solidFill>
                    <a:srgbClr val="000000"/>
                  </a:solidFill>
                  <a:latin typeface="Arial"/>
                </a:rPr>
                <a:t>retention</a:t>
              </a:r>
              <a:endParaRPr lang="fr-FR" sz="1200" b="1">
                <a:solidFill>
                  <a:srgbClr val="000000"/>
                </a:solidFill>
                <a:latin typeface="Arial"/>
              </a:endParaRPr>
            </a:p>
            <a:p>
              <a:pPr marL="285750" indent="-285750">
                <a:buFont typeface="Arial" panose="020B0604020202020204" pitchFamily="34" charset="0"/>
                <a:buChar char="•"/>
                <a:defRPr/>
              </a:pPr>
              <a:r>
                <a:rPr lang="fr-FR" sz="1200" b="1" err="1">
                  <a:solidFill>
                    <a:srgbClr val="000000"/>
                  </a:solidFill>
                  <a:latin typeface="Arial"/>
                </a:rPr>
                <a:t>Fraud</a:t>
              </a:r>
              <a:r>
                <a:rPr lang="fr-FR" sz="1200" b="1">
                  <a:solidFill>
                    <a:srgbClr val="000000"/>
                  </a:solidFill>
                  <a:latin typeface="Arial"/>
                </a:rPr>
                <a:t> </a:t>
              </a:r>
              <a:r>
                <a:rPr lang="fr-FR" sz="1200" b="1" err="1">
                  <a:solidFill>
                    <a:srgbClr val="000000"/>
                  </a:solidFill>
                  <a:latin typeface="Arial"/>
                </a:rPr>
                <a:t>detection</a:t>
              </a:r>
              <a:endParaRPr lang="fr-FR" sz="1200" b="1">
                <a:solidFill>
                  <a:srgbClr val="000000"/>
                </a:solidFill>
                <a:latin typeface="Arial"/>
              </a:endParaRPr>
            </a:p>
            <a:p>
              <a:pPr marL="285750" indent="-285750">
                <a:buFont typeface="Arial" panose="020B0604020202020204" pitchFamily="34" charset="0"/>
                <a:buChar char="•"/>
                <a:defRPr/>
              </a:pPr>
              <a:r>
                <a:rPr lang="fr-FR" sz="1200" b="1">
                  <a:solidFill>
                    <a:srgbClr val="000000"/>
                  </a:solidFill>
                  <a:latin typeface="Arial"/>
                </a:rPr>
                <a:t>Anti money </a:t>
              </a:r>
              <a:r>
                <a:rPr lang="fr-FR" sz="1200" b="1" err="1">
                  <a:solidFill>
                    <a:srgbClr val="000000"/>
                  </a:solidFill>
                  <a:latin typeface="Arial"/>
                </a:rPr>
                <a:t>laundering</a:t>
              </a:r>
              <a:endParaRPr lang="fr-FR" sz="1200" b="1">
                <a:solidFill>
                  <a:srgbClr val="000000"/>
                </a:solidFill>
                <a:latin typeface="Arial"/>
              </a:endParaRPr>
            </a:p>
            <a:p>
              <a:pPr marL="285750" indent="-285750">
                <a:buFont typeface="Arial" panose="020B0604020202020204" pitchFamily="34" charset="0"/>
                <a:buChar char="•"/>
                <a:defRPr/>
              </a:pPr>
              <a:r>
                <a:rPr lang="fr-FR" sz="1200" b="1">
                  <a:solidFill>
                    <a:srgbClr val="000000"/>
                  </a:solidFill>
                  <a:latin typeface="Arial"/>
                </a:rPr>
                <a:t>Risk </a:t>
              </a:r>
              <a:r>
                <a:rPr lang="fr-FR" sz="1200" b="1" err="1">
                  <a:solidFill>
                    <a:srgbClr val="000000"/>
                  </a:solidFill>
                  <a:latin typeface="Arial"/>
                </a:rPr>
                <a:t>assessment</a:t>
              </a:r>
              <a:endParaRPr lang="fr-FR" sz="1200" b="1">
                <a:solidFill>
                  <a:srgbClr val="000000"/>
                </a:solidFill>
                <a:latin typeface="Arial"/>
              </a:endParaRPr>
            </a:p>
            <a:p>
              <a:pPr marL="285750" indent="-285750">
                <a:buFont typeface="Arial" panose="020B0604020202020204" pitchFamily="34" charset="0"/>
                <a:buChar char="•"/>
                <a:defRPr/>
              </a:pPr>
              <a:r>
                <a:rPr lang="fr-FR" sz="1200" b="1" err="1">
                  <a:solidFill>
                    <a:srgbClr val="000000"/>
                  </a:solidFill>
                  <a:latin typeface="Arial"/>
                </a:rPr>
                <a:t>Chatbot</a:t>
              </a:r>
              <a:endParaRPr lang="fr-FR" sz="1200" b="1">
                <a:solidFill>
                  <a:srgbClr val="000000"/>
                </a:solidFill>
                <a:latin typeface="Arial"/>
              </a:endParaRPr>
            </a:p>
            <a:p>
              <a:pPr marL="285750" indent="-285750" algn="l">
                <a:buFontTx/>
                <a:buChar char="-"/>
              </a:pPr>
              <a:endParaRPr lang="fr-FR">
                <a:solidFill>
                  <a:srgbClr val="000000"/>
                </a:solidFill>
              </a:endParaRPr>
            </a:p>
          </p:txBody>
        </p:sp>
        <p:sp>
          <p:nvSpPr>
            <p:cNvPr id="23" name="Rectangle: Rounded Corners 22">
              <a:extLst>
                <a:ext uri="{FF2B5EF4-FFF2-40B4-BE49-F238E27FC236}">
                  <a16:creationId xmlns:a16="http://schemas.microsoft.com/office/drawing/2014/main" id="{6C6DCC5B-ED01-41D3-BD36-7FA4D502B5EF}"/>
                </a:ext>
              </a:extLst>
            </p:cNvPr>
            <p:cNvSpPr/>
            <p:nvPr/>
          </p:nvSpPr>
          <p:spPr>
            <a:xfrm>
              <a:off x="3969487" y="881854"/>
              <a:ext cx="2307265" cy="2402959"/>
            </a:xfrm>
            <a:prstGeom prst="round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fr-FR">
                  <a:solidFill>
                    <a:srgbClr val="000000"/>
                  </a:solidFill>
                </a:rPr>
                <a:t>Life Science</a:t>
              </a:r>
            </a:p>
            <a:p>
              <a:pPr algn="ctr"/>
              <a:endParaRPr lang="fr-FR">
                <a:solidFill>
                  <a:srgbClr val="000000"/>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a:ln>
                    <a:noFill/>
                  </a:ln>
                  <a:solidFill>
                    <a:srgbClr val="000000"/>
                  </a:solidFill>
                  <a:effectLst/>
                  <a:uLnTx/>
                  <a:uFillTx/>
                  <a:latin typeface="Arial"/>
                  <a:ea typeface="+mn-ea"/>
                  <a:cs typeface="+mn-cs"/>
                </a:rPr>
                <a:t>Diagnostic </a:t>
              </a:r>
              <a:r>
                <a:rPr lang="fr-FR" sz="1200" b="1">
                  <a:solidFill>
                    <a:srgbClr val="000000"/>
                  </a:solidFill>
                  <a:latin typeface="Arial"/>
                </a:rPr>
                <a:t>a</a:t>
              </a:r>
              <a:r>
                <a:rPr kumimoji="0" lang="fr-FR" sz="1200" b="1" i="0" u="none" strike="noStrike" kern="1200" cap="none" spc="0" normalizeH="0" baseline="0" noProof="0">
                  <a:ln>
                    <a:noFill/>
                  </a:ln>
                  <a:solidFill>
                    <a:srgbClr val="000000"/>
                  </a:solidFill>
                  <a:effectLst/>
                  <a:uLnTx/>
                  <a:uFillTx/>
                  <a:latin typeface="Arial"/>
                  <a:ea typeface="+mn-ea"/>
                  <a:cs typeface="+mn-cs"/>
                </a:rPr>
                <a:t>id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err="1">
                  <a:solidFill>
                    <a:srgbClr val="000000"/>
                  </a:solidFill>
                  <a:latin typeface="Arial"/>
                </a:rPr>
                <a:t>Medical</a:t>
              </a:r>
              <a:r>
                <a:rPr lang="fr-FR" sz="1200" b="1">
                  <a:solidFill>
                    <a:srgbClr val="000000"/>
                  </a:solidFill>
                  <a:latin typeface="Arial"/>
                </a:rPr>
                <a:t> images </a:t>
              </a:r>
              <a:r>
                <a:rPr lang="fr-FR" sz="1200" b="1" err="1">
                  <a:solidFill>
                    <a:srgbClr val="000000"/>
                  </a:solidFill>
                  <a:latin typeface="Arial"/>
                </a:rPr>
                <a:t>analysis</a:t>
              </a:r>
              <a:endParaRPr lang="fr-FR" sz="1200" b="1">
                <a:solidFill>
                  <a:srgbClr val="000000"/>
                </a:solidFill>
                <a:latin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a:ln>
                    <a:noFill/>
                  </a:ln>
                  <a:solidFill>
                    <a:srgbClr val="000000"/>
                  </a:solidFill>
                  <a:effectLst/>
                  <a:uLnTx/>
                  <a:uFillTx/>
                  <a:latin typeface="Arial"/>
                  <a:ea typeface="+mn-ea"/>
                  <a:cs typeface="+mn-cs"/>
                </a:rPr>
                <a:t>Mapping and </a:t>
              </a:r>
              <a:r>
                <a:rPr kumimoji="0" lang="fr-FR" sz="1200" b="1" i="0" u="none" strike="noStrike" kern="1200" cap="none" spc="0" normalizeH="0" baseline="0" noProof="0" err="1">
                  <a:ln>
                    <a:noFill/>
                  </a:ln>
                  <a:solidFill>
                    <a:srgbClr val="000000"/>
                  </a:solidFill>
                  <a:effectLst/>
                  <a:uLnTx/>
                  <a:uFillTx/>
                  <a:latin typeface="Arial"/>
                  <a:ea typeface="+mn-ea"/>
                  <a:cs typeface="+mn-cs"/>
                </a:rPr>
                <a:t>analysis</a:t>
              </a:r>
              <a:r>
                <a:rPr kumimoji="0" lang="fr-FR" sz="1200" b="1" i="0" u="none" strike="noStrike" kern="1200" cap="none" spc="0" normalizeH="0" baseline="0" noProof="0">
                  <a:ln>
                    <a:noFill/>
                  </a:ln>
                  <a:solidFill>
                    <a:srgbClr val="000000"/>
                  </a:solidFill>
                  <a:effectLst/>
                  <a:uLnTx/>
                  <a:uFillTx/>
                  <a:latin typeface="Arial"/>
                  <a:ea typeface="+mn-ea"/>
                  <a:cs typeface="+mn-cs"/>
                </a:rPr>
                <a:t> of the DNA</a:t>
              </a:r>
              <a:endParaRPr lang="fr-FR" sz="1200" b="1">
                <a:solidFill>
                  <a:srgbClr val="000000"/>
                </a:solidFill>
                <a:latin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err="1">
                  <a:ln>
                    <a:noFill/>
                  </a:ln>
                  <a:solidFill>
                    <a:srgbClr val="000000"/>
                  </a:solidFill>
                  <a:effectLst/>
                  <a:uLnTx/>
                  <a:uFillTx/>
                  <a:latin typeface="Arial"/>
                  <a:ea typeface="+mn-ea"/>
                  <a:cs typeface="+mn-cs"/>
                </a:rPr>
                <a:t>Personalized</a:t>
              </a:r>
              <a:r>
                <a:rPr kumimoji="0" lang="fr-FR" sz="1200" b="1" i="0" u="none" strike="noStrike" kern="1200" cap="none" spc="0" normalizeH="0" baseline="0" noProof="0">
                  <a:ln>
                    <a:noFill/>
                  </a:ln>
                  <a:solidFill>
                    <a:srgbClr val="000000"/>
                  </a:solidFill>
                  <a:effectLst/>
                  <a:uLnTx/>
                  <a:uFillTx/>
                  <a:latin typeface="Arial"/>
                  <a:ea typeface="+mn-ea"/>
                  <a:cs typeface="+mn-cs"/>
                </a:rPr>
                <a:t> </a:t>
              </a:r>
              <a:r>
                <a:rPr kumimoji="0" lang="fr-FR" sz="1200" b="1" i="0" u="none" strike="noStrike" kern="1200" cap="none" spc="0" normalizeH="0" baseline="0" noProof="0" err="1">
                  <a:ln>
                    <a:noFill/>
                  </a:ln>
                  <a:solidFill>
                    <a:srgbClr val="000000"/>
                  </a:solidFill>
                  <a:effectLst/>
                  <a:uLnTx/>
                  <a:uFillTx/>
                  <a:latin typeface="Arial"/>
                  <a:ea typeface="+mn-ea"/>
                  <a:cs typeface="+mn-cs"/>
                </a:rPr>
                <a:t>Medicines</a:t>
              </a:r>
              <a:endParaRPr kumimoji="0" lang="fr-FR" sz="1200" b="1" i="0" u="none" strike="noStrike" kern="1200" cap="none" spc="0" normalizeH="0" baseline="0" noProof="0">
                <a:ln>
                  <a:noFill/>
                </a:ln>
                <a:solidFill>
                  <a:srgbClr val="000000"/>
                </a:solidFill>
                <a:effectLst/>
                <a:uLnTx/>
                <a:uFillTx/>
                <a:latin typeface="Arial"/>
                <a:ea typeface="+mn-ea"/>
                <a:cs typeface="+mn-cs"/>
              </a:endParaRPr>
            </a:p>
          </p:txBody>
        </p:sp>
        <p:sp>
          <p:nvSpPr>
            <p:cNvPr id="24" name="Rectangle: Rounded Corners 23">
              <a:extLst>
                <a:ext uri="{FF2B5EF4-FFF2-40B4-BE49-F238E27FC236}">
                  <a16:creationId xmlns:a16="http://schemas.microsoft.com/office/drawing/2014/main" id="{B849A575-8F23-4FD0-9C3C-171067F919B5}"/>
                </a:ext>
              </a:extLst>
            </p:cNvPr>
            <p:cNvSpPr/>
            <p:nvPr/>
          </p:nvSpPr>
          <p:spPr>
            <a:xfrm>
              <a:off x="3969487" y="3482758"/>
              <a:ext cx="2307265" cy="2402959"/>
            </a:xfrm>
            <a:prstGeom prst="round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fr-FR" err="1">
                  <a:solidFill>
                    <a:srgbClr val="000000"/>
                  </a:solidFill>
                </a:rPr>
                <a:t>Industry</a:t>
              </a:r>
              <a:endParaRPr lang="fr-FR">
                <a:solidFill>
                  <a:srgbClr val="000000"/>
                </a:solidFill>
              </a:endParaRPr>
            </a:p>
            <a:p>
              <a:pPr algn="ctr"/>
              <a:endParaRPr lang="fr-FR">
                <a:solidFill>
                  <a:srgbClr val="000000"/>
                </a:solidFill>
              </a:endParaRPr>
            </a:p>
            <a:p>
              <a:pPr marL="285750" indent="-285750">
                <a:buFont typeface="Arial" panose="020B0604020202020204" pitchFamily="34" charset="0"/>
                <a:buChar char="•"/>
                <a:defRPr/>
              </a:pPr>
              <a:r>
                <a:rPr lang="en-US" sz="1200" b="1">
                  <a:solidFill>
                    <a:srgbClr val="000000"/>
                  </a:solidFill>
                  <a:latin typeface="Arial"/>
                </a:rPr>
                <a:t>Predictive maintenance</a:t>
              </a:r>
            </a:p>
            <a:p>
              <a:pPr marL="285750" indent="-285750">
                <a:buFont typeface="Arial" panose="020B0604020202020204" pitchFamily="34" charset="0"/>
                <a:buChar char="•"/>
                <a:defRPr/>
              </a:pPr>
              <a:r>
                <a:rPr lang="en-US" sz="1200" b="1">
                  <a:solidFill>
                    <a:srgbClr val="000000"/>
                  </a:solidFill>
                  <a:latin typeface="Arial"/>
                </a:rPr>
                <a:t>Connected cars and consuming habit</a:t>
              </a:r>
              <a:endParaRPr lang="fr-FR" sz="1200" b="1">
                <a:solidFill>
                  <a:srgbClr val="000000"/>
                </a:solidFill>
                <a:latin typeface="Arial"/>
              </a:endParaRPr>
            </a:p>
          </p:txBody>
        </p:sp>
        <p:sp>
          <p:nvSpPr>
            <p:cNvPr id="25" name="Rectangle: Rounded Corners 24">
              <a:extLst>
                <a:ext uri="{FF2B5EF4-FFF2-40B4-BE49-F238E27FC236}">
                  <a16:creationId xmlns:a16="http://schemas.microsoft.com/office/drawing/2014/main" id="{73852332-1003-47F0-A8ED-3C19CF1E61F8}"/>
                </a:ext>
              </a:extLst>
            </p:cNvPr>
            <p:cNvSpPr/>
            <p:nvPr/>
          </p:nvSpPr>
          <p:spPr>
            <a:xfrm>
              <a:off x="6511677" y="3482758"/>
              <a:ext cx="2307265" cy="2402959"/>
            </a:xfrm>
            <a:prstGeom prst="round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fr-FR">
                  <a:solidFill>
                    <a:srgbClr val="000000"/>
                  </a:solidFill>
                </a:rPr>
                <a:t>Consumer </a:t>
              </a:r>
              <a:r>
                <a:rPr lang="fr-FR" err="1">
                  <a:solidFill>
                    <a:srgbClr val="000000"/>
                  </a:solidFill>
                </a:rPr>
                <a:t>Goods</a:t>
              </a:r>
              <a:endParaRPr lang="fr-FR">
                <a:solidFill>
                  <a:srgbClr val="000000"/>
                </a:solidFill>
              </a:endParaRPr>
            </a:p>
            <a:p>
              <a:pPr algn="ctr"/>
              <a:endParaRPr lang="fr-FR">
                <a:solidFill>
                  <a:srgbClr val="000000"/>
                </a:solidFill>
              </a:endParaRPr>
            </a:p>
            <a:p>
              <a:pPr marL="171450" indent="-171450">
                <a:buFont typeface="Arial" panose="020B0604020202020204" pitchFamily="34" charset="0"/>
                <a:buChar char="•"/>
              </a:pPr>
              <a:r>
                <a:rPr kumimoji="0" lang="en-US" sz="1200" b="1" i="0" u="none" strike="noStrike" kern="1200" cap="none" spc="0" normalizeH="0" baseline="0" noProof="0">
                  <a:ln>
                    <a:noFill/>
                  </a:ln>
                  <a:solidFill>
                    <a:sysClr val="windowText" lastClr="000000"/>
                  </a:solidFill>
                  <a:effectLst/>
                  <a:uLnTx/>
                  <a:uFillTx/>
                  <a:latin typeface="+mj-lt"/>
                  <a:ea typeface="+mn-ea"/>
                  <a:cs typeface="+mn-cs"/>
                </a:rPr>
                <a:t>Consuming habits</a:t>
              </a:r>
            </a:p>
            <a:p>
              <a:pPr marL="171450" indent="-171450">
                <a:buFont typeface="Arial" panose="020B0604020202020204" pitchFamily="34" charset="0"/>
                <a:buChar char="•"/>
              </a:pPr>
              <a:r>
                <a:rPr lang="fr-FR" sz="1200" b="1">
                  <a:solidFill>
                    <a:srgbClr val="000000"/>
                  </a:solidFill>
                  <a:latin typeface="+mj-lt"/>
                </a:rPr>
                <a:t>Content </a:t>
              </a:r>
              <a:r>
                <a:rPr lang="fr-FR" sz="1200" b="1" err="1">
                  <a:solidFill>
                    <a:srgbClr val="000000"/>
                  </a:solidFill>
                  <a:latin typeface="+mj-lt"/>
                </a:rPr>
                <a:t>targeting</a:t>
              </a:r>
              <a:endParaRPr lang="fr-FR" sz="1200" b="1">
                <a:solidFill>
                  <a:srgbClr val="000000"/>
                </a:solidFill>
                <a:latin typeface="+mj-lt"/>
              </a:endParaRPr>
            </a:p>
            <a:p>
              <a:pPr marL="171450" indent="-171450">
                <a:buFont typeface="Arial" panose="020B0604020202020204" pitchFamily="34" charset="0"/>
                <a:buChar char="•"/>
              </a:pPr>
              <a:r>
                <a:rPr lang="fr-FR" sz="1200" b="1" err="1">
                  <a:solidFill>
                    <a:srgbClr val="000000"/>
                  </a:solidFill>
                  <a:latin typeface="+mj-lt"/>
                </a:rPr>
                <a:t>Assortment</a:t>
              </a:r>
              <a:r>
                <a:rPr lang="fr-FR" sz="1200" b="1">
                  <a:solidFill>
                    <a:srgbClr val="000000"/>
                  </a:solidFill>
                  <a:latin typeface="+mj-lt"/>
                </a:rPr>
                <a:t> </a:t>
              </a:r>
              <a:r>
                <a:rPr lang="fr-FR" sz="1200" b="1" err="1">
                  <a:solidFill>
                    <a:srgbClr val="000000"/>
                  </a:solidFill>
                  <a:latin typeface="+mj-lt"/>
                </a:rPr>
                <a:t>optimization</a:t>
              </a:r>
              <a:endParaRPr lang="fr-FR" sz="1200" b="1">
                <a:solidFill>
                  <a:srgbClr val="000000"/>
                </a:solidFill>
                <a:latin typeface="+mj-lt"/>
              </a:endParaRPr>
            </a:p>
            <a:p>
              <a:pPr marL="171450" indent="-171450">
                <a:buFont typeface="Arial" panose="020B0604020202020204" pitchFamily="34" charset="0"/>
                <a:buChar char="•"/>
              </a:pPr>
              <a:r>
                <a:rPr lang="en-US" sz="1200" b="1" err="1">
                  <a:solidFill>
                    <a:srgbClr val="000000"/>
                  </a:solidFill>
                  <a:latin typeface="+mj-lt"/>
                </a:rPr>
                <a:t>Recommandation</a:t>
              </a:r>
              <a:r>
                <a:rPr lang="en-US" sz="1200" b="1">
                  <a:solidFill>
                    <a:srgbClr val="000000"/>
                  </a:solidFill>
                  <a:latin typeface="+mj-lt"/>
                </a:rPr>
                <a:t> system</a:t>
              </a:r>
            </a:p>
            <a:p>
              <a:pPr marL="171450" indent="-171450">
                <a:buFont typeface="Arial" panose="020B0604020202020204" pitchFamily="34" charset="0"/>
                <a:buChar char="•"/>
              </a:pPr>
              <a:r>
                <a:rPr lang="en-US" sz="1200" b="1">
                  <a:solidFill>
                    <a:srgbClr val="000000"/>
                  </a:solidFill>
                  <a:latin typeface="+mj-lt"/>
                </a:rPr>
                <a:t>NBA/NBO: next best action / offer</a:t>
              </a:r>
            </a:p>
            <a:p>
              <a:pPr marL="171450" indent="-171450">
                <a:buFont typeface="Arial" panose="020B0604020202020204" pitchFamily="34" charset="0"/>
                <a:buChar char="•"/>
              </a:pPr>
              <a:endParaRPr lang="fr-FR" sz="1400" b="1">
                <a:solidFill>
                  <a:srgbClr val="000000"/>
                </a:solidFill>
                <a:latin typeface="+mj-lt"/>
              </a:endParaRPr>
            </a:p>
          </p:txBody>
        </p:sp>
        <p:sp>
          <p:nvSpPr>
            <p:cNvPr id="26" name="Rectangle: Rounded Corners 25">
              <a:extLst>
                <a:ext uri="{FF2B5EF4-FFF2-40B4-BE49-F238E27FC236}">
                  <a16:creationId xmlns:a16="http://schemas.microsoft.com/office/drawing/2014/main" id="{B4604D63-042E-4C40-B7AC-E87FBE802338}"/>
                </a:ext>
              </a:extLst>
            </p:cNvPr>
            <p:cNvSpPr/>
            <p:nvPr/>
          </p:nvSpPr>
          <p:spPr>
            <a:xfrm>
              <a:off x="9138928" y="881854"/>
              <a:ext cx="2307265" cy="2402959"/>
            </a:xfrm>
            <a:prstGeom prst="round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fr-FR">
                  <a:solidFill>
                    <a:srgbClr val="000000"/>
                  </a:solidFill>
                </a:rPr>
                <a:t>Public services</a:t>
              </a:r>
            </a:p>
            <a:p>
              <a:pPr algn="ctr"/>
              <a:endParaRPr lang="fr-FR">
                <a:solidFill>
                  <a:srgbClr val="000000"/>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a:ln>
                    <a:noFill/>
                  </a:ln>
                  <a:solidFill>
                    <a:srgbClr val="000000"/>
                  </a:solidFill>
                  <a:effectLst/>
                  <a:uLnTx/>
                  <a:uFillTx/>
                  <a:latin typeface="Arial"/>
                  <a:ea typeface="+mn-ea"/>
                  <a:cs typeface="+mn-cs"/>
                </a:rPr>
                <a:t>Smart Cities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a:solidFill>
                    <a:srgbClr val="000000"/>
                  </a:solidFill>
                  <a:latin typeface="Arial"/>
                </a:rPr>
                <a:t>Queue management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a:ln>
                    <a:noFill/>
                  </a:ln>
                  <a:solidFill>
                    <a:srgbClr val="000000"/>
                  </a:solidFill>
                  <a:effectLst/>
                  <a:uLnTx/>
                  <a:uFillTx/>
                  <a:latin typeface="Arial"/>
                  <a:ea typeface="+mn-ea"/>
                  <a:cs typeface="+mn-cs"/>
                </a:rPr>
                <a:t>Traffic management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a:ln>
                    <a:noFill/>
                  </a:ln>
                  <a:solidFill>
                    <a:srgbClr val="000000"/>
                  </a:solidFill>
                  <a:effectLst/>
                  <a:uLnTx/>
                  <a:uFillTx/>
                  <a:latin typeface="Arial"/>
                  <a:ea typeface="+mn-ea"/>
                  <a:cs typeface="+mn-cs"/>
                </a:rPr>
                <a:t>Document </a:t>
              </a:r>
              <a:r>
                <a:rPr kumimoji="0" lang="fr-FR" sz="1200" b="1" i="0" u="none" strike="noStrike" kern="1200" cap="none" spc="0" normalizeH="0" baseline="0" noProof="0" err="1">
                  <a:ln>
                    <a:noFill/>
                  </a:ln>
                  <a:solidFill>
                    <a:srgbClr val="000000"/>
                  </a:solidFill>
                  <a:effectLst/>
                  <a:uLnTx/>
                  <a:uFillTx/>
                  <a:latin typeface="Arial"/>
                  <a:ea typeface="+mn-ea"/>
                  <a:cs typeface="+mn-cs"/>
                </a:rPr>
                <a:t>pre-declaration</a:t>
              </a:r>
              <a:endParaRPr kumimoji="0" lang="fr-FR" sz="1200" b="1" i="0" u="none" strike="noStrike" kern="1200" cap="none" spc="0" normalizeH="0" baseline="0" noProof="0">
                <a:ln>
                  <a:noFill/>
                </a:ln>
                <a:solidFill>
                  <a:srgbClr val="000000"/>
                </a:solidFill>
                <a:effectLst/>
                <a:uLnTx/>
                <a:uFillTx/>
                <a:latin typeface="Arial"/>
                <a:ea typeface="+mn-ea"/>
                <a:cs typeface="+mn-cs"/>
              </a:endParaRPr>
            </a:p>
            <a:p>
              <a:pPr algn="ctr"/>
              <a:endParaRPr lang="fr-FR">
                <a:solidFill>
                  <a:srgbClr val="000000"/>
                </a:solidFill>
              </a:endParaRPr>
            </a:p>
          </p:txBody>
        </p:sp>
        <p:sp>
          <p:nvSpPr>
            <p:cNvPr id="27" name="Rectangle: Rounded Corners 26">
              <a:extLst>
                <a:ext uri="{FF2B5EF4-FFF2-40B4-BE49-F238E27FC236}">
                  <a16:creationId xmlns:a16="http://schemas.microsoft.com/office/drawing/2014/main" id="{DC10B738-14A8-4760-9519-023DBEA50111}"/>
                </a:ext>
              </a:extLst>
            </p:cNvPr>
            <p:cNvSpPr/>
            <p:nvPr/>
          </p:nvSpPr>
          <p:spPr>
            <a:xfrm>
              <a:off x="6554208" y="881854"/>
              <a:ext cx="2307265" cy="2402959"/>
            </a:xfrm>
            <a:prstGeom prst="round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fr-FR">
                  <a:solidFill>
                    <a:srgbClr val="000000"/>
                  </a:solidFill>
                </a:rPr>
                <a:t>Telecom</a:t>
              </a:r>
            </a:p>
            <a:p>
              <a:pPr algn="ctr"/>
              <a:endParaRPr lang="fr-FR">
                <a:solidFill>
                  <a:srgbClr val="000000"/>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err="1">
                  <a:solidFill>
                    <a:srgbClr val="000000"/>
                  </a:solidFill>
                  <a:latin typeface="Arial"/>
                </a:rPr>
                <a:t>Grid</a:t>
              </a:r>
              <a:r>
                <a:rPr lang="fr-FR" sz="1200" b="1">
                  <a:solidFill>
                    <a:srgbClr val="000000"/>
                  </a:solidFill>
                  <a:latin typeface="Arial"/>
                </a:rPr>
                <a:t> </a:t>
              </a:r>
              <a:r>
                <a:rPr lang="fr-FR" sz="1200" b="1" err="1">
                  <a:solidFill>
                    <a:srgbClr val="000000"/>
                  </a:solidFill>
                  <a:latin typeface="Arial"/>
                </a:rPr>
                <a:t>optimization</a:t>
              </a:r>
              <a:endParaRPr lang="fr-FR" sz="1200" b="1">
                <a:solidFill>
                  <a:srgbClr val="000000"/>
                </a:solidFill>
                <a:latin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err="1">
                  <a:ln>
                    <a:noFill/>
                  </a:ln>
                  <a:solidFill>
                    <a:srgbClr val="000000"/>
                  </a:solidFill>
                  <a:effectLst/>
                  <a:uLnTx/>
                  <a:uFillTx/>
                  <a:latin typeface="Arial"/>
                  <a:ea typeface="+mn-ea"/>
                  <a:cs typeface="+mn-cs"/>
                </a:rPr>
                <a:t>Churn</a:t>
              </a:r>
              <a:r>
                <a:rPr kumimoji="0" lang="fr-FR" sz="1200" b="1" i="0" u="none" strike="noStrike" kern="1200" cap="none" spc="0" normalizeH="0" baseline="0" noProof="0">
                  <a:ln>
                    <a:noFill/>
                  </a:ln>
                  <a:solidFill>
                    <a:srgbClr val="000000"/>
                  </a:solidFill>
                  <a:effectLst/>
                  <a:uLnTx/>
                  <a:uFillTx/>
                  <a:latin typeface="Arial"/>
                  <a:ea typeface="+mn-ea"/>
                  <a:cs typeface="+mn-cs"/>
                </a:rPr>
                <a:t> </a:t>
              </a:r>
              <a:r>
                <a:rPr lang="fr-FR" sz="1200" b="1" err="1">
                  <a:solidFill>
                    <a:srgbClr val="000000"/>
                  </a:solidFill>
                  <a:latin typeface="Arial"/>
                </a:rPr>
                <a:t>prediction</a:t>
              </a:r>
              <a:endParaRPr kumimoji="0" lang="fr-FR" sz="1200" b="1" i="0" u="none" strike="noStrike" kern="1200" cap="none" spc="0" normalizeH="0" baseline="0" noProof="0">
                <a:ln>
                  <a:noFill/>
                </a:ln>
                <a:solidFill>
                  <a:srgbClr val="000000"/>
                </a:solidFill>
                <a:effectLst/>
                <a:uLnTx/>
                <a:uFillTx/>
                <a:latin typeface="Arial"/>
                <a:ea typeface="+mn-ea"/>
                <a:cs typeface="+mn-cs"/>
              </a:endParaRPr>
            </a:p>
          </p:txBody>
        </p:sp>
        <p:sp>
          <p:nvSpPr>
            <p:cNvPr id="31" name="Rectangle: Rounded Corners 30">
              <a:extLst>
                <a:ext uri="{FF2B5EF4-FFF2-40B4-BE49-F238E27FC236}">
                  <a16:creationId xmlns:a16="http://schemas.microsoft.com/office/drawing/2014/main" id="{3CFE0325-4BAA-488D-A5D7-637C218504DF}"/>
                </a:ext>
              </a:extLst>
            </p:cNvPr>
            <p:cNvSpPr/>
            <p:nvPr/>
          </p:nvSpPr>
          <p:spPr>
            <a:xfrm>
              <a:off x="1384766" y="881854"/>
              <a:ext cx="2307265" cy="2402959"/>
            </a:xfrm>
            <a:prstGeom prst="round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fr-FR">
                  <a:solidFill>
                    <a:srgbClr val="000000"/>
                  </a:solidFill>
                </a:rPr>
                <a:t>Education</a:t>
              </a:r>
            </a:p>
            <a:p>
              <a:pPr algn="ctr"/>
              <a:endParaRPr lang="fr-FR">
                <a:solidFill>
                  <a:srgbClr val="000000"/>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a:ln>
                    <a:noFill/>
                  </a:ln>
                  <a:solidFill>
                    <a:srgbClr val="000000"/>
                  </a:solidFill>
                  <a:effectLst/>
                  <a:uLnTx/>
                  <a:uFillTx/>
                  <a:latin typeface="Arial"/>
                  <a:ea typeface="+mn-ea"/>
                  <a:cs typeface="+mn-cs"/>
                </a:rPr>
                <a:t>Adaptive course content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a:solidFill>
                    <a:srgbClr val="000000"/>
                  </a:solidFill>
                  <a:latin typeface="Arial"/>
                </a:rPr>
                <a:t>Interactive self correction</a:t>
              </a:r>
              <a:endParaRPr kumimoji="0" lang="fr-FR" sz="1200" b="1" i="0" u="none" strike="noStrike" kern="1200" cap="none" spc="0" normalizeH="0" baseline="0" noProof="0">
                <a:ln>
                  <a:noFill/>
                </a:ln>
                <a:solidFill>
                  <a:srgbClr val="000000"/>
                </a:solidFill>
                <a:effectLst/>
                <a:uLnTx/>
                <a:uFillTx/>
                <a:latin typeface="Arial"/>
                <a:ea typeface="+mn-ea"/>
                <a:cs typeface="+mn-cs"/>
              </a:endParaRPr>
            </a:p>
            <a:p>
              <a:pPr algn="ctr"/>
              <a:endParaRPr lang="fr-FR">
                <a:solidFill>
                  <a:srgbClr val="000000"/>
                </a:solidFill>
              </a:endParaRPr>
            </a:p>
          </p:txBody>
        </p:sp>
      </p:grpSp>
    </p:spTree>
    <p:extLst>
      <p:ext uri="{BB962C8B-B14F-4D97-AF65-F5344CB8AC3E}">
        <p14:creationId xmlns:p14="http://schemas.microsoft.com/office/powerpoint/2010/main" val="678475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27C5CD-D4A0-4D2A-9325-05E9E46BEE56}"/>
              </a:ext>
            </a:extLst>
          </p:cNvPr>
          <p:cNvSpPr>
            <a:spLocks noGrp="1"/>
          </p:cNvSpPr>
          <p:nvPr>
            <p:ph type="body" sz="quarter" idx="10"/>
          </p:nvPr>
        </p:nvSpPr>
        <p:spPr>
          <a:xfrm>
            <a:off x="3969572" y="1572768"/>
            <a:ext cx="7779516" cy="4604937"/>
          </a:xfrm>
        </p:spPr>
        <p:txBody>
          <a:bodyPr/>
          <a:lstStyle/>
          <a:p>
            <a:pPr>
              <a:buSzPct val="125000"/>
            </a:pPr>
            <a:r>
              <a:rPr lang="fr-FR" sz="2100" kern="1200" spc="250" dirty="0">
                <a:latin typeface="Nunito" pitchFamily="2" charset="0"/>
                <a:ea typeface="Verdana" panose="020B0604030504040204" pitchFamily="34" charset="0"/>
                <a:cs typeface="+mn-cs"/>
              </a:rPr>
              <a:t>Introduction</a:t>
            </a:r>
          </a:p>
          <a:p>
            <a:pPr>
              <a:buSzPct val="125000"/>
            </a:pPr>
            <a:r>
              <a:rPr lang="fr-FR" sz="2100" kern="1200" spc="250" dirty="0">
                <a:latin typeface="Nunito" pitchFamily="2" charset="0"/>
                <a:ea typeface="Verdana" panose="020B0604030504040204" pitchFamily="34" charset="0"/>
              </a:rPr>
              <a:t>Data science </a:t>
            </a:r>
            <a:r>
              <a:rPr lang="fr-FR" sz="2100" kern="1200" spc="250" dirty="0" err="1">
                <a:latin typeface="Nunito" pitchFamily="2" charset="0"/>
                <a:ea typeface="Verdana" panose="020B0604030504040204" pitchFamily="34" charset="0"/>
              </a:rPr>
              <a:t>what</a:t>
            </a:r>
            <a:r>
              <a:rPr lang="fr-FR" sz="2100" kern="1200" spc="250" dirty="0">
                <a:latin typeface="Nunito" pitchFamily="2" charset="0"/>
                <a:ea typeface="Verdana" panose="020B0604030504040204" pitchFamily="34" charset="0"/>
              </a:rPr>
              <a:t> </a:t>
            </a:r>
            <a:r>
              <a:rPr lang="fr-FR" sz="2100" kern="1200" spc="250" dirty="0" err="1">
                <a:latin typeface="Nunito" pitchFamily="2" charset="0"/>
                <a:ea typeface="Verdana" panose="020B0604030504040204" pitchFamily="34" charset="0"/>
              </a:rPr>
              <a:t>is</a:t>
            </a:r>
            <a:r>
              <a:rPr lang="fr-FR" sz="2100" kern="1200" spc="250" dirty="0">
                <a:latin typeface="Nunito" pitchFamily="2" charset="0"/>
                <a:ea typeface="Verdana" panose="020B0604030504040204" pitchFamily="34" charset="0"/>
              </a:rPr>
              <a:t> </a:t>
            </a:r>
            <a:r>
              <a:rPr lang="fr-FR" sz="2100" kern="1200" spc="250" dirty="0" err="1">
                <a:latin typeface="Nunito" pitchFamily="2" charset="0"/>
                <a:ea typeface="Verdana" panose="020B0604030504040204" pitchFamily="34" charset="0"/>
              </a:rPr>
              <a:t>it</a:t>
            </a:r>
            <a:r>
              <a:rPr lang="fr-FR" sz="2100" kern="1200" spc="250" dirty="0">
                <a:latin typeface="Nunito" pitchFamily="2" charset="0"/>
                <a:ea typeface="Verdana" panose="020B0604030504040204" pitchFamily="34" charset="0"/>
              </a:rPr>
              <a:t> ?</a:t>
            </a:r>
            <a:endParaRPr lang="fr-FR" sz="2100" kern="1200" spc="250" dirty="0">
              <a:latin typeface="Nunito" pitchFamily="2" charset="0"/>
              <a:ea typeface="Verdana" panose="020B0604030504040204" pitchFamily="34" charset="0"/>
              <a:cs typeface="+mn-cs"/>
            </a:endParaRPr>
          </a:p>
          <a:p>
            <a:pPr>
              <a:buSzPct val="125000"/>
            </a:pPr>
            <a:r>
              <a:rPr lang="fr-FR" sz="2100" kern="1200" spc="250" dirty="0">
                <a:latin typeface="Nunito" pitchFamily="2" charset="0"/>
                <a:ea typeface="Verdana" panose="020B0604030504040204" pitchFamily="34" charset="0"/>
                <a:cs typeface="+mn-cs"/>
              </a:rPr>
              <a:t>Data science &amp; B</a:t>
            </a:r>
            <a:r>
              <a:rPr lang="fr-FR" sz="2100" kern="1200" spc="250" dirty="0">
                <a:latin typeface="Nunito" pitchFamily="2" charset="0"/>
                <a:ea typeface="Verdana" panose="020B0604030504040204" pitchFamily="34" charset="0"/>
              </a:rPr>
              <a:t>usiness application </a:t>
            </a:r>
            <a:endParaRPr lang="fr-FR" sz="2100" kern="1200" spc="250" dirty="0">
              <a:latin typeface="Nunito" pitchFamily="2" charset="0"/>
              <a:ea typeface="Verdana" panose="020B0604030504040204" pitchFamily="34" charset="0"/>
              <a:cs typeface="+mn-cs"/>
            </a:endParaRPr>
          </a:p>
          <a:p>
            <a:pPr>
              <a:buSzPct val="125000"/>
            </a:pPr>
            <a:r>
              <a:rPr lang="fr-FR" sz="2100" kern="1200" spc="250" dirty="0">
                <a:latin typeface="Nunito" pitchFamily="2" charset="0"/>
                <a:ea typeface="Verdana" panose="020B0604030504040204" pitchFamily="34" charset="0"/>
              </a:rPr>
              <a:t>Agile data </a:t>
            </a:r>
            <a:r>
              <a:rPr lang="fr-FR" sz="2100" kern="1200" spc="250" dirty="0" err="1">
                <a:latin typeface="Nunito" pitchFamily="2" charset="0"/>
                <a:ea typeface="Verdana" panose="020B0604030504040204" pitchFamily="34" charset="0"/>
              </a:rPr>
              <a:t>delivery</a:t>
            </a:r>
            <a:endParaRPr lang="fr-FR" sz="2100" kern="1200" spc="250" dirty="0">
              <a:latin typeface="Nunito" pitchFamily="2" charset="0"/>
              <a:ea typeface="Verdana" panose="020B0604030504040204" pitchFamily="34" charset="0"/>
            </a:endParaRPr>
          </a:p>
          <a:p>
            <a:pPr>
              <a:buSzPct val="125000"/>
            </a:pPr>
            <a:r>
              <a:rPr lang="fr-FR" sz="2100" kern="1200" spc="250" dirty="0">
                <a:latin typeface="Nunito" pitchFamily="2" charset="0"/>
                <a:ea typeface="Verdana" panose="020B0604030504040204" pitchFamily="34" charset="0"/>
              </a:rPr>
              <a:t>Delivery pipeline in data science project</a:t>
            </a:r>
          </a:p>
          <a:p>
            <a:pPr marL="169329" indent="0">
              <a:buSzPct val="125000"/>
              <a:buNone/>
            </a:pPr>
            <a:endParaRPr lang="fr-FR" sz="2100" kern="1200" spc="250" dirty="0">
              <a:latin typeface="Nunito" pitchFamily="2" charset="0"/>
              <a:ea typeface="Verdana" panose="020B0604030504040204" pitchFamily="34" charset="0"/>
            </a:endParaRPr>
          </a:p>
        </p:txBody>
      </p:sp>
      <p:sp>
        <p:nvSpPr>
          <p:cNvPr id="7" name="Rectangle: Rounded Corners 6">
            <a:extLst>
              <a:ext uri="{FF2B5EF4-FFF2-40B4-BE49-F238E27FC236}">
                <a16:creationId xmlns:a16="http://schemas.microsoft.com/office/drawing/2014/main" id="{4DEA1B75-1914-464D-9183-E36AABE4EBBA}"/>
              </a:ext>
            </a:extLst>
          </p:cNvPr>
          <p:cNvSpPr/>
          <p:nvPr/>
        </p:nvSpPr>
        <p:spPr>
          <a:xfrm>
            <a:off x="3969572" y="3887113"/>
            <a:ext cx="7205040" cy="451104"/>
          </a:xfrm>
          <a:prstGeom prst="round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defTabSz="1219170">
              <a:buClr>
                <a:srgbClr val="000000"/>
              </a:buClr>
            </a:pPr>
            <a:endParaRPr lang="fr-FR" sz="1867" kern="0" dirty="0">
              <a:solidFill>
                <a:srgbClr val="004575"/>
              </a:solidFill>
              <a:latin typeface="Calibri Light" panose="020F0302020204030204" pitchFamily="34" charset="0"/>
              <a:sym typeface="Arial"/>
            </a:endParaRPr>
          </a:p>
        </p:txBody>
      </p:sp>
      <p:sp>
        <p:nvSpPr>
          <p:cNvPr id="5" name="Title 4">
            <a:extLst>
              <a:ext uri="{FF2B5EF4-FFF2-40B4-BE49-F238E27FC236}">
                <a16:creationId xmlns:a16="http://schemas.microsoft.com/office/drawing/2014/main" id="{AC0F0782-3443-442C-BF4A-49178451121E}"/>
              </a:ext>
            </a:extLst>
          </p:cNvPr>
          <p:cNvSpPr>
            <a:spLocks noGrp="1"/>
          </p:cNvSpPr>
          <p:nvPr>
            <p:ph type="title"/>
          </p:nvPr>
        </p:nvSpPr>
        <p:spPr>
          <a:xfrm>
            <a:off x="609600" y="148426"/>
            <a:ext cx="10972800" cy="865739"/>
          </a:xfrm>
        </p:spPr>
        <p:txBody>
          <a:bodyPr/>
          <a:lstStyle/>
          <a:p>
            <a:r>
              <a:rPr lang="fr-FR" sz="2800" b="1" kern="1200" spc="250">
                <a:latin typeface="Nunito" pitchFamily="2" charset="0"/>
                <a:ea typeface="Verdana" panose="020B0604030504040204" pitchFamily="34" charset="0"/>
                <a:cs typeface="+mn-cs"/>
              </a:rPr>
              <a:t>Agenda</a:t>
            </a:r>
          </a:p>
        </p:txBody>
      </p:sp>
    </p:spTree>
    <p:extLst>
      <p:ext uri="{BB962C8B-B14F-4D97-AF65-F5344CB8AC3E}">
        <p14:creationId xmlns:p14="http://schemas.microsoft.com/office/powerpoint/2010/main" val="1301091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a:extLst>
              <a:ext uri="{FF2B5EF4-FFF2-40B4-BE49-F238E27FC236}">
                <a16:creationId xmlns:a16="http://schemas.microsoft.com/office/drawing/2014/main" id="{B38D1A4C-E4DD-424E-A10C-25C2F5739F12}"/>
              </a:ext>
            </a:extLst>
          </p:cNvPr>
          <p:cNvGrpSpPr/>
          <p:nvPr/>
        </p:nvGrpSpPr>
        <p:grpSpPr>
          <a:xfrm>
            <a:off x="2822093" y="1751170"/>
            <a:ext cx="2549221" cy="1381791"/>
            <a:chOff x="550200" y="3878317"/>
            <a:chExt cx="2549221" cy="1292773"/>
          </a:xfrm>
        </p:grpSpPr>
        <p:sp>
          <p:nvSpPr>
            <p:cNvPr id="139" name="Rectangle 138">
              <a:extLst>
                <a:ext uri="{FF2B5EF4-FFF2-40B4-BE49-F238E27FC236}">
                  <a16:creationId xmlns:a16="http://schemas.microsoft.com/office/drawing/2014/main" id="{9D86F85A-C504-45A0-BAE5-2E6DB66D0658}"/>
                </a:ext>
              </a:extLst>
            </p:cNvPr>
            <p:cNvSpPr/>
            <p:nvPr/>
          </p:nvSpPr>
          <p:spPr>
            <a:xfrm>
              <a:off x="550200" y="3878317"/>
              <a:ext cx="45719" cy="1292773"/>
            </a:xfrm>
            <a:prstGeom prst="rec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140" name="Rectangle 139">
              <a:extLst>
                <a:ext uri="{FF2B5EF4-FFF2-40B4-BE49-F238E27FC236}">
                  <a16:creationId xmlns:a16="http://schemas.microsoft.com/office/drawing/2014/main" id="{3C8C1153-2822-42B7-B8C3-E0B6C9AE1167}"/>
                </a:ext>
              </a:extLst>
            </p:cNvPr>
            <p:cNvSpPr/>
            <p:nvPr/>
          </p:nvSpPr>
          <p:spPr>
            <a:xfrm>
              <a:off x="595918" y="3878317"/>
              <a:ext cx="2503503" cy="1292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auto" latinLnBrk="0" hangingPunct="1">
                <a:lnSpc>
                  <a:spcPct val="100000"/>
                </a:lnSpc>
                <a:spcBef>
                  <a:spcPts val="200"/>
                </a:spcBef>
                <a:spcAft>
                  <a:spcPts val="200"/>
                </a:spcAft>
                <a:buClr>
                  <a:srgbClr val="C0504D"/>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Verdana"/>
                  <a:ea typeface="+mn-ea"/>
                  <a:cs typeface="+mn-cs"/>
                </a:rPr>
                <a:t>Discover a project data set and identify key challenges</a:t>
              </a:r>
            </a:p>
            <a:p>
              <a:pPr marL="171450" marR="0" lvl="0" indent="-171450" algn="l" defTabSz="914400" rtl="0" eaLnBrk="1" fontAlgn="auto" latinLnBrk="0" hangingPunct="1">
                <a:lnSpc>
                  <a:spcPct val="100000"/>
                </a:lnSpc>
                <a:spcBef>
                  <a:spcPts val="200"/>
                </a:spcBef>
                <a:spcAft>
                  <a:spcPts val="200"/>
                </a:spcAft>
                <a:buClr>
                  <a:srgbClr val="C0504D"/>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Verdana"/>
                  <a:ea typeface="+mn-ea"/>
                  <a:cs typeface="+mn-cs"/>
                </a:rPr>
                <a:t>Experiment high quality data vs poor quality data</a:t>
              </a:r>
            </a:p>
            <a:p>
              <a:pPr marL="171450" marR="0" lvl="0" indent="-171450" algn="l" defTabSz="914400" rtl="0" eaLnBrk="1" fontAlgn="auto" latinLnBrk="0" hangingPunct="1">
                <a:lnSpc>
                  <a:spcPct val="100000"/>
                </a:lnSpc>
                <a:spcBef>
                  <a:spcPts val="200"/>
                </a:spcBef>
                <a:spcAft>
                  <a:spcPts val="200"/>
                </a:spcAft>
                <a:buClr>
                  <a:srgbClr val="C0504D"/>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Verdana"/>
                  <a:ea typeface="+mn-ea"/>
                  <a:cs typeface="+mn-cs"/>
                </a:rPr>
                <a:t>Clean and rebuild the data set to serve the business strategy</a:t>
              </a:r>
            </a:p>
          </p:txBody>
        </p:sp>
      </p:grpSp>
      <p:grpSp>
        <p:nvGrpSpPr>
          <p:cNvPr id="135" name="Group 134">
            <a:extLst>
              <a:ext uri="{FF2B5EF4-FFF2-40B4-BE49-F238E27FC236}">
                <a16:creationId xmlns:a16="http://schemas.microsoft.com/office/drawing/2014/main" id="{B990CEBB-53FA-4EBC-B307-D1C82D978ABD}"/>
              </a:ext>
            </a:extLst>
          </p:cNvPr>
          <p:cNvGrpSpPr/>
          <p:nvPr/>
        </p:nvGrpSpPr>
        <p:grpSpPr>
          <a:xfrm>
            <a:off x="154643" y="3945085"/>
            <a:ext cx="2549221" cy="1381791"/>
            <a:chOff x="550200" y="3878317"/>
            <a:chExt cx="2549221" cy="1292773"/>
          </a:xfrm>
        </p:grpSpPr>
        <p:sp>
          <p:nvSpPr>
            <p:cNvPr id="136" name="Rectangle 135">
              <a:extLst>
                <a:ext uri="{FF2B5EF4-FFF2-40B4-BE49-F238E27FC236}">
                  <a16:creationId xmlns:a16="http://schemas.microsoft.com/office/drawing/2014/main" id="{4F004A47-05B2-40E8-B1C3-E8537B4384DC}"/>
                </a:ext>
              </a:extLst>
            </p:cNvPr>
            <p:cNvSpPr/>
            <p:nvPr/>
          </p:nvSpPr>
          <p:spPr>
            <a:xfrm>
              <a:off x="550200" y="3878317"/>
              <a:ext cx="45719" cy="1292773"/>
            </a:xfrm>
            <a:prstGeom prst="rect">
              <a:avLst/>
            </a:prstGeom>
            <a:solidFill>
              <a:srgbClr val="642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137" name="Rectangle 136">
              <a:extLst>
                <a:ext uri="{FF2B5EF4-FFF2-40B4-BE49-F238E27FC236}">
                  <a16:creationId xmlns:a16="http://schemas.microsoft.com/office/drawing/2014/main" id="{D38EE1D9-0BAC-484C-9E93-182C8F5BD226}"/>
                </a:ext>
              </a:extLst>
            </p:cNvPr>
            <p:cNvSpPr/>
            <p:nvPr/>
          </p:nvSpPr>
          <p:spPr>
            <a:xfrm>
              <a:off x="595918" y="3878317"/>
              <a:ext cx="2503503" cy="1292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Verdana"/>
                  <a:ea typeface="+mn-ea"/>
                  <a:cs typeface="+mn-cs"/>
                </a:rPr>
                <a:t>Understand the business case, stakes and challenges</a:t>
              </a:r>
            </a:p>
            <a:p>
              <a:pPr marL="171450" marR="0" lvl="0" indent="-17145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Verdana"/>
                  <a:ea typeface="+mn-ea"/>
                  <a:cs typeface="+mn-cs"/>
                </a:rPr>
                <a:t>Define a strategy and its implementation</a:t>
              </a:r>
            </a:p>
            <a:p>
              <a:pPr marL="171450" marR="0" lvl="0" indent="-17145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Verdana"/>
                  <a:ea typeface="+mn-ea"/>
                  <a:cs typeface="+mn-cs"/>
                </a:rPr>
                <a:t>Identify key features and components to monitor energy building consumption</a:t>
              </a:r>
            </a:p>
          </p:txBody>
        </p:sp>
      </p:grpSp>
      <p:sp>
        <p:nvSpPr>
          <p:cNvPr id="8" name="Titre 7">
            <a:extLst>
              <a:ext uri="{FF2B5EF4-FFF2-40B4-BE49-F238E27FC236}">
                <a16:creationId xmlns:a16="http://schemas.microsoft.com/office/drawing/2014/main" id="{B353A753-5954-47E8-9AB8-006D99704998}"/>
              </a:ext>
            </a:extLst>
          </p:cNvPr>
          <p:cNvSpPr>
            <a:spLocks noGrp="1"/>
          </p:cNvSpPr>
          <p:nvPr>
            <p:ph type="title"/>
          </p:nvPr>
        </p:nvSpPr>
        <p:spPr>
          <a:xfrm>
            <a:off x="672975" y="465789"/>
            <a:ext cx="10260000" cy="468000"/>
          </a:xfrm>
        </p:spPr>
        <p:txBody>
          <a:bodyPr>
            <a:noAutofit/>
          </a:bodyPr>
          <a:lstStyle/>
          <a:p>
            <a:r>
              <a:rPr lang="fr-FR" dirty="0"/>
              <a:t>Lead a 5-days End-to-End Data science </a:t>
            </a:r>
            <a:r>
              <a:rPr lang="fr-FR" dirty="0" err="1"/>
              <a:t>journey</a:t>
            </a:r>
            <a:r>
              <a:rPr lang="fr-FR" dirty="0"/>
              <a:t> to </a:t>
            </a:r>
            <a:r>
              <a:rPr lang="fr-FR" dirty="0" err="1"/>
              <a:t>successfully</a:t>
            </a:r>
            <a:r>
              <a:rPr lang="fr-FR" dirty="0"/>
              <a:t> carry out </a:t>
            </a:r>
            <a:r>
              <a:rPr lang="fr-FR" dirty="0" err="1"/>
              <a:t>your</a:t>
            </a:r>
            <a:r>
              <a:rPr lang="fr-FR" dirty="0"/>
              <a:t> mission</a:t>
            </a:r>
            <a:endParaRPr lang="en-US" dirty="0"/>
          </a:p>
        </p:txBody>
      </p:sp>
      <p:grpSp>
        <p:nvGrpSpPr>
          <p:cNvPr id="42" name="Group 41">
            <a:extLst>
              <a:ext uri="{FF2B5EF4-FFF2-40B4-BE49-F238E27FC236}">
                <a16:creationId xmlns:a16="http://schemas.microsoft.com/office/drawing/2014/main" id="{C7360260-0518-43C2-82B9-EC814D7A2551}"/>
              </a:ext>
            </a:extLst>
          </p:cNvPr>
          <p:cNvGrpSpPr/>
          <p:nvPr/>
        </p:nvGrpSpPr>
        <p:grpSpPr>
          <a:xfrm>
            <a:off x="746635" y="2322562"/>
            <a:ext cx="10836782" cy="2932429"/>
            <a:chOff x="608984" y="2322562"/>
            <a:chExt cx="11032816" cy="2985476"/>
          </a:xfrm>
        </p:grpSpPr>
        <p:sp>
          <p:nvSpPr>
            <p:cNvPr id="50" name="Freeform: Shape 6">
              <a:extLst>
                <a:ext uri="{FF2B5EF4-FFF2-40B4-BE49-F238E27FC236}">
                  <a16:creationId xmlns:a16="http://schemas.microsoft.com/office/drawing/2014/main" id="{B9ED9C9B-2C74-457B-B5BE-D98D851BC385}"/>
                </a:ext>
              </a:extLst>
            </p:cNvPr>
            <p:cNvSpPr/>
            <p:nvPr/>
          </p:nvSpPr>
          <p:spPr>
            <a:xfrm>
              <a:off x="608984" y="2322562"/>
              <a:ext cx="11032816" cy="2985476"/>
            </a:xfrm>
            <a:custGeom>
              <a:avLst/>
              <a:gdLst>
                <a:gd name="connsiteX0" fmla="*/ 0 w 8150942"/>
                <a:gd name="connsiteY0" fmla="*/ 945126 h 3068032"/>
                <a:gd name="connsiteX1" fmla="*/ 1120878 w 8150942"/>
                <a:gd name="connsiteY1" fmla="*/ 945126 h 3068032"/>
                <a:gd name="connsiteX2" fmla="*/ 2300749 w 8150942"/>
                <a:gd name="connsiteY2" fmla="*/ 3059061 h 3068032"/>
                <a:gd name="connsiteX3" fmla="*/ 4286865 w 8150942"/>
                <a:gd name="connsiteY3" fmla="*/ 11061 h 3068032"/>
                <a:gd name="connsiteX4" fmla="*/ 6548284 w 8150942"/>
                <a:gd name="connsiteY4" fmla="*/ 2026674 h 3068032"/>
                <a:gd name="connsiteX5" fmla="*/ 8150942 w 8150942"/>
                <a:gd name="connsiteY5" fmla="*/ 1810364 h 3068032"/>
                <a:gd name="connsiteX0" fmla="*/ 0 w 8150942"/>
                <a:gd name="connsiteY0" fmla="*/ 2799986 h 4977656"/>
                <a:gd name="connsiteX1" fmla="*/ 1120878 w 8150942"/>
                <a:gd name="connsiteY1" fmla="*/ 2799986 h 4977656"/>
                <a:gd name="connsiteX2" fmla="*/ 2300749 w 8150942"/>
                <a:gd name="connsiteY2" fmla="*/ 4913921 h 4977656"/>
                <a:gd name="connsiteX3" fmla="*/ 4296030 w 8150942"/>
                <a:gd name="connsiteY3" fmla="*/ 5744 h 4977656"/>
                <a:gd name="connsiteX4" fmla="*/ 6548284 w 8150942"/>
                <a:gd name="connsiteY4" fmla="*/ 3881534 h 4977656"/>
                <a:gd name="connsiteX5" fmla="*/ 8150942 w 8150942"/>
                <a:gd name="connsiteY5" fmla="*/ 3665224 h 4977656"/>
                <a:gd name="connsiteX0" fmla="*/ 0 w 8150942"/>
                <a:gd name="connsiteY0" fmla="*/ 2831501 h 6745536"/>
                <a:gd name="connsiteX1" fmla="*/ 1120878 w 8150942"/>
                <a:gd name="connsiteY1" fmla="*/ 2831501 h 6745536"/>
                <a:gd name="connsiteX2" fmla="*/ 2300749 w 8150942"/>
                <a:gd name="connsiteY2" fmla="*/ 6705063 h 6745536"/>
                <a:gd name="connsiteX3" fmla="*/ 4296030 w 8150942"/>
                <a:gd name="connsiteY3" fmla="*/ 37259 h 6745536"/>
                <a:gd name="connsiteX4" fmla="*/ 6548284 w 8150942"/>
                <a:gd name="connsiteY4" fmla="*/ 3913049 h 6745536"/>
                <a:gd name="connsiteX5" fmla="*/ 8150942 w 8150942"/>
                <a:gd name="connsiteY5" fmla="*/ 3696739 h 6745536"/>
                <a:gd name="connsiteX0" fmla="*/ 0 w 8150942"/>
                <a:gd name="connsiteY0" fmla="*/ 2804982 h 6719017"/>
                <a:gd name="connsiteX1" fmla="*/ 1120878 w 8150942"/>
                <a:gd name="connsiteY1" fmla="*/ 2804982 h 6719017"/>
                <a:gd name="connsiteX2" fmla="*/ 2300749 w 8150942"/>
                <a:gd name="connsiteY2" fmla="*/ 6678544 h 6719017"/>
                <a:gd name="connsiteX3" fmla="*/ 4296030 w 8150942"/>
                <a:gd name="connsiteY3" fmla="*/ 10740 h 6719017"/>
                <a:gd name="connsiteX4" fmla="*/ 6548284 w 8150942"/>
                <a:gd name="connsiteY4" fmla="*/ 5042855 h 6719017"/>
                <a:gd name="connsiteX5" fmla="*/ 8150942 w 8150942"/>
                <a:gd name="connsiteY5" fmla="*/ 3670220 h 6719017"/>
                <a:gd name="connsiteX0" fmla="*/ 0 w 8150942"/>
                <a:gd name="connsiteY0" fmla="*/ 2804982 h 6687162"/>
                <a:gd name="connsiteX1" fmla="*/ 1157538 w 8150942"/>
                <a:gd name="connsiteY1" fmla="*/ 1447557 h 6687162"/>
                <a:gd name="connsiteX2" fmla="*/ 2300749 w 8150942"/>
                <a:gd name="connsiteY2" fmla="*/ 6678544 h 6687162"/>
                <a:gd name="connsiteX3" fmla="*/ 4296030 w 8150942"/>
                <a:gd name="connsiteY3" fmla="*/ 10740 h 6687162"/>
                <a:gd name="connsiteX4" fmla="*/ 6548284 w 8150942"/>
                <a:gd name="connsiteY4" fmla="*/ 5042855 h 6687162"/>
                <a:gd name="connsiteX5" fmla="*/ 8150942 w 8150942"/>
                <a:gd name="connsiteY5" fmla="*/ 3670220 h 6687162"/>
                <a:gd name="connsiteX0" fmla="*/ 0 w 8150942"/>
                <a:gd name="connsiteY0" fmla="*/ 2851172 h 9093840"/>
                <a:gd name="connsiteX1" fmla="*/ 1157538 w 8150942"/>
                <a:gd name="connsiteY1" fmla="*/ 1493747 h 9093840"/>
                <a:gd name="connsiteX2" fmla="*/ 2374068 w 8150942"/>
                <a:gd name="connsiteY2" fmla="*/ 9087661 h 9093840"/>
                <a:gd name="connsiteX3" fmla="*/ 4296030 w 8150942"/>
                <a:gd name="connsiteY3" fmla="*/ 56930 h 9093840"/>
                <a:gd name="connsiteX4" fmla="*/ 6548284 w 8150942"/>
                <a:gd name="connsiteY4" fmla="*/ 5089045 h 9093840"/>
                <a:gd name="connsiteX5" fmla="*/ 8150942 w 8150942"/>
                <a:gd name="connsiteY5" fmla="*/ 3716410 h 9093840"/>
                <a:gd name="connsiteX0" fmla="*/ 0 w 8150942"/>
                <a:gd name="connsiteY0" fmla="*/ 2851172 h 9096417"/>
                <a:gd name="connsiteX1" fmla="*/ 1047559 w 8150942"/>
                <a:gd name="connsiteY1" fmla="*/ 1745122 h 9096417"/>
                <a:gd name="connsiteX2" fmla="*/ 2374068 w 8150942"/>
                <a:gd name="connsiteY2" fmla="*/ 9087661 h 9096417"/>
                <a:gd name="connsiteX3" fmla="*/ 4296030 w 8150942"/>
                <a:gd name="connsiteY3" fmla="*/ 56930 h 9096417"/>
                <a:gd name="connsiteX4" fmla="*/ 6548284 w 8150942"/>
                <a:gd name="connsiteY4" fmla="*/ 5089045 h 9096417"/>
                <a:gd name="connsiteX5" fmla="*/ 8150942 w 8150942"/>
                <a:gd name="connsiteY5" fmla="*/ 3716410 h 909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50942" h="9096417">
                  <a:moveTo>
                    <a:pt x="0" y="2851172"/>
                  </a:moveTo>
                  <a:cubicBezTo>
                    <a:pt x="368710" y="2675011"/>
                    <a:pt x="651881" y="705707"/>
                    <a:pt x="1047559" y="1745122"/>
                  </a:cubicBezTo>
                  <a:cubicBezTo>
                    <a:pt x="1443237" y="2784537"/>
                    <a:pt x="1832656" y="9369026"/>
                    <a:pt x="2374068" y="9087661"/>
                  </a:cubicBezTo>
                  <a:cubicBezTo>
                    <a:pt x="2915480" y="8806296"/>
                    <a:pt x="3600327" y="723366"/>
                    <a:pt x="4296030" y="56930"/>
                  </a:cubicBezTo>
                  <a:cubicBezTo>
                    <a:pt x="4991733" y="-609506"/>
                    <a:pt x="5904271" y="4789161"/>
                    <a:pt x="6548284" y="5089045"/>
                  </a:cubicBezTo>
                  <a:cubicBezTo>
                    <a:pt x="7192297" y="5388929"/>
                    <a:pt x="7790426" y="3913055"/>
                    <a:pt x="8150942" y="3716410"/>
                  </a:cubicBezTo>
                </a:path>
              </a:pathLst>
            </a:custGeom>
            <a:noFill/>
            <a:ln w="460375">
              <a:solidFill>
                <a:schemeClr val="bg1">
                  <a:lumMod val="50000"/>
                  <a:alpha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Verdana"/>
                <a:ea typeface="+mn-ea"/>
                <a:cs typeface="+mn-cs"/>
              </a:endParaRPr>
            </a:p>
          </p:txBody>
        </p:sp>
        <p:sp>
          <p:nvSpPr>
            <p:cNvPr id="51" name="Freeform: Shape 7">
              <a:extLst>
                <a:ext uri="{FF2B5EF4-FFF2-40B4-BE49-F238E27FC236}">
                  <a16:creationId xmlns:a16="http://schemas.microsoft.com/office/drawing/2014/main" id="{B6453AC2-C607-4449-8103-0F385EA27CEE}"/>
                </a:ext>
              </a:extLst>
            </p:cNvPr>
            <p:cNvSpPr/>
            <p:nvPr/>
          </p:nvSpPr>
          <p:spPr>
            <a:xfrm>
              <a:off x="625851" y="2322562"/>
              <a:ext cx="11015948" cy="2985476"/>
            </a:xfrm>
            <a:custGeom>
              <a:avLst/>
              <a:gdLst>
                <a:gd name="connsiteX0" fmla="*/ 0 w 8150942"/>
                <a:gd name="connsiteY0" fmla="*/ 945126 h 3068032"/>
                <a:gd name="connsiteX1" fmla="*/ 1120878 w 8150942"/>
                <a:gd name="connsiteY1" fmla="*/ 945126 h 3068032"/>
                <a:gd name="connsiteX2" fmla="*/ 2300749 w 8150942"/>
                <a:gd name="connsiteY2" fmla="*/ 3059061 h 3068032"/>
                <a:gd name="connsiteX3" fmla="*/ 4286865 w 8150942"/>
                <a:gd name="connsiteY3" fmla="*/ 11061 h 3068032"/>
                <a:gd name="connsiteX4" fmla="*/ 6548284 w 8150942"/>
                <a:gd name="connsiteY4" fmla="*/ 2026674 h 3068032"/>
                <a:gd name="connsiteX5" fmla="*/ 8150942 w 8150942"/>
                <a:gd name="connsiteY5" fmla="*/ 1810364 h 3068032"/>
                <a:gd name="connsiteX0" fmla="*/ 0 w 8150942"/>
                <a:gd name="connsiteY0" fmla="*/ 2799986 h 4977656"/>
                <a:gd name="connsiteX1" fmla="*/ 1120878 w 8150942"/>
                <a:gd name="connsiteY1" fmla="*/ 2799986 h 4977656"/>
                <a:gd name="connsiteX2" fmla="*/ 2300749 w 8150942"/>
                <a:gd name="connsiteY2" fmla="*/ 4913921 h 4977656"/>
                <a:gd name="connsiteX3" fmla="*/ 4296030 w 8150942"/>
                <a:gd name="connsiteY3" fmla="*/ 5744 h 4977656"/>
                <a:gd name="connsiteX4" fmla="*/ 6548284 w 8150942"/>
                <a:gd name="connsiteY4" fmla="*/ 3881534 h 4977656"/>
                <a:gd name="connsiteX5" fmla="*/ 8150942 w 8150942"/>
                <a:gd name="connsiteY5" fmla="*/ 3665224 h 4977656"/>
                <a:gd name="connsiteX0" fmla="*/ 0 w 8150942"/>
                <a:gd name="connsiteY0" fmla="*/ 2831501 h 6745536"/>
                <a:gd name="connsiteX1" fmla="*/ 1120878 w 8150942"/>
                <a:gd name="connsiteY1" fmla="*/ 2831501 h 6745536"/>
                <a:gd name="connsiteX2" fmla="*/ 2300749 w 8150942"/>
                <a:gd name="connsiteY2" fmla="*/ 6705063 h 6745536"/>
                <a:gd name="connsiteX3" fmla="*/ 4296030 w 8150942"/>
                <a:gd name="connsiteY3" fmla="*/ 37259 h 6745536"/>
                <a:gd name="connsiteX4" fmla="*/ 6548284 w 8150942"/>
                <a:gd name="connsiteY4" fmla="*/ 3913049 h 6745536"/>
                <a:gd name="connsiteX5" fmla="*/ 8150942 w 8150942"/>
                <a:gd name="connsiteY5" fmla="*/ 3696739 h 6745536"/>
                <a:gd name="connsiteX0" fmla="*/ 0 w 8150942"/>
                <a:gd name="connsiteY0" fmla="*/ 2804982 h 6719017"/>
                <a:gd name="connsiteX1" fmla="*/ 1120878 w 8150942"/>
                <a:gd name="connsiteY1" fmla="*/ 2804982 h 6719017"/>
                <a:gd name="connsiteX2" fmla="*/ 2300749 w 8150942"/>
                <a:gd name="connsiteY2" fmla="*/ 6678544 h 6719017"/>
                <a:gd name="connsiteX3" fmla="*/ 4296030 w 8150942"/>
                <a:gd name="connsiteY3" fmla="*/ 10740 h 6719017"/>
                <a:gd name="connsiteX4" fmla="*/ 6548284 w 8150942"/>
                <a:gd name="connsiteY4" fmla="*/ 5042855 h 6719017"/>
                <a:gd name="connsiteX5" fmla="*/ 8150942 w 8150942"/>
                <a:gd name="connsiteY5" fmla="*/ 3670220 h 6719017"/>
                <a:gd name="connsiteX0" fmla="*/ 0 w 8150942"/>
                <a:gd name="connsiteY0" fmla="*/ 2804982 h 6687162"/>
                <a:gd name="connsiteX1" fmla="*/ 1157538 w 8150942"/>
                <a:gd name="connsiteY1" fmla="*/ 1447557 h 6687162"/>
                <a:gd name="connsiteX2" fmla="*/ 2300749 w 8150942"/>
                <a:gd name="connsiteY2" fmla="*/ 6678544 h 6687162"/>
                <a:gd name="connsiteX3" fmla="*/ 4296030 w 8150942"/>
                <a:gd name="connsiteY3" fmla="*/ 10740 h 6687162"/>
                <a:gd name="connsiteX4" fmla="*/ 6548284 w 8150942"/>
                <a:gd name="connsiteY4" fmla="*/ 5042855 h 6687162"/>
                <a:gd name="connsiteX5" fmla="*/ 8150942 w 8150942"/>
                <a:gd name="connsiteY5" fmla="*/ 3670220 h 6687162"/>
                <a:gd name="connsiteX0" fmla="*/ 0 w 8150942"/>
                <a:gd name="connsiteY0" fmla="*/ 2851172 h 9093840"/>
                <a:gd name="connsiteX1" fmla="*/ 1157538 w 8150942"/>
                <a:gd name="connsiteY1" fmla="*/ 1493747 h 9093840"/>
                <a:gd name="connsiteX2" fmla="*/ 2374068 w 8150942"/>
                <a:gd name="connsiteY2" fmla="*/ 9087661 h 9093840"/>
                <a:gd name="connsiteX3" fmla="*/ 4296030 w 8150942"/>
                <a:gd name="connsiteY3" fmla="*/ 56930 h 9093840"/>
                <a:gd name="connsiteX4" fmla="*/ 6548284 w 8150942"/>
                <a:gd name="connsiteY4" fmla="*/ 5089045 h 9093840"/>
                <a:gd name="connsiteX5" fmla="*/ 8150942 w 8150942"/>
                <a:gd name="connsiteY5" fmla="*/ 3716410 h 9093840"/>
                <a:gd name="connsiteX0" fmla="*/ 0 w 8150942"/>
                <a:gd name="connsiteY0" fmla="*/ 2851172 h 9096417"/>
                <a:gd name="connsiteX1" fmla="*/ 1047559 w 8150942"/>
                <a:gd name="connsiteY1" fmla="*/ 1745122 h 9096417"/>
                <a:gd name="connsiteX2" fmla="*/ 2374068 w 8150942"/>
                <a:gd name="connsiteY2" fmla="*/ 9087661 h 9096417"/>
                <a:gd name="connsiteX3" fmla="*/ 4296030 w 8150942"/>
                <a:gd name="connsiteY3" fmla="*/ 56930 h 9096417"/>
                <a:gd name="connsiteX4" fmla="*/ 6548284 w 8150942"/>
                <a:gd name="connsiteY4" fmla="*/ 5089045 h 9096417"/>
                <a:gd name="connsiteX5" fmla="*/ 8150942 w 8150942"/>
                <a:gd name="connsiteY5" fmla="*/ 3716410 h 909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50942" h="9096417">
                  <a:moveTo>
                    <a:pt x="0" y="2851172"/>
                  </a:moveTo>
                  <a:cubicBezTo>
                    <a:pt x="368710" y="2675011"/>
                    <a:pt x="651881" y="705707"/>
                    <a:pt x="1047559" y="1745122"/>
                  </a:cubicBezTo>
                  <a:cubicBezTo>
                    <a:pt x="1443237" y="2784537"/>
                    <a:pt x="1832656" y="9369026"/>
                    <a:pt x="2374068" y="9087661"/>
                  </a:cubicBezTo>
                  <a:cubicBezTo>
                    <a:pt x="2915480" y="8806296"/>
                    <a:pt x="3600327" y="723366"/>
                    <a:pt x="4296030" y="56930"/>
                  </a:cubicBezTo>
                  <a:cubicBezTo>
                    <a:pt x="4991733" y="-609506"/>
                    <a:pt x="5904271" y="4789161"/>
                    <a:pt x="6548284" y="5089045"/>
                  </a:cubicBezTo>
                  <a:cubicBezTo>
                    <a:pt x="7192297" y="5388929"/>
                    <a:pt x="7790426" y="3913055"/>
                    <a:pt x="8150942" y="3716410"/>
                  </a:cubicBezTo>
                </a:path>
              </a:pathLst>
            </a:custGeom>
            <a:noFill/>
            <a:ln w="3810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Verdana"/>
                <a:ea typeface="+mn-ea"/>
                <a:cs typeface="+mn-cs"/>
              </a:endParaRPr>
            </a:p>
          </p:txBody>
        </p:sp>
      </p:grpSp>
      <p:grpSp>
        <p:nvGrpSpPr>
          <p:cNvPr id="62" name="Group 61">
            <a:extLst>
              <a:ext uri="{FF2B5EF4-FFF2-40B4-BE49-F238E27FC236}">
                <a16:creationId xmlns:a16="http://schemas.microsoft.com/office/drawing/2014/main" id="{D5E95120-E152-4B28-88C5-4EBA4D067EC1}"/>
              </a:ext>
            </a:extLst>
          </p:cNvPr>
          <p:cNvGrpSpPr/>
          <p:nvPr/>
        </p:nvGrpSpPr>
        <p:grpSpPr>
          <a:xfrm>
            <a:off x="467359" y="2754106"/>
            <a:ext cx="957262" cy="957263"/>
            <a:chOff x="467359" y="2754106"/>
            <a:chExt cx="957262" cy="957263"/>
          </a:xfrm>
        </p:grpSpPr>
        <p:sp>
          <p:nvSpPr>
            <p:cNvPr id="63" name="Oval 62">
              <a:extLst>
                <a:ext uri="{FF2B5EF4-FFF2-40B4-BE49-F238E27FC236}">
                  <a16:creationId xmlns:a16="http://schemas.microsoft.com/office/drawing/2014/main" id="{42ED4E79-FE97-44B6-9C2A-04EF688EDB21}"/>
                </a:ext>
              </a:extLst>
            </p:cNvPr>
            <p:cNvSpPr/>
            <p:nvPr/>
          </p:nvSpPr>
          <p:spPr>
            <a:xfrm>
              <a:off x="691774" y="2978521"/>
              <a:ext cx="508432" cy="5084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Verdana"/>
                <a:ea typeface="+mn-ea"/>
                <a:cs typeface="+mn-cs"/>
              </a:endParaRPr>
            </a:p>
          </p:txBody>
        </p:sp>
        <p:grpSp>
          <p:nvGrpSpPr>
            <p:cNvPr id="64" name="Group 63">
              <a:extLst>
                <a:ext uri="{FF2B5EF4-FFF2-40B4-BE49-F238E27FC236}">
                  <a16:creationId xmlns:a16="http://schemas.microsoft.com/office/drawing/2014/main" id="{E36B3BF3-A8EC-4AF8-9060-E61E9D71FCFE}"/>
                </a:ext>
              </a:extLst>
            </p:cNvPr>
            <p:cNvGrpSpPr/>
            <p:nvPr/>
          </p:nvGrpSpPr>
          <p:grpSpPr>
            <a:xfrm>
              <a:off x="467359" y="2754106"/>
              <a:ext cx="957262" cy="957263"/>
              <a:chOff x="467359" y="2754106"/>
              <a:chExt cx="957262" cy="957263"/>
            </a:xfrm>
          </p:grpSpPr>
          <p:grpSp>
            <p:nvGrpSpPr>
              <p:cNvPr id="65" name="Group 22">
                <a:extLst>
                  <a:ext uri="{FF2B5EF4-FFF2-40B4-BE49-F238E27FC236}">
                    <a16:creationId xmlns:a16="http://schemas.microsoft.com/office/drawing/2014/main" id="{6C98DE6E-09B4-484D-AF14-CC852A497EAC}"/>
                  </a:ext>
                </a:extLst>
              </p:cNvPr>
              <p:cNvGrpSpPr>
                <a:grpSpLocks noChangeAspect="1"/>
              </p:cNvGrpSpPr>
              <p:nvPr/>
            </p:nvGrpSpPr>
            <p:grpSpPr bwMode="auto">
              <a:xfrm rot="240000">
                <a:off x="467359" y="2754106"/>
                <a:ext cx="957262" cy="957263"/>
                <a:chOff x="1527" y="2054"/>
                <a:chExt cx="603" cy="603"/>
              </a:xfrm>
              <a:solidFill>
                <a:schemeClr val="accent1">
                  <a:lumMod val="50000"/>
                </a:schemeClr>
              </a:solidFill>
            </p:grpSpPr>
            <p:sp>
              <p:nvSpPr>
                <p:cNvPr id="71" name="Freeform 23">
                  <a:extLst>
                    <a:ext uri="{FF2B5EF4-FFF2-40B4-BE49-F238E27FC236}">
                      <a16:creationId xmlns:a16="http://schemas.microsoft.com/office/drawing/2014/main" id="{E6E57594-AC10-4EF2-8876-18BE47129922}"/>
                    </a:ext>
                  </a:extLst>
                </p:cNvPr>
                <p:cNvSpPr>
                  <a:spLocks noEditPoints="1"/>
                </p:cNvSpPr>
                <p:nvPr/>
              </p:nvSpPr>
              <p:spPr bwMode="auto">
                <a:xfrm>
                  <a:off x="1614" y="2139"/>
                  <a:ext cx="431" cy="432"/>
                </a:xfrm>
                <a:custGeom>
                  <a:avLst/>
                  <a:gdLst>
                    <a:gd name="T0" fmla="*/ 135 w 254"/>
                    <a:gd name="T1" fmla="*/ 250 h 254"/>
                    <a:gd name="T2" fmla="*/ 249 w 254"/>
                    <a:gd name="T3" fmla="*/ 119 h 254"/>
                    <a:gd name="T4" fmla="*/ 118 w 254"/>
                    <a:gd name="T5" fmla="*/ 5 h 254"/>
                    <a:gd name="T6" fmla="*/ 4 w 254"/>
                    <a:gd name="T7" fmla="*/ 136 h 254"/>
                    <a:gd name="T8" fmla="*/ 135 w 254"/>
                    <a:gd name="T9" fmla="*/ 250 h 254"/>
                    <a:gd name="T10" fmla="*/ 120 w 254"/>
                    <a:gd name="T11" fmla="*/ 28 h 254"/>
                    <a:gd name="T12" fmla="*/ 226 w 254"/>
                    <a:gd name="T13" fmla="*/ 120 h 254"/>
                    <a:gd name="T14" fmla="*/ 134 w 254"/>
                    <a:gd name="T15" fmla="*/ 227 h 254"/>
                    <a:gd name="T16" fmla="*/ 27 w 254"/>
                    <a:gd name="T17" fmla="*/ 134 h 254"/>
                    <a:gd name="T18" fmla="*/ 120 w 254"/>
                    <a:gd name="T19" fmla="*/ 2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4">
                      <a:moveTo>
                        <a:pt x="135" y="250"/>
                      </a:moveTo>
                      <a:cubicBezTo>
                        <a:pt x="203" y="245"/>
                        <a:pt x="254" y="186"/>
                        <a:pt x="249" y="119"/>
                      </a:cubicBezTo>
                      <a:cubicBezTo>
                        <a:pt x="244" y="51"/>
                        <a:pt x="185" y="0"/>
                        <a:pt x="118" y="5"/>
                      </a:cubicBezTo>
                      <a:cubicBezTo>
                        <a:pt x="51" y="10"/>
                        <a:pt x="0" y="69"/>
                        <a:pt x="4" y="136"/>
                      </a:cubicBezTo>
                      <a:cubicBezTo>
                        <a:pt x="9" y="203"/>
                        <a:pt x="68" y="254"/>
                        <a:pt x="135" y="250"/>
                      </a:cubicBezTo>
                      <a:close/>
                      <a:moveTo>
                        <a:pt x="120" y="28"/>
                      </a:moveTo>
                      <a:cubicBezTo>
                        <a:pt x="175" y="24"/>
                        <a:pt x="222" y="65"/>
                        <a:pt x="226" y="120"/>
                      </a:cubicBezTo>
                      <a:cubicBezTo>
                        <a:pt x="230" y="175"/>
                        <a:pt x="189" y="223"/>
                        <a:pt x="134" y="227"/>
                      </a:cubicBezTo>
                      <a:cubicBezTo>
                        <a:pt x="79" y="231"/>
                        <a:pt x="31" y="189"/>
                        <a:pt x="27" y="134"/>
                      </a:cubicBezTo>
                      <a:cubicBezTo>
                        <a:pt x="23" y="79"/>
                        <a:pt x="65" y="32"/>
                        <a:pt x="1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72" name="Freeform 24">
                  <a:extLst>
                    <a:ext uri="{FF2B5EF4-FFF2-40B4-BE49-F238E27FC236}">
                      <a16:creationId xmlns:a16="http://schemas.microsoft.com/office/drawing/2014/main" id="{E793AA62-337A-4CB2-A900-2446BCA5251C}"/>
                    </a:ext>
                  </a:extLst>
                </p:cNvPr>
                <p:cNvSpPr>
                  <a:spLocks noEditPoints="1"/>
                </p:cNvSpPr>
                <p:nvPr/>
              </p:nvSpPr>
              <p:spPr bwMode="auto">
                <a:xfrm>
                  <a:off x="1527" y="2054"/>
                  <a:ext cx="603" cy="603"/>
                </a:xfrm>
                <a:custGeom>
                  <a:avLst/>
                  <a:gdLst>
                    <a:gd name="T0" fmla="*/ 2 w 355"/>
                    <a:gd name="T1" fmla="*/ 204 h 355"/>
                    <a:gd name="T2" fmla="*/ 31 w 355"/>
                    <a:gd name="T3" fmla="*/ 229 h 355"/>
                    <a:gd name="T4" fmla="*/ 27 w 355"/>
                    <a:gd name="T5" fmla="*/ 271 h 355"/>
                    <a:gd name="T6" fmla="*/ 61 w 355"/>
                    <a:gd name="T7" fmla="*/ 280 h 355"/>
                    <a:gd name="T8" fmla="*/ 73 w 355"/>
                    <a:gd name="T9" fmla="*/ 321 h 355"/>
                    <a:gd name="T10" fmla="*/ 109 w 355"/>
                    <a:gd name="T11" fmla="*/ 317 h 355"/>
                    <a:gd name="T12" fmla="*/ 135 w 355"/>
                    <a:gd name="T13" fmla="*/ 350 h 355"/>
                    <a:gd name="T14" fmla="*/ 168 w 355"/>
                    <a:gd name="T15" fmla="*/ 333 h 355"/>
                    <a:gd name="T16" fmla="*/ 204 w 355"/>
                    <a:gd name="T17" fmla="*/ 353 h 355"/>
                    <a:gd name="T18" fmla="*/ 226 w 355"/>
                    <a:gd name="T19" fmla="*/ 325 h 355"/>
                    <a:gd name="T20" fmla="*/ 267 w 355"/>
                    <a:gd name="T21" fmla="*/ 330 h 355"/>
                    <a:gd name="T22" fmla="*/ 280 w 355"/>
                    <a:gd name="T23" fmla="*/ 294 h 355"/>
                    <a:gd name="T24" fmla="*/ 321 w 355"/>
                    <a:gd name="T25" fmla="*/ 282 h 355"/>
                    <a:gd name="T26" fmla="*/ 316 w 355"/>
                    <a:gd name="T27" fmla="*/ 248 h 355"/>
                    <a:gd name="T28" fmla="*/ 349 w 355"/>
                    <a:gd name="T29" fmla="*/ 223 h 355"/>
                    <a:gd name="T30" fmla="*/ 333 w 355"/>
                    <a:gd name="T31" fmla="*/ 183 h 355"/>
                    <a:gd name="T32" fmla="*/ 353 w 355"/>
                    <a:gd name="T33" fmla="*/ 146 h 355"/>
                    <a:gd name="T34" fmla="*/ 323 w 355"/>
                    <a:gd name="T35" fmla="*/ 122 h 355"/>
                    <a:gd name="T36" fmla="*/ 326 w 355"/>
                    <a:gd name="T37" fmla="*/ 80 h 355"/>
                    <a:gd name="T38" fmla="*/ 292 w 355"/>
                    <a:gd name="T39" fmla="*/ 72 h 355"/>
                    <a:gd name="T40" fmla="*/ 279 w 355"/>
                    <a:gd name="T41" fmla="*/ 32 h 355"/>
                    <a:gd name="T42" fmla="*/ 243 w 355"/>
                    <a:gd name="T43" fmla="*/ 36 h 355"/>
                    <a:gd name="T44" fmla="*/ 216 w 355"/>
                    <a:gd name="T45" fmla="*/ 4 h 355"/>
                    <a:gd name="T46" fmla="*/ 183 w 355"/>
                    <a:gd name="T47" fmla="*/ 22 h 355"/>
                    <a:gd name="T48" fmla="*/ 146 w 355"/>
                    <a:gd name="T49" fmla="*/ 2 h 355"/>
                    <a:gd name="T50" fmla="*/ 125 w 355"/>
                    <a:gd name="T51" fmla="*/ 31 h 355"/>
                    <a:gd name="T52" fmla="*/ 84 w 355"/>
                    <a:gd name="T53" fmla="*/ 26 h 355"/>
                    <a:gd name="T54" fmla="*/ 72 w 355"/>
                    <a:gd name="T55" fmla="*/ 63 h 355"/>
                    <a:gd name="T56" fmla="*/ 32 w 355"/>
                    <a:gd name="T57" fmla="*/ 76 h 355"/>
                    <a:gd name="T58" fmla="*/ 37 w 355"/>
                    <a:gd name="T59" fmla="*/ 110 h 355"/>
                    <a:gd name="T60" fmla="*/ 5 w 355"/>
                    <a:gd name="T61" fmla="*/ 136 h 355"/>
                    <a:gd name="T62" fmla="*/ 22 w 355"/>
                    <a:gd name="T63" fmla="*/ 168 h 355"/>
                    <a:gd name="T64" fmla="*/ 169 w 355"/>
                    <a:gd name="T65" fmla="*/ 51 h 355"/>
                    <a:gd name="T66" fmla="*/ 186 w 355"/>
                    <a:gd name="T67" fmla="*/ 304 h 355"/>
                    <a:gd name="T68" fmla="*/ 169 w 355"/>
                    <a:gd name="T69" fmla="*/ 5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5" h="355">
                      <a:moveTo>
                        <a:pt x="0" y="171"/>
                      </a:moveTo>
                      <a:cubicBezTo>
                        <a:pt x="2" y="204"/>
                        <a:pt x="2" y="204"/>
                        <a:pt x="2" y="204"/>
                      </a:cubicBezTo>
                      <a:cubicBezTo>
                        <a:pt x="24" y="205"/>
                        <a:pt x="24" y="205"/>
                        <a:pt x="24" y="205"/>
                      </a:cubicBezTo>
                      <a:cubicBezTo>
                        <a:pt x="26" y="213"/>
                        <a:pt x="28" y="221"/>
                        <a:pt x="31" y="229"/>
                      </a:cubicBezTo>
                      <a:cubicBezTo>
                        <a:pt x="11" y="241"/>
                        <a:pt x="11" y="241"/>
                        <a:pt x="11" y="241"/>
                      </a:cubicBezTo>
                      <a:cubicBezTo>
                        <a:pt x="27" y="271"/>
                        <a:pt x="27" y="271"/>
                        <a:pt x="27" y="271"/>
                      </a:cubicBezTo>
                      <a:cubicBezTo>
                        <a:pt x="47" y="263"/>
                        <a:pt x="47" y="263"/>
                        <a:pt x="47" y="263"/>
                      </a:cubicBezTo>
                      <a:cubicBezTo>
                        <a:pt x="52" y="269"/>
                        <a:pt x="56" y="275"/>
                        <a:pt x="61" y="280"/>
                      </a:cubicBezTo>
                      <a:cubicBezTo>
                        <a:pt x="47" y="299"/>
                        <a:pt x="47" y="299"/>
                        <a:pt x="47" y="299"/>
                      </a:cubicBezTo>
                      <a:cubicBezTo>
                        <a:pt x="73" y="321"/>
                        <a:pt x="73" y="321"/>
                        <a:pt x="73" y="321"/>
                      </a:cubicBezTo>
                      <a:cubicBezTo>
                        <a:pt x="89" y="305"/>
                        <a:pt x="89" y="305"/>
                        <a:pt x="89" y="305"/>
                      </a:cubicBezTo>
                      <a:cubicBezTo>
                        <a:pt x="95" y="310"/>
                        <a:pt x="102" y="313"/>
                        <a:pt x="109" y="317"/>
                      </a:cubicBezTo>
                      <a:cubicBezTo>
                        <a:pt x="103" y="339"/>
                        <a:pt x="103" y="339"/>
                        <a:pt x="103" y="339"/>
                      </a:cubicBezTo>
                      <a:cubicBezTo>
                        <a:pt x="135" y="350"/>
                        <a:pt x="135" y="350"/>
                        <a:pt x="135" y="350"/>
                      </a:cubicBezTo>
                      <a:cubicBezTo>
                        <a:pt x="144" y="329"/>
                        <a:pt x="144" y="329"/>
                        <a:pt x="144" y="329"/>
                      </a:cubicBezTo>
                      <a:cubicBezTo>
                        <a:pt x="152" y="331"/>
                        <a:pt x="160" y="332"/>
                        <a:pt x="168" y="333"/>
                      </a:cubicBezTo>
                      <a:cubicBezTo>
                        <a:pt x="171" y="355"/>
                        <a:pt x="171" y="355"/>
                        <a:pt x="171" y="355"/>
                      </a:cubicBezTo>
                      <a:cubicBezTo>
                        <a:pt x="204" y="353"/>
                        <a:pt x="204" y="353"/>
                        <a:pt x="204" y="353"/>
                      </a:cubicBezTo>
                      <a:cubicBezTo>
                        <a:pt x="205" y="330"/>
                        <a:pt x="205" y="330"/>
                        <a:pt x="205" y="330"/>
                      </a:cubicBezTo>
                      <a:cubicBezTo>
                        <a:pt x="212" y="329"/>
                        <a:pt x="219" y="327"/>
                        <a:pt x="226" y="325"/>
                      </a:cubicBezTo>
                      <a:cubicBezTo>
                        <a:pt x="237" y="345"/>
                        <a:pt x="237" y="345"/>
                        <a:pt x="237" y="345"/>
                      </a:cubicBezTo>
                      <a:cubicBezTo>
                        <a:pt x="267" y="330"/>
                        <a:pt x="267" y="330"/>
                        <a:pt x="267" y="330"/>
                      </a:cubicBezTo>
                      <a:cubicBezTo>
                        <a:pt x="260" y="309"/>
                        <a:pt x="260" y="309"/>
                        <a:pt x="260" y="309"/>
                      </a:cubicBezTo>
                      <a:cubicBezTo>
                        <a:pt x="267" y="305"/>
                        <a:pt x="274" y="300"/>
                        <a:pt x="280" y="294"/>
                      </a:cubicBezTo>
                      <a:cubicBezTo>
                        <a:pt x="299" y="308"/>
                        <a:pt x="299" y="308"/>
                        <a:pt x="299" y="308"/>
                      </a:cubicBezTo>
                      <a:cubicBezTo>
                        <a:pt x="321" y="282"/>
                        <a:pt x="321" y="282"/>
                        <a:pt x="321" y="282"/>
                      </a:cubicBezTo>
                      <a:cubicBezTo>
                        <a:pt x="305" y="266"/>
                        <a:pt x="305" y="266"/>
                        <a:pt x="305" y="266"/>
                      </a:cubicBezTo>
                      <a:cubicBezTo>
                        <a:pt x="309" y="260"/>
                        <a:pt x="313" y="254"/>
                        <a:pt x="316" y="248"/>
                      </a:cubicBezTo>
                      <a:cubicBezTo>
                        <a:pt x="338" y="254"/>
                        <a:pt x="338" y="254"/>
                        <a:pt x="338" y="254"/>
                      </a:cubicBezTo>
                      <a:cubicBezTo>
                        <a:pt x="349" y="223"/>
                        <a:pt x="349" y="223"/>
                        <a:pt x="349" y="223"/>
                      </a:cubicBezTo>
                      <a:cubicBezTo>
                        <a:pt x="329" y="213"/>
                        <a:pt x="329" y="213"/>
                        <a:pt x="329" y="213"/>
                      </a:cubicBezTo>
                      <a:cubicBezTo>
                        <a:pt x="331" y="204"/>
                        <a:pt x="333" y="194"/>
                        <a:pt x="333" y="183"/>
                      </a:cubicBezTo>
                      <a:cubicBezTo>
                        <a:pt x="355" y="180"/>
                        <a:pt x="355" y="180"/>
                        <a:pt x="355" y="180"/>
                      </a:cubicBezTo>
                      <a:cubicBezTo>
                        <a:pt x="353" y="146"/>
                        <a:pt x="353" y="146"/>
                        <a:pt x="353" y="146"/>
                      </a:cubicBezTo>
                      <a:cubicBezTo>
                        <a:pt x="330" y="146"/>
                        <a:pt x="330" y="146"/>
                        <a:pt x="330" y="146"/>
                      </a:cubicBezTo>
                      <a:cubicBezTo>
                        <a:pt x="328" y="138"/>
                        <a:pt x="326" y="130"/>
                        <a:pt x="323" y="122"/>
                      </a:cubicBezTo>
                      <a:cubicBezTo>
                        <a:pt x="342" y="110"/>
                        <a:pt x="342" y="110"/>
                        <a:pt x="342" y="110"/>
                      </a:cubicBezTo>
                      <a:cubicBezTo>
                        <a:pt x="326" y="80"/>
                        <a:pt x="326" y="80"/>
                        <a:pt x="326" y="80"/>
                      </a:cubicBezTo>
                      <a:cubicBezTo>
                        <a:pt x="306" y="89"/>
                        <a:pt x="306" y="89"/>
                        <a:pt x="306" y="89"/>
                      </a:cubicBezTo>
                      <a:cubicBezTo>
                        <a:pt x="301" y="83"/>
                        <a:pt x="297" y="77"/>
                        <a:pt x="292" y="72"/>
                      </a:cubicBezTo>
                      <a:cubicBezTo>
                        <a:pt x="305" y="53"/>
                        <a:pt x="305" y="53"/>
                        <a:pt x="305" y="53"/>
                      </a:cubicBezTo>
                      <a:cubicBezTo>
                        <a:pt x="279" y="32"/>
                        <a:pt x="279" y="32"/>
                        <a:pt x="279" y="32"/>
                      </a:cubicBezTo>
                      <a:cubicBezTo>
                        <a:pt x="263" y="48"/>
                        <a:pt x="263" y="48"/>
                        <a:pt x="263" y="48"/>
                      </a:cubicBezTo>
                      <a:cubicBezTo>
                        <a:pt x="257" y="43"/>
                        <a:pt x="250" y="40"/>
                        <a:pt x="243" y="36"/>
                      </a:cubicBezTo>
                      <a:cubicBezTo>
                        <a:pt x="248" y="15"/>
                        <a:pt x="248" y="15"/>
                        <a:pt x="248" y="15"/>
                      </a:cubicBezTo>
                      <a:cubicBezTo>
                        <a:pt x="216" y="4"/>
                        <a:pt x="216" y="4"/>
                        <a:pt x="216" y="4"/>
                      </a:cubicBezTo>
                      <a:cubicBezTo>
                        <a:pt x="207" y="25"/>
                        <a:pt x="207" y="25"/>
                        <a:pt x="207" y="25"/>
                      </a:cubicBezTo>
                      <a:cubicBezTo>
                        <a:pt x="200" y="23"/>
                        <a:pt x="192" y="22"/>
                        <a:pt x="183" y="22"/>
                      </a:cubicBezTo>
                      <a:cubicBezTo>
                        <a:pt x="180" y="0"/>
                        <a:pt x="180" y="0"/>
                        <a:pt x="180" y="0"/>
                      </a:cubicBezTo>
                      <a:cubicBezTo>
                        <a:pt x="146" y="2"/>
                        <a:pt x="146" y="2"/>
                        <a:pt x="146" y="2"/>
                      </a:cubicBezTo>
                      <a:cubicBezTo>
                        <a:pt x="146" y="25"/>
                        <a:pt x="146" y="25"/>
                        <a:pt x="146" y="25"/>
                      </a:cubicBezTo>
                      <a:cubicBezTo>
                        <a:pt x="139" y="27"/>
                        <a:pt x="132" y="29"/>
                        <a:pt x="125" y="31"/>
                      </a:cubicBezTo>
                      <a:cubicBezTo>
                        <a:pt x="114" y="12"/>
                        <a:pt x="114" y="12"/>
                        <a:pt x="114" y="12"/>
                      </a:cubicBezTo>
                      <a:cubicBezTo>
                        <a:pt x="84" y="26"/>
                        <a:pt x="84" y="26"/>
                        <a:pt x="84" y="26"/>
                      </a:cubicBezTo>
                      <a:cubicBezTo>
                        <a:pt x="92" y="48"/>
                        <a:pt x="92" y="48"/>
                        <a:pt x="92" y="48"/>
                      </a:cubicBezTo>
                      <a:cubicBezTo>
                        <a:pt x="85" y="52"/>
                        <a:pt x="78" y="58"/>
                        <a:pt x="72" y="63"/>
                      </a:cubicBezTo>
                      <a:cubicBezTo>
                        <a:pt x="54" y="50"/>
                        <a:pt x="54" y="50"/>
                        <a:pt x="54" y="50"/>
                      </a:cubicBezTo>
                      <a:cubicBezTo>
                        <a:pt x="32" y="76"/>
                        <a:pt x="32" y="76"/>
                        <a:pt x="32" y="76"/>
                      </a:cubicBezTo>
                      <a:cubicBezTo>
                        <a:pt x="48" y="92"/>
                        <a:pt x="48" y="92"/>
                        <a:pt x="48" y="92"/>
                      </a:cubicBezTo>
                      <a:cubicBezTo>
                        <a:pt x="44" y="98"/>
                        <a:pt x="40" y="104"/>
                        <a:pt x="37" y="110"/>
                      </a:cubicBezTo>
                      <a:cubicBezTo>
                        <a:pt x="16" y="105"/>
                        <a:pt x="16" y="105"/>
                        <a:pt x="16" y="105"/>
                      </a:cubicBezTo>
                      <a:cubicBezTo>
                        <a:pt x="5" y="136"/>
                        <a:pt x="5" y="136"/>
                        <a:pt x="5" y="136"/>
                      </a:cubicBezTo>
                      <a:cubicBezTo>
                        <a:pt x="25" y="145"/>
                        <a:pt x="25" y="145"/>
                        <a:pt x="25" y="145"/>
                      </a:cubicBezTo>
                      <a:cubicBezTo>
                        <a:pt x="24" y="153"/>
                        <a:pt x="23" y="160"/>
                        <a:pt x="22" y="168"/>
                      </a:cubicBezTo>
                      <a:lnTo>
                        <a:pt x="0" y="171"/>
                      </a:lnTo>
                      <a:close/>
                      <a:moveTo>
                        <a:pt x="169" y="51"/>
                      </a:moveTo>
                      <a:cubicBezTo>
                        <a:pt x="238" y="46"/>
                        <a:pt x="299" y="99"/>
                        <a:pt x="304" y="169"/>
                      </a:cubicBezTo>
                      <a:cubicBezTo>
                        <a:pt x="309" y="238"/>
                        <a:pt x="256" y="299"/>
                        <a:pt x="186" y="304"/>
                      </a:cubicBezTo>
                      <a:cubicBezTo>
                        <a:pt x="117" y="309"/>
                        <a:pt x="56" y="256"/>
                        <a:pt x="51" y="186"/>
                      </a:cubicBezTo>
                      <a:cubicBezTo>
                        <a:pt x="46" y="117"/>
                        <a:pt x="99" y="56"/>
                        <a:pt x="169"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grpSp>
          <p:grpSp>
            <p:nvGrpSpPr>
              <p:cNvPr id="66" name="Groupe 693">
                <a:extLst>
                  <a:ext uri="{FF2B5EF4-FFF2-40B4-BE49-F238E27FC236}">
                    <a16:creationId xmlns:a16="http://schemas.microsoft.com/office/drawing/2014/main" id="{2ABF50EF-A9B3-4F1A-A8A8-5CF3ED95491C}"/>
                  </a:ext>
                </a:extLst>
              </p:cNvPr>
              <p:cNvGrpSpPr/>
              <p:nvPr/>
            </p:nvGrpSpPr>
            <p:grpSpPr>
              <a:xfrm>
                <a:off x="798302" y="3256048"/>
                <a:ext cx="283628" cy="124755"/>
                <a:chOff x="7764463" y="2220913"/>
                <a:chExt cx="422275" cy="185738"/>
              </a:xfrm>
              <a:solidFill>
                <a:schemeClr val="accent1">
                  <a:lumMod val="50000"/>
                </a:schemeClr>
              </a:solidFill>
            </p:grpSpPr>
            <p:sp>
              <p:nvSpPr>
                <p:cNvPr id="67" name="Freeform 148">
                  <a:extLst>
                    <a:ext uri="{FF2B5EF4-FFF2-40B4-BE49-F238E27FC236}">
                      <a16:creationId xmlns:a16="http://schemas.microsoft.com/office/drawing/2014/main" id="{E46F1B30-663F-4B4A-8EDB-ADC9798C0754}"/>
                    </a:ext>
                  </a:extLst>
                </p:cNvPr>
                <p:cNvSpPr>
                  <a:spLocks/>
                </p:cNvSpPr>
                <p:nvPr/>
              </p:nvSpPr>
              <p:spPr bwMode="auto">
                <a:xfrm>
                  <a:off x="8024813" y="2220913"/>
                  <a:ext cx="161925" cy="158750"/>
                </a:xfrm>
                <a:custGeom>
                  <a:avLst/>
                  <a:gdLst>
                    <a:gd name="T0" fmla="*/ 45 w 48"/>
                    <a:gd name="T1" fmla="*/ 41 h 47"/>
                    <a:gd name="T2" fmla="*/ 25 w 48"/>
                    <a:gd name="T3" fmla="*/ 41 h 47"/>
                    <a:gd name="T4" fmla="*/ 13 w 48"/>
                    <a:gd name="T5" fmla="*/ 29 h 47"/>
                    <a:gd name="T6" fmla="*/ 13 w 48"/>
                    <a:gd name="T7" fmla="*/ 19 h 47"/>
                    <a:gd name="T8" fmla="*/ 19 w 48"/>
                    <a:gd name="T9" fmla="*/ 19 h 47"/>
                    <a:gd name="T10" fmla="*/ 10 w 48"/>
                    <a:gd name="T11" fmla="*/ 0 h 47"/>
                    <a:gd name="T12" fmla="*/ 0 w 48"/>
                    <a:gd name="T13" fmla="*/ 19 h 47"/>
                    <a:gd name="T14" fmla="*/ 6 w 48"/>
                    <a:gd name="T15" fmla="*/ 19 h 47"/>
                    <a:gd name="T16" fmla="*/ 6 w 48"/>
                    <a:gd name="T17" fmla="*/ 29 h 47"/>
                    <a:gd name="T18" fmla="*/ 25 w 48"/>
                    <a:gd name="T19" fmla="*/ 47 h 47"/>
                    <a:gd name="T20" fmla="*/ 45 w 48"/>
                    <a:gd name="T21" fmla="*/ 47 h 47"/>
                    <a:gd name="T22" fmla="*/ 48 w 48"/>
                    <a:gd name="T23" fmla="*/ 44 h 47"/>
                    <a:gd name="T24" fmla="*/ 45 w 48"/>
                    <a:gd name="T25"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47">
                      <a:moveTo>
                        <a:pt x="45" y="41"/>
                      </a:moveTo>
                      <a:cubicBezTo>
                        <a:pt x="25" y="41"/>
                        <a:pt x="25" y="41"/>
                        <a:pt x="25" y="41"/>
                      </a:cubicBezTo>
                      <a:cubicBezTo>
                        <a:pt x="18" y="41"/>
                        <a:pt x="13" y="36"/>
                        <a:pt x="13" y="29"/>
                      </a:cubicBezTo>
                      <a:cubicBezTo>
                        <a:pt x="13" y="19"/>
                        <a:pt x="13" y="19"/>
                        <a:pt x="13" y="19"/>
                      </a:cubicBezTo>
                      <a:cubicBezTo>
                        <a:pt x="19" y="19"/>
                        <a:pt x="19" y="19"/>
                        <a:pt x="19" y="19"/>
                      </a:cubicBezTo>
                      <a:cubicBezTo>
                        <a:pt x="10" y="0"/>
                        <a:pt x="10" y="0"/>
                        <a:pt x="10" y="0"/>
                      </a:cubicBezTo>
                      <a:cubicBezTo>
                        <a:pt x="0" y="19"/>
                        <a:pt x="0" y="19"/>
                        <a:pt x="0" y="19"/>
                      </a:cubicBezTo>
                      <a:cubicBezTo>
                        <a:pt x="6" y="19"/>
                        <a:pt x="6" y="19"/>
                        <a:pt x="6" y="19"/>
                      </a:cubicBezTo>
                      <a:cubicBezTo>
                        <a:pt x="6" y="29"/>
                        <a:pt x="6" y="29"/>
                        <a:pt x="6" y="29"/>
                      </a:cubicBezTo>
                      <a:cubicBezTo>
                        <a:pt x="6" y="39"/>
                        <a:pt x="15" y="47"/>
                        <a:pt x="25" y="47"/>
                      </a:cubicBezTo>
                      <a:cubicBezTo>
                        <a:pt x="45" y="47"/>
                        <a:pt x="45" y="47"/>
                        <a:pt x="45" y="47"/>
                      </a:cubicBezTo>
                      <a:cubicBezTo>
                        <a:pt x="47" y="47"/>
                        <a:pt x="48" y="46"/>
                        <a:pt x="48" y="44"/>
                      </a:cubicBezTo>
                      <a:cubicBezTo>
                        <a:pt x="48" y="43"/>
                        <a:pt x="47" y="41"/>
                        <a:pt x="4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68" name="Freeform 149">
                  <a:extLst>
                    <a:ext uri="{FF2B5EF4-FFF2-40B4-BE49-F238E27FC236}">
                      <a16:creationId xmlns:a16="http://schemas.microsoft.com/office/drawing/2014/main" id="{2F18923D-2016-4DBA-81F7-63E6472B716F}"/>
                    </a:ext>
                  </a:extLst>
                </p:cNvPr>
                <p:cNvSpPr>
                  <a:spLocks/>
                </p:cNvSpPr>
                <p:nvPr/>
              </p:nvSpPr>
              <p:spPr bwMode="auto">
                <a:xfrm>
                  <a:off x="7764463" y="2220913"/>
                  <a:ext cx="161925" cy="158750"/>
                </a:xfrm>
                <a:custGeom>
                  <a:avLst/>
                  <a:gdLst>
                    <a:gd name="T0" fmla="*/ 29 w 48"/>
                    <a:gd name="T1" fmla="*/ 19 h 47"/>
                    <a:gd name="T2" fmla="*/ 36 w 48"/>
                    <a:gd name="T3" fmla="*/ 19 h 47"/>
                    <a:gd name="T4" fmla="*/ 36 w 48"/>
                    <a:gd name="T5" fmla="*/ 29 h 47"/>
                    <a:gd name="T6" fmla="*/ 23 w 48"/>
                    <a:gd name="T7" fmla="*/ 41 h 47"/>
                    <a:gd name="T8" fmla="*/ 3 w 48"/>
                    <a:gd name="T9" fmla="*/ 41 h 47"/>
                    <a:gd name="T10" fmla="*/ 0 w 48"/>
                    <a:gd name="T11" fmla="*/ 44 h 47"/>
                    <a:gd name="T12" fmla="*/ 3 w 48"/>
                    <a:gd name="T13" fmla="*/ 47 h 47"/>
                    <a:gd name="T14" fmla="*/ 23 w 48"/>
                    <a:gd name="T15" fmla="*/ 47 h 47"/>
                    <a:gd name="T16" fmla="*/ 42 w 48"/>
                    <a:gd name="T17" fmla="*/ 29 h 47"/>
                    <a:gd name="T18" fmla="*/ 42 w 48"/>
                    <a:gd name="T19" fmla="*/ 19 h 47"/>
                    <a:gd name="T20" fmla="*/ 48 w 48"/>
                    <a:gd name="T21" fmla="*/ 19 h 47"/>
                    <a:gd name="T22" fmla="*/ 39 w 48"/>
                    <a:gd name="T23" fmla="*/ 0 h 47"/>
                    <a:gd name="T24" fmla="*/ 29 w 48"/>
                    <a:gd name="T25" fmla="*/ 19 h 47"/>
                    <a:gd name="T26" fmla="*/ 29 w 48"/>
                    <a:gd name="T27"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7">
                      <a:moveTo>
                        <a:pt x="29" y="19"/>
                      </a:moveTo>
                      <a:cubicBezTo>
                        <a:pt x="36" y="19"/>
                        <a:pt x="36" y="19"/>
                        <a:pt x="36" y="19"/>
                      </a:cubicBezTo>
                      <a:cubicBezTo>
                        <a:pt x="36" y="29"/>
                        <a:pt x="36" y="29"/>
                        <a:pt x="36" y="29"/>
                      </a:cubicBezTo>
                      <a:cubicBezTo>
                        <a:pt x="36" y="36"/>
                        <a:pt x="30" y="41"/>
                        <a:pt x="23" y="41"/>
                      </a:cubicBezTo>
                      <a:cubicBezTo>
                        <a:pt x="3" y="41"/>
                        <a:pt x="3" y="41"/>
                        <a:pt x="3" y="41"/>
                      </a:cubicBezTo>
                      <a:cubicBezTo>
                        <a:pt x="2" y="41"/>
                        <a:pt x="0" y="43"/>
                        <a:pt x="0" y="44"/>
                      </a:cubicBezTo>
                      <a:cubicBezTo>
                        <a:pt x="0" y="46"/>
                        <a:pt x="2" y="47"/>
                        <a:pt x="3" y="47"/>
                      </a:cubicBezTo>
                      <a:cubicBezTo>
                        <a:pt x="23" y="47"/>
                        <a:pt x="23" y="47"/>
                        <a:pt x="23" y="47"/>
                      </a:cubicBezTo>
                      <a:cubicBezTo>
                        <a:pt x="33" y="47"/>
                        <a:pt x="42" y="39"/>
                        <a:pt x="42" y="29"/>
                      </a:cubicBezTo>
                      <a:cubicBezTo>
                        <a:pt x="42" y="19"/>
                        <a:pt x="42" y="19"/>
                        <a:pt x="42" y="19"/>
                      </a:cubicBezTo>
                      <a:cubicBezTo>
                        <a:pt x="48" y="19"/>
                        <a:pt x="48" y="19"/>
                        <a:pt x="48" y="19"/>
                      </a:cubicBezTo>
                      <a:cubicBezTo>
                        <a:pt x="39" y="0"/>
                        <a:pt x="39" y="0"/>
                        <a:pt x="39" y="0"/>
                      </a:cubicBezTo>
                      <a:cubicBezTo>
                        <a:pt x="29" y="19"/>
                        <a:pt x="29" y="19"/>
                        <a:pt x="29" y="19"/>
                      </a:cubicBezTo>
                      <a:cubicBezTo>
                        <a:pt x="29" y="19"/>
                        <a:pt x="29" y="19"/>
                        <a:pt x="2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69" name="Freeform 150">
                  <a:extLst>
                    <a:ext uri="{FF2B5EF4-FFF2-40B4-BE49-F238E27FC236}">
                      <a16:creationId xmlns:a16="http://schemas.microsoft.com/office/drawing/2014/main" id="{2BCEB1E3-61E6-49CA-9C3A-7A0AB48AFE2F}"/>
                    </a:ext>
                  </a:extLst>
                </p:cNvPr>
                <p:cNvSpPr>
                  <a:spLocks/>
                </p:cNvSpPr>
                <p:nvPr/>
              </p:nvSpPr>
              <p:spPr bwMode="auto">
                <a:xfrm>
                  <a:off x="7943851" y="2220913"/>
                  <a:ext cx="63500" cy="185738"/>
                </a:xfrm>
                <a:custGeom>
                  <a:avLst/>
                  <a:gdLst>
                    <a:gd name="T0" fmla="*/ 0 w 19"/>
                    <a:gd name="T1" fmla="*/ 19 h 55"/>
                    <a:gd name="T2" fmla="*/ 7 w 19"/>
                    <a:gd name="T3" fmla="*/ 19 h 55"/>
                    <a:gd name="T4" fmla="*/ 7 w 19"/>
                    <a:gd name="T5" fmla="*/ 52 h 55"/>
                    <a:gd name="T6" fmla="*/ 10 w 19"/>
                    <a:gd name="T7" fmla="*/ 55 h 55"/>
                    <a:gd name="T8" fmla="*/ 13 w 19"/>
                    <a:gd name="T9" fmla="*/ 52 h 55"/>
                    <a:gd name="T10" fmla="*/ 13 w 19"/>
                    <a:gd name="T11" fmla="*/ 19 h 55"/>
                    <a:gd name="T12" fmla="*/ 19 w 19"/>
                    <a:gd name="T13" fmla="*/ 19 h 55"/>
                    <a:gd name="T14" fmla="*/ 10 w 19"/>
                    <a:gd name="T15" fmla="*/ 0 h 55"/>
                    <a:gd name="T16" fmla="*/ 0 w 19"/>
                    <a:gd name="T17" fmla="*/ 19 h 55"/>
                    <a:gd name="T18" fmla="*/ 0 w 19"/>
                    <a:gd name="T19" fmla="*/ 1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55">
                      <a:moveTo>
                        <a:pt x="0" y="19"/>
                      </a:moveTo>
                      <a:cubicBezTo>
                        <a:pt x="7" y="19"/>
                        <a:pt x="7" y="19"/>
                        <a:pt x="7" y="19"/>
                      </a:cubicBezTo>
                      <a:cubicBezTo>
                        <a:pt x="7" y="52"/>
                        <a:pt x="7" y="52"/>
                        <a:pt x="7" y="52"/>
                      </a:cubicBezTo>
                      <a:cubicBezTo>
                        <a:pt x="7" y="54"/>
                        <a:pt x="8" y="55"/>
                        <a:pt x="10" y="55"/>
                      </a:cubicBezTo>
                      <a:cubicBezTo>
                        <a:pt x="11" y="55"/>
                        <a:pt x="13" y="54"/>
                        <a:pt x="13" y="52"/>
                      </a:cubicBezTo>
                      <a:cubicBezTo>
                        <a:pt x="13" y="19"/>
                        <a:pt x="13" y="19"/>
                        <a:pt x="13" y="19"/>
                      </a:cubicBezTo>
                      <a:cubicBezTo>
                        <a:pt x="19" y="19"/>
                        <a:pt x="19" y="19"/>
                        <a:pt x="19" y="19"/>
                      </a:cubicBezTo>
                      <a:cubicBezTo>
                        <a:pt x="10" y="0"/>
                        <a:pt x="10" y="0"/>
                        <a:pt x="10" y="0"/>
                      </a:cubicBezTo>
                      <a:cubicBezTo>
                        <a:pt x="0" y="19"/>
                        <a:pt x="0" y="19"/>
                        <a:pt x="0" y="19"/>
                      </a:cubicBezTo>
                      <a:cubicBezTo>
                        <a:pt x="0" y="19"/>
                        <a:pt x="0" y="19"/>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grpSp>
        </p:grpSp>
      </p:grpSp>
      <p:grpSp>
        <p:nvGrpSpPr>
          <p:cNvPr id="73" name="Group 72">
            <a:extLst>
              <a:ext uri="{FF2B5EF4-FFF2-40B4-BE49-F238E27FC236}">
                <a16:creationId xmlns:a16="http://schemas.microsoft.com/office/drawing/2014/main" id="{5663B7CD-1DC3-42CB-A607-CC3F06E01EB4}"/>
              </a:ext>
            </a:extLst>
          </p:cNvPr>
          <p:cNvGrpSpPr/>
          <p:nvPr/>
        </p:nvGrpSpPr>
        <p:grpSpPr>
          <a:xfrm>
            <a:off x="3388359" y="4776359"/>
            <a:ext cx="957262" cy="957263"/>
            <a:chOff x="3388359" y="4776359"/>
            <a:chExt cx="957262" cy="957263"/>
          </a:xfrm>
        </p:grpSpPr>
        <p:sp>
          <p:nvSpPr>
            <p:cNvPr id="74" name="Oval 73">
              <a:extLst>
                <a:ext uri="{FF2B5EF4-FFF2-40B4-BE49-F238E27FC236}">
                  <a16:creationId xmlns:a16="http://schemas.microsoft.com/office/drawing/2014/main" id="{86871C21-A0DA-428F-BE0B-2F023293DF9B}"/>
                </a:ext>
              </a:extLst>
            </p:cNvPr>
            <p:cNvSpPr/>
            <p:nvPr/>
          </p:nvSpPr>
          <p:spPr>
            <a:xfrm>
              <a:off x="3612774" y="5000774"/>
              <a:ext cx="508432" cy="5084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Verdana"/>
                <a:ea typeface="+mn-ea"/>
                <a:cs typeface="+mn-cs"/>
              </a:endParaRPr>
            </a:p>
          </p:txBody>
        </p:sp>
        <p:grpSp>
          <p:nvGrpSpPr>
            <p:cNvPr id="75" name="Group 22">
              <a:extLst>
                <a:ext uri="{FF2B5EF4-FFF2-40B4-BE49-F238E27FC236}">
                  <a16:creationId xmlns:a16="http://schemas.microsoft.com/office/drawing/2014/main" id="{B113C603-EA07-40BF-AE67-448C431D3473}"/>
                </a:ext>
              </a:extLst>
            </p:cNvPr>
            <p:cNvGrpSpPr>
              <a:grpSpLocks noChangeAspect="1"/>
            </p:cNvGrpSpPr>
            <p:nvPr/>
          </p:nvGrpSpPr>
          <p:grpSpPr bwMode="auto">
            <a:xfrm rot="240000">
              <a:off x="3388359" y="4776359"/>
              <a:ext cx="957262" cy="957263"/>
              <a:chOff x="1527" y="2054"/>
              <a:chExt cx="603" cy="603"/>
            </a:xfrm>
            <a:solidFill>
              <a:schemeClr val="accent2"/>
            </a:solidFill>
          </p:grpSpPr>
          <p:sp>
            <p:nvSpPr>
              <p:cNvPr id="80" name="Freeform 50">
                <a:extLst>
                  <a:ext uri="{FF2B5EF4-FFF2-40B4-BE49-F238E27FC236}">
                    <a16:creationId xmlns:a16="http://schemas.microsoft.com/office/drawing/2014/main" id="{833FF65E-AFB5-4275-A186-99574DCD4DEB}"/>
                  </a:ext>
                </a:extLst>
              </p:cNvPr>
              <p:cNvSpPr>
                <a:spLocks noEditPoints="1"/>
              </p:cNvSpPr>
              <p:nvPr/>
            </p:nvSpPr>
            <p:spPr bwMode="auto">
              <a:xfrm>
                <a:off x="1614" y="2139"/>
                <a:ext cx="431" cy="432"/>
              </a:xfrm>
              <a:custGeom>
                <a:avLst/>
                <a:gdLst>
                  <a:gd name="T0" fmla="*/ 135 w 254"/>
                  <a:gd name="T1" fmla="*/ 250 h 254"/>
                  <a:gd name="T2" fmla="*/ 249 w 254"/>
                  <a:gd name="T3" fmla="*/ 119 h 254"/>
                  <a:gd name="T4" fmla="*/ 118 w 254"/>
                  <a:gd name="T5" fmla="*/ 5 h 254"/>
                  <a:gd name="T6" fmla="*/ 4 w 254"/>
                  <a:gd name="T7" fmla="*/ 136 h 254"/>
                  <a:gd name="T8" fmla="*/ 135 w 254"/>
                  <a:gd name="T9" fmla="*/ 250 h 254"/>
                  <a:gd name="T10" fmla="*/ 120 w 254"/>
                  <a:gd name="T11" fmla="*/ 28 h 254"/>
                  <a:gd name="T12" fmla="*/ 226 w 254"/>
                  <a:gd name="T13" fmla="*/ 120 h 254"/>
                  <a:gd name="T14" fmla="*/ 134 w 254"/>
                  <a:gd name="T15" fmla="*/ 227 h 254"/>
                  <a:gd name="T16" fmla="*/ 27 w 254"/>
                  <a:gd name="T17" fmla="*/ 134 h 254"/>
                  <a:gd name="T18" fmla="*/ 120 w 254"/>
                  <a:gd name="T19" fmla="*/ 2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4">
                    <a:moveTo>
                      <a:pt x="135" y="250"/>
                    </a:moveTo>
                    <a:cubicBezTo>
                      <a:pt x="203" y="245"/>
                      <a:pt x="254" y="186"/>
                      <a:pt x="249" y="119"/>
                    </a:cubicBezTo>
                    <a:cubicBezTo>
                      <a:pt x="244" y="51"/>
                      <a:pt x="185" y="0"/>
                      <a:pt x="118" y="5"/>
                    </a:cubicBezTo>
                    <a:cubicBezTo>
                      <a:pt x="51" y="10"/>
                      <a:pt x="0" y="69"/>
                      <a:pt x="4" y="136"/>
                    </a:cubicBezTo>
                    <a:cubicBezTo>
                      <a:pt x="9" y="203"/>
                      <a:pt x="68" y="254"/>
                      <a:pt x="135" y="250"/>
                    </a:cubicBezTo>
                    <a:close/>
                    <a:moveTo>
                      <a:pt x="120" y="28"/>
                    </a:moveTo>
                    <a:cubicBezTo>
                      <a:pt x="175" y="24"/>
                      <a:pt x="222" y="65"/>
                      <a:pt x="226" y="120"/>
                    </a:cubicBezTo>
                    <a:cubicBezTo>
                      <a:pt x="230" y="175"/>
                      <a:pt x="189" y="223"/>
                      <a:pt x="134" y="227"/>
                    </a:cubicBezTo>
                    <a:cubicBezTo>
                      <a:pt x="79" y="231"/>
                      <a:pt x="31" y="189"/>
                      <a:pt x="27" y="134"/>
                    </a:cubicBezTo>
                    <a:cubicBezTo>
                      <a:pt x="23" y="79"/>
                      <a:pt x="65" y="32"/>
                      <a:pt x="1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81" name="Freeform 51">
                <a:extLst>
                  <a:ext uri="{FF2B5EF4-FFF2-40B4-BE49-F238E27FC236}">
                    <a16:creationId xmlns:a16="http://schemas.microsoft.com/office/drawing/2014/main" id="{8B329DFE-4E60-40CA-99D6-7C1C3648F265}"/>
                  </a:ext>
                </a:extLst>
              </p:cNvPr>
              <p:cNvSpPr>
                <a:spLocks noEditPoints="1"/>
              </p:cNvSpPr>
              <p:nvPr/>
            </p:nvSpPr>
            <p:spPr bwMode="auto">
              <a:xfrm>
                <a:off x="1527" y="2054"/>
                <a:ext cx="603" cy="603"/>
              </a:xfrm>
              <a:custGeom>
                <a:avLst/>
                <a:gdLst>
                  <a:gd name="T0" fmla="*/ 2 w 355"/>
                  <a:gd name="T1" fmla="*/ 204 h 355"/>
                  <a:gd name="T2" fmla="*/ 31 w 355"/>
                  <a:gd name="T3" fmla="*/ 229 h 355"/>
                  <a:gd name="T4" fmla="*/ 27 w 355"/>
                  <a:gd name="T5" fmla="*/ 271 h 355"/>
                  <a:gd name="T6" fmla="*/ 61 w 355"/>
                  <a:gd name="T7" fmla="*/ 280 h 355"/>
                  <a:gd name="T8" fmla="*/ 73 w 355"/>
                  <a:gd name="T9" fmla="*/ 321 h 355"/>
                  <a:gd name="T10" fmla="*/ 109 w 355"/>
                  <a:gd name="T11" fmla="*/ 317 h 355"/>
                  <a:gd name="T12" fmla="*/ 135 w 355"/>
                  <a:gd name="T13" fmla="*/ 350 h 355"/>
                  <a:gd name="T14" fmla="*/ 168 w 355"/>
                  <a:gd name="T15" fmla="*/ 333 h 355"/>
                  <a:gd name="T16" fmla="*/ 204 w 355"/>
                  <a:gd name="T17" fmla="*/ 353 h 355"/>
                  <a:gd name="T18" fmla="*/ 226 w 355"/>
                  <a:gd name="T19" fmla="*/ 325 h 355"/>
                  <a:gd name="T20" fmla="*/ 267 w 355"/>
                  <a:gd name="T21" fmla="*/ 330 h 355"/>
                  <a:gd name="T22" fmla="*/ 280 w 355"/>
                  <a:gd name="T23" fmla="*/ 294 h 355"/>
                  <a:gd name="T24" fmla="*/ 321 w 355"/>
                  <a:gd name="T25" fmla="*/ 282 h 355"/>
                  <a:gd name="T26" fmla="*/ 316 w 355"/>
                  <a:gd name="T27" fmla="*/ 248 h 355"/>
                  <a:gd name="T28" fmla="*/ 349 w 355"/>
                  <a:gd name="T29" fmla="*/ 223 h 355"/>
                  <a:gd name="T30" fmla="*/ 333 w 355"/>
                  <a:gd name="T31" fmla="*/ 183 h 355"/>
                  <a:gd name="T32" fmla="*/ 353 w 355"/>
                  <a:gd name="T33" fmla="*/ 146 h 355"/>
                  <a:gd name="T34" fmla="*/ 323 w 355"/>
                  <a:gd name="T35" fmla="*/ 122 h 355"/>
                  <a:gd name="T36" fmla="*/ 326 w 355"/>
                  <a:gd name="T37" fmla="*/ 80 h 355"/>
                  <a:gd name="T38" fmla="*/ 292 w 355"/>
                  <a:gd name="T39" fmla="*/ 72 h 355"/>
                  <a:gd name="T40" fmla="*/ 279 w 355"/>
                  <a:gd name="T41" fmla="*/ 32 h 355"/>
                  <a:gd name="T42" fmla="*/ 243 w 355"/>
                  <a:gd name="T43" fmla="*/ 36 h 355"/>
                  <a:gd name="T44" fmla="*/ 216 w 355"/>
                  <a:gd name="T45" fmla="*/ 4 h 355"/>
                  <a:gd name="T46" fmla="*/ 183 w 355"/>
                  <a:gd name="T47" fmla="*/ 22 h 355"/>
                  <a:gd name="T48" fmla="*/ 146 w 355"/>
                  <a:gd name="T49" fmla="*/ 2 h 355"/>
                  <a:gd name="T50" fmla="*/ 125 w 355"/>
                  <a:gd name="T51" fmla="*/ 31 h 355"/>
                  <a:gd name="T52" fmla="*/ 84 w 355"/>
                  <a:gd name="T53" fmla="*/ 26 h 355"/>
                  <a:gd name="T54" fmla="*/ 72 w 355"/>
                  <a:gd name="T55" fmla="*/ 63 h 355"/>
                  <a:gd name="T56" fmla="*/ 32 w 355"/>
                  <a:gd name="T57" fmla="*/ 76 h 355"/>
                  <a:gd name="T58" fmla="*/ 37 w 355"/>
                  <a:gd name="T59" fmla="*/ 110 h 355"/>
                  <a:gd name="T60" fmla="*/ 5 w 355"/>
                  <a:gd name="T61" fmla="*/ 136 h 355"/>
                  <a:gd name="T62" fmla="*/ 22 w 355"/>
                  <a:gd name="T63" fmla="*/ 168 h 355"/>
                  <a:gd name="T64" fmla="*/ 169 w 355"/>
                  <a:gd name="T65" fmla="*/ 51 h 355"/>
                  <a:gd name="T66" fmla="*/ 186 w 355"/>
                  <a:gd name="T67" fmla="*/ 304 h 355"/>
                  <a:gd name="T68" fmla="*/ 169 w 355"/>
                  <a:gd name="T69" fmla="*/ 5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5" h="355">
                    <a:moveTo>
                      <a:pt x="0" y="171"/>
                    </a:moveTo>
                    <a:cubicBezTo>
                      <a:pt x="2" y="204"/>
                      <a:pt x="2" y="204"/>
                      <a:pt x="2" y="204"/>
                    </a:cubicBezTo>
                    <a:cubicBezTo>
                      <a:pt x="24" y="205"/>
                      <a:pt x="24" y="205"/>
                      <a:pt x="24" y="205"/>
                    </a:cubicBezTo>
                    <a:cubicBezTo>
                      <a:pt x="26" y="213"/>
                      <a:pt x="28" y="221"/>
                      <a:pt x="31" y="229"/>
                    </a:cubicBezTo>
                    <a:cubicBezTo>
                      <a:pt x="11" y="241"/>
                      <a:pt x="11" y="241"/>
                      <a:pt x="11" y="241"/>
                    </a:cubicBezTo>
                    <a:cubicBezTo>
                      <a:pt x="27" y="271"/>
                      <a:pt x="27" y="271"/>
                      <a:pt x="27" y="271"/>
                    </a:cubicBezTo>
                    <a:cubicBezTo>
                      <a:pt x="47" y="263"/>
                      <a:pt x="47" y="263"/>
                      <a:pt x="47" y="263"/>
                    </a:cubicBezTo>
                    <a:cubicBezTo>
                      <a:pt x="52" y="269"/>
                      <a:pt x="56" y="275"/>
                      <a:pt x="61" y="280"/>
                    </a:cubicBezTo>
                    <a:cubicBezTo>
                      <a:pt x="47" y="299"/>
                      <a:pt x="47" y="299"/>
                      <a:pt x="47" y="299"/>
                    </a:cubicBezTo>
                    <a:cubicBezTo>
                      <a:pt x="73" y="321"/>
                      <a:pt x="73" y="321"/>
                      <a:pt x="73" y="321"/>
                    </a:cubicBezTo>
                    <a:cubicBezTo>
                      <a:pt x="89" y="305"/>
                      <a:pt x="89" y="305"/>
                      <a:pt x="89" y="305"/>
                    </a:cubicBezTo>
                    <a:cubicBezTo>
                      <a:pt x="95" y="310"/>
                      <a:pt x="102" y="313"/>
                      <a:pt x="109" y="317"/>
                    </a:cubicBezTo>
                    <a:cubicBezTo>
                      <a:pt x="103" y="339"/>
                      <a:pt x="103" y="339"/>
                      <a:pt x="103" y="339"/>
                    </a:cubicBezTo>
                    <a:cubicBezTo>
                      <a:pt x="135" y="350"/>
                      <a:pt x="135" y="350"/>
                      <a:pt x="135" y="350"/>
                    </a:cubicBezTo>
                    <a:cubicBezTo>
                      <a:pt x="144" y="329"/>
                      <a:pt x="144" y="329"/>
                      <a:pt x="144" y="329"/>
                    </a:cubicBezTo>
                    <a:cubicBezTo>
                      <a:pt x="152" y="331"/>
                      <a:pt x="160" y="332"/>
                      <a:pt x="168" y="333"/>
                    </a:cubicBezTo>
                    <a:cubicBezTo>
                      <a:pt x="171" y="355"/>
                      <a:pt x="171" y="355"/>
                      <a:pt x="171" y="355"/>
                    </a:cubicBezTo>
                    <a:cubicBezTo>
                      <a:pt x="204" y="353"/>
                      <a:pt x="204" y="353"/>
                      <a:pt x="204" y="353"/>
                    </a:cubicBezTo>
                    <a:cubicBezTo>
                      <a:pt x="205" y="330"/>
                      <a:pt x="205" y="330"/>
                      <a:pt x="205" y="330"/>
                    </a:cubicBezTo>
                    <a:cubicBezTo>
                      <a:pt x="212" y="329"/>
                      <a:pt x="219" y="327"/>
                      <a:pt x="226" y="325"/>
                    </a:cubicBezTo>
                    <a:cubicBezTo>
                      <a:pt x="237" y="345"/>
                      <a:pt x="237" y="345"/>
                      <a:pt x="237" y="345"/>
                    </a:cubicBezTo>
                    <a:cubicBezTo>
                      <a:pt x="267" y="330"/>
                      <a:pt x="267" y="330"/>
                      <a:pt x="267" y="330"/>
                    </a:cubicBezTo>
                    <a:cubicBezTo>
                      <a:pt x="260" y="309"/>
                      <a:pt x="260" y="309"/>
                      <a:pt x="260" y="309"/>
                    </a:cubicBezTo>
                    <a:cubicBezTo>
                      <a:pt x="267" y="305"/>
                      <a:pt x="274" y="300"/>
                      <a:pt x="280" y="294"/>
                    </a:cubicBezTo>
                    <a:cubicBezTo>
                      <a:pt x="299" y="308"/>
                      <a:pt x="299" y="308"/>
                      <a:pt x="299" y="308"/>
                    </a:cubicBezTo>
                    <a:cubicBezTo>
                      <a:pt x="321" y="282"/>
                      <a:pt x="321" y="282"/>
                      <a:pt x="321" y="282"/>
                    </a:cubicBezTo>
                    <a:cubicBezTo>
                      <a:pt x="305" y="266"/>
                      <a:pt x="305" y="266"/>
                      <a:pt x="305" y="266"/>
                    </a:cubicBezTo>
                    <a:cubicBezTo>
                      <a:pt x="309" y="260"/>
                      <a:pt x="313" y="254"/>
                      <a:pt x="316" y="248"/>
                    </a:cubicBezTo>
                    <a:cubicBezTo>
                      <a:pt x="338" y="254"/>
                      <a:pt x="338" y="254"/>
                      <a:pt x="338" y="254"/>
                    </a:cubicBezTo>
                    <a:cubicBezTo>
                      <a:pt x="349" y="223"/>
                      <a:pt x="349" y="223"/>
                      <a:pt x="349" y="223"/>
                    </a:cubicBezTo>
                    <a:cubicBezTo>
                      <a:pt x="329" y="213"/>
                      <a:pt x="329" y="213"/>
                      <a:pt x="329" y="213"/>
                    </a:cubicBezTo>
                    <a:cubicBezTo>
                      <a:pt x="331" y="204"/>
                      <a:pt x="333" y="194"/>
                      <a:pt x="333" y="183"/>
                    </a:cubicBezTo>
                    <a:cubicBezTo>
                      <a:pt x="355" y="180"/>
                      <a:pt x="355" y="180"/>
                      <a:pt x="355" y="180"/>
                    </a:cubicBezTo>
                    <a:cubicBezTo>
                      <a:pt x="353" y="146"/>
                      <a:pt x="353" y="146"/>
                      <a:pt x="353" y="146"/>
                    </a:cubicBezTo>
                    <a:cubicBezTo>
                      <a:pt x="330" y="146"/>
                      <a:pt x="330" y="146"/>
                      <a:pt x="330" y="146"/>
                    </a:cubicBezTo>
                    <a:cubicBezTo>
                      <a:pt x="328" y="138"/>
                      <a:pt x="326" y="130"/>
                      <a:pt x="323" y="122"/>
                    </a:cubicBezTo>
                    <a:cubicBezTo>
                      <a:pt x="342" y="110"/>
                      <a:pt x="342" y="110"/>
                      <a:pt x="342" y="110"/>
                    </a:cubicBezTo>
                    <a:cubicBezTo>
                      <a:pt x="326" y="80"/>
                      <a:pt x="326" y="80"/>
                      <a:pt x="326" y="80"/>
                    </a:cubicBezTo>
                    <a:cubicBezTo>
                      <a:pt x="306" y="89"/>
                      <a:pt x="306" y="89"/>
                      <a:pt x="306" y="89"/>
                    </a:cubicBezTo>
                    <a:cubicBezTo>
                      <a:pt x="301" y="83"/>
                      <a:pt x="297" y="77"/>
                      <a:pt x="292" y="72"/>
                    </a:cubicBezTo>
                    <a:cubicBezTo>
                      <a:pt x="305" y="53"/>
                      <a:pt x="305" y="53"/>
                      <a:pt x="305" y="53"/>
                    </a:cubicBezTo>
                    <a:cubicBezTo>
                      <a:pt x="279" y="32"/>
                      <a:pt x="279" y="32"/>
                      <a:pt x="279" y="32"/>
                    </a:cubicBezTo>
                    <a:cubicBezTo>
                      <a:pt x="263" y="48"/>
                      <a:pt x="263" y="48"/>
                      <a:pt x="263" y="48"/>
                    </a:cubicBezTo>
                    <a:cubicBezTo>
                      <a:pt x="257" y="43"/>
                      <a:pt x="250" y="40"/>
                      <a:pt x="243" y="36"/>
                    </a:cubicBezTo>
                    <a:cubicBezTo>
                      <a:pt x="248" y="15"/>
                      <a:pt x="248" y="15"/>
                      <a:pt x="248" y="15"/>
                    </a:cubicBezTo>
                    <a:cubicBezTo>
                      <a:pt x="216" y="4"/>
                      <a:pt x="216" y="4"/>
                      <a:pt x="216" y="4"/>
                    </a:cubicBezTo>
                    <a:cubicBezTo>
                      <a:pt x="207" y="25"/>
                      <a:pt x="207" y="25"/>
                      <a:pt x="207" y="25"/>
                    </a:cubicBezTo>
                    <a:cubicBezTo>
                      <a:pt x="200" y="23"/>
                      <a:pt x="192" y="22"/>
                      <a:pt x="183" y="22"/>
                    </a:cubicBezTo>
                    <a:cubicBezTo>
                      <a:pt x="180" y="0"/>
                      <a:pt x="180" y="0"/>
                      <a:pt x="180" y="0"/>
                    </a:cubicBezTo>
                    <a:cubicBezTo>
                      <a:pt x="146" y="2"/>
                      <a:pt x="146" y="2"/>
                      <a:pt x="146" y="2"/>
                    </a:cubicBezTo>
                    <a:cubicBezTo>
                      <a:pt x="146" y="25"/>
                      <a:pt x="146" y="25"/>
                      <a:pt x="146" y="25"/>
                    </a:cubicBezTo>
                    <a:cubicBezTo>
                      <a:pt x="139" y="27"/>
                      <a:pt x="132" y="29"/>
                      <a:pt x="125" y="31"/>
                    </a:cubicBezTo>
                    <a:cubicBezTo>
                      <a:pt x="114" y="12"/>
                      <a:pt x="114" y="12"/>
                      <a:pt x="114" y="12"/>
                    </a:cubicBezTo>
                    <a:cubicBezTo>
                      <a:pt x="84" y="26"/>
                      <a:pt x="84" y="26"/>
                      <a:pt x="84" y="26"/>
                    </a:cubicBezTo>
                    <a:cubicBezTo>
                      <a:pt x="92" y="48"/>
                      <a:pt x="92" y="48"/>
                      <a:pt x="92" y="48"/>
                    </a:cubicBezTo>
                    <a:cubicBezTo>
                      <a:pt x="85" y="52"/>
                      <a:pt x="78" y="58"/>
                      <a:pt x="72" y="63"/>
                    </a:cubicBezTo>
                    <a:cubicBezTo>
                      <a:pt x="54" y="50"/>
                      <a:pt x="54" y="50"/>
                      <a:pt x="54" y="50"/>
                    </a:cubicBezTo>
                    <a:cubicBezTo>
                      <a:pt x="32" y="76"/>
                      <a:pt x="32" y="76"/>
                      <a:pt x="32" y="76"/>
                    </a:cubicBezTo>
                    <a:cubicBezTo>
                      <a:pt x="48" y="92"/>
                      <a:pt x="48" y="92"/>
                      <a:pt x="48" y="92"/>
                    </a:cubicBezTo>
                    <a:cubicBezTo>
                      <a:pt x="44" y="98"/>
                      <a:pt x="40" y="104"/>
                      <a:pt x="37" y="110"/>
                    </a:cubicBezTo>
                    <a:cubicBezTo>
                      <a:pt x="16" y="105"/>
                      <a:pt x="16" y="105"/>
                      <a:pt x="16" y="105"/>
                    </a:cubicBezTo>
                    <a:cubicBezTo>
                      <a:pt x="5" y="136"/>
                      <a:pt x="5" y="136"/>
                      <a:pt x="5" y="136"/>
                    </a:cubicBezTo>
                    <a:cubicBezTo>
                      <a:pt x="25" y="145"/>
                      <a:pt x="25" y="145"/>
                      <a:pt x="25" y="145"/>
                    </a:cubicBezTo>
                    <a:cubicBezTo>
                      <a:pt x="24" y="153"/>
                      <a:pt x="23" y="160"/>
                      <a:pt x="22" y="168"/>
                    </a:cubicBezTo>
                    <a:lnTo>
                      <a:pt x="0" y="171"/>
                    </a:lnTo>
                    <a:close/>
                    <a:moveTo>
                      <a:pt x="169" y="51"/>
                    </a:moveTo>
                    <a:cubicBezTo>
                      <a:pt x="238" y="46"/>
                      <a:pt x="299" y="99"/>
                      <a:pt x="304" y="169"/>
                    </a:cubicBezTo>
                    <a:cubicBezTo>
                      <a:pt x="309" y="238"/>
                      <a:pt x="256" y="299"/>
                      <a:pt x="186" y="304"/>
                    </a:cubicBezTo>
                    <a:cubicBezTo>
                      <a:pt x="117" y="309"/>
                      <a:pt x="56" y="256"/>
                      <a:pt x="51" y="186"/>
                    </a:cubicBezTo>
                    <a:cubicBezTo>
                      <a:pt x="46" y="117"/>
                      <a:pt x="99" y="56"/>
                      <a:pt x="169"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grpSp>
      </p:grpSp>
      <p:grpSp>
        <p:nvGrpSpPr>
          <p:cNvPr id="82" name="Group 81">
            <a:extLst>
              <a:ext uri="{FF2B5EF4-FFF2-40B4-BE49-F238E27FC236}">
                <a16:creationId xmlns:a16="http://schemas.microsoft.com/office/drawing/2014/main" id="{B556B25C-BC6F-4D26-8D52-63E4E619EBCE}"/>
              </a:ext>
            </a:extLst>
          </p:cNvPr>
          <p:cNvGrpSpPr/>
          <p:nvPr/>
        </p:nvGrpSpPr>
        <p:grpSpPr>
          <a:xfrm>
            <a:off x="4995483" y="2868006"/>
            <a:ext cx="957262" cy="957263"/>
            <a:chOff x="6138434" y="1768978"/>
            <a:chExt cx="957262" cy="957263"/>
          </a:xfrm>
        </p:grpSpPr>
        <p:sp>
          <p:nvSpPr>
            <p:cNvPr id="83" name="Oval 82">
              <a:extLst>
                <a:ext uri="{FF2B5EF4-FFF2-40B4-BE49-F238E27FC236}">
                  <a16:creationId xmlns:a16="http://schemas.microsoft.com/office/drawing/2014/main" id="{A44AB623-7A0A-4555-9B25-BD16BAFBB032}"/>
                </a:ext>
              </a:extLst>
            </p:cNvPr>
            <p:cNvSpPr/>
            <p:nvPr/>
          </p:nvSpPr>
          <p:spPr>
            <a:xfrm>
              <a:off x="6362849" y="1993393"/>
              <a:ext cx="508432" cy="5084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Verdana"/>
                <a:ea typeface="+mn-ea"/>
                <a:cs typeface="+mn-cs"/>
              </a:endParaRPr>
            </a:p>
          </p:txBody>
        </p:sp>
        <p:grpSp>
          <p:nvGrpSpPr>
            <p:cNvPr id="84" name="Group 22">
              <a:extLst>
                <a:ext uri="{FF2B5EF4-FFF2-40B4-BE49-F238E27FC236}">
                  <a16:creationId xmlns:a16="http://schemas.microsoft.com/office/drawing/2014/main" id="{17FE9975-7F49-4E3B-AFC6-660B0E6922DD}"/>
                </a:ext>
              </a:extLst>
            </p:cNvPr>
            <p:cNvGrpSpPr>
              <a:grpSpLocks noChangeAspect="1"/>
            </p:cNvGrpSpPr>
            <p:nvPr/>
          </p:nvGrpSpPr>
          <p:grpSpPr bwMode="auto">
            <a:xfrm rot="240000">
              <a:off x="6138434" y="1768978"/>
              <a:ext cx="957262" cy="957263"/>
              <a:chOff x="1527" y="2054"/>
              <a:chExt cx="603" cy="603"/>
            </a:xfrm>
            <a:solidFill>
              <a:schemeClr val="accent3">
                <a:lumMod val="90000"/>
                <a:lumOff val="10000"/>
              </a:schemeClr>
            </a:solidFill>
          </p:grpSpPr>
          <p:sp>
            <p:nvSpPr>
              <p:cNvPr id="93" name="Freeform 66">
                <a:extLst>
                  <a:ext uri="{FF2B5EF4-FFF2-40B4-BE49-F238E27FC236}">
                    <a16:creationId xmlns:a16="http://schemas.microsoft.com/office/drawing/2014/main" id="{E0D6BBC2-C7E9-47A4-8FCA-1A4EECA5A5DE}"/>
                  </a:ext>
                </a:extLst>
              </p:cNvPr>
              <p:cNvSpPr>
                <a:spLocks noEditPoints="1"/>
              </p:cNvSpPr>
              <p:nvPr/>
            </p:nvSpPr>
            <p:spPr bwMode="auto">
              <a:xfrm>
                <a:off x="1614" y="2139"/>
                <a:ext cx="431" cy="432"/>
              </a:xfrm>
              <a:custGeom>
                <a:avLst/>
                <a:gdLst>
                  <a:gd name="T0" fmla="*/ 135 w 254"/>
                  <a:gd name="T1" fmla="*/ 250 h 254"/>
                  <a:gd name="T2" fmla="*/ 249 w 254"/>
                  <a:gd name="T3" fmla="*/ 119 h 254"/>
                  <a:gd name="T4" fmla="*/ 118 w 254"/>
                  <a:gd name="T5" fmla="*/ 5 h 254"/>
                  <a:gd name="T6" fmla="*/ 4 w 254"/>
                  <a:gd name="T7" fmla="*/ 136 h 254"/>
                  <a:gd name="T8" fmla="*/ 135 w 254"/>
                  <a:gd name="T9" fmla="*/ 250 h 254"/>
                  <a:gd name="T10" fmla="*/ 120 w 254"/>
                  <a:gd name="T11" fmla="*/ 28 h 254"/>
                  <a:gd name="T12" fmla="*/ 226 w 254"/>
                  <a:gd name="T13" fmla="*/ 120 h 254"/>
                  <a:gd name="T14" fmla="*/ 134 w 254"/>
                  <a:gd name="T15" fmla="*/ 227 h 254"/>
                  <a:gd name="T16" fmla="*/ 27 w 254"/>
                  <a:gd name="T17" fmla="*/ 134 h 254"/>
                  <a:gd name="T18" fmla="*/ 120 w 254"/>
                  <a:gd name="T19" fmla="*/ 2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4">
                    <a:moveTo>
                      <a:pt x="135" y="250"/>
                    </a:moveTo>
                    <a:cubicBezTo>
                      <a:pt x="203" y="245"/>
                      <a:pt x="254" y="186"/>
                      <a:pt x="249" y="119"/>
                    </a:cubicBezTo>
                    <a:cubicBezTo>
                      <a:pt x="244" y="51"/>
                      <a:pt x="185" y="0"/>
                      <a:pt x="118" y="5"/>
                    </a:cubicBezTo>
                    <a:cubicBezTo>
                      <a:pt x="51" y="10"/>
                      <a:pt x="0" y="69"/>
                      <a:pt x="4" y="136"/>
                    </a:cubicBezTo>
                    <a:cubicBezTo>
                      <a:pt x="9" y="203"/>
                      <a:pt x="68" y="254"/>
                      <a:pt x="135" y="250"/>
                    </a:cubicBezTo>
                    <a:close/>
                    <a:moveTo>
                      <a:pt x="120" y="28"/>
                    </a:moveTo>
                    <a:cubicBezTo>
                      <a:pt x="175" y="24"/>
                      <a:pt x="222" y="65"/>
                      <a:pt x="226" y="120"/>
                    </a:cubicBezTo>
                    <a:cubicBezTo>
                      <a:pt x="230" y="175"/>
                      <a:pt x="189" y="223"/>
                      <a:pt x="134" y="227"/>
                    </a:cubicBezTo>
                    <a:cubicBezTo>
                      <a:pt x="79" y="231"/>
                      <a:pt x="31" y="189"/>
                      <a:pt x="27" y="134"/>
                    </a:cubicBezTo>
                    <a:cubicBezTo>
                      <a:pt x="23" y="79"/>
                      <a:pt x="65" y="32"/>
                      <a:pt x="1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94" name="Freeform 67">
                <a:extLst>
                  <a:ext uri="{FF2B5EF4-FFF2-40B4-BE49-F238E27FC236}">
                    <a16:creationId xmlns:a16="http://schemas.microsoft.com/office/drawing/2014/main" id="{DD0AFB78-D01B-4889-80E7-65E2B2677B0A}"/>
                  </a:ext>
                </a:extLst>
              </p:cNvPr>
              <p:cNvSpPr>
                <a:spLocks noEditPoints="1"/>
              </p:cNvSpPr>
              <p:nvPr/>
            </p:nvSpPr>
            <p:spPr bwMode="auto">
              <a:xfrm>
                <a:off x="1527" y="2054"/>
                <a:ext cx="603" cy="603"/>
              </a:xfrm>
              <a:custGeom>
                <a:avLst/>
                <a:gdLst>
                  <a:gd name="T0" fmla="*/ 2 w 355"/>
                  <a:gd name="T1" fmla="*/ 204 h 355"/>
                  <a:gd name="T2" fmla="*/ 31 w 355"/>
                  <a:gd name="T3" fmla="*/ 229 h 355"/>
                  <a:gd name="T4" fmla="*/ 27 w 355"/>
                  <a:gd name="T5" fmla="*/ 271 h 355"/>
                  <a:gd name="T6" fmla="*/ 61 w 355"/>
                  <a:gd name="T7" fmla="*/ 280 h 355"/>
                  <a:gd name="T8" fmla="*/ 73 w 355"/>
                  <a:gd name="T9" fmla="*/ 321 h 355"/>
                  <a:gd name="T10" fmla="*/ 109 w 355"/>
                  <a:gd name="T11" fmla="*/ 317 h 355"/>
                  <a:gd name="T12" fmla="*/ 135 w 355"/>
                  <a:gd name="T13" fmla="*/ 350 h 355"/>
                  <a:gd name="T14" fmla="*/ 168 w 355"/>
                  <a:gd name="T15" fmla="*/ 333 h 355"/>
                  <a:gd name="T16" fmla="*/ 204 w 355"/>
                  <a:gd name="T17" fmla="*/ 353 h 355"/>
                  <a:gd name="T18" fmla="*/ 226 w 355"/>
                  <a:gd name="T19" fmla="*/ 325 h 355"/>
                  <a:gd name="T20" fmla="*/ 267 w 355"/>
                  <a:gd name="T21" fmla="*/ 330 h 355"/>
                  <a:gd name="T22" fmla="*/ 280 w 355"/>
                  <a:gd name="T23" fmla="*/ 294 h 355"/>
                  <a:gd name="T24" fmla="*/ 321 w 355"/>
                  <a:gd name="T25" fmla="*/ 282 h 355"/>
                  <a:gd name="T26" fmla="*/ 316 w 355"/>
                  <a:gd name="T27" fmla="*/ 248 h 355"/>
                  <a:gd name="T28" fmla="*/ 349 w 355"/>
                  <a:gd name="T29" fmla="*/ 223 h 355"/>
                  <a:gd name="T30" fmla="*/ 333 w 355"/>
                  <a:gd name="T31" fmla="*/ 183 h 355"/>
                  <a:gd name="T32" fmla="*/ 353 w 355"/>
                  <a:gd name="T33" fmla="*/ 146 h 355"/>
                  <a:gd name="T34" fmla="*/ 323 w 355"/>
                  <a:gd name="T35" fmla="*/ 122 h 355"/>
                  <a:gd name="T36" fmla="*/ 326 w 355"/>
                  <a:gd name="T37" fmla="*/ 80 h 355"/>
                  <a:gd name="T38" fmla="*/ 292 w 355"/>
                  <a:gd name="T39" fmla="*/ 72 h 355"/>
                  <a:gd name="T40" fmla="*/ 279 w 355"/>
                  <a:gd name="T41" fmla="*/ 32 h 355"/>
                  <a:gd name="T42" fmla="*/ 243 w 355"/>
                  <a:gd name="T43" fmla="*/ 36 h 355"/>
                  <a:gd name="T44" fmla="*/ 216 w 355"/>
                  <a:gd name="T45" fmla="*/ 4 h 355"/>
                  <a:gd name="T46" fmla="*/ 183 w 355"/>
                  <a:gd name="T47" fmla="*/ 22 h 355"/>
                  <a:gd name="T48" fmla="*/ 146 w 355"/>
                  <a:gd name="T49" fmla="*/ 2 h 355"/>
                  <a:gd name="T50" fmla="*/ 125 w 355"/>
                  <a:gd name="T51" fmla="*/ 31 h 355"/>
                  <a:gd name="T52" fmla="*/ 84 w 355"/>
                  <a:gd name="T53" fmla="*/ 26 h 355"/>
                  <a:gd name="T54" fmla="*/ 72 w 355"/>
                  <a:gd name="T55" fmla="*/ 63 h 355"/>
                  <a:gd name="T56" fmla="*/ 32 w 355"/>
                  <a:gd name="T57" fmla="*/ 76 h 355"/>
                  <a:gd name="T58" fmla="*/ 37 w 355"/>
                  <a:gd name="T59" fmla="*/ 110 h 355"/>
                  <a:gd name="T60" fmla="*/ 5 w 355"/>
                  <a:gd name="T61" fmla="*/ 136 h 355"/>
                  <a:gd name="T62" fmla="*/ 22 w 355"/>
                  <a:gd name="T63" fmla="*/ 168 h 355"/>
                  <a:gd name="T64" fmla="*/ 169 w 355"/>
                  <a:gd name="T65" fmla="*/ 51 h 355"/>
                  <a:gd name="T66" fmla="*/ 186 w 355"/>
                  <a:gd name="T67" fmla="*/ 304 h 355"/>
                  <a:gd name="T68" fmla="*/ 169 w 355"/>
                  <a:gd name="T69" fmla="*/ 5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5" h="355">
                    <a:moveTo>
                      <a:pt x="0" y="171"/>
                    </a:moveTo>
                    <a:cubicBezTo>
                      <a:pt x="2" y="204"/>
                      <a:pt x="2" y="204"/>
                      <a:pt x="2" y="204"/>
                    </a:cubicBezTo>
                    <a:cubicBezTo>
                      <a:pt x="24" y="205"/>
                      <a:pt x="24" y="205"/>
                      <a:pt x="24" y="205"/>
                    </a:cubicBezTo>
                    <a:cubicBezTo>
                      <a:pt x="26" y="213"/>
                      <a:pt x="28" y="221"/>
                      <a:pt x="31" y="229"/>
                    </a:cubicBezTo>
                    <a:cubicBezTo>
                      <a:pt x="11" y="241"/>
                      <a:pt x="11" y="241"/>
                      <a:pt x="11" y="241"/>
                    </a:cubicBezTo>
                    <a:cubicBezTo>
                      <a:pt x="27" y="271"/>
                      <a:pt x="27" y="271"/>
                      <a:pt x="27" y="271"/>
                    </a:cubicBezTo>
                    <a:cubicBezTo>
                      <a:pt x="47" y="263"/>
                      <a:pt x="47" y="263"/>
                      <a:pt x="47" y="263"/>
                    </a:cubicBezTo>
                    <a:cubicBezTo>
                      <a:pt x="52" y="269"/>
                      <a:pt x="56" y="275"/>
                      <a:pt x="61" y="280"/>
                    </a:cubicBezTo>
                    <a:cubicBezTo>
                      <a:pt x="47" y="299"/>
                      <a:pt x="47" y="299"/>
                      <a:pt x="47" y="299"/>
                    </a:cubicBezTo>
                    <a:cubicBezTo>
                      <a:pt x="73" y="321"/>
                      <a:pt x="73" y="321"/>
                      <a:pt x="73" y="321"/>
                    </a:cubicBezTo>
                    <a:cubicBezTo>
                      <a:pt x="89" y="305"/>
                      <a:pt x="89" y="305"/>
                      <a:pt x="89" y="305"/>
                    </a:cubicBezTo>
                    <a:cubicBezTo>
                      <a:pt x="95" y="310"/>
                      <a:pt x="102" y="313"/>
                      <a:pt x="109" y="317"/>
                    </a:cubicBezTo>
                    <a:cubicBezTo>
                      <a:pt x="103" y="339"/>
                      <a:pt x="103" y="339"/>
                      <a:pt x="103" y="339"/>
                    </a:cubicBezTo>
                    <a:cubicBezTo>
                      <a:pt x="135" y="350"/>
                      <a:pt x="135" y="350"/>
                      <a:pt x="135" y="350"/>
                    </a:cubicBezTo>
                    <a:cubicBezTo>
                      <a:pt x="144" y="329"/>
                      <a:pt x="144" y="329"/>
                      <a:pt x="144" y="329"/>
                    </a:cubicBezTo>
                    <a:cubicBezTo>
                      <a:pt x="152" y="331"/>
                      <a:pt x="160" y="332"/>
                      <a:pt x="168" y="333"/>
                    </a:cubicBezTo>
                    <a:cubicBezTo>
                      <a:pt x="171" y="355"/>
                      <a:pt x="171" y="355"/>
                      <a:pt x="171" y="355"/>
                    </a:cubicBezTo>
                    <a:cubicBezTo>
                      <a:pt x="204" y="353"/>
                      <a:pt x="204" y="353"/>
                      <a:pt x="204" y="353"/>
                    </a:cubicBezTo>
                    <a:cubicBezTo>
                      <a:pt x="205" y="330"/>
                      <a:pt x="205" y="330"/>
                      <a:pt x="205" y="330"/>
                    </a:cubicBezTo>
                    <a:cubicBezTo>
                      <a:pt x="212" y="329"/>
                      <a:pt x="219" y="327"/>
                      <a:pt x="226" y="325"/>
                    </a:cubicBezTo>
                    <a:cubicBezTo>
                      <a:pt x="237" y="345"/>
                      <a:pt x="237" y="345"/>
                      <a:pt x="237" y="345"/>
                    </a:cubicBezTo>
                    <a:cubicBezTo>
                      <a:pt x="267" y="330"/>
                      <a:pt x="267" y="330"/>
                      <a:pt x="267" y="330"/>
                    </a:cubicBezTo>
                    <a:cubicBezTo>
                      <a:pt x="260" y="309"/>
                      <a:pt x="260" y="309"/>
                      <a:pt x="260" y="309"/>
                    </a:cubicBezTo>
                    <a:cubicBezTo>
                      <a:pt x="267" y="305"/>
                      <a:pt x="274" y="300"/>
                      <a:pt x="280" y="294"/>
                    </a:cubicBezTo>
                    <a:cubicBezTo>
                      <a:pt x="299" y="308"/>
                      <a:pt x="299" y="308"/>
                      <a:pt x="299" y="308"/>
                    </a:cubicBezTo>
                    <a:cubicBezTo>
                      <a:pt x="321" y="282"/>
                      <a:pt x="321" y="282"/>
                      <a:pt x="321" y="282"/>
                    </a:cubicBezTo>
                    <a:cubicBezTo>
                      <a:pt x="305" y="266"/>
                      <a:pt x="305" y="266"/>
                      <a:pt x="305" y="266"/>
                    </a:cubicBezTo>
                    <a:cubicBezTo>
                      <a:pt x="309" y="260"/>
                      <a:pt x="313" y="254"/>
                      <a:pt x="316" y="248"/>
                    </a:cubicBezTo>
                    <a:cubicBezTo>
                      <a:pt x="338" y="254"/>
                      <a:pt x="338" y="254"/>
                      <a:pt x="338" y="254"/>
                    </a:cubicBezTo>
                    <a:cubicBezTo>
                      <a:pt x="349" y="223"/>
                      <a:pt x="349" y="223"/>
                      <a:pt x="349" y="223"/>
                    </a:cubicBezTo>
                    <a:cubicBezTo>
                      <a:pt x="329" y="213"/>
                      <a:pt x="329" y="213"/>
                      <a:pt x="329" y="213"/>
                    </a:cubicBezTo>
                    <a:cubicBezTo>
                      <a:pt x="331" y="204"/>
                      <a:pt x="333" y="194"/>
                      <a:pt x="333" y="183"/>
                    </a:cubicBezTo>
                    <a:cubicBezTo>
                      <a:pt x="355" y="180"/>
                      <a:pt x="355" y="180"/>
                      <a:pt x="355" y="180"/>
                    </a:cubicBezTo>
                    <a:cubicBezTo>
                      <a:pt x="353" y="146"/>
                      <a:pt x="353" y="146"/>
                      <a:pt x="353" y="146"/>
                    </a:cubicBezTo>
                    <a:cubicBezTo>
                      <a:pt x="330" y="146"/>
                      <a:pt x="330" y="146"/>
                      <a:pt x="330" y="146"/>
                    </a:cubicBezTo>
                    <a:cubicBezTo>
                      <a:pt x="328" y="138"/>
                      <a:pt x="326" y="130"/>
                      <a:pt x="323" y="122"/>
                    </a:cubicBezTo>
                    <a:cubicBezTo>
                      <a:pt x="342" y="110"/>
                      <a:pt x="342" y="110"/>
                      <a:pt x="342" y="110"/>
                    </a:cubicBezTo>
                    <a:cubicBezTo>
                      <a:pt x="326" y="80"/>
                      <a:pt x="326" y="80"/>
                      <a:pt x="326" y="80"/>
                    </a:cubicBezTo>
                    <a:cubicBezTo>
                      <a:pt x="306" y="89"/>
                      <a:pt x="306" y="89"/>
                      <a:pt x="306" y="89"/>
                    </a:cubicBezTo>
                    <a:cubicBezTo>
                      <a:pt x="301" y="83"/>
                      <a:pt x="297" y="77"/>
                      <a:pt x="292" y="72"/>
                    </a:cubicBezTo>
                    <a:cubicBezTo>
                      <a:pt x="305" y="53"/>
                      <a:pt x="305" y="53"/>
                      <a:pt x="305" y="53"/>
                    </a:cubicBezTo>
                    <a:cubicBezTo>
                      <a:pt x="279" y="32"/>
                      <a:pt x="279" y="32"/>
                      <a:pt x="279" y="32"/>
                    </a:cubicBezTo>
                    <a:cubicBezTo>
                      <a:pt x="263" y="48"/>
                      <a:pt x="263" y="48"/>
                      <a:pt x="263" y="48"/>
                    </a:cubicBezTo>
                    <a:cubicBezTo>
                      <a:pt x="257" y="43"/>
                      <a:pt x="250" y="40"/>
                      <a:pt x="243" y="36"/>
                    </a:cubicBezTo>
                    <a:cubicBezTo>
                      <a:pt x="248" y="15"/>
                      <a:pt x="248" y="15"/>
                      <a:pt x="248" y="15"/>
                    </a:cubicBezTo>
                    <a:cubicBezTo>
                      <a:pt x="216" y="4"/>
                      <a:pt x="216" y="4"/>
                      <a:pt x="216" y="4"/>
                    </a:cubicBezTo>
                    <a:cubicBezTo>
                      <a:pt x="207" y="25"/>
                      <a:pt x="207" y="25"/>
                      <a:pt x="207" y="25"/>
                    </a:cubicBezTo>
                    <a:cubicBezTo>
                      <a:pt x="200" y="23"/>
                      <a:pt x="192" y="22"/>
                      <a:pt x="183" y="22"/>
                    </a:cubicBezTo>
                    <a:cubicBezTo>
                      <a:pt x="180" y="0"/>
                      <a:pt x="180" y="0"/>
                      <a:pt x="180" y="0"/>
                    </a:cubicBezTo>
                    <a:cubicBezTo>
                      <a:pt x="146" y="2"/>
                      <a:pt x="146" y="2"/>
                      <a:pt x="146" y="2"/>
                    </a:cubicBezTo>
                    <a:cubicBezTo>
                      <a:pt x="146" y="25"/>
                      <a:pt x="146" y="25"/>
                      <a:pt x="146" y="25"/>
                    </a:cubicBezTo>
                    <a:cubicBezTo>
                      <a:pt x="139" y="27"/>
                      <a:pt x="132" y="29"/>
                      <a:pt x="125" y="31"/>
                    </a:cubicBezTo>
                    <a:cubicBezTo>
                      <a:pt x="114" y="12"/>
                      <a:pt x="114" y="12"/>
                      <a:pt x="114" y="12"/>
                    </a:cubicBezTo>
                    <a:cubicBezTo>
                      <a:pt x="84" y="26"/>
                      <a:pt x="84" y="26"/>
                      <a:pt x="84" y="26"/>
                    </a:cubicBezTo>
                    <a:cubicBezTo>
                      <a:pt x="92" y="48"/>
                      <a:pt x="92" y="48"/>
                      <a:pt x="92" y="48"/>
                    </a:cubicBezTo>
                    <a:cubicBezTo>
                      <a:pt x="85" y="52"/>
                      <a:pt x="78" y="58"/>
                      <a:pt x="72" y="63"/>
                    </a:cubicBezTo>
                    <a:cubicBezTo>
                      <a:pt x="54" y="50"/>
                      <a:pt x="54" y="50"/>
                      <a:pt x="54" y="50"/>
                    </a:cubicBezTo>
                    <a:cubicBezTo>
                      <a:pt x="32" y="76"/>
                      <a:pt x="32" y="76"/>
                      <a:pt x="32" y="76"/>
                    </a:cubicBezTo>
                    <a:cubicBezTo>
                      <a:pt x="48" y="92"/>
                      <a:pt x="48" y="92"/>
                      <a:pt x="48" y="92"/>
                    </a:cubicBezTo>
                    <a:cubicBezTo>
                      <a:pt x="44" y="98"/>
                      <a:pt x="40" y="104"/>
                      <a:pt x="37" y="110"/>
                    </a:cubicBezTo>
                    <a:cubicBezTo>
                      <a:pt x="16" y="105"/>
                      <a:pt x="16" y="105"/>
                      <a:pt x="16" y="105"/>
                    </a:cubicBezTo>
                    <a:cubicBezTo>
                      <a:pt x="5" y="136"/>
                      <a:pt x="5" y="136"/>
                      <a:pt x="5" y="136"/>
                    </a:cubicBezTo>
                    <a:cubicBezTo>
                      <a:pt x="25" y="145"/>
                      <a:pt x="25" y="145"/>
                      <a:pt x="25" y="145"/>
                    </a:cubicBezTo>
                    <a:cubicBezTo>
                      <a:pt x="24" y="153"/>
                      <a:pt x="23" y="160"/>
                      <a:pt x="22" y="168"/>
                    </a:cubicBezTo>
                    <a:lnTo>
                      <a:pt x="0" y="171"/>
                    </a:lnTo>
                    <a:close/>
                    <a:moveTo>
                      <a:pt x="169" y="51"/>
                    </a:moveTo>
                    <a:cubicBezTo>
                      <a:pt x="238" y="46"/>
                      <a:pt x="299" y="99"/>
                      <a:pt x="304" y="169"/>
                    </a:cubicBezTo>
                    <a:cubicBezTo>
                      <a:pt x="309" y="238"/>
                      <a:pt x="256" y="299"/>
                      <a:pt x="186" y="304"/>
                    </a:cubicBezTo>
                    <a:cubicBezTo>
                      <a:pt x="117" y="309"/>
                      <a:pt x="56" y="256"/>
                      <a:pt x="51" y="186"/>
                    </a:cubicBezTo>
                    <a:cubicBezTo>
                      <a:pt x="46" y="117"/>
                      <a:pt x="99" y="56"/>
                      <a:pt x="169"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grpSp>
        <p:grpSp>
          <p:nvGrpSpPr>
            <p:cNvPr id="85" name="Groupe 500">
              <a:extLst>
                <a:ext uri="{FF2B5EF4-FFF2-40B4-BE49-F238E27FC236}">
                  <a16:creationId xmlns:a16="http://schemas.microsoft.com/office/drawing/2014/main" id="{4F42AE0B-5757-4605-A50E-7D530429103A}"/>
                </a:ext>
              </a:extLst>
            </p:cNvPr>
            <p:cNvGrpSpPr/>
            <p:nvPr/>
          </p:nvGrpSpPr>
          <p:grpSpPr>
            <a:xfrm>
              <a:off x="6474657" y="2025797"/>
              <a:ext cx="284815" cy="423572"/>
              <a:chOff x="2963863" y="4144963"/>
              <a:chExt cx="371475" cy="552450"/>
            </a:xfrm>
          </p:grpSpPr>
          <p:sp>
            <p:nvSpPr>
              <p:cNvPr id="86" name="Freeform 228">
                <a:extLst>
                  <a:ext uri="{FF2B5EF4-FFF2-40B4-BE49-F238E27FC236}">
                    <a16:creationId xmlns:a16="http://schemas.microsoft.com/office/drawing/2014/main" id="{D2EF9504-FC1A-4EE5-89E5-64EFCA02248B}"/>
                  </a:ext>
                </a:extLst>
              </p:cNvPr>
              <p:cNvSpPr>
                <a:spLocks/>
              </p:cNvSpPr>
              <p:nvPr/>
            </p:nvSpPr>
            <p:spPr bwMode="auto">
              <a:xfrm>
                <a:off x="2963863" y="4410075"/>
                <a:ext cx="371475" cy="268287"/>
              </a:xfrm>
              <a:custGeom>
                <a:avLst/>
                <a:gdLst>
                  <a:gd name="T0" fmla="*/ 56 w 110"/>
                  <a:gd name="T1" fmla="*/ 1 h 79"/>
                  <a:gd name="T2" fmla="*/ 22 w 110"/>
                  <a:gd name="T3" fmla="*/ 12 h 79"/>
                  <a:gd name="T4" fmla="*/ 0 w 110"/>
                  <a:gd name="T5" fmla="*/ 64 h 79"/>
                  <a:gd name="T6" fmla="*/ 17 w 110"/>
                  <a:gd name="T7" fmla="*/ 65 h 79"/>
                  <a:gd name="T8" fmla="*/ 110 w 110"/>
                  <a:gd name="T9" fmla="*/ 60 h 79"/>
                  <a:gd name="T10" fmla="*/ 78 w 110"/>
                  <a:gd name="T11" fmla="*/ 5 h 79"/>
                  <a:gd name="T12" fmla="*/ 56 w 110"/>
                  <a:gd name="T13" fmla="*/ 1 h 79"/>
                </a:gdLst>
                <a:ahLst/>
                <a:cxnLst>
                  <a:cxn ang="0">
                    <a:pos x="T0" y="T1"/>
                  </a:cxn>
                  <a:cxn ang="0">
                    <a:pos x="T2" y="T3"/>
                  </a:cxn>
                  <a:cxn ang="0">
                    <a:pos x="T4" y="T5"/>
                  </a:cxn>
                  <a:cxn ang="0">
                    <a:pos x="T6" y="T7"/>
                  </a:cxn>
                  <a:cxn ang="0">
                    <a:pos x="T8" y="T9"/>
                  </a:cxn>
                  <a:cxn ang="0">
                    <a:pos x="T10" y="T11"/>
                  </a:cxn>
                  <a:cxn ang="0">
                    <a:pos x="T12" y="T13"/>
                  </a:cxn>
                </a:cxnLst>
                <a:rect l="0" t="0" r="r" b="b"/>
                <a:pathLst>
                  <a:path w="110" h="79">
                    <a:moveTo>
                      <a:pt x="56" y="1"/>
                    </a:moveTo>
                    <a:cubicBezTo>
                      <a:pt x="56" y="1"/>
                      <a:pt x="35" y="0"/>
                      <a:pt x="22" y="12"/>
                    </a:cubicBezTo>
                    <a:cubicBezTo>
                      <a:pt x="12" y="22"/>
                      <a:pt x="0" y="64"/>
                      <a:pt x="0" y="64"/>
                    </a:cubicBezTo>
                    <a:cubicBezTo>
                      <a:pt x="0" y="64"/>
                      <a:pt x="7" y="61"/>
                      <a:pt x="17" y="65"/>
                    </a:cubicBezTo>
                    <a:cubicBezTo>
                      <a:pt x="49" y="77"/>
                      <a:pt x="101" y="79"/>
                      <a:pt x="110" y="60"/>
                    </a:cubicBezTo>
                    <a:cubicBezTo>
                      <a:pt x="110" y="60"/>
                      <a:pt x="104" y="16"/>
                      <a:pt x="78" y="5"/>
                    </a:cubicBezTo>
                    <a:cubicBezTo>
                      <a:pt x="68" y="2"/>
                      <a:pt x="56" y="1"/>
                      <a:pt x="56" y="1"/>
                    </a:cubicBezTo>
                    <a:close/>
                  </a:path>
                </a:pathLst>
              </a:custGeom>
              <a:solidFill>
                <a:srgbClr val="99B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87" name="Freeform 229">
                <a:extLst>
                  <a:ext uri="{FF2B5EF4-FFF2-40B4-BE49-F238E27FC236}">
                    <a16:creationId xmlns:a16="http://schemas.microsoft.com/office/drawing/2014/main" id="{5A6C8562-15C8-4853-AC65-7A9E758EBC7A}"/>
                  </a:ext>
                </a:extLst>
              </p:cNvPr>
              <p:cNvSpPr>
                <a:spLocks/>
              </p:cNvSpPr>
              <p:nvPr/>
            </p:nvSpPr>
            <p:spPr bwMode="auto">
              <a:xfrm>
                <a:off x="3122613" y="4389438"/>
                <a:ext cx="60325" cy="63500"/>
              </a:xfrm>
              <a:custGeom>
                <a:avLst/>
                <a:gdLst>
                  <a:gd name="T0" fmla="*/ 0 w 18"/>
                  <a:gd name="T1" fmla="*/ 0 h 19"/>
                  <a:gd name="T2" fmla="*/ 0 w 18"/>
                  <a:gd name="T3" fmla="*/ 11 h 19"/>
                  <a:gd name="T4" fmla="*/ 7 w 18"/>
                  <a:gd name="T5" fmla="*/ 19 h 19"/>
                  <a:gd name="T6" fmla="*/ 17 w 18"/>
                  <a:gd name="T7" fmla="*/ 10 h 19"/>
                  <a:gd name="T8" fmla="*/ 17 w 18"/>
                  <a:gd name="T9" fmla="*/ 0 h 19"/>
                  <a:gd name="T10" fmla="*/ 0 w 18"/>
                  <a:gd name="T11" fmla="*/ 0 h 19"/>
                </a:gdLst>
                <a:ahLst/>
                <a:cxnLst>
                  <a:cxn ang="0">
                    <a:pos x="T0" y="T1"/>
                  </a:cxn>
                  <a:cxn ang="0">
                    <a:pos x="T2" y="T3"/>
                  </a:cxn>
                  <a:cxn ang="0">
                    <a:pos x="T4" y="T5"/>
                  </a:cxn>
                  <a:cxn ang="0">
                    <a:pos x="T6" y="T7"/>
                  </a:cxn>
                  <a:cxn ang="0">
                    <a:pos x="T8" y="T9"/>
                  </a:cxn>
                  <a:cxn ang="0">
                    <a:pos x="T10" y="T11"/>
                  </a:cxn>
                </a:cxnLst>
                <a:rect l="0" t="0" r="r" b="b"/>
                <a:pathLst>
                  <a:path w="18" h="19">
                    <a:moveTo>
                      <a:pt x="0" y="0"/>
                    </a:moveTo>
                    <a:cubicBezTo>
                      <a:pt x="0" y="11"/>
                      <a:pt x="0" y="11"/>
                      <a:pt x="0" y="11"/>
                    </a:cubicBezTo>
                    <a:cubicBezTo>
                      <a:pt x="0" y="11"/>
                      <a:pt x="0" y="17"/>
                      <a:pt x="7" y="19"/>
                    </a:cubicBezTo>
                    <a:cubicBezTo>
                      <a:pt x="18" y="19"/>
                      <a:pt x="17" y="10"/>
                      <a:pt x="17" y="10"/>
                    </a:cubicBezTo>
                    <a:cubicBezTo>
                      <a:pt x="17" y="0"/>
                      <a:pt x="17" y="0"/>
                      <a:pt x="17" y="0"/>
                    </a:cubicBezTo>
                    <a:cubicBezTo>
                      <a:pt x="0" y="0"/>
                      <a:pt x="0" y="0"/>
                      <a:pt x="0" y="0"/>
                    </a:cubicBezTo>
                    <a:close/>
                  </a:path>
                </a:pathLst>
              </a:custGeom>
              <a:solidFill>
                <a:srgbClr val="FF7E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88" name="Freeform 230">
                <a:extLst>
                  <a:ext uri="{FF2B5EF4-FFF2-40B4-BE49-F238E27FC236}">
                    <a16:creationId xmlns:a16="http://schemas.microsoft.com/office/drawing/2014/main" id="{BBB2655B-C991-4D72-BE91-66F1E43FE694}"/>
                  </a:ext>
                </a:extLst>
              </p:cNvPr>
              <p:cNvSpPr>
                <a:spLocks/>
              </p:cNvSpPr>
              <p:nvPr/>
            </p:nvSpPr>
            <p:spPr bwMode="auto">
              <a:xfrm>
                <a:off x="3051175" y="4208463"/>
                <a:ext cx="200025" cy="196850"/>
              </a:xfrm>
              <a:custGeom>
                <a:avLst/>
                <a:gdLst>
                  <a:gd name="T0" fmla="*/ 53 w 59"/>
                  <a:gd name="T1" fmla="*/ 27 h 58"/>
                  <a:gd name="T2" fmla="*/ 53 w 59"/>
                  <a:gd name="T3" fmla="*/ 27 h 58"/>
                  <a:gd name="T4" fmla="*/ 53 w 59"/>
                  <a:gd name="T5" fmla="*/ 12 h 58"/>
                  <a:gd name="T6" fmla="*/ 15 w 59"/>
                  <a:gd name="T7" fmla="*/ 8 h 58"/>
                  <a:gd name="T8" fmla="*/ 6 w 59"/>
                  <a:gd name="T9" fmla="*/ 27 h 58"/>
                  <a:gd name="T10" fmla="*/ 0 w 59"/>
                  <a:gd name="T11" fmla="*/ 33 h 58"/>
                  <a:gd name="T12" fmla="*/ 6 w 59"/>
                  <a:gd name="T13" fmla="*/ 38 h 58"/>
                  <a:gd name="T14" fmla="*/ 6 w 59"/>
                  <a:gd name="T15" fmla="*/ 38 h 58"/>
                  <a:gd name="T16" fmla="*/ 29 w 59"/>
                  <a:gd name="T17" fmla="*/ 58 h 58"/>
                  <a:gd name="T18" fmla="*/ 52 w 59"/>
                  <a:gd name="T19" fmla="*/ 38 h 58"/>
                  <a:gd name="T20" fmla="*/ 53 w 59"/>
                  <a:gd name="T21" fmla="*/ 38 h 58"/>
                  <a:gd name="T22" fmla="*/ 59 w 59"/>
                  <a:gd name="T23" fmla="*/ 33 h 58"/>
                  <a:gd name="T24" fmla="*/ 53 w 59"/>
                  <a:gd name="T25"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8">
                    <a:moveTo>
                      <a:pt x="53" y="27"/>
                    </a:moveTo>
                    <a:cubicBezTo>
                      <a:pt x="53" y="27"/>
                      <a:pt x="53" y="27"/>
                      <a:pt x="53" y="27"/>
                    </a:cubicBezTo>
                    <a:cubicBezTo>
                      <a:pt x="53" y="12"/>
                      <a:pt x="53" y="12"/>
                      <a:pt x="53" y="12"/>
                    </a:cubicBezTo>
                    <a:cubicBezTo>
                      <a:pt x="53" y="12"/>
                      <a:pt x="25" y="0"/>
                      <a:pt x="15" y="8"/>
                    </a:cubicBezTo>
                    <a:cubicBezTo>
                      <a:pt x="8" y="13"/>
                      <a:pt x="6" y="22"/>
                      <a:pt x="6" y="27"/>
                    </a:cubicBezTo>
                    <a:cubicBezTo>
                      <a:pt x="3" y="27"/>
                      <a:pt x="0" y="30"/>
                      <a:pt x="0" y="33"/>
                    </a:cubicBezTo>
                    <a:cubicBezTo>
                      <a:pt x="0" y="36"/>
                      <a:pt x="3" y="38"/>
                      <a:pt x="6" y="38"/>
                    </a:cubicBezTo>
                    <a:cubicBezTo>
                      <a:pt x="6" y="38"/>
                      <a:pt x="6" y="38"/>
                      <a:pt x="6" y="38"/>
                    </a:cubicBezTo>
                    <a:cubicBezTo>
                      <a:pt x="8" y="50"/>
                      <a:pt x="18" y="58"/>
                      <a:pt x="29" y="58"/>
                    </a:cubicBezTo>
                    <a:cubicBezTo>
                      <a:pt x="41" y="58"/>
                      <a:pt x="50" y="49"/>
                      <a:pt x="52" y="38"/>
                    </a:cubicBezTo>
                    <a:cubicBezTo>
                      <a:pt x="53" y="38"/>
                      <a:pt x="53" y="38"/>
                      <a:pt x="53" y="38"/>
                    </a:cubicBezTo>
                    <a:cubicBezTo>
                      <a:pt x="56" y="38"/>
                      <a:pt x="59" y="36"/>
                      <a:pt x="59" y="33"/>
                    </a:cubicBezTo>
                    <a:cubicBezTo>
                      <a:pt x="59" y="30"/>
                      <a:pt x="56" y="27"/>
                      <a:pt x="53" y="27"/>
                    </a:cubicBezTo>
                    <a:close/>
                  </a:path>
                </a:pathLst>
              </a:custGeom>
              <a:solidFill>
                <a:srgbClr val="FF7E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89" name="Freeform 231">
                <a:extLst>
                  <a:ext uri="{FF2B5EF4-FFF2-40B4-BE49-F238E27FC236}">
                    <a16:creationId xmlns:a16="http://schemas.microsoft.com/office/drawing/2014/main" id="{F217B7A4-3B7C-4974-AEF2-F8AC21C664A0}"/>
                  </a:ext>
                </a:extLst>
              </p:cNvPr>
              <p:cNvSpPr>
                <a:spLocks/>
              </p:cNvSpPr>
              <p:nvPr/>
            </p:nvSpPr>
            <p:spPr bwMode="auto">
              <a:xfrm>
                <a:off x="3048000" y="4144963"/>
                <a:ext cx="230188" cy="165100"/>
              </a:xfrm>
              <a:custGeom>
                <a:avLst/>
                <a:gdLst>
                  <a:gd name="T0" fmla="*/ 7 w 68"/>
                  <a:gd name="T1" fmla="*/ 47 h 49"/>
                  <a:gd name="T2" fmla="*/ 14 w 68"/>
                  <a:gd name="T3" fmla="*/ 17 h 49"/>
                  <a:gd name="T4" fmla="*/ 44 w 68"/>
                  <a:gd name="T5" fmla="*/ 11 h 49"/>
                  <a:gd name="T6" fmla="*/ 53 w 68"/>
                  <a:gd name="T7" fmla="*/ 49 h 49"/>
                  <a:gd name="T8" fmla="*/ 49 w 68"/>
                  <a:gd name="T9" fmla="*/ 41 h 49"/>
                  <a:gd name="T10" fmla="*/ 17 w 68"/>
                  <a:gd name="T11" fmla="*/ 37 h 49"/>
                  <a:gd name="T12" fmla="*/ 7 w 68"/>
                  <a:gd name="T13" fmla="*/ 47 h 49"/>
                </a:gdLst>
                <a:ahLst/>
                <a:cxnLst>
                  <a:cxn ang="0">
                    <a:pos x="T0" y="T1"/>
                  </a:cxn>
                  <a:cxn ang="0">
                    <a:pos x="T2" y="T3"/>
                  </a:cxn>
                  <a:cxn ang="0">
                    <a:pos x="T4" y="T5"/>
                  </a:cxn>
                  <a:cxn ang="0">
                    <a:pos x="T6" y="T7"/>
                  </a:cxn>
                  <a:cxn ang="0">
                    <a:pos x="T8" y="T9"/>
                  </a:cxn>
                  <a:cxn ang="0">
                    <a:pos x="T10" y="T11"/>
                  </a:cxn>
                  <a:cxn ang="0">
                    <a:pos x="T12" y="T13"/>
                  </a:cxn>
                </a:cxnLst>
                <a:rect l="0" t="0" r="r" b="b"/>
                <a:pathLst>
                  <a:path w="68" h="49">
                    <a:moveTo>
                      <a:pt x="7" y="47"/>
                    </a:moveTo>
                    <a:cubicBezTo>
                      <a:pt x="7" y="47"/>
                      <a:pt x="0" y="22"/>
                      <a:pt x="14" y="17"/>
                    </a:cubicBezTo>
                    <a:cubicBezTo>
                      <a:pt x="14" y="17"/>
                      <a:pt x="20" y="0"/>
                      <a:pt x="44" y="11"/>
                    </a:cubicBezTo>
                    <a:cubicBezTo>
                      <a:pt x="68" y="22"/>
                      <a:pt x="53" y="49"/>
                      <a:pt x="53" y="49"/>
                    </a:cubicBezTo>
                    <a:cubicBezTo>
                      <a:pt x="53" y="49"/>
                      <a:pt x="53" y="39"/>
                      <a:pt x="49" y="41"/>
                    </a:cubicBezTo>
                    <a:cubicBezTo>
                      <a:pt x="42" y="45"/>
                      <a:pt x="24" y="36"/>
                      <a:pt x="17" y="37"/>
                    </a:cubicBezTo>
                    <a:cubicBezTo>
                      <a:pt x="8" y="39"/>
                      <a:pt x="7" y="47"/>
                      <a:pt x="7" y="47"/>
                    </a:cubicBezTo>
                    <a:close/>
                  </a:path>
                </a:pathLst>
              </a:custGeom>
              <a:solidFill>
                <a:srgbClr val="2B1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90" name="Freeform 232">
                <a:extLst>
                  <a:ext uri="{FF2B5EF4-FFF2-40B4-BE49-F238E27FC236}">
                    <a16:creationId xmlns:a16="http://schemas.microsoft.com/office/drawing/2014/main" id="{1C6B3909-35E1-4DC5-B1E3-0ED4DDC84C38}"/>
                  </a:ext>
                </a:extLst>
              </p:cNvPr>
              <p:cNvSpPr>
                <a:spLocks/>
              </p:cNvSpPr>
              <p:nvPr/>
            </p:nvSpPr>
            <p:spPr bwMode="auto">
              <a:xfrm>
                <a:off x="3003550" y="4491038"/>
                <a:ext cx="295275" cy="179387"/>
              </a:xfrm>
              <a:custGeom>
                <a:avLst/>
                <a:gdLst>
                  <a:gd name="T0" fmla="*/ 82 w 87"/>
                  <a:gd name="T1" fmla="*/ 0 h 53"/>
                  <a:gd name="T2" fmla="*/ 5 w 87"/>
                  <a:gd name="T3" fmla="*/ 0 h 53"/>
                  <a:gd name="T4" fmla="*/ 0 w 87"/>
                  <a:gd name="T5" fmla="*/ 5 h 53"/>
                  <a:gd name="T6" fmla="*/ 0 w 87"/>
                  <a:gd name="T7" fmla="*/ 53 h 53"/>
                  <a:gd name="T8" fmla="*/ 87 w 87"/>
                  <a:gd name="T9" fmla="*/ 53 h 53"/>
                  <a:gd name="T10" fmla="*/ 87 w 87"/>
                  <a:gd name="T11" fmla="*/ 5 h 53"/>
                  <a:gd name="T12" fmla="*/ 82 w 87"/>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87" h="53">
                    <a:moveTo>
                      <a:pt x="82" y="0"/>
                    </a:moveTo>
                    <a:cubicBezTo>
                      <a:pt x="5" y="0"/>
                      <a:pt x="5" y="0"/>
                      <a:pt x="5" y="0"/>
                    </a:cubicBezTo>
                    <a:cubicBezTo>
                      <a:pt x="2" y="0"/>
                      <a:pt x="0" y="3"/>
                      <a:pt x="0" y="5"/>
                    </a:cubicBezTo>
                    <a:cubicBezTo>
                      <a:pt x="0" y="53"/>
                      <a:pt x="0" y="53"/>
                      <a:pt x="0" y="53"/>
                    </a:cubicBezTo>
                    <a:cubicBezTo>
                      <a:pt x="87" y="53"/>
                      <a:pt x="87" y="53"/>
                      <a:pt x="87" y="53"/>
                    </a:cubicBezTo>
                    <a:cubicBezTo>
                      <a:pt x="87" y="5"/>
                      <a:pt x="87" y="5"/>
                      <a:pt x="87" y="5"/>
                    </a:cubicBezTo>
                    <a:cubicBezTo>
                      <a:pt x="87" y="3"/>
                      <a:pt x="85" y="0"/>
                      <a:pt x="82" y="0"/>
                    </a:cubicBezTo>
                    <a:close/>
                  </a:path>
                </a:pathLst>
              </a:custGeom>
              <a:solidFill>
                <a:srgbClr val="2B1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91" name="Freeform 233">
                <a:extLst>
                  <a:ext uri="{FF2B5EF4-FFF2-40B4-BE49-F238E27FC236}">
                    <a16:creationId xmlns:a16="http://schemas.microsoft.com/office/drawing/2014/main" id="{674BA225-F9DB-4856-AD48-B18987BAF91D}"/>
                  </a:ext>
                </a:extLst>
              </p:cNvPr>
              <p:cNvSpPr>
                <a:spLocks/>
              </p:cNvSpPr>
              <p:nvPr/>
            </p:nvSpPr>
            <p:spPr bwMode="auto">
              <a:xfrm>
                <a:off x="2994025" y="4678363"/>
                <a:ext cx="314325" cy="19050"/>
              </a:xfrm>
              <a:custGeom>
                <a:avLst/>
                <a:gdLst>
                  <a:gd name="T0" fmla="*/ 89 w 93"/>
                  <a:gd name="T1" fmla="*/ 6 h 6"/>
                  <a:gd name="T2" fmla="*/ 4 w 93"/>
                  <a:gd name="T3" fmla="*/ 6 h 6"/>
                  <a:gd name="T4" fmla="*/ 0 w 93"/>
                  <a:gd name="T5" fmla="*/ 3 h 6"/>
                  <a:gd name="T6" fmla="*/ 0 w 93"/>
                  <a:gd name="T7" fmla="*/ 3 h 6"/>
                  <a:gd name="T8" fmla="*/ 4 w 93"/>
                  <a:gd name="T9" fmla="*/ 0 h 6"/>
                  <a:gd name="T10" fmla="*/ 89 w 93"/>
                  <a:gd name="T11" fmla="*/ 0 h 6"/>
                  <a:gd name="T12" fmla="*/ 93 w 93"/>
                  <a:gd name="T13" fmla="*/ 3 h 6"/>
                  <a:gd name="T14" fmla="*/ 93 w 93"/>
                  <a:gd name="T15" fmla="*/ 3 h 6"/>
                  <a:gd name="T16" fmla="*/ 89 w 9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
                    <a:moveTo>
                      <a:pt x="89" y="6"/>
                    </a:moveTo>
                    <a:cubicBezTo>
                      <a:pt x="4" y="6"/>
                      <a:pt x="4" y="6"/>
                      <a:pt x="4" y="6"/>
                    </a:cubicBezTo>
                    <a:cubicBezTo>
                      <a:pt x="2" y="6"/>
                      <a:pt x="0" y="5"/>
                      <a:pt x="0" y="3"/>
                    </a:cubicBezTo>
                    <a:cubicBezTo>
                      <a:pt x="0" y="3"/>
                      <a:pt x="0" y="3"/>
                      <a:pt x="0" y="3"/>
                    </a:cubicBezTo>
                    <a:cubicBezTo>
                      <a:pt x="0" y="1"/>
                      <a:pt x="2" y="0"/>
                      <a:pt x="4" y="0"/>
                    </a:cubicBezTo>
                    <a:cubicBezTo>
                      <a:pt x="89" y="0"/>
                      <a:pt x="89" y="0"/>
                      <a:pt x="89" y="0"/>
                    </a:cubicBezTo>
                    <a:cubicBezTo>
                      <a:pt x="91" y="0"/>
                      <a:pt x="93" y="1"/>
                      <a:pt x="93" y="3"/>
                    </a:cubicBezTo>
                    <a:cubicBezTo>
                      <a:pt x="93" y="3"/>
                      <a:pt x="93" y="3"/>
                      <a:pt x="93" y="3"/>
                    </a:cubicBezTo>
                    <a:cubicBezTo>
                      <a:pt x="92" y="5"/>
                      <a:pt x="91" y="6"/>
                      <a:pt x="89" y="6"/>
                    </a:cubicBezTo>
                    <a:close/>
                  </a:path>
                </a:pathLst>
              </a:custGeom>
              <a:solidFill>
                <a:srgbClr val="2B1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92" name="Freeform 234">
                <a:extLst>
                  <a:ext uri="{FF2B5EF4-FFF2-40B4-BE49-F238E27FC236}">
                    <a16:creationId xmlns:a16="http://schemas.microsoft.com/office/drawing/2014/main" id="{E6A56EA2-9FD2-4182-95B2-9DB9EB96A47A}"/>
                  </a:ext>
                </a:extLst>
              </p:cNvPr>
              <p:cNvSpPr>
                <a:spLocks/>
              </p:cNvSpPr>
              <p:nvPr/>
            </p:nvSpPr>
            <p:spPr bwMode="auto">
              <a:xfrm>
                <a:off x="3119438" y="4568825"/>
                <a:ext cx="57150" cy="61912"/>
              </a:xfrm>
              <a:custGeom>
                <a:avLst/>
                <a:gdLst>
                  <a:gd name="T0" fmla="*/ 17 w 17"/>
                  <a:gd name="T1" fmla="*/ 8 h 18"/>
                  <a:gd name="T2" fmla="*/ 14 w 17"/>
                  <a:gd name="T3" fmla="*/ 2 h 18"/>
                  <a:gd name="T4" fmla="*/ 7 w 17"/>
                  <a:gd name="T5" fmla="*/ 1 h 18"/>
                  <a:gd name="T6" fmla="*/ 6 w 17"/>
                  <a:gd name="T7" fmla="*/ 1 h 18"/>
                  <a:gd name="T8" fmla="*/ 6 w 17"/>
                  <a:gd name="T9" fmla="*/ 1 h 18"/>
                  <a:gd name="T10" fmla="*/ 3 w 17"/>
                  <a:gd name="T11" fmla="*/ 5 h 18"/>
                  <a:gd name="T12" fmla="*/ 5 w 17"/>
                  <a:gd name="T13" fmla="*/ 15 h 18"/>
                  <a:gd name="T14" fmla="*/ 16 w 17"/>
                  <a:gd name="T15" fmla="*/ 13 h 18"/>
                  <a:gd name="T16" fmla="*/ 17 w 17"/>
                  <a:gd name="T17"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7" y="8"/>
                    </a:moveTo>
                    <a:cubicBezTo>
                      <a:pt x="17" y="6"/>
                      <a:pt x="13" y="4"/>
                      <a:pt x="14" y="2"/>
                    </a:cubicBezTo>
                    <a:cubicBezTo>
                      <a:pt x="14" y="2"/>
                      <a:pt x="11" y="0"/>
                      <a:pt x="7" y="1"/>
                    </a:cubicBezTo>
                    <a:cubicBezTo>
                      <a:pt x="7" y="1"/>
                      <a:pt x="7" y="1"/>
                      <a:pt x="6" y="1"/>
                    </a:cubicBezTo>
                    <a:cubicBezTo>
                      <a:pt x="6" y="1"/>
                      <a:pt x="6" y="1"/>
                      <a:pt x="6" y="1"/>
                    </a:cubicBezTo>
                    <a:cubicBezTo>
                      <a:pt x="4" y="2"/>
                      <a:pt x="4" y="3"/>
                      <a:pt x="3" y="5"/>
                    </a:cubicBezTo>
                    <a:cubicBezTo>
                      <a:pt x="0" y="8"/>
                      <a:pt x="2" y="13"/>
                      <a:pt x="5" y="15"/>
                    </a:cubicBezTo>
                    <a:cubicBezTo>
                      <a:pt x="9" y="18"/>
                      <a:pt x="14" y="16"/>
                      <a:pt x="16" y="13"/>
                    </a:cubicBezTo>
                    <a:cubicBezTo>
                      <a:pt x="17" y="11"/>
                      <a:pt x="17" y="10"/>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grpSp>
      </p:grpSp>
      <p:grpSp>
        <p:nvGrpSpPr>
          <p:cNvPr id="95" name="Group 94">
            <a:extLst>
              <a:ext uri="{FF2B5EF4-FFF2-40B4-BE49-F238E27FC236}">
                <a16:creationId xmlns:a16="http://schemas.microsoft.com/office/drawing/2014/main" id="{8AE8321B-91CB-40FF-88BE-3E39ED65BA15}"/>
              </a:ext>
            </a:extLst>
          </p:cNvPr>
          <p:cNvGrpSpPr/>
          <p:nvPr/>
        </p:nvGrpSpPr>
        <p:grpSpPr>
          <a:xfrm>
            <a:off x="7384690" y="2449243"/>
            <a:ext cx="957262" cy="957263"/>
            <a:chOff x="7536310" y="2640722"/>
            <a:chExt cx="957262" cy="957263"/>
          </a:xfrm>
        </p:grpSpPr>
        <p:sp>
          <p:nvSpPr>
            <p:cNvPr id="96" name="Oval 95">
              <a:extLst>
                <a:ext uri="{FF2B5EF4-FFF2-40B4-BE49-F238E27FC236}">
                  <a16:creationId xmlns:a16="http://schemas.microsoft.com/office/drawing/2014/main" id="{B1DBAC31-6D1B-4666-9509-F9F7D1B7284C}"/>
                </a:ext>
              </a:extLst>
            </p:cNvPr>
            <p:cNvSpPr/>
            <p:nvPr/>
          </p:nvSpPr>
          <p:spPr>
            <a:xfrm>
              <a:off x="7760725" y="2865137"/>
              <a:ext cx="508432" cy="5084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Verdana"/>
                <a:ea typeface="+mn-ea"/>
                <a:cs typeface="+mn-cs"/>
              </a:endParaRPr>
            </a:p>
          </p:txBody>
        </p:sp>
        <p:sp>
          <p:nvSpPr>
            <p:cNvPr id="97" name="Freeform 91">
              <a:extLst>
                <a:ext uri="{FF2B5EF4-FFF2-40B4-BE49-F238E27FC236}">
                  <a16:creationId xmlns:a16="http://schemas.microsoft.com/office/drawing/2014/main" id="{CFE1CD3D-C0CB-437B-BBD3-93525F57EE4C}"/>
                </a:ext>
              </a:extLst>
            </p:cNvPr>
            <p:cNvSpPr>
              <a:spLocks noEditPoints="1"/>
            </p:cNvSpPr>
            <p:nvPr/>
          </p:nvSpPr>
          <p:spPr bwMode="auto">
            <a:xfrm rot="240000">
              <a:off x="7674474" y="2775772"/>
              <a:ext cx="684212" cy="685800"/>
            </a:xfrm>
            <a:custGeom>
              <a:avLst/>
              <a:gdLst>
                <a:gd name="T0" fmla="*/ 135 w 254"/>
                <a:gd name="T1" fmla="*/ 250 h 254"/>
                <a:gd name="T2" fmla="*/ 249 w 254"/>
                <a:gd name="T3" fmla="*/ 119 h 254"/>
                <a:gd name="T4" fmla="*/ 118 w 254"/>
                <a:gd name="T5" fmla="*/ 5 h 254"/>
                <a:gd name="T6" fmla="*/ 4 w 254"/>
                <a:gd name="T7" fmla="*/ 136 h 254"/>
                <a:gd name="T8" fmla="*/ 135 w 254"/>
                <a:gd name="T9" fmla="*/ 250 h 254"/>
                <a:gd name="T10" fmla="*/ 120 w 254"/>
                <a:gd name="T11" fmla="*/ 28 h 254"/>
                <a:gd name="T12" fmla="*/ 226 w 254"/>
                <a:gd name="T13" fmla="*/ 120 h 254"/>
                <a:gd name="T14" fmla="*/ 134 w 254"/>
                <a:gd name="T15" fmla="*/ 227 h 254"/>
                <a:gd name="T16" fmla="*/ 27 w 254"/>
                <a:gd name="T17" fmla="*/ 134 h 254"/>
                <a:gd name="T18" fmla="*/ 120 w 254"/>
                <a:gd name="T19" fmla="*/ 2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4">
                  <a:moveTo>
                    <a:pt x="135" y="250"/>
                  </a:moveTo>
                  <a:cubicBezTo>
                    <a:pt x="203" y="245"/>
                    <a:pt x="254" y="186"/>
                    <a:pt x="249" y="119"/>
                  </a:cubicBezTo>
                  <a:cubicBezTo>
                    <a:pt x="244" y="51"/>
                    <a:pt x="185" y="0"/>
                    <a:pt x="118" y="5"/>
                  </a:cubicBezTo>
                  <a:cubicBezTo>
                    <a:pt x="51" y="10"/>
                    <a:pt x="0" y="69"/>
                    <a:pt x="4" y="136"/>
                  </a:cubicBezTo>
                  <a:cubicBezTo>
                    <a:pt x="9" y="203"/>
                    <a:pt x="68" y="254"/>
                    <a:pt x="135" y="250"/>
                  </a:cubicBezTo>
                  <a:close/>
                  <a:moveTo>
                    <a:pt x="120" y="28"/>
                  </a:moveTo>
                  <a:cubicBezTo>
                    <a:pt x="175" y="24"/>
                    <a:pt x="222" y="65"/>
                    <a:pt x="226" y="120"/>
                  </a:cubicBezTo>
                  <a:cubicBezTo>
                    <a:pt x="230" y="175"/>
                    <a:pt x="189" y="223"/>
                    <a:pt x="134" y="227"/>
                  </a:cubicBezTo>
                  <a:cubicBezTo>
                    <a:pt x="79" y="231"/>
                    <a:pt x="31" y="189"/>
                    <a:pt x="27" y="134"/>
                  </a:cubicBezTo>
                  <a:cubicBezTo>
                    <a:pt x="23" y="79"/>
                    <a:pt x="65" y="32"/>
                    <a:pt x="120" y="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98" name="Freeform 92">
              <a:extLst>
                <a:ext uri="{FF2B5EF4-FFF2-40B4-BE49-F238E27FC236}">
                  <a16:creationId xmlns:a16="http://schemas.microsoft.com/office/drawing/2014/main" id="{33180D86-FB7F-48E2-A334-8F9D38C2446D}"/>
                </a:ext>
              </a:extLst>
            </p:cNvPr>
            <p:cNvSpPr>
              <a:spLocks noEditPoints="1"/>
            </p:cNvSpPr>
            <p:nvPr/>
          </p:nvSpPr>
          <p:spPr bwMode="auto">
            <a:xfrm rot="240000">
              <a:off x="7536310" y="2640722"/>
              <a:ext cx="957262" cy="957263"/>
            </a:xfrm>
            <a:custGeom>
              <a:avLst/>
              <a:gdLst>
                <a:gd name="T0" fmla="*/ 2 w 355"/>
                <a:gd name="T1" fmla="*/ 204 h 355"/>
                <a:gd name="T2" fmla="*/ 31 w 355"/>
                <a:gd name="T3" fmla="*/ 229 h 355"/>
                <a:gd name="T4" fmla="*/ 27 w 355"/>
                <a:gd name="T5" fmla="*/ 271 h 355"/>
                <a:gd name="T6" fmla="*/ 61 w 355"/>
                <a:gd name="T7" fmla="*/ 280 h 355"/>
                <a:gd name="T8" fmla="*/ 73 w 355"/>
                <a:gd name="T9" fmla="*/ 321 h 355"/>
                <a:gd name="T10" fmla="*/ 109 w 355"/>
                <a:gd name="T11" fmla="*/ 317 h 355"/>
                <a:gd name="T12" fmla="*/ 135 w 355"/>
                <a:gd name="T13" fmla="*/ 350 h 355"/>
                <a:gd name="T14" fmla="*/ 168 w 355"/>
                <a:gd name="T15" fmla="*/ 333 h 355"/>
                <a:gd name="T16" fmla="*/ 204 w 355"/>
                <a:gd name="T17" fmla="*/ 353 h 355"/>
                <a:gd name="T18" fmla="*/ 226 w 355"/>
                <a:gd name="T19" fmla="*/ 325 h 355"/>
                <a:gd name="T20" fmla="*/ 267 w 355"/>
                <a:gd name="T21" fmla="*/ 330 h 355"/>
                <a:gd name="T22" fmla="*/ 280 w 355"/>
                <a:gd name="T23" fmla="*/ 294 h 355"/>
                <a:gd name="T24" fmla="*/ 321 w 355"/>
                <a:gd name="T25" fmla="*/ 282 h 355"/>
                <a:gd name="T26" fmla="*/ 316 w 355"/>
                <a:gd name="T27" fmla="*/ 248 h 355"/>
                <a:gd name="T28" fmla="*/ 349 w 355"/>
                <a:gd name="T29" fmla="*/ 223 h 355"/>
                <a:gd name="T30" fmla="*/ 333 w 355"/>
                <a:gd name="T31" fmla="*/ 183 h 355"/>
                <a:gd name="T32" fmla="*/ 353 w 355"/>
                <a:gd name="T33" fmla="*/ 146 h 355"/>
                <a:gd name="T34" fmla="*/ 323 w 355"/>
                <a:gd name="T35" fmla="*/ 122 h 355"/>
                <a:gd name="T36" fmla="*/ 326 w 355"/>
                <a:gd name="T37" fmla="*/ 80 h 355"/>
                <a:gd name="T38" fmla="*/ 292 w 355"/>
                <a:gd name="T39" fmla="*/ 72 h 355"/>
                <a:gd name="T40" fmla="*/ 279 w 355"/>
                <a:gd name="T41" fmla="*/ 32 h 355"/>
                <a:gd name="T42" fmla="*/ 243 w 355"/>
                <a:gd name="T43" fmla="*/ 36 h 355"/>
                <a:gd name="T44" fmla="*/ 216 w 355"/>
                <a:gd name="T45" fmla="*/ 4 h 355"/>
                <a:gd name="T46" fmla="*/ 183 w 355"/>
                <a:gd name="T47" fmla="*/ 22 h 355"/>
                <a:gd name="T48" fmla="*/ 146 w 355"/>
                <a:gd name="T49" fmla="*/ 2 h 355"/>
                <a:gd name="T50" fmla="*/ 125 w 355"/>
                <a:gd name="T51" fmla="*/ 31 h 355"/>
                <a:gd name="T52" fmla="*/ 84 w 355"/>
                <a:gd name="T53" fmla="*/ 26 h 355"/>
                <a:gd name="T54" fmla="*/ 72 w 355"/>
                <a:gd name="T55" fmla="*/ 63 h 355"/>
                <a:gd name="T56" fmla="*/ 32 w 355"/>
                <a:gd name="T57" fmla="*/ 76 h 355"/>
                <a:gd name="T58" fmla="*/ 37 w 355"/>
                <a:gd name="T59" fmla="*/ 110 h 355"/>
                <a:gd name="T60" fmla="*/ 5 w 355"/>
                <a:gd name="T61" fmla="*/ 136 h 355"/>
                <a:gd name="T62" fmla="*/ 22 w 355"/>
                <a:gd name="T63" fmla="*/ 168 h 355"/>
                <a:gd name="T64" fmla="*/ 169 w 355"/>
                <a:gd name="T65" fmla="*/ 51 h 355"/>
                <a:gd name="T66" fmla="*/ 186 w 355"/>
                <a:gd name="T67" fmla="*/ 304 h 355"/>
                <a:gd name="T68" fmla="*/ 169 w 355"/>
                <a:gd name="T69" fmla="*/ 5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5" h="355">
                  <a:moveTo>
                    <a:pt x="0" y="171"/>
                  </a:moveTo>
                  <a:cubicBezTo>
                    <a:pt x="2" y="204"/>
                    <a:pt x="2" y="204"/>
                    <a:pt x="2" y="204"/>
                  </a:cubicBezTo>
                  <a:cubicBezTo>
                    <a:pt x="24" y="205"/>
                    <a:pt x="24" y="205"/>
                    <a:pt x="24" y="205"/>
                  </a:cubicBezTo>
                  <a:cubicBezTo>
                    <a:pt x="26" y="213"/>
                    <a:pt x="28" y="221"/>
                    <a:pt x="31" y="229"/>
                  </a:cubicBezTo>
                  <a:cubicBezTo>
                    <a:pt x="11" y="241"/>
                    <a:pt x="11" y="241"/>
                    <a:pt x="11" y="241"/>
                  </a:cubicBezTo>
                  <a:cubicBezTo>
                    <a:pt x="27" y="271"/>
                    <a:pt x="27" y="271"/>
                    <a:pt x="27" y="271"/>
                  </a:cubicBezTo>
                  <a:cubicBezTo>
                    <a:pt x="47" y="263"/>
                    <a:pt x="47" y="263"/>
                    <a:pt x="47" y="263"/>
                  </a:cubicBezTo>
                  <a:cubicBezTo>
                    <a:pt x="52" y="269"/>
                    <a:pt x="56" y="275"/>
                    <a:pt x="61" y="280"/>
                  </a:cubicBezTo>
                  <a:cubicBezTo>
                    <a:pt x="47" y="299"/>
                    <a:pt x="47" y="299"/>
                    <a:pt x="47" y="299"/>
                  </a:cubicBezTo>
                  <a:cubicBezTo>
                    <a:pt x="73" y="321"/>
                    <a:pt x="73" y="321"/>
                    <a:pt x="73" y="321"/>
                  </a:cubicBezTo>
                  <a:cubicBezTo>
                    <a:pt x="89" y="305"/>
                    <a:pt x="89" y="305"/>
                    <a:pt x="89" y="305"/>
                  </a:cubicBezTo>
                  <a:cubicBezTo>
                    <a:pt x="95" y="310"/>
                    <a:pt x="102" y="313"/>
                    <a:pt x="109" y="317"/>
                  </a:cubicBezTo>
                  <a:cubicBezTo>
                    <a:pt x="103" y="339"/>
                    <a:pt x="103" y="339"/>
                    <a:pt x="103" y="339"/>
                  </a:cubicBezTo>
                  <a:cubicBezTo>
                    <a:pt x="135" y="350"/>
                    <a:pt x="135" y="350"/>
                    <a:pt x="135" y="350"/>
                  </a:cubicBezTo>
                  <a:cubicBezTo>
                    <a:pt x="144" y="329"/>
                    <a:pt x="144" y="329"/>
                    <a:pt x="144" y="329"/>
                  </a:cubicBezTo>
                  <a:cubicBezTo>
                    <a:pt x="152" y="331"/>
                    <a:pt x="160" y="332"/>
                    <a:pt x="168" y="333"/>
                  </a:cubicBezTo>
                  <a:cubicBezTo>
                    <a:pt x="171" y="355"/>
                    <a:pt x="171" y="355"/>
                    <a:pt x="171" y="355"/>
                  </a:cubicBezTo>
                  <a:cubicBezTo>
                    <a:pt x="204" y="353"/>
                    <a:pt x="204" y="353"/>
                    <a:pt x="204" y="353"/>
                  </a:cubicBezTo>
                  <a:cubicBezTo>
                    <a:pt x="205" y="330"/>
                    <a:pt x="205" y="330"/>
                    <a:pt x="205" y="330"/>
                  </a:cubicBezTo>
                  <a:cubicBezTo>
                    <a:pt x="212" y="329"/>
                    <a:pt x="219" y="327"/>
                    <a:pt x="226" y="325"/>
                  </a:cubicBezTo>
                  <a:cubicBezTo>
                    <a:pt x="237" y="345"/>
                    <a:pt x="237" y="345"/>
                    <a:pt x="237" y="345"/>
                  </a:cubicBezTo>
                  <a:cubicBezTo>
                    <a:pt x="267" y="330"/>
                    <a:pt x="267" y="330"/>
                    <a:pt x="267" y="330"/>
                  </a:cubicBezTo>
                  <a:cubicBezTo>
                    <a:pt x="260" y="309"/>
                    <a:pt x="260" y="309"/>
                    <a:pt x="260" y="309"/>
                  </a:cubicBezTo>
                  <a:cubicBezTo>
                    <a:pt x="267" y="305"/>
                    <a:pt x="274" y="300"/>
                    <a:pt x="280" y="294"/>
                  </a:cubicBezTo>
                  <a:cubicBezTo>
                    <a:pt x="299" y="308"/>
                    <a:pt x="299" y="308"/>
                    <a:pt x="299" y="308"/>
                  </a:cubicBezTo>
                  <a:cubicBezTo>
                    <a:pt x="321" y="282"/>
                    <a:pt x="321" y="282"/>
                    <a:pt x="321" y="282"/>
                  </a:cubicBezTo>
                  <a:cubicBezTo>
                    <a:pt x="305" y="266"/>
                    <a:pt x="305" y="266"/>
                    <a:pt x="305" y="266"/>
                  </a:cubicBezTo>
                  <a:cubicBezTo>
                    <a:pt x="309" y="260"/>
                    <a:pt x="313" y="254"/>
                    <a:pt x="316" y="248"/>
                  </a:cubicBezTo>
                  <a:cubicBezTo>
                    <a:pt x="338" y="254"/>
                    <a:pt x="338" y="254"/>
                    <a:pt x="338" y="254"/>
                  </a:cubicBezTo>
                  <a:cubicBezTo>
                    <a:pt x="349" y="223"/>
                    <a:pt x="349" y="223"/>
                    <a:pt x="349" y="223"/>
                  </a:cubicBezTo>
                  <a:cubicBezTo>
                    <a:pt x="329" y="213"/>
                    <a:pt x="329" y="213"/>
                    <a:pt x="329" y="213"/>
                  </a:cubicBezTo>
                  <a:cubicBezTo>
                    <a:pt x="331" y="204"/>
                    <a:pt x="333" y="194"/>
                    <a:pt x="333" y="183"/>
                  </a:cubicBezTo>
                  <a:cubicBezTo>
                    <a:pt x="355" y="180"/>
                    <a:pt x="355" y="180"/>
                    <a:pt x="355" y="180"/>
                  </a:cubicBezTo>
                  <a:cubicBezTo>
                    <a:pt x="353" y="146"/>
                    <a:pt x="353" y="146"/>
                    <a:pt x="353" y="146"/>
                  </a:cubicBezTo>
                  <a:cubicBezTo>
                    <a:pt x="330" y="146"/>
                    <a:pt x="330" y="146"/>
                    <a:pt x="330" y="146"/>
                  </a:cubicBezTo>
                  <a:cubicBezTo>
                    <a:pt x="328" y="138"/>
                    <a:pt x="326" y="130"/>
                    <a:pt x="323" y="122"/>
                  </a:cubicBezTo>
                  <a:cubicBezTo>
                    <a:pt x="342" y="110"/>
                    <a:pt x="342" y="110"/>
                    <a:pt x="342" y="110"/>
                  </a:cubicBezTo>
                  <a:cubicBezTo>
                    <a:pt x="326" y="80"/>
                    <a:pt x="326" y="80"/>
                    <a:pt x="326" y="80"/>
                  </a:cubicBezTo>
                  <a:cubicBezTo>
                    <a:pt x="306" y="89"/>
                    <a:pt x="306" y="89"/>
                    <a:pt x="306" y="89"/>
                  </a:cubicBezTo>
                  <a:cubicBezTo>
                    <a:pt x="301" y="83"/>
                    <a:pt x="297" y="77"/>
                    <a:pt x="292" y="72"/>
                  </a:cubicBezTo>
                  <a:cubicBezTo>
                    <a:pt x="305" y="53"/>
                    <a:pt x="305" y="53"/>
                    <a:pt x="305" y="53"/>
                  </a:cubicBezTo>
                  <a:cubicBezTo>
                    <a:pt x="279" y="32"/>
                    <a:pt x="279" y="32"/>
                    <a:pt x="279" y="32"/>
                  </a:cubicBezTo>
                  <a:cubicBezTo>
                    <a:pt x="263" y="48"/>
                    <a:pt x="263" y="48"/>
                    <a:pt x="263" y="48"/>
                  </a:cubicBezTo>
                  <a:cubicBezTo>
                    <a:pt x="257" y="43"/>
                    <a:pt x="250" y="40"/>
                    <a:pt x="243" y="36"/>
                  </a:cubicBezTo>
                  <a:cubicBezTo>
                    <a:pt x="248" y="15"/>
                    <a:pt x="248" y="15"/>
                    <a:pt x="248" y="15"/>
                  </a:cubicBezTo>
                  <a:cubicBezTo>
                    <a:pt x="216" y="4"/>
                    <a:pt x="216" y="4"/>
                    <a:pt x="216" y="4"/>
                  </a:cubicBezTo>
                  <a:cubicBezTo>
                    <a:pt x="207" y="25"/>
                    <a:pt x="207" y="25"/>
                    <a:pt x="207" y="25"/>
                  </a:cubicBezTo>
                  <a:cubicBezTo>
                    <a:pt x="200" y="23"/>
                    <a:pt x="192" y="22"/>
                    <a:pt x="183" y="22"/>
                  </a:cubicBezTo>
                  <a:cubicBezTo>
                    <a:pt x="180" y="0"/>
                    <a:pt x="180" y="0"/>
                    <a:pt x="180" y="0"/>
                  </a:cubicBezTo>
                  <a:cubicBezTo>
                    <a:pt x="146" y="2"/>
                    <a:pt x="146" y="2"/>
                    <a:pt x="146" y="2"/>
                  </a:cubicBezTo>
                  <a:cubicBezTo>
                    <a:pt x="146" y="25"/>
                    <a:pt x="146" y="25"/>
                    <a:pt x="146" y="25"/>
                  </a:cubicBezTo>
                  <a:cubicBezTo>
                    <a:pt x="139" y="27"/>
                    <a:pt x="132" y="29"/>
                    <a:pt x="125" y="31"/>
                  </a:cubicBezTo>
                  <a:cubicBezTo>
                    <a:pt x="114" y="12"/>
                    <a:pt x="114" y="12"/>
                    <a:pt x="114" y="12"/>
                  </a:cubicBezTo>
                  <a:cubicBezTo>
                    <a:pt x="84" y="26"/>
                    <a:pt x="84" y="26"/>
                    <a:pt x="84" y="26"/>
                  </a:cubicBezTo>
                  <a:cubicBezTo>
                    <a:pt x="92" y="48"/>
                    <a:pt x="92" y="48"/>
                    <a:pt x="92" y="48"/>
                  </a:cubicBezTo>
                  <a:cubicBezTo>
                    <a:pt x="85" y="52"/>
                    <a:pt x="78" y="58"/>
                    <a:pt x="72" y="63"/>
                  </a:cubicBezTo>
                  <a:cubicBezTo>
                    <a:pt x="54" y="50"/>
                    <a:pt x="54" y="50"/>
                    <a:pt x="54" y="50"/>
                  </a:cubicBezTo>
                  <a:cubicBezTo>
                    <a:pt x="32" y="76"/>
                    <a:pt x="32" y="76"/>
                    <a:pt x="32" y="76"/>
                  </a:cubicBezTo>
                  <a:cubicBezTo>
                    <a:pt x="48" y="92"/>
                    <a:pt x="48" y="92"/>
                    <a:pt x="48" y="92"/>
                  </a:cubicBezTo>
                  <a:cubicBezTo>
                    <a:pt x="44" y="98"/>
                    <a:pt x="40" y="104"/>
                    <a:pt x="37" y="110"/>
                  </a:cubicBezTo>
                  <a:cubicBezTo>
                    <a:pt x="16" y="105"/>
                    <a:pt x="16" y="105"/>
                    <a:pt x="16" y="105"/>
                  </a:cubicBezTo>
                  <a:cubicBezTo>
                    <a:pt x="5" y="136"/>
                    <a:pt x="5" y="136"/>
                    <a:pt x="5" y="136"/>
                  </a:cubicBezTo>
                  <a:cubicBezTo>
                    <a:pt x="25" y="145"/>
                    <a:pt x="25" y="145"/>
                    <a:pt x="25" y="145"/>
                  </a:cubicBezTo>
                  <a:cubicBezTo>
                    <a:pt x="24" y="153"/>
                    <a:pt x="23" y="160"/>
                    <a:pt x="22" y="168"/>
                  </a:cubicBezTo>
                  <a:lnTo>
                    <a:pt x="0" y="171"/>
                  </a:lnTo>
                  <a:close/>
                  <a:moveTo>
                    <a:pt x="169" y="51"/>
                  </a:moveTo>
                  <a:cubicBezTo>
                    <a:pt x="238" y="46"/>
                    <a:pt x="299" y="99"/>
                    <a:pt x="304" y="169"/>
                  </a:cubicBezTo>
                  <a:cubicBezTo>
                    <a:pt x="309" y="238"/>
                    <a:pt x="256" y="299"/>
                    <a:pt x="186" y="304"/>
                  </a:cubicBezTo>
                  <a:cubicBezTo>
                    <a:pt x="117" y="309"/>
                    <a:pt x="56" y="256"/>
                    <a:pt x="51" y="186"/>
                  </a:cubicBezTo>
                  <a:cubicBezTo>
                    <a:pt x="46" y="117"/>
                    <a:pt x="99" y="56"/>
                    <a:pt x="169"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grpSp>
          <p:nvGrpSpPr>
            <p:cNvPr id="99" name="Groupe 560">
              <a:extLst>
                <a:ext uri="{FF2B5EF4-FFF2-40B4-BE49-F238E27FC236}">
                  <a16:creationId xmlns:a16="http://schemas.microsoft.com/office/drawing/2014/main" id="{635B6BB0-F006-4CD3-8E9E-72A95A693EA4}"/>
                </a:ext>
              </a:extLst>
            </p:cNvPr>
            <p:cNvGrpSpPr>
              <a:grpSpLocks noChangeAspect="1"/>
            </p:cNvGrpSpPr>
            <p:nvPr/>
          </p:nvGrpSpPr>
          <p:grpSpPr>
            <a:xfrm>
              <a:off x="7830770" y="2978521"/>
              <a:ext cx="368342" cy="286344"/>
              <a:chOff x="4060826" y="2017713"/>
              <a:chExt cx="449263" cy="349250"/>
            </a:xfrm>
          </p:grpSpPr>
          <p:sp>
            <p:nvSpPr>
              <p:cNvPr id="100" name="Freeform 137">
                <a:extLst>
                  <a:ext uri="{FF2B5EF4-FFF2-40B4-BE49-F238E27FC236}">
                    <a16:creationId xmlns:a16="http://schemas.microsoft.com/office/drawing/2014/main" id="{A825E3B0-CFE0-42B0-840F-FF6FF3777C9C}"/>
                  </a:ext>
                </a:extLst>
              </p:cNvPr>
              <p:cNvSpPr>
                <a:spLocks noEditPoints="1"/>
              </p:cNvSpPr>
              <p:nvPr/>
            </p:nvSpPr>
            <p:spPr bwMode="auto">
              <a:xfrm>
                <a:off x="4327526" y="2217738"/>
                <a:ext cx="146050" cy="149225"/>
              </a:xfrm>
              <a:custGeom>
                <a:avLst/>
                <a:gdLst>
                  <a:gd name="T0" fmla="*/ 40 w 43"/>
                  <a:gd name="T1" fmla="*/ 25 h 44"/>
                  <a:gd name="T2" fmla="*/ 39 w 43"/>
                  <a:gd name="T3" fmla="*/ 20 h 44"/>
                  <a:gd name="T4" fmla="*/ 42 w 43"/>
                  <a:gd name="T5" fmla="*/ 18 h 44"/>
                  <a:gd name="T6" fmla="*/ 41 w 43"/>
                  <a:gd name="T7" fmla="*/ 11 h 44"/>
                  <a:gd name="T8" fmla="*/ 37 w 43"/>
                  <a:gd name="T9" fmla="*/ 10 h 44"/>
                  <a:gd name="T10" fmla="*/ 33 w 43"/>
                  <a:gd name="T11" fmla="*/ 8 h 44"/>
                  <a:gd name="T12" fmla="*/ 33 w 43"/>
                  <a:gd name="T13" fmla="*/ 5 h 44"/>
                  <a:gd name="T14" fmla="*/ 27 w 43"/>
                  <a:gd name="T15" fmla="*/ 1 h 44"/>
                  <a:gd name="T16" fmla="*/ 25 w 43"/>
                  <a:gd name="T17" fmla="*/ 3 h 44"/>
                  <a:gd name="T18" fmla="*/ 20 w 43"/>
                  <a:gd name="T19" fmla="*/ 4 h 44"/>
                  <a:gd name="T20" fmla="*/ 18 w 43"/>
                  <a:gd name="T21" fmla="*/ 2 h 44"/>
                  <a:gd name="T22" fmla="*/ 11 w 43"/>
                  <a:gd name="T23" fmla="*/ 3 h 44"/>
                  <a:gd name="T24" fmla="*/ 11 w 43"/>
                  <a:gd name="T25" fmla="*/ 7 h 44"/>
                  <a:gd name="T26" fmla="*/ 8 w 43"/>
                  <a:gd name="T27" fmla="*/ 10 h 44"/>
                  <a:gd name="T28" fmla="*/ 5 w 43"/>
                  <a:gd name="T29" fmla="*/ 10 h 44"/>
                  <a:gd name="T30" fmla="*/ 0 w 43"/>
                  <a:gd name="T31" fmla="*/ 17 h 44"/>
                  <a:gd name="T32" fmla="*/ 3 w 43"/>
                  <a:gd name="T33" fmla="*/ 19 h 44"/>
                  <a:gd name="T34" fmla="*/ 4 w 43"/>
                  <a:gd name="T35" fmla="*/ 24 h 44"/>
                  <a:gd name="T36" fmla="*/ 1 w 43"/>
                  <a:gd name="T37" fmla="*/ 26 h 44"/>
                  <a:gd name="T38" fmla="*/ 3 w 43"/>
                  <a:gd name="T39" fmla="*/ 34 h 44"/>
                  <a:gd name="T40" fmla="*/ 7 w 43"/>
                  <a:gd name="T41" fmla="*/ 34 h 44"/>
                  <a:gd name="T42" fmla="*/ 11 w 43"/>
                  <a:gd name="T43" fmla="*/ 36 h 44"/>
                  <a:gd name="T44" fmla="*/ 10 w 43"/>
                  <a:gd name="T45" fmla="*/ 40 h 44"/>
                  <a:gd name="T46" fmla="*/ 16 w 43"/>
                  <a:gd name="T47" fmla="*/ 43 h 44"/>
                  <a:gd name="T48" fmla="*/ 19 w 43"/>
                  <a:gd name="T49" fmla="*/ 41 h 44"/>
                  <a:gd name="T50" fmla="*/ 23 w 43"/>
                  <a:gd name="T51" fmla="*/ 40 h 44"/>
                  <a:gd name="T52" fmla="*/ 26 w 43"/>
                  <a:gd name="T53" fmla="*/ 42 h 44"/>
                  <a:gd name="T54" fmla="*/ 33 w 43"/>
                  <a:gd name="T55" fmla="*/ 41 h 44"/>
                  <a:gd name="T56" fmla="*/ 33 w 43"/>
                  <a:gd name="T57" fmla="*/ 37 h 44"/>
                  <a:gd name="T58" fmla="*/ 35 w 43"/>
                  <a:gd name="T59" fmla="*/ 34 h 44"/>
                  <a:gd name="T60" fmla="*/ 39 w 43"/>
                  <a:gd name="T61" fmla="*/ 34 h 44"/>
                  <a:gd name="T62" fmla="*/ 43 w 43"/>
                  <a:gd name="T63" fmla="*/ 28 h 44"/>
                  <a:gd name="T64" fmla="*/ 33 w 43"/>
                  <a:gd name="T65" fmla="*/ 27 h 44"/>
                  <a:gd name="T66" fmla="*/ 10 w 43"/>
                  <a:gd name="T67" fmla="*/ 18 h 44"/>
                  <a:gd name="T68" fmla="*/ 33 w 43"/>
                  <a:gd name="T69" fmla="*/ 2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44">
                    <a:moveTo>
                      <a:pt x="42" y="25"/>
                    </a:moveTo>
                    <a:cubicBezTo>
                      <a:pt x="40" y="25"/>
                      <a:pt x="40" y="25"/>
                      <a:pt x="40" y="25"/>
                    </a:cubicBezTo>
                    <a:cubicBezTo>
                      <a:pt x="40" y="25"/>
                      <a:pt x="39" y="24"/>
                      <a:pt x="39" y="23"/>
                    </a:cubicBezTo>
                    <a:cubicBezTo>
                      <a:pt x="39" y="22"/>
                      <a:pt x="39" y="21"/>
                      <a:pt x="39" y="20"/>
                    </a:cubicBezTo>
                    <a:cubicBezTo>
                      <a:pt x="39" y="20"/>
                      <a:pt x="40" y="19"/>
                      <a:pt x="40" y="19"/>
                    </a:cubicBezTo>
                    <a:cubicBezTo>
                      <a:pt x="42" y="18"/>
                      <a:pt x="42" y="18"/>
                      <a:pt x="42" y="18"/>
                    </a:cubicBezTo>
                    <a:cubicBezTo>
                      <a:pt x="42" y="18"/>
                      <a:pt x="43" y="17"/>
                      <a:pt x="42" y="16"/>
                    </a:cubicBezTo>
                    <a:cubicBezTo>
                      <a:pt x="41" y="11"/>
                      <a:pt x="41" y="11"/>
                      <a:pt x="41" y="11"/>
                    </a:cubicBezTo>
                    <a:cubicBezTo>
                      <a:pt x="40" y="10"/>
                      <a:pt x="39" y="9"/>
                      <a:pt x="38" y="10"/>
                    </a:cubicBezTo>
                    <a:cubicBezTo>
                      <a:pt x="37" y="10"/>
                      <a:pt x="37" y="10"/>
                      <a:pt x="37" y="10"/>
                    </a:cubicBezTo>
                    <a:cubicBezTo>
                      <a:pt x="36" y="11"/>
                      <a:pt x="35" y="10"/>
                      <a:pt x="35" y="10"/>
                    </a:cubicBezTo>
                    <a:cubicBezTo>
                      <a:pt x="34" y="9"/>
                      <a:pt x="34" y="9"/>
                      <a:pt x="33" y="8"/>
                    </a:cubicBezTo>
                    <a:cubicBezTo>
                      <a:pt x="32" y="8"/>
                      <a:pt x="32" y="7"/>
                      <a:pt x="33" y="6"/>
                    </a:cubicBezTo>
                    <a:cubicBezTo>
                      <a:pt x="33" y="5"/>
                      <a:pt x="33" y="5"/>
                      <a:pt x="33" y="5"/>
                    </a:cubicBezTo>
                    <a:cubicBezTo>
                      <a:pt x="33" y="4"/>
                      <a:pt x="33" y="3"/>
                      <a:pt x="32" y="2"/>
                    </a:cubicBezTo>
                    <a:cubicBezTo>
                      <a:pt x="27" y="1"/>
                      <a:pt x="27" y="1"/>
                      <a:pt x="27" y="1"/>
                    </a:cubicBezTo>
                    <a:cubicBezTo>
                      <a:pt x="26" y="0"/>
                      <a:pt x="25" y="1"/>
                      <a:pt x="25" y="2"/>
                    </a:cubicBezTo>
                    <a:cubicBezTo>
                      <a:pt x="25" y="3"/>
                      <a:pt x="25" y="3"/>
                      <a:pt x="25" y="3"/>
                    </a:cubicBezTo>
                    <a:cubicBezTo>
                      <a:pt x="24" y="4"/>
                      <a:pt x="24" y="4"/>
                      <a:pt x="23" y="4"/>
                    </a:cubicBezTo>
                    <a:cubicBezTo>
                      <a:pt x="22" y="4"/>
                      <a:pt x="21" y="4"/>
                      <a:pt x="20" y="4"/>
                    </a:cubicBezTo>
                    <a:cubicBezTo>
                      <a:pt x="19" y="4"/>
                      <a:pt x="19" y="4"/>
                      <a:pt x="18" y="3"/>
                    </a:cubicBezTo>
                    <a:cubicBezTo>
                      <a:pt x="18" y="2"/>
                      <a:pt x="18" y="2"/>
                      <a:pt x="18" y="2"/>
                    </a:cubicBezTo>
                    <a:cubicBezTo>
                      <a:pt x="17" y="1"/>
                      <a:pt x="17" y="1"/>
                      <a:pt x="15" y="1"/>
                    </a:cubicBezTo>
                    <a:cubicBezTo>
                      <a:pt x="11" y="3"/>
                      <a:pt x="11" y="3"/>
                      <a:pt x="11" y="3"/>
                    </a:cubicBezTo>
                    <a:cubicBezTo>
                      <a:pt x="10" y="3"/>
                      <a:pt x="10" y="4"/>
                      <a:pt x="10" y="5"/>
                    </a:cubicBezTo>
                    <a:cubicBezTo>
                      <a:pt x="11" y="7"/>
                      <a:pt x="11" y="7"/>
                      <a:pt x="11" y="7"/>
                    </a:cubicBezTo>
                    <a:cubicBezTo>
                      <a:pt x="11" y="7"/>
                      <a:pt x="11" y="8"/>
                      <a:pt x="10" y="9"/>
                    </a:cubicBezTo>
                    <a:cubicBezTo>
                      <a:pt x="10" y="9"/>
                      <a:pt x="9" y="10"/>
                      <a:pt x="8" y="10"/>
                    </a:cubicBezTo>
                    <a:cubicBezTo>
                      <a:pt x="8" y="11"/>
                      <a:pt x="7" y="12"/>
                      <a:pt x="6" y="11"/>
                    </a:cubicBezTo>
                    <a:cubicBezTo>
                      <a:pt x="5" y="10"/>
                      <a:pt x="5" y="10"/>
                      <a:pt x="5" y="10"/>
                    </a:cubicBezTo>
                    <a:cubicBezTo>
                      <a:pt x="4" y="10"/>
                      <a:pt x="3" y="10"/>
                      <a:pt x="3" y="12"/>
                    </a:cubicBezTo>
                    <a:cubicBezTo>
                      <a:pt x="0" y="17"/>
                      <a:pt x="0" y="17"/>
                      <a:pt x="0" y="17"/>
                    </a:cubicBezTo>
                    <a:cubicBezTo>
                      <a:pt x="0" y="17"/>
                      <a:pt x="0" y="18"/>
                      <a:pt x="1" y="19"/>
                    </a:cubicBezTo>
                    <a:cubicBezTo>
                      <a:pt x="3" y="19"/>
                      <a:pt x="3" y="19"/>
                      <a:pt x="3" y="19"/>
                    </a:cubicBezTo>
                    <a:cubicBezTo>
                      <a:pt x="4" y="20"/>
                      <a:pt x="4" y="20"/>
                      <a:pt x="4" y="21"/>
                    </a:cubicBezTo>
                    <a:cubicBezTo>
                      <a:pt x="4" y="22"/>
                      <a:pt x="4" y="23"/>
                      <a:pt x="4" y="24"/>
                    </a:cubicBezTo>
                    <a:cubicBezTo>
                      <a:pt x="4" y="24"/>
                      <a:pt x="4" y="25"/>
                      <a:pt x="3" y="25"/>
                    </a:cubicBezTo>
                    <a:cubicBezTo>
                      <a:pt x="1" y="26"/>
                      <a:pt x="1" y="26"/>
                      <a:pt x="1" y="26"/>
                    </a:cubicBezTo>
                    <a:cubicBezTo>
                      <a:pt x="1" y="26"/>
                      <a:pt x="0" y="28"/>
                      <a:pt x="1" y="29"/>
                    </a:cubicBezTo>
                    <a:cubicBezTo>
                      <a:pt x="3" y="34"/>
                      <a:pt x="3" y="34"/>
                      <a:pt x="3" y="34"/>
                    </a:cubicBezTo>
                    <a:cubicBezTo>
                      <a:pt x="3" y="34"/>
                      <a:pt x="4" y="35"/>
                      <a:pt x="5" y="34"/>
                    </a:cubicBezTo>
                    <a:cubicBezTo>
                      <a:pt x="7" y="34"/>
                      <a:pt x="7" y="34"/>
                      <a:pt x="7" y="34"/>
                    </a:cubicBezTo>
                    <a:cubicBezTo>
                      <a:pt x="7" y="33"/>
                      <a:pt x="8" y="34"/>
                      <a:pt x="8" y="34"/>
                    </a:cubicBezTo>
                    <a:cubicBezTo>
                      <a:pt x="9" y="35"/>
                      <a:pt x="10" y="35"/>
                      <a:pt x="11" y="36"/>
                    </a:cubicBezTo>
                    <a:cubicBezTo>
                      <a:pt x="11" y="36"/>
                      <a:pt x="11" y="37"/>
                      <a:pt x="11" y="38"/>
                    </a:cubicBezTo>
                    <a:cubicBezTo>
                      <a:pt x="10" y="40"/>
                      <a:pt x="10" y="40"/>
                      <a:pt x="10" y="40"/>
                    </a:cubicBezTo>
                    <a:cubicBezTo>
                      <a:pt x="10" y="40"/>
                      <a:pt x="11" y="41"/>
                      <a:pt x="11" y="42"/>
                    </a:cubicBezTo>
                    <a:cubicBezTo>
                      <a:pt x="16" y="43"/>
                      <a:pt x="16" y="43"/>
                      <a:pt x="16" y="43"/>
                    </a:cubicBezTo>
                    <a:cubicBezTo>
                      <a:pt x="17" y="44"/>
                      <a:pt x="18" y="43"/>
                      <a:pt x="18" y="43"/>
                    </a:cubicBezTo>
                    <a:cubicBezTo>
                      <a:pt x="19" y="41"/>
                      <a:pt x="19" y="41"/>
                      <a:pt x="19" y="41"/>
                    </a:cubicBezTo>
                    <a:cubicBezTo>
                      <a:pt x="19" y="40"/>
                      <a:pt x="20" y="40"/>
                      <a:pt x="21" y="40"/>
                    </a:cubicBezTo>
                    <a:cubicBezTo>
                      <a:pt x="21" y="40"/>
                      <a:pt x="23" y="40"/>
                      <a:pt x="23" y="40"/>
                    </a:cubicBezTo>
                    <a:cubicBezTo>
                      <a:pt x="24" y="40"/>
                      <a:pt x="25" y="40"/>
                      <a:pt x="25" y="41"/>
                    </a:cubicBezTo>
                    <a:cubicBezTo>
                      <a:pt x="26" y="42"/>
                      <a:pt x="26" y="42"/>
                      <a:pt x="26" y="42"/>
                    </a:cubicBezTo>
                    <a:cubicBezTo>
                      <a:pt x="26" y="43"/>
                      <a:pt x="27" y="44"/>
                      <a:pt x="28" y="43"/>
                    </a:cubicBezTo>
                    <a:cubicBezTo>
                      <a:pt x="33" y="41"/>
                      <a:pt x="33" y="41"/>
                      <a:pt x="33" y="41"/>
                    </a:cubicBezTo>
                    <a:cubicBezTo>
                      <a:pt x="34" y="41"/>
                      <a:pt x="34" y="40"/>
                      <a:pt x="34" y="39"/>
                    </a:cubicBezTo>
                    <a:cubicBezTo>
                      <a:pt x="33" y="37"/>
                      <a:pt x="33" y="37"/>
                      <a:pt x="33" y="37"/>
                    </a:cubicBezTo>
                    <a:cubicBezTo>
                      <a:pt x="33" y="37"/>
                      <a:pt x="33" y="36"/>
                      <a:pt x="33" y="35"/>
                    </a:cubicBezTo>
                    <a:cubicBezTo>
                      <a:pt x="34" y="35"/>
                      <a:pt x="35" y="34"/>
                      <a:pt x="35" y="34"/>
                    </a:cubicBezTo>
                    <a:cubicBezTo>
                      <a:pt x="35" y="33"/>
                      <a:pt x="37" y="33"/>
                      <a:pt x="37" y="33"/>
                    </a:cubicBezTo>
                    <a:cubicBezTo>
                      <a:pt x="39" y="34"/>
                      <a:pt x="39" y="34"/>
                      <a:pt x="39" y="34"/>
                    </a:cubicBezTo>
                    <a:cubicBezTo>
                      <a:pt x="40" y="34"/>
                      <a:pt x="41" y="34"/>
                      <a:pt x="41" y="32"/>
                    </a:cubicBezTo>
                    <a:cubicBezTo>
                      <a:pt x="43" y="28"/>
                      <a:pt x="43" y="28"/>
                      <a:pt x="43" y="28"/>
                    </a:cubicBezTo>
                    <a:cubicBezTo>
                      <a:pt x="43" y="27"/>
                      <a:pt x="43" y="26"/>
                      <a:pt x="42" y="25"/>
                    </a:cubicBezTo>
                    <a:close/>
                    <a:moveTo>
                      <a:pt x="33" y="27"/>
                    </a:moveTo>
                    <a:cubicBezTo>
                      <a:pt x="31" y="33"/>
                      <a:pt x="24" y="36"/>
                      <a:pt x="17" y="34"/>
                    </a:cubicBezTo>
                    <a:cubicBezTo>
                      <a:pt x="11" y="31"/>
                      <a:pt x="8" y="24"/>
                      <a:pt x="10" y="18"/>
                    </a:cubicBezTo>
                    <a:cubicBezTo>
                      <a:pt x="13" y="11"/>
                      <a:pt x="20" y="8"/>
                      <a:pt x="26" y="10"/>
                    </a:cubicBezTo>
                    <a:cubicBezTo>
                      <a:pt x="33" y="13"/>
                      <a:pt x="35" y="20"/>
                      <a:pt x="33" y="27"/>
                    </a:cubicBezTo>
                    <a:close/>
                  </a:path>
                </a:pathLst>
              </a:custGeom>
              <a:solidFill>
                <a:srgbClr val="2B18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01" name="Freeform 138">
                <a:extLst>
                  <a:ext uri="{FF2B5EF4-FFF2-40B4-BE49-F238E27FC236}">
                    <a16:creationId xmlns:a16="http://schemas.microsoft.com/office/drawing/2014/main" id="{EFE99093-BBEF-4184-A843-C7B462B60E4B}"/>
                  </a:ext>
                </a:extLst>
              </p:cNvPr>
              <p:cNvSpPr>
                <a:spLocks/>
              </p:cNvSpPr>
              <p:nvPr/>
            </p:nvSpPr>
            <p:spPr bwMode="auto">
              <a:xfrm>
                <a:off x="4378326" y="2271713"/>
                <a:ext cx="44450" cy="41275"/>
              </a:xfrm>
              <a:custGeom>
                <a:avLst/>
                <a:gdLst>
                  <a:gd name="T0" fmla="*/ 12 w 13"/>
                  <a:gd name="T1" fmla="*/ 8 h 12"/>
                  <a:gd name="T2" fmla="*/ 5 w 13"/>
                  <a:gd name="T3" fmla="*/ 11 h 12"/>
                  <a:gd name="T4" fmla="*/ 2 w 13"/>
                  <a:gd name="T5" fmla="*/ 4 h 12"/>
                  <a:gd name="T6" fmla="*/ 9 w 13"/>
                  <a:gd name="T7" fmla="*/ 1 h 12"/>
                  <a:gd name="T8" fmla="*/ 12 w 13"/>
                  <a:gd name="T9" fmla="*/ 8 h 12"/>
                </a:gdLst>
                <a:ahLst/>
                <a:cxnLst>
                  <a:cxn ang="0">
                    <a:pos x="T0" y="T1"/>
                  </a:cxn>
                  <a:cxn ang="0">
                    <a:pos x="T2" y="T3"/>
                  </a:cxn>
                  <a:cxn ang="0">
                    <a:pos x="T4" y="T5"/>
                  </a:cxn>
                  <a:cxn ang="0">
                    <a:pos x="T6" y="T7"/>
                  </a:cxn>
                  <a:cxn ang="0">
                    <a:pos x="T8" y="T9"/>
                  </a:cxn>
                </a:cxnLst>
                <a:rect l="0" t="0" r="r" b="b"/>
                <a:pathLst>
                  <a:path w="13" h="12">
                    <a:moveTo>
                      <a:pt x="12" y="8"/>
                    </a:moveTo>
                    <a:cubicBezTo>
                      <a:pt x="11" y="11"/>
                      <a:pt x="8" y="12"/>
                      <a:pt x="5" y="11"/>
                    </a:cubicBezTo>
                    <a:cubicBezTo>
                      <a:pt x="2" y="10"/>
                      <a:pt x="0" y="7"/>
                      <a:pt x="2" y="4"/>
                    </a:cubicBezTo>
                    <a:cubicBezTo>
                      <a:pt x="3" y="1"/>
                      <a:pt x="6" y="0"/>
                      <a:pt x="9" y="1"/>
                    </a:cubicBezTo>
                    <a:cubicBezTo>
                      <a:pt x="11" y="2"/>
                      <a:pt x="13" y="5"/>
                      <a:pt x="12" y="8"/>
                    </a:cubicBezTo>
                    <a:close/>
                  </a:path>
                </a:pathLst>
              </a:custGeom>
              <a:solidFill>
                <a:srgbClr val="2B18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02" name="Freeform 139">
                <a:extLst>
                  <a:ext uri="{FF2B5EF4-FFF2-40B4-BE49-F238E27FC236}">
                    <a16:creationId xmlns:a16="http://schemas.microsoft.com/office/drawing/2014/main" id="{C59796BB-339A-4CCD-A5DB-6B499D091A8C}"/>
                  </a:ext>
                </a:extLst>
              </p:cNvPr>
              <p:cNvSpPr>
                <a:spLocks noEditPoints="1"/>
              </p:cNvSpPr>
              <p:nvPr/>
            </p:nvSpPr>
            <p:spPr bwMode="auto">
              <a:xfrm>
                <a:off x="4321176" y="2017713"/>
                <a:ext cx="188913" cy="188913"/>
              </a:xfrm>
              <a:custGeom>
                <a:avLst/>
                <a:gdLst>
                  <a:gd name="T0" fmla="*/ 52 w 56"/>
                  <a:gd name="T1" fmla="*/ 32 h 56"/>
                  <a:gd name="T2" fmla="*/ 51 w 56"/>
                  <a:gd name="T3" fmla="*/ 26 h 56"/>
                  <a:gd name="T4" fmla="*/ 55 w 56"/>
                  <a:gd name="T5" fmla="*/ 23 h 56"/>
                  <a:gd name="T6" fmla="*/ 53 w 56"/>
                  <a:gd name="T7" fmla="*/ 14 h 56"/>
                  <a:gd name="T8" fmla="*/ 48 w 56"/>
                  <a:gd name="T9" fmla="*/ 13 h 56"/>
                  <a:gd name="T10" fmla="*/ 43 w 56"/>
                  <a:gd name="T11" fmla="*/ 10 h 56"/>
                  <a:gd name="T12" fmla="*/ 43 w 56"/>
                  <a:gd name="T13" fmla="*/ 6 h 56"/>
                  <a:gd name="T14" fmla="*/ 35 w 56"/>
                  <a:gd name="T15" fmla="*/ 1 h 56"/>
                  <a:gd name="T16" fmla="*/ 32 w 56"/>
                  <a:gd name="T17" fmla="*/ 4 h 56"/>
                  <a:gd name="T18" fmla="*/ 26 w 56"/>
                  <a:gd name="T19" fmla="*/ 5 h 56"/>
                  <a:gd name="T20" fmla="*/ 23 w 56"/>
                  <a:gd name="T21" fmla="*/ 2 h 56"/>
                  <a:gd name="T22" fmla="*/ 14 w 56"/>
                  <a:gd name="T23" fmla="*/ 3 h 56"/>
                  <a:gd name="T24" fmla="*/ 13 w 56"/>
                  <a:gd name="T25" fmla="*/ 8 h 56"/>
                  <a:gd name="T26" fmla="*/ 11 w 56"/>
                  <a:gd name="T27" fmla="*/ 13 h 56"/>
                  <a:gd name="T28" fmla="*/ 6 w 56"/>
                  <a:gd name="T29" fmla="*/ 13 h 56"/>
                  <a:gd name="T30" fmla="*/ 1 w 56"/>
                  <a:gd name="T31" fmla="*/ 21 h 56"/>
                  <a:gd name="T32" fmla="*/ 4 w 56"/>
                  <a:gd name="T33" fmla="*/ 25 h 56"/>
                  <a:gd name="T34" fmla="*/ 6 w 56"/>
                  <a:gd name="T35" fmla="*/ 30 h 56"/>
                  <a:gd name="T36" fmla="*/ 2 w 56"/>
                  <a:gd name="T37" fmla="*/ 33 h 56"/>
                  <a:gd name="T38" fmla="*/ 4 w 56"/>
                  <a:gd name="T39" fmla="*/ 42 h 56"/>
                  <a:gd name="T40" fmla="*/ 8 w 56"/>
                  <a:gd name="T41" fmla="*/ 43 h 56"/>
                  <a:gd name="T42" fmla="*/ 13 w 56"/>
                  <a:gd name="T43" fmla="*/ 46 h 56"/>
                  <a:gd name="T44" fmla="*/ 13 w 56"/>
                  <a:gd name="T45" fmla="*/ 50 h 56"/>
                  <a:gd name="T46" fmla="*/ 21 w 56"/>
                  <a:gd name="T47" fmla="*/ 55 h 56"/>
                  <a:gd name="T48" fmla="*/ 25 w 56"/>
                  <a:gd name="T49" fmla="*/ 52 h 56"/>
                  <a:gd name="T50" fmla="*/ 30 w 56"/>
                  <a:gd name="T51" fmla="*/ 51 h 56"/>
                  <a:gd name="T52" fmla="*/ 34 w 56"/>
                  <a:gd name="T53" fmla="*/ 54 h 56"/>
                  <a:gd name="T54" fmla="*/ 43 w 56"/>
                  <a:gd name="T55" fmla="*/ 53 h 56"/>
                  <a:gd name="T56" fmla="*/ 43 w 56"/>
                  <a:gd name="T57" fmla="*/ 48 h 56"/>
                  <a:gd name="T58" fmla="*/ 46 w 56"/>
                  <a:gd name="T59" fmla="*/ 43 h 56"/>
                  <a:gd name="T60" fmla="*/ 50 w 56"/>
                  <a:gd name="T61" fmla="*/ 43 h 56"/>
                  <a:gd name="T62" fmla="*/ 56 w 56"/>
                  <a:gd name="T63" fmla="*/ 35 h 56"/>
                  <a:gd name="T64" fmla="*/ 43 w 56"/>
                  <a:gd name="T65" fmla="*/ 34 h 56"/>
                  <a:gd name="T66" fmla="*/ 13 w 56"/>
                  <a:gd name="T67" fmla="*/ 22 h 56"/>
                  <a:gd name="T68" fmla="*/ 43 w 56"/>
                  <a:gd name="T69" fmla="*/ 3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56">
                    <a:moveTo>
                      <a:pt x="55" y="32"/>
                    </a:moveTo>
                    <a:cubicBezTo>
                      <a:pt x="52" y="32"/>
                      <a:pt x="52" y="32"/>
                      <a:pt x="52" y="32"/>
                    </a:cubicBezTo>
                    <a:cubicBezTo>
                      <a:pt x="52" y="31"/>
                      <a:pt x="51" y="30"/>
                      <a:pt x="51" y="30"/>
                    </a:cubicBezTo>
                    <a:cubicBezTo>
                      <a:pt x="51" y="28"/>
                      <a:pt x="51" y="27"/>
                      <a:pt x="51" y="26"/>
                    </a:cubicBezTo>
                    <a:cubicBezTo>
                      <a:pt x="51" y="25"/>
                      <a:pt x="51" y="24"/>
                      <a:pt x="52" y="24"/>
                    </a:cubicBezTo>
                    <a:cubicBezTo>
                      <a:pt x="55" y="23"/>
                      <a:pt x="55" y="23"/>
                      <a:pt x="55" y="23"/>
                    </a:cubicBezTo>
                    <a:cubicBezTo>
                      <a:pt x="56" y="23"/>
                      <a:pt x="56" y="21"/>
                      <a:pt x="56" y="20"/>
                    </a:cubicBezTo>
                    <a:cubicBezTo>
                      <a:pt x="53" y="14"/>
                      <a:pt x="53" y="14"/>
                      <a:pt x="53" y="14"/>
                    </a:cubicBezTo>
                    <a:cubicBezTo>
                      <a:pt x="52" y="13"/>
                      <a:pt x="51" y="12"/>
                      <a:pt x="50" y="13"/>
                    </a:cubicBezTo>
                    <a:cubicBezTo>
                      <a:pt x="48" y="13"/>
                      <a:pt x="48" y="13"/>
                      <a:pt x="48" y="13"/>
                    </a:cubicBezTo>
                    <a:cubicBezTo>
                      <a:pt x="47" y="14"/>
                      <a:pt x="46" y="14"/>
                      <a:pt x="45" y="13"/>
                    </a:cubicBezTo>
                    <a:cubicBezTo>
                      <a:pt x="45" y="12"/>
                      <a:pt x="44" y="11"/>
                      <a:pt x="43" y="10"/>
                    </a:cubicBezTo>
                    <a:cubicBezTo>
                      <a:pt x="42" y="10"/>
                      <a:pt x="42" y="9"/>
                      <a:pt x="43" y="8"/>
                    </a:cubicBezTo>
                    <a:cubicBezTo>
                      <a:pt x="43" y="6"/>
                      <a:pt x="43" y="6"/>
                      <a:pt x="43" y="6"/>
                    </a:cubicBezTo>
                    <a:cubicBezTo>
                      <a:pt x="44" y="5"/>
                      <a:pt x="43" y="3"/>
                      <a:pt x="42" y="3"/>
                    </a:cubicBezTo>
                    <a:cubicBezTo>
                      <a:pt x="35" y="1"/>
                      <a:pt x="35" y="1"/>
                      <a:pt x="35" y="1"/>
                    </a:cubicBezTo>
                    <a:cubicBezTo>
                      <a:pt x="34" y="0"/>
                      <a:pt x="33" y="1"/>
                      <a:pt x="33" y="2"/>
                    </a:cubicBezTo>
                    <a:cubicBezTo>
                      <a:pt x="32" y="4"/>
                      <a:pt x="32" y="4"/>
                      <a:pt x="32" y="4"/>
                    </a:cubicBezTo>
                    <a:cubicBezTo>
                      <a:pt x="32" y="5"/>
                      <a:pt x="30" y="5"/>
                      <a:pt x="29" y="5"/>
                    </a:cubicBezTo>
                    <a:cubicBezTo>
                      <a:pt x="28" y="5"/>
                      <a:pt x="27" y="5"/>
                      <a:pt x="26" y="5"/>
                    </a:cubicBezTo>
                    <a:cubicBezTo>
                      <a:pt x="25" y="5"/>
                      <a:pt x="24" y="5"/>
                      <a:pt x="24" y="4"/>
                    </a:cubicBezTo>
                    <a:cubicBezTo>
                      <a:pt x="23" y="2"/>
                      <a:pt x="23" y="2"/>
                      <a:pt x="23" y="2"/>
                    </a:cubicBezTo>
                    <a:cubicBezTo>
                      <a:pt x="23" y="1"/>
                      <a:pt x="21" y="1"/>
                      <a:pt x="20" y="1"/>
                    </a:cubicBezTo>
                    <a:cubicBezTo>
                      <a:pt x="14" y="3"/>
                      <a:pt x="14" y="3"/>
                      <a:pt x="14" y="3"/>
                    </a:cubicBezTo>
                    <a:cubicBezTo>
                      <a:pt x="13" y="4"/>
                      <a:pt x="12" y="5"/>
                      <a:pt x="13" y="7"/>
                    </a:cubicBezTo>
                    <a:cubicBezTo>
                      <a:pt x="13" y="8"/>
                      <a:pt x="13" y="8"/>
                      <a:pt x="13" y="8"/>
                    </a:cubicBezTo>
                    <a:cubicBezTo>
                      <a:pt x="14" y="9"/>
                      <a:pt x="14" y="10"/>
                      <a:pt x="13" y="11"/>
                    </a:cubicBezTo>
                    <a:cubicBezTo>
                      <a:pt x="12" y="12"/>
                      <a:pt x="11" y="13"/>
                      <a:pt x="11" y="13"/>
                    </a:cubicBezTo>
                    <a:cubicBezTo>
                      <a:pt x="10" y="14"/>
                      <a:pt x="9" y="14"/>
                      <a:pt x="8" y="14"/>
                    </a:cubicBezTo>
                    <a:cubicBezTo>
                      <a:pt x="6" y="13"/>
                      <a:pt x="6" y="13"/>
                      <a:pt x="6" y="13"/>
                    </a:cubicBezTo>
                    <a:cubicBezTo>
                      <a:pt x="5" y="13"/>
                      <a:pt x="4" y="13"/>
                      <a:pt x="3" y="15"/>
                    </a:cubicBezTo>
                    <a:cubicBezTo>
                      <a:pt x="1" y="21"/>
                      <a:pt x="1" y="21"/>
                      <a:pt x="1" y="21"/>
                    </a:cubicBezTo>
                    <a:cubicBezTo>
                      <a:pt x="0" y="22"/>
                      <a:pt x="1" y="24"/>
                      <a:pt x="2" y="24"/>
                    </a:cubicBezTo>
                    <a:cubicBezTo>
                      <a:pt x="4" y="25"/>
                      <a:pt x="4" y="25"/>
                      <a:pt x="4" y="25"/>
                    </a:cubicBezTo>
                    <a:cubicBezTo>
                      <a:pt x="5" y="25"/>
                      <a:pt x="5" y="26"/>
                      <a:pt x="5" y="27"/>
                    </a:cubicBezTo>
                    <a:cubicBezTo>
                      <a:pt x="5" y="28"/>
                      <a:pt x="5" y="29"/>
                      <a:pt x="6" y="30"/>
                    </a:cubicBezTo>
                    <a:cubicBezTo>
                      <a:pt x="6" y="31"/>
                      <a:pt x="5" y="32"/>
                      <a:pt x="4" y="32"/>
                    </a:cubicBezTo>
                    <a:cubicBezTo>
                      <a:pt x="2" y="33"/>
                      <a:pt x="2" y="33"/>
                      <a:pt x="2" y="33"/>
                    </a:cubicBezTo>
                    <a:cubicBezTo>
                      <a:pt x="1" y="34"/>
                      <a:pt x="0" y="35"/>
                      <a:pt x="1" y="36"/>
                    </a:cubicBezTo>
                    <a:cubicBezTo>
                      <a:pt x="4" y="42"/>
                      <a:pt x="4" y="42"/>
                      <a:pt x="4" y="42"/>
                    </a:cubicBezTo>
                    <a:cubicBezTo>
                      <a:pt x="4" y="43"/>
                      <a:pt x="5" y="44"/>
                      <a:pt x="7" y="43"/>
                    </a:cubicBezTo>
                    <a:cubicBezTo>
                      <a:pt x="8" y="43"/>
                      <a:pt x="8" y="43"/>
                      <a:pt x="8" y="43"/>
                    </a:cubicBezTo>
                    <a:cubicBezTo>
                      <a:pt x="10" y="42"/>
                      <a:pt x="11" y="43"/>
                      <a:pt x="11" y="43"/>
                    </a:cubicBezTo>
                    <a:cubicBezTo>
                      <a:pt x="12" y="44"/>
                      <a:pt x="13" y="45"/>
                      <a:pt x="13" y="46"/>
                    </a:cubicBezTo>
                    <a:cubicBezTo>
                      <a:pt x="14" y="46"/>
                      <a:pt x="14" y="47"/>
                      <a:pt x="14" y="48"/>
                    </a:cubicBezTo>
                    <a:cubicBezTo>
                      <a:pt x="13" y="50"/>
                      <a:pt x="13" y="50"/>
                      <a:pt x="13" y="50"/>
                    </a:cubicBezTo>
                    <a:cubicBezTo>
                      <a:pt x="13" y="52"/>
                      <a:pt x="13" y="53"/>
                      <a:pt x="14" y="53"/>
                    </a:cubicBezTo>
                    <a:cubicBezTo>
                      <a:pt x="21" y="55"/>
                      <a:pt x="21" y="55"/>
                      <a:pt x="21" y="55"/>
                    </a:cubicBezTo>
                    <a:cubicBezTo>
                      <a:pt x="22" y="56"/>
                      <a:pt x="23" y="55"/>
                      <a:pt x="24" y="54"/>
                    </a:cubicBezTo>
                    <a:cubicBezTo>
                      <a:pt x="25" y="52"/>
                      <a:pt x="25" y="52"/>
                      <a:pt x="25" y="52"/>
                    </a:cubicBezTo>
                    <a:cubicBezTo>
                      <a:pt x="25" y="52"/>
                      <a:pt x="26" y="51"/>
                      <a:pt x="27" y="51"/>
                    </a:cubicBezTo>
                    <a:cubicBezTo>
                      <a:pt x="28" y="51"/>
                      <a:pt x="29" y="51"/>
                      <a:pt x="30" y="51"/>
                    </a:cubicBezTo>
                    <a:cubicBezTo>
                      <a:pt x="32" y="51"/>
                      <a:pt x="32" y="52"/>
                      <a:pt x="33" y="52"/>
                    </a:cubicBezTo>
                    <a:cubicBezTo>
                      <a:pt x="34" y="54"/>
                      <a:pt x="34" y="54"/>
                      <a:pt x="34" y="54"/>
                    </a:cubicBezTo>
                    <a:cubicBezTo>
                      <a:pt x="34" y="55"/>
                      <a:pt x="35" y="56"/>
                      <a:pt x="36" y="55"/>
                    </a:cubicBezTo>
                    <a:cubicBezTo>
                      <a:pt x="43" y="53"/>
                      <a:pt x="43" y="53"/>
                      <a:pt x="43" y="53"/>
                    </a:cubicBezTo>
                    <a:cubicBezTo>
                      <a:pt x="44" y="52"/>
                      <a:pt x="44" y="51"/>
                      <a:pt x="44" y="50"/>
                    </a:cubicBezTo>
                    <a:cubicBezTo>
                      <a:pt x="43" y="48"/>
                      <a:pt x="43" y="48"/>
                      <a:pt x="43" y="48"/>
                    </a:cubicBezTo>
                    <a:cubicBezTo>
                      <a:pt x="43" y="47"/>
                      <a:pt x="43" y="46"/>
                      <a:pt x="44" y="45"/>
                    </a:cubicBezTo>
                    <a:cubicBezTo>
                      <a:pt x="44" y="44"/>
                      <a:pt x="45" y="44"/>
                      <a:pt x="46" y="43"/>
                    </a:cubicBezTo>
                    <a:cubicBezTo>
                      <a:pt x="46" y="42"/>
                      <a:pt x="47" y="42"/>
                      <a:pt x="49" y="42"/>
                    </a:cubicBezTo>
                    <a:cubicBezTo>
                      <a:pt x="50" y="43"/>
                      <a:pt x="50" y="43"/>
                      <a:pt x="50" y="43"/>
                    </a:cubicBezTo>
                    <a:cubicBezTo>
                      <a:pt x="51" y="43"/>
                      <a:pt x="53" y="43"/>
                      <a:pt x="53" y="42"/>
                    </a:cubicBezTo>
                    <a:cubicBezTo>
                      <a:pt x="56" y="35"/>
                      <a:pt x="56" y="35"/>
                      <a:pt x="56" y="35"/>
                    </a:cubicBezTo>
                    <a:cubicBezTo>
                      <a:pt x="56" y="34"/>
                      <a:pt x="56" y="33"/>
                      <a:pt x="55" y="32"/>
                    </a:cubicBezTo>
                    <a:close/>
                    <a:moveTo>
                      <a:pt x="43" y="34"/>
                    </a:moveTo>
                    <a:cubicBezTo>
                      <a:pt x="40" y="42"/>
                      <a:pt x="30" y="46"/>
                      <a:pt x="22" y="43"/>
                    </a:cubicBezTo>
                    <a:cubicBezTo>
                      <a:pt x="14" y="40"/>
                      <a:pt x="10" y="30"/>
                      <a:pt x="13" y="22"/>
                    </a:cubicBezTo>
                    <a:cubicBezTo>
                      <a:pt x="17" y="14"/>
                      <a:pt x="26" y="10"/>
                      <a:pt x="34" y="13"/>
                    </a:cubicBezTo>
                    <a:cubicBezTo>
                      <a:pt x="43" y="16"/>
                      <a:pt x="46" y="26"/>
                      <a:pt x="43" y="34"/>
                    </a:cubicBezTo>
                    <a:close/>
                  </a:path>
                </a:pathLst>
              </a:custGeom>
              <a:solidFill>
                <a:srgbClr val="9AC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03" name="Freeform 140">
                <a:extLst>
                  <a:ext uri="{FF2B5EF4-FFF2-40B4-BE49-F238E27FC236}">
                    <a16:creationId xmlns:a16="http://schemas.microsoft.com/office/drawing/2014/main" id="{03485B7E-9224-40EA-AE95-63F2348A7F57}"/>
                  </a:ext>
                </a:extLst>
              </p:cNvPr>
              <p:cNvSpPr>
                <a:spLocks/>
              </p:cNvSpPr>
              <p:nvPr/>
            </p:nvSpPr>
            <p:spPr bwMode="auto">
              <a:xfrm>
                <a:off x="4387851" y="2085976"/>
                <a:ext cx="53975" cy="53975"/>
              </a:xfrm>
              <a:custGeom>
                <a:avLst/>
                <a:gdLst>
                  <a:gd name="T0" fmla="*/ 15 w 16"/>
                  <a:gd name="T1" fmla="*/ 11 h 16"/>
                  <a:gd name="T2" fmla="*/ 5 w 16"/>
                  <a:gd name="T3" fmla="*/ 15 h 16"/>
                  <a:gd name="T4" fmla="*/ 2 w 16"/>
                  <a:gd name="T5" fmla="*/ 5 h 16"/>
                  <a:gd name="T6" fmla="*/ 11 w 16"/>
                  <a:gd name="T7" fmla="*/ 1 h 16"/>
                  <a:gd name="T8" fmla="*/ 15 w 16"/>
                  <a:gd name="T9" fmla="*/ 11 h 16"/>
                </a:gdLst>
                <a:ahLst/>
                <a:cxnLst>
                  <a:cxn ang="0">
                    <a:pos x="T0" y="T1"/>
                  </a:cxn>
                  <a:cxn ang="0">
                    <a:pos x="T2" y="T3"/>
                  </a:cxn>
                  <a:cxn ang="0">
                    <a:pos x="T4" y="T5"/>
                  </a:cxn>
                  <a:cxn ang="0">
                    <a:pos x="T6" y="T7"/>
                  </a:cxn>
                  <a:cxn ang="0">
                    <a:pos x="T8" y="T9"/>
                  </a:cxn>
                </a:cxnLst>
                <a:rect l="0" t="0" r="r" b="b"/>
                <a:pathLst>
                  <a:path w="16" h="16">
                    <a:moveTo>
                      <a:pt x="15" y="11"/>
                    </a:moveTo>
                    <a:cubicBezTo>
                      <a:pt x="13" y="15"/>
                      <a:pt x="9" y="16"/>
                      <a:pt x="5" y="15"/>
                    </a:cubicBezTo>
                    <a:cubicBezTo>
                      <a:pt x="2" y="13"/>
                      <a:pt x="0" y="9"/>
                      <a:pt x="2" y="5"/>
                    </a:cubicBezTo>
                    <a:cubicBezTo>
                      <a:pt x="3" y="2"/>
                      <a:pt x="7" y="0"/>
                      <a:pt x="11" y="1"/>
                    </a:cubicBezTo>
                    <a:cubicBezTo>
                      <a:pt x="14" y="3"/>
                      <a:pt x="16" y="7"/>
                      <a:pt x="15" y="11"/>
                    </a:cubicBezTo>
                    <a:close/>
                  </a:path>
                </a:pathLst>
              </a:custGeom>
              <a:solidFill>
                <a:srgbClr val="9AC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04" name="Freeform 141">
                <a:extLst>
                  <a:ext uri="{FF2B5EF4-FFF2-40B4-BE49-F238E27FC236}">
                    <a16:creationId xmlns:a16="http://schemas.microsoft.com/office/drawing/2014/main" id="{89273E16-DF85-447C-B889-BA9E57F9FC7E}"/>
                  </a:ext>
                </a:extLst>
              </p:cNvPr>
              <p:cNvSpPr>
                <a:spLocks noEditPoints="1"/>
              </p:cNvSpPr>
              <p:nvPr/>
            </p:nvSpPr>
            <p:spPr bwMode="auto">
              <a:xfrm>
                <a:off x="4060826" y="2054226"/>
                <a:ext cx="284163" cy="288925"/>
              </a:xfrm>
              <a:custGeom>
                <a:avLst/>
                <a:gdLst>
                  <a:gd name="T0" fmla="*/ 77 w 84"/>
                  <a:gd name="T1" fmla="*/ 34 h 85"/>
                  <a:gd name="T2" fmla="*/ 72 w 84"/>
                  <a:gd name="T3" fmla="*/ 27 h 85"/>
                  <a:gd name="T4" fmla="*/ 75 w 84"/>
                  <a:gd name="T5" fmla="*/ 21 h 85"/>
                  <a:gd name="T6" fmla="*/ 68 w 84"/>
                  <a:gd name="T7" fmla="*/ 9 h 85"/>
                  <a:gd name="T8" fmla="*/ 61 w 84"/>
                  <a:gd name="T9" fmla="*/ 11 h 85"/>
                  <a:gd name="T10" fmla="*/ 53 w 84"/>
                  <a:gd name="T11" fmla="*/ 10 h 85"/>
                  <a:gd name="T12" fmla="*/ 50 w 84"/>
                  <a:gd name="T13" fmla="*/ 3 h 85"/>
                  <a:gd name="T14" fmla="*/ 37 w 84"/>
                  <a:gd name="T15" fmla="*/ 0 h 85"/>
                  <a:gd name="T16" fmla="*/ 33 w 84"/>
                  <a:gd name="T17" fmla="*/ 6 h 85"/>
                  <a:gd name="T18" fmla="*/ 27 w 84"/>
                  <a:gd name="T19" fmla="*/ 11 h 85"/>
                  <a:gd name="T20" fmla="*/ 20 w 84"/>
                  <a:gd name="T21" fmla="*/ 9 h 85"/>
                  <a:gd name="T22" fmla="*/ 9 w 84"/>
                  <a:gd name="T23" fmla="*/ 16 h 85"/>
                  <a:gd name="T24" fmla="*/ 11 w 84"/>
                  <a:gd name="T25" fmla="*/ 23 h 85"/>
                  <a:gd name="T26" fmla="*/ 10 w 84"/>
                  <a:gd name="T27" fmla="*/ 31 h 85"/>
                  <a:gd name="T28" fmla="*/ 3 w 84"/>
                  <a:gd name="T29" fmla="*/ 34 h 85"/>
                  <a:gd name="T30" fmla="*/ 0 w 84"/>
                  <a:gd name="T31" fmla="*/ 47 h 85"/>
                  <a:gd name="T32" fmla="*/ 7 w 84"/>
                  <a:gd name="T33" fmla="*/ 51 h 85"/>
                  <a:gd name="T34" fmla="*/ 12 w 84"/>
                  <a:gd name="T35" fmla="*/ 58 h 85"/>
                  <a:gd name="T36" fmla="*/ 9 w 84"/>
                  <a:gd name="T37" fmla="*/ 64 h 85"/>
                  <a:gd name="T38" fmla="*/ 16 w 84"/>
                  <a:gd name="T39" fmla="*/ 76 h 85"/>
                  <a:gd name="T40" fmla="*/ 23 w 84"/>
                  <a:gd name="T41" fmla="*/ 74 h 85"/>
                  <a:gd name="T42" fmla="*/ 31 w 84"/>
                  <a:gd name="T43" fmla="*/ 75 h 85"/>
                  <a:gd name="T44" fmla="*/ 33 w 84"/>
                  <a:gd name="T45" fmla="*/ 82 h 85"/>
                  <a:gd name="T46" fmla="*/ 47 w 84"/>
                  <a:gd name="T47" fmla="*/ 85 h 85"/>
                  <a:gd name="T48" fmla="*/ 50 w 84"/>
                  <a:gd name="T49" fmla="*/ 79 h 85"/>
                  <a:gd name="T50" fmla="*/ 57 w 84"/>
                  <a:gd name="T51" fmla="*/ 73 h 85"/>
                  <a:gd name="T52" fmla="*/ 63 w 84"/>
                  <a:gd name="T53" fmla="*/ 76 h 85"/>
                  <a:gd name="T54" fmla="*/ 75 w 84"/>
                  <a:gd name="T55" fmla="*/ 69 h 85"/>
                  <a:gd name="T56" fmla="*/ 73 w 84"/>
                  <a:gd name="T57" fmla="*/ 62 h 85"/>
                  <a:gd name="T58" fmla="*/ 74 w 84"/>
                  <a:gd name="T59" fmla="*/ 53 h 85"/>
                  <a:gd name="T60" fmla="*/ 80 w 84"/>
                  <a:gd name="T61" fmla="*/ 51 h 85"/>
                  <a:gd name="T62" fmla="*/ 84 w 84"/>
                  <a:gd name="T63" fmla="*/ 38 h 85"/>
                  <a:gd name="T64" fmla="*/ 42 w 84"/>
                  <a:gd name="T65" fmla="*/ 69 h 85"/>
                  <a:gd name="T66" fmla="*/ 42 w 84"/>
                  <a:gd name="T67" fmla="*/ 16 h 85"/>
                  <a:gd name="T68" fmla="*/ 42 w 84"/>
                  <a:gd name="T69" fmla="*/ 6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85">
                    <a:moveTo>
                      <a:pt x="80" y="34"/>
                    </a:moveTo>
                    <a:cubicBezTo>
                      <a:pt x="77" y="34"/>
                      <a:pt x="77" y="34"/>
                      <a:pt x="77" y="34"/>
                    </a:cubicBezTo>
                    <a:cubicBezTo>
                      <a:pt x="75" y="34"/>
                      <a:pt x="74" y="33"/>
                      <a:pt x="74" y="31"/>
                    </a:cubicBezTo>
                    <a:cubicBezTo>
                      <a:pt x="73" y="30"/>
                      <a:pt x="73" y="28"/>
                      <a:pt x="72" y="27"/>
                    </a:cubicBezTo>
                    <a:cubicBezTo>
                      <a:pt x="72" y="25"/>
                      <a:pt x="72" y="24"/>
                      <a:pt x="73" y="23"/>
                    </a:cubicBezTo>
                    <a:cubicBezTo>
                      <a:pt x="75" y="21"/>
                      <a:pt x="75" y="21"/>
                      <a:pt x="75" y="21"/>
                    </a:cubicBezTo>
                    <a:cubicBezTo>
                      <a:pt x="76" y="19"/>
                      <a:pt x="76" y="17"/>
                      <a:pt x="75" y="16"/>
                    </a:cubicBezTo>
                    <a:cubicBezTo>
                      <a:pt x="68" y="9"/>
                      <a:pt x="68" y="9"/>
                      <a:pt x="68" y="9"/>
                    </a:cubicBezTo>
                    <a:cubicBezTo>
                      <a:pt x="67" y="7"/>
                      <a:pt x="65" y="7"/>
                      <a:pt x="63" y="9"/>
                    </a:cubicBezTo>
                    <a:cubicBezTo>
                      <a:pt x="61" y="11"/>
                      <a:pt x="61" y="11"/>
                      <a:pt x="61" y="11"/>
                    </a:cubicBezTo>
                    <a:cubicBezTo>
                      <a:pt x="60" y="12"/>
                      <a:pt x="59" y="12"/>
                      <a:pt x="57" y="11"/>
                    </a:cubicBezTo>
                    <a:cubicBezTo>
                      <a:pt x="56" y="11"/>
                      <a:pt x="54" y="10"/>
                      <a:pt x="53" y="10"/>
                    </a:cubicBezTo>
                    <a:cubicBezTo>
                      <a:pt x="51" y="9"/>
                      <a:pt x="50" y="8"/>
                      <a:pt x="50" y="6"/>
                    </a:cubicBezTo>
                    <a:cubicBezTo>
                      <a:pt x="50" y="3"/>
                      <a:pt x="50" y="3"/>
                      <a:pt x="50" y="3"/>
                    </a:cubicBezTo>
                    <a:cubicBezTo>
                      <a:pt x="50" y="1"/>
                      <a:pt x="49" y="0"/>
                      <a:pt x="47" y="0"/>
                    </a:cubicBezTo>
                    <a:cubicBezTo>
                      <a:pt x="37" y="0"/>
                      <a:pt x="37" y="0"/>
                      <a:pt x="37" y="0"/>
                    </a:cubicBezTo>
                    <a:cubicBezTo>
                      <a:pt x="35" y="0"/>
                      <a:pt x="33" y="1"/>
                      <a:pt x="33" y="3"/>
                    </a:cubicBezTo>
                    <a:cubicBezTo>
                      <a:pt x="33" y="6"/>
                      <a:pt x="33" y="6"/>
                      <a:pt x="33" y="6"/>
                    </a:cubicBezTo>
                    <a:cubicBezTo>
                      <a:pt x="33" y="8"/>
                      <a:pt x="32" y="9"/>
                      <a:pt x="31" y="10"/>
                    </a:cubicBezTo>
                    <a:cubicBezTo>
                      <a:pt x="30" y="10"/>
                      <a:pt x="28" y="11"/>
                      <a:pt x="27" y="11"/>
                    </a:cubicBezTo>
                    <a:cubicBezTo>
                      <a:pt x="25" y="12"/>
                      <a:pt x="24" y="12"/>
                      <a:pt x="23" y="11"/>
                    </a:cubicBezTo>
                    <a:cubicBezTo>
                      <a:pt x="20" y="9"/>
                      <a:pt x="20" y="9"/>
                      <a:pt x="20" y="9"/>
                    </a:cubicBezTo>
                    <a:cubicBezTo>
                      <a:pt x="19" y="7"/>
                      <a:pt x="17" y="7"/>
                      <a:pt x="16" y="9"/>
                    </a:cubicBezTo>
                    <a:cubicBezTo>
                      <a:pt x="9" y="16"/>
                      <a:pt x="9" y="16"/>
                      <a:pt x="9" y="16"/>
                    </a:cubicBezTo>
                    <a:cubicBezTo>
                      <a:pt x="8" y="17"/>
                      <a:pt x="8" y="19"/>
                      <a:pt x="9" y="21"/>
                    </a:cubicBezTo>
                    <a:cubicBezTo>
                      <a:pt x="11" y="23"/>
                      <a:pt x="11" y="23"/>
                      <a:pt x="11" y="23"/>
                    </a:cubicBezTo>
                    <a:cubicBezTo>
                      <a:pt x="12" y="24"/>
                      <a:pt x="12" y="25"/>
                      <a:pt x="12" y="27"/>
                    </a:cubicBezTo>
                    <a:cubicBezTo>
                      <a:pt x="11" y="28"/>
                      <a:pt x="10" y="30"/>
                      <a:pt x="10" y="31"/>
                    </a:cubicBezTo>
                    <a:cubicBezTo>
                      <a:pt x="9" y="33"/>
                      <a:pt x="8" y="34"/>
                      <a:pt x="7" y="34"/>
                    </a:cubicBezTo>
                    <a:cubicBezTo>
                      <a:pt x="3" y="34"/>
                      <a:pt x="3" y="34"/>
                      <a:pt x="3" y="34"/>
                    </a:cubicBezTo>
                    <a:cubicBezTo>
                      <a:pt x="2" y="34"/>
                      <a:pt x="0" y="35"/>
                      <a:pt x="0" y="38"/>
                    </a:cubicBezTo>
                    <a:cubicBezTo>
                      <a:pt x="0" y="47"/>
                      <a:pt x="0" y="47"/>
                      <a:pt x="0" y="47"/>
                    </a:cubicBezTo>
                    <a:cubicBezTo>
                      <a:pt x="0" y="50"/>
                      <a:pt x="2" y="51"/>
                      <a:pt x="3" y="51"/>
                    </a:cubicBezTo>
                    <a:cubicBezTo>
                      <a:pt x="7" y="51"/>
                      <a:pt x="7" y="51"/>
                      <a:pt x="7" y="51"/>
                    </a:cubicBezTo>
                    <a:cubicBezTo>
                      <a:pt x="8" y="51"/>
                      <a:pt x="9" y="52"/>
                      <a:pt x="10" y="53"/>
                    </a:cubicBezTo>
                    <a:cubicBezTo>
                      <a:pt x="10" y="55"/>
                      <a:pt x="11" y="57"/>
                      <a:pt x="12" y="58"/>
                    </a:cubicBezTo>
                    <a:cubicBezTo>
                      <a:pt x="12" y="59"/>
                      <a:pt x="12" y="60"/>
                      <a:pt x="11" y="62"/>
                    </a:cubicBezTo>
                    <a:cubicBezTo>
                      <a:pt x="9" y="64"/>
                      <a:pt x="9" y="64"/>
                      <a:pt x="9" y="64"/>
                    </a:cubicBezTo>
                    <a:cubicBezTo>
                      <a:pt x="7" y="65"/>
                      <a:pt x="7" y="68"/>
                      <a:pt x="9" y="69"/>
                    </a:cubicBezTo>
                    <a:cubicBezTo>
                      <a:pt x="16" y="76"/>
                      <a:pt x="16" y="76"/>
                      <a:pt x="16" y="76"/>
                    </a:cubicBezTo>
                    <a:cubicBezTo>
                      <a:pt x="17" y="77"/>
                      <a:pt x="19" y="77"/>
                      <a:pt x="20" y="76"/>
                    </a:cubicBezTo>
                    <a:cubicBezTo>
                      <a:pt x="23" y="74"/>
                      <a:pt x="23" y="74"/>
                      <a:pt x="23" y="74"/>
                    </a:cubicBezTo>
                    <a:cubicBezTo>
                      <a:pt x="24" y="73"/>
                      <a:pt x="25" y="73"/>
                      <a:pt x="27" y="73"/>
                    </a:cubicBezTo>
                    <a:cubicBezTo>
                      <a:pt x="28" y="74"/>
                      <a:pt x="30" y="75"/>
                      <a:pt x="31" y="75"/>
                    </a:cubicBezTo>
                    <a:cubicBezTo>
                      <a:pt x="32" y="76"/>
                      <a:pt x="33" y="77"/>
                      <a:pt x="33" y="79"/>
                    </a:cubicBezTo>
                    <a:cubicBezTo>
                      <a:pt x="33" y="82"/>
                      <a:pt x="33" y="82"/>
                      <a:pt x="33" y="82"/>
                    </a:cubicBezTo>
                    <a:cubicBezTo>
                      <a:pt x="33" y="83"/>
                      <a:pt x="35" y="85"/>
                      <a:pt x="37" y="85"/>
                    </a:cubicBezTo>
                    <a:cubicBezTo>
                      <a:pt x="47" y="85"/>
                      <a:pt x="47" y="85"/>
                      <a:pt x="47" y="85"/>
                    </a:cubicBezTo>
                    <a:cubicBezTo>
                      <a:pt x="49" y="85"/>
                      <a:pt x="50" y="83"/>
                      <a:pt x="50" y="82"/>
                    </a:cubicBezTo>
                    <a:cubicBezTo>
                      <a:pt x="50" y="79"/>
                      <a:pt x="50" y="79"/>
                      <a:pt x="50" y="79"/>
                    </a:cubicBezTo>
                    <a:cubicBezTo>
                      <a:pt x="50" y="77"/>
                      <a:pt x="51" y="76"/>
                      <a:pt x="53" y="75"/>
                    </a:cubicBezTo>
                    <a:cubicBezTo>
                      <a:pt x="54" y="75"/>
                      <a:pt x="56" y="74"/>
                      <a:pt x="57" y="73"/>
                    </a:cubicBezTo>
                    <a:cubicBezTo>
                      <a:pt x="59" y="73"/>
                      <a:pt x="60" y="73"/>
                      <a:pt x="61" y="74"/>
                    </a:cubicBezTo>
                    <a:cubicBezTo>
                      <a:pt x="63" y="76"/>
                      <a:pt x="63" y="76"/>
                      <a:pt x="63" y="76"/>
                    </a:cubicBezTo>
                    <a:cubicBezTo>
                      <a:pt x="65" y="77"/>
                      <a:pt x="67" y="77"/>
                      <a:pt x="68" y="76"/>
                    </a:cubicBezTo>
                    <a:cubicBezTo>
                      <a:pt x="75" y="69"/>
                      <a:pt x="75" y="69"/>
                      <a:pt x="75" y="69"/>
                    </a:cubicBezTo>
                    <a:cubicBezTo>
                      <a:pt x="76" y="68"/>
                      <a:pt x="76" y="65"/>
                      <a:pt x="75" y="64"/>
                    </a:cubicBezTo>
                    <a:cubicBezTo>
                      <a:pt x="73" y="62"/>
                      <a:pt x="73" y="62"/>
                      <a:pt x="73" y="62"/>
                    </a:cubicBezTo>
                    <a:cubicBezTo>
                      <a:pt x="72" y="60"/>
                      <a:pt x="72" y="59"/>
                      <a:pt x="72" y="58"/>
                    </a:cubicBezTo>
                    <a:cubicBezTo>
                      <a:pt x="73" y="56"/>
                      <a:pt x="73" y="55"/>
                      <a:pt x="74" y="53"/>
                    </a:cubicBezTo>
                    <a:cubicBezTo>
                      <a:pt x="74" y="52"/>
                      <a:pt x="75" y="51"/>
                      <a:pt x="77" y="51"/>
                    </a:cubicBezTo>
                    <a:cubicBezTo>
                      <a:pt x="80" y="51"/>
                      <a:pt x="80" y="51"/>
                      <a:pt x="80" y="51"/>
                    </a:cubicBezTo>
                    <a:cubicBezTo>
                      <a:pt x="82" y="51"/>
                      <a:pt x="84" y="50"/>
                      <a:pt x="84" y="47"/>
                    </a:cubicBezTo>
                    <a:cubicBezTo>
                      <a:pt x="84" y="38"/>
                      <a:pt x="84" y="38"/>
                      <a:pt x="84" y="38"/>
                    </a:cubicBezTo>
                    <a:cubicBezTo>
                      <a:pt x="84" y="35"/>
                      <a:pt x="82" y="34"/>
                      <a:pt x="80" y="34"/>
                    </a:cubicBezTo>
                    <a:close/>
                    <a:moveTo>
                      <a:pt x="42" y="69"/>
                    </a:moveTo>
                    <a:cubicBezTo>
                      <a:pt x="27" y="69"/>
                      <a:pt x="15" y="57"/>
                      <a:pt x="15" y="42"/>
                    </a:cubicBezTo>
                    <a:cubicBezTo>
                      <a:pt x="15" y="28"/>
                      <a:pt x="27" y="16"/>
                      <a:pt x="42" y="16"/>
                    </a:cubicBezTo>
                    <a:cubicBezTo>
                      <a:pt x="56" y="16"/>
                      <a:pt x="68" y="28"/>
                      <a:pt x="68" y="42"/>
                    </a:cubicBezTo>
                    <a:cubicBezTo>
                      <a:pt x="68" y="57"/>
                      <a:pt x="56" y="69"/>
                      <a:pt x="42" y="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05" name="Oval 142">
                <a:extLst>
                  <a:ext uri="{FF2B5EF4-FFF2-40B4-BE49-F238E27FC236}">
                    <a16:creationId xmlns:a16="http://schemas.microsoft.com/office/drawing/2014/main" id="{B1586D52-834D-4EEE-8A5A-F310781952C1}"/>
                  </a:ext>
                </a:extLst>
              </p:cNvPr>
              <p:cNvSpPr>
                <a:spLocks noChangeArrowheads="1"/>
              </p:cNvSpPr>
              <p:nvPr/>
            </p:nvSpPr>
            <p:spPr bwMode="auto">
              <a:xfrm>
                <a:off x="4144963" y="2139951"/>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grpSp>
      </p:grpSp>
      <p:grpSp>
        <p:nvGrpSpPr>
          <p:cNvPr id="106" name="Group 105">
            <a:extLst>
              <a:ext uri="{FF2B5EF4-FFF2-40B4-BE49-F238E27FC236}">
                <a16:creationId xmlns:a16="http://schemas.microsoft.com/office/drawing/2014/main" id="{D5DBBC2C-7F99-4931-A37C-D0B167AC1BA7}"/>
              </a:ext>
            </a:extLst>
          </p:cNvPr>
          <p:cNvGrpSpPr/>
          <p:nvPr/>
        </p:nvGrpSpPr>
        <p:grpSpPr>
          <a:xfrm>
            <a:off x="10731159" y="3106236"/>
            <a:ext cx="957262" cy="957263"/>
            <a:chOff x="10731159" y="3106236"/>
            <a:chExt cx="957262" cy="957263"/>
          </a:xfrm>
        </p:grpSpPr>
        <p:sp>
          <p:nvSpPr>
            <p:cNvPr id="107" name="Oval 106">
              <a:extLst>
                <a:ext uri="{FF2B5EF4-FFF2-40B4-BE49-F238E27FC236}">
                  <a16:creationId xmlns:a16="http://schemas.microsoft.com/office/drawing/2014/main" id="{5862C212-A0BC-4D51-96AF-626C33F06F4C}"/>
                </a:ext>
              </a:extLst>
            </p:cNvPr>
            <p:cNvSpPr/>
            <p:nvPr/>
          </p:nvSpPr>
          <p:spPr>
            <a:xfrm>
              <a:off x="10955574" y="3330651"/>
              <a:ext cx="508432" cy="5084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Verdana"/>
                <a:ea typeface="+mn-ea"/>
                <a:cs typeface="+mn-cs"/>
              </a:endParaRPr>
            </a:p>
          </p:txBody>
        </p:sp>
        <p:sp>
          <p:nvSpPr>
            <p:cNvPr id="108" name="Freeform 104">
              <a:extLst>
                <a:ext uri="{FF2B5EF4-FFF2-40B4-BE49-F238E27FC236}">
                  <a16:creationId xmlns:a16="http://schemas.microsoft.com/office/drawing/2014/main" id="{681EE1D4-E22D-4A83-BD4E-CE01AB690862}"/>
                </a:ext>
              </a:extLst>
            </p:cNvPr>
            <p:cNvSpPr>
              <a:spLocks noEditPoints="1"/>
            </p:cNvSpPr>
            <p:nvPr/>
          </p:nvSpPr>
          <p:spPr bwMode="auto">
            <a:xfrm rot="240000">
              <a:off x="10869323" y="3241286"/>
              <a:ext cx="684212" cy="685800"/>
            </a:xfrm>
            <a:custGeom>
              <a:avLst/>
              <a:gdLst>
                <a:gd name="T0" fmla="*/ 135 w 254"/>
                <a:gd name="T1" fmla="*/ 250 h 254"/>
                <a:gd name="T2" fmla="*/ 249 w 254"/>
                <a:gd name="T3" fmla="*/ 119 h 254"/>
                <a:gd name="T4" fmla="*/ 118 w 254"/>
                <a:gd name="T5" fmla="*/ 5 h 254"/>
                <a:gd name="T6" fmla="*/ 4 w 254"/>
                <a:gd name="T7" fmla="*/ 136 h 254"/>
                <a:gd name="T8" fmla="*/ 135 w 254"/>
                <a:gd name="T9" fmla="*/ 250 h 254"/>
                <a:gd name="T10" fmla="*/ 120 w 254"/>
                <a:gd name="T11" fmla="*/ 28 h 254"/>
                <a:gd name="T12" fmla="*/ 226 w 254"/>
                <a:gd name="T13" fmla="*/ 120 h 254"/>
                <a:gd name="T14" fmla="*/ 134 w 254"/>
                <a:gd name="T15" fmla="*/ 227 h 254"/>
                <a:gd name="T16" fmla="*/ 27 w 254"/>
                <a:gd name="T17" fmla="*/ 134 h 254"/>
                <a:gd name="T18" fmla="*/ 120 w 254"/>
                <a:gd name="T19" fmla="*/ 2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4">
                  <a:moveTo>
                    <a:pt x="135" y="250"/>
                  </a:moveTo>
                  <a:cubicBezTo>
                    <a:pt x="203" y="245"/>
                    <a:pt x="254" y="186"/>
                    <a:pt x="249" y="119"/>
                  </a:cubicBezTo>
                  <a:cubicBezTo>
                    <a:pt x="244" y="51"/>
                    <a:pt x="185" y="0"/>
                    <a:pt x="118" y="5"/>
                  </a:cubicBezTo>
                  <a:cubicBezTo>
                    <a:pt x="51" y="10"/>
                    <a:pt x="0" y="69"/>
                    <a:pt x="4" y="136"/>
                  </a:cubicBezTo>
                  <a:cubicBezTo>
                    <a:pt x="9" y="203"/>
                    <a:pt x="68" y="254"/>
                    <a:pt x="135" y="250"/>
                  </a:cubicBezTo>
                  <a:close/>
                  <a:moveTo>
                    <a:pt x="120" y="28"/>
                  </a:moveTo>
                  <a:cubicBezTo>
                    <a:pt x="175" y="24"/>
                    <a:pt x="222" y="65"/>
                    <a:pt x="226" y="120"/>
                  </a:cubicBezTo>
                  <a:cubicBezTo>
                    <a:pt x="230" y="175"/>
                    <a:pt x="189" y="223"/>
                    <a:pt x="134" y="227"/>
                  </a:cubicBezTo>
                  <a:cubicBezTo>
                    <a:pt x="79" y="231"/>
                    <a:pt x="31" y="189"/>
                    <a:pt x="27" y="134"/>
                  </a:cubicBezTo>
                  <a:cubicBezTo>
                    <a:pt x="23" y="79"/>
                    <a:pt x="65" y="32"/>
                    <a:pt x="120" y="28"/>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sp>
          <p:nvSpPr>
            <p:cNvPr id="109" name="Freeform 105">
              <a:extLst>
                <a:ext uri="{FF2B5EF4-FFF2-40B4-BE49-F238E27FC236}">
                  <a16:creationId xmlns:a16="http://schemas.microsoft.com/office/drawing/2014/main" id="{64631668-831B-48B0-ABE1-793A4BFEBB45}"/>
                </a:ext>
              </a:extLst>
            </p:cNvPr>
            <p:cNvSpPr>
              <a:spLocks noEditPoints="1"/>
            </p:cNvSpPr>
            <p:nvPr/>
          </p:nvSpPr>
          <p:spPr bwMode="auto">
            <a:xfrm rot="240000">
              <a:off x="10731159" y="3106236"/>
              <a:ext cx="957262" cy="957263"/>
            </a:xfrm>
            <a:custGeom>
              <a:avLst/>
              <a:gdLst>
                <a:gd name="T0" fmla="*/ 2 w 355"/>
                <a:gd name="T1" fmla="*/ 204 h 355"/>
                <a:gd name="T2" fmla="*/ 31 w 355"/>
                <a:gd name="T3" fmla="*/ 229 h 355"/>
                <a:gd name="T4" fmla="*/ 27 w 355"/>
                <a:gd name="T5" fmla="*/ 271 h 355"/>
                <a:gd name="T6" fmla="*/ 61 w 355"/>
                <a:gd name="T7" fmla="*/ 280 h 355"/>
                <a:gd name="T8" fmla="*/ 73 w 355"/>
                <a:gd name="T9" fmla="*/ 321 h 355"/>
                <a:gd name="T10" fmla="*/ 109 w 355"/>
                <a:gd name="T11" fmla="*/ 317 h 355"/>
                <a:gd name="T12" fmla="*/ 135 w 355"/>
                <a:gd name="T13" fmla="*/ 350 h 355"/>
                <a:gd name="T14" fmla="*/ 168 w 355"/>
                <a:gd name="T15" fmla="*/ 333 h 355"/>
                <a:gd name="T16" fmla="*/ 204 w 355"/>
                <a:gd name="T17" fmla="*/ 353 h 355"/>
                <a:gd name="T18" fmla="*/ 226 w 355"/>
                <a:gd name="T19" fmla="*/ 325 h 355"/>
                <a:gd name="T20" fmla="*/ 267 w 355"/>
                <a:gd name="T21" fmla="*/ 330 h 355"/>
                <a:gd name="T22" fmla="*/ 280 w 355"/>
                <a:gd name="T23" fmla="*/ 294 h 355"/>
                <a:gd name="T24" fmla="*/ 321 w 355"/>
                <a:gd name="T25" fmla="*/ 282 h 355"/>
                <a:gd name="T26" fmla="*/ 316 w 355"/>
                <a:gd name="T27" fmla="*/ 248 h 355"/>
                <a:gd name="T28" fmla="*/ 349 w 355"/>
                <a:gd name="T29" fmla="*/ 223 h 355"/>
                <a:gd name="T30" fmla="*/ 333 w 355"/>
                <a:gd name="T31" fmla="*/ 183 h 355"/>
                <a:gd name="T32" fmla="*/ 353 w 355"/>
                <a:gd name="T33" fmla="*/ 146 h 355"/>
                <a:gd name="T34" fmla="*/ 323 w 355"/>
                <a:gd name="T35" fmla="*/ 122 h 355"/>
                <a:gd name="T36" fmla="*/ 326 w 355"/>
                <a:gd name="T37" fmla="*/ 80 h 355"/>
                <a:gd name="T38" fmla="*/ 292 w 355"/>
                <a:gd name="T39" fmla="*/ 72 h 355"/>
                <a:gd name="T40" fmla="*/ 279 w 355"/>
                <a:gd name="T41" fmla="*/ 32 h 355"/>
                <a:gd name="T42" fmla="*/ 243 w 355"/>
                <a:gd name="T43" fmla="*/ 36 h 355"/>
                <a:gd name="T44" fmla="*/ 216 w 355"/>
                <a:gd name="T45" fmla="*/ 4 h 355"/>
                <a:gd name="T46" fmla="*/ 183 w 355"/>
                <a:gd name="T47" fmla="*/ 22 h 355"/>
                <a:gd name="T48" fmla="*/ 146 w 355"/>
                <a:gd name="T49" fmla="*/ 2 h 355"/>
                <a:gd name="T50" fmla="*/ 125 w 355"/>
                <a:gd name="T51" fmla="*/ 31 h 355"/>
                <a:gd name="T52" fmla="*/ 84 w 355"/>
                <a:gd name="T53" fmla="*/ 26 h 355"/>
                <a:gd name="T54" fmla="*/ 72 w 355"/>
                <a:gd name="T55" fmla="*/ 63 h 355"/>
                <a:gd name="T56" fmla="*/ 32 w 355"/>
                <a:gd name="T57" fmla="*/ 76 h 355"/>
                <a:gd name="T58" fmla="*/ 37 w 355"/>
                <a:gd name="T59" fmla="*/ 110 h 355"/>
                <a:gd name="T60" fmla="*/ 5 w 355"/>
                <a:gd name="T61" fmla="*/ 136 h 355"/>
                <a:gd name="T62" fmla="*/ 22 w 355"/>
                <a:gd name="T63" fmla="*/ 168 h 355"/>
                <a:gd name="T64" fmla="*/ 169 w 355"/>
                <a:gd name="T65" fmla="*/ 51 h 355"/>
                <a:gd name="T66" fmla="*/ 186 w 355"/>
                <a:gd name="T67" fmla="*/ 304 h 355"/>
                <a:gd name="T68" fmla="*/ 169 w 355"/>
                <a:gd name="T69" fmla="*/ 5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5" h="355">
                  <a:moveTo>
                    <a:pt x="0" y="171"/>
                  </a:moveTo>
                  <a:cubicBezTo>
                    <a:pt x="2" y="204"/>
                    <a:pt x="2" y="204"/>
                    <a:pt x="2" y="204"/>
                  </a:cubicBezTo>
                  <a:cubicBezTo>
                    <a:pt x="24" y="205"/>
                    <a:pt x="24" y="205"/>
                    <a:pt x="24" y="205"/>
                  </a:cubicBezTo>
                  <a:cubicBezTo>
                    <a:pt x="26" y="213"/>
                    <a:pt x="28" y="221"/>
                    <a:pt x="31" y="229"/>
                  </a:cubicBezTo>
                  <a:cubicBezTo>
                    <a:pt x="11" y="241"/>
                    <a:pt x="11" y="241"/>
                    <a:pt x="11" y="241"/>
                  </a:cubicBezTo>
                  <a:cubicBezTo>
                    <a:pt x="27" y="271"/>
                    <a:pt x="27" y="271"/>
                    <a:pt x="27" y="271"/>
                  </a:cubicBezTo>
                  <a:cubicBezTo>
                    <a:pt x="47" y="263"/>
                    <a:pt x="47" y="263"/>
                    <a:pt x="47" y="263"/>
                  </a:cubicBezTo>
                  <a:cubicBezTo>
                    <a:pt x="52" y="269"/>
                    <a:pt x="56" y="275"/>
                    <a:pt x="61" y="280"/>
                  </a:cubicBezTo>
                  <a:cubicBezTo>
                    <a:pt x="47" y="299"/>
                    <a:pt x="47" y="299"/>
                    <a:pt x="47" y="299"/>
                  </a:cubicBezTo>
                  <a:cubicBezTo>
                    <a:pt x="73" y="321"/>
                    <a:pt x="73" y="321"/>
                    <a:pt x="73" y="321"/>
                  </a:cubicBezTo>
                  <a:cubicBezTo>
                    <a:pt x="89" y="305"/>
                    <a:pt x="89" y="305"/>
                    <a:pt x="89" y="305"/>
                  </a:cubicBezTo>
                  <a:cubicBezTo>
                    <a:pt x="95" y="310"/>
                    <a:pt x="102" y="313"/>
                    <a:pt x="109" y="317"/>
                  </a:cubicBezTo>
                  <a:cubicBezTo>
                    <a:pt x="103" y="339"/>
                    <a:pt x="103" y="339"/>
                    <a:pt x="103" y="339"/>
                  </a:cubicBezTo>
                  <a:cubicBezTo>
                    <a:pt x="135" y="350"/>
                    <a:pt x="135" y="350"/>
                    <a:pt x="135" y="350"/>
                  </a:cubicBezTo>
                  <a:cubicBezTo>
                    <a:pt x="144" y="329"/>
                    <a:pt x="144" y="329"/>
                    <a:pt x="144" y="329"/>
                  </a:cubicBezTo>
                  <a:cubicBezTo>
                    <a:pt x="152" y="331"/>
                    <a:pt x="160" y="332"/>
                    <a:pt x="168" y="333"/>
                  </a:cubicBezTo>
                  <a:cubicBezTo>
                    <a:pt x="171" y="355"/>
                    <a:pt x="171" y="355"/>
                    <a:pt x="171" y="355"/>
                  </a:cubicBezTo>
                  <a:cubicBezTo>
                    <a:pt x="204" y="353"/>
                    <a:pt x="204" y="353"/>
                    <a:pt x="204" y="353"/>
                  </a:cubicBezTo>
                  <a:cubicBezTo>
                    <a:pt x="205" y="330"/>
                    <a:pt x="205" y="330"/>
                    <a:pt x="205" y="330"/>
                  </a:cubicBezTo>
                  <a:cubicBezTo>
                    <a:pt x="212" y="329"/>
                    <a:pt x="219" y="327"/>
                    <a:pt x="226" y="325"/>
                  </a:cubicBezTo>
                  <a:cubicBezTo>
                    <a:pt x="237" y="345"/>
                    <a:pt x="237" y="345"/>
                    <a:pt x="237" y="345"/>
                  </a:cubicBezTo>
                  <a:cubicBezTo>
                    <a:pt x="267" y="330"/>
                    <a:pt x="267" y="330"/>
                    <a:pt x="267" y="330"/>
                  </a:cubicBezTo>
                  <a:cubicBezTo>
                    <a:pt x="260" y="309"/>
                    <a:pt x="260" y="309"/>
                    <a:pt x="260" y="309"/>
                  </a:cubicBezTo>
                  <a:cubicBezTo>
                    <a:pt x="267" y="305"/>
                    <a:pt x="274" y="300"/>
                    <a:pt x="280" y="294"/>
                  </a:cubicBezTo>
                  <a:cubicBezTo>
                    <a:pt x="299" y="308"/>
                    <a:pt x="299" y="308"/>
                    <a:pt x="299" y="308"/>
                  </a:cubicBezTo>
                  <a:cubicBezTo>
                    <a:pt x="321" y="282"/>
                    <a:pt x="321" y="282"/>
                    <a:pt x="321" y="282"/>
                  </a:cubicBezTo>
                  <a:cubicBezTo>
                    <a:pt x="305" y="266"/>
                    <a:pt x="305" y="266"/>
                    <a:pt x="305" y="266"/>
                  </a:cubicBezTo>
                  <a:cubicBezTo>
                    <a:pt x="309" y="260"/>
                    <a:pt x="313" y="254"/>
                    <a:pt x="316" y="248"/>
                  </a:cubicBezTo>
                  <a:cubicBezTo>
                    <a:pt x="338" y="254"/>
                    <a:pt x="338" y="254"/>
                    <a:pt x="338" y="254"/>
                  </a:cubicBezTo>
                  <a:cubicBezTo>
                    <a:pt x="349" y="223"/>
                    <a:pt x="349" y="223"/>
                    <a:pt x="349" y="223"/>
                  </a:cubicBezTo>
                  <a:cubicBezTo>
                    <a:pt x="329" y="213"/>
                    <a:pt x="329" y="213"/>
                    <a:pt x="329" y="213"/>
                  </a:cubicBezTo>
                  <a:cubicBezTo>
                    <a:pt x="331" y="204"/>
                    <a:pt x="333" y="194"/>
                    <a:pt x="333" y="183"/>
                  </a:cubicBezTo>
                  <a:cubicBezTo>
                    <a:pt x="355" y="180"/>
                    <a:pt x="355" y="180"/>
                    <a:pt x="355" y="180"/>
                  </a:cubicBezTo>
                  <a:cubicBezTo>
                    <a:pt x="353" y="146"/>
                    <a:pt x="353" y="146"/>
                    <a:pt x="353" y="146"/>
                  </a:cubicBezTo>
                  <a:cubicBezTo>
                    <a:pt x="330" y="146"/>
                    <a:pt x="330" y="146"/>
                    <a:pt x="330" y="146"/>
                  </a:cubicBezTo>
                  <a:cubicBezTo>
                    <a:pt x="328" y="138"/>
                    <a:pt x="326" y="130"/>
                    <a:pt x="323" y="122"/>
                  </a:cubicBezTo>
                  <a:cubicBezTo>
                    <a:pt x="342" y="110"/>
                    <a:pt x="342" y="110"/>
                    <a:pt x="342" y="110"/>
                  </a:cubicBezTo>
                  <a:cubicBezTo>
                    <a:pt x="326" y="80"/>
                    <a:pt x="326" y="80"/>
                    <a:pt x="326" y="80"/>
                  </a:cubicBezTo>
                  <a:cubicBezTo>
                    <a:pt x="306" y="89"/>
                    <a:pt x="306" y="89"/>
                    <a:pt x="306" y="89"/>
                  </a:cubicBezTo>
                  <a:cubicBezTo>
                    <a:pt x="301" y="83"/>
                    <a:pt x="297" y="77"/>
                    <a:pt x="292" y="72"/>
                  </a:cubicBezTo>
                  <a:cubicBezTo>
                    <a:pt x="305" y="53"/>
                    <a:pt x="305" y="53"/>
                    <a:pt x="305" y="53"/>
                  </a:cubicBezTo>
                  <a:cubicBezTo>
                    <a:pt x="279" y="32"/>
                    <a:pt x="279" y="32"/>
                    <a:pt x="279" y="32"/>
                  </a:cubicBezTo>
                  <a:cubicBezTo>
                    <a:pt x="263" y="48"/>
                    <a:pt x="263" y="48"/>
                    <a:pt x="263" y="48"/>
                  </a:cubicBezTo>
                  <a:cubicBezTo>
                    <a:pt x="257" y="43"/>
                    <a:pt x="250" y="40"/>
                    <a:pt x="243" y="36"/>
                  </a:cubicBezTo>
                  <a:cubicBezTo>
                    <a:pt x="248" y="15"/>
                    <a:pt x="248" y="15"/>
                    <a:pt x="248" y="15"/>
                  </a:cubicBezTo>
                  <a:cubicBezTo>
                    <a:pt x="216" y="4"/>
                    <a:pt x="216" y="4"/>
                    <a:pt x="216" y="4"/>
                  </a:cubicBezTo>
                  <a:cubicBezTo>
                    <a:pt x="207" y="25"/>
                    <a:pt x="207" y="25"/>
                    <a:pt x="207" y="25"/>
                  </a:cubicBezTo>
                  <a:cubicBezTo>
                    <a:pt x="200" y="23"/>
                    <a:pt x="192" y="22"/>
                    <a:pt x="183" y="22"/>
                  </a:cubicBezTo>
                  <a:cubicBezTo>
                    <a:pt x="180" y="0"/>
                    <a:pt x="180" y="0"/>
                    <a:pt x="180" y="0"/>
                  </a:cubicBezTo>
                  <a:cubicBezTo>
                    <a:pt x="146" y="2"/>
                    <a:pt x="146" y="2"/>
                    <a:pt x="146" y="2"/>
                  </a:cubicBezTo>
                  <a:cubicBezTo>
                    <a:pt x="146" y="25"/>
                    <a:pt x="146" y="25"/>
                    <a:pt x="146" y="25"/>
                  </a:cubicBezTo>
                  <a:cubicBezTo>
                    <a:pt x="139" y="27"/>
                    <a:pt x="132" y="29"/>
                    <a:pt x="125" y="31"/>
                  </a:cubicBezTo>
                  <a:cubicBezTo>
                    <a:pt x="114" y="12"/>
                    <a:pt x="114" y="12"/>
                    <a:pt x="114" y="12"/>
                  </a:cubicBezTo>
                  <a:cubicBezTo>
                    <a:pt x="84" y="26"/>
                    <a:pt x="84" y="26"/>
                    <a:pt x="84" y="26"/>
                  </a:cubicBezTo>
                  <a:cubicBezTo>
                    <a:pt x="92" y="48"/>
                    <a:pt x="92" y="48"/>
                    <a:pt x="92" y="48"/>
                  </a:cubicBezTo>
                  <a:cubicBezTo>
                    <a:pt x="85" y="52"/>
                    <a:pt x="78" y="58"/>
                    <a:pt x="72" y="63"/>
                  </a:cubicBezTo>
                  <a:cubicBezTo>
                    <a:pt x="54" y="50"/>
                    <a:pt x="54" y="50"/>
                    <a:pt x="54" y="50"/>
                  </a:cubicBezTo>
                  <a:cubicBezTo>
                    <a:pt x="32" y="76"/>
                    <a:pt x="32" y="76"/>
                    <a:pt x="32" y="76"/>
                  </a:cubicBezTo>
                  <a:cubicBezTo>
                    <a:pt x="48" y="92"/>
                    <a:pt x="48" y="92"/>
                    <a:pt x="48" y="92"/>
                  </a:cubicBezTo>
                  <a:cubicBezTo>
                    <a:pt x="44" y="98"/>
                    <a:pt x="40" y="104"/>
                    <a:pt x="37" y="110"/>
                  </a:cubicBezTo>
                  <a:cubicBezTo>
                    <a:pt x="16" y="105"/>
                    <a:pt x="16" y="105"/>
                    <a:pt x="16" y="105"/>
                  </a:cubicBezTo>
                  <a:cubicBezTo>
                    <a:pt x="5" y="136"/>
                    <a:pt x="5" y="136"/>
                    <a:pt x="5" y="136"/>
                  </a:cubicBezTo>
                  <a:cubicBezTo>
                    <a:pt x="25" y="145"/>
                    <a:pt x="25" y="145"/>
                    <a:pt x="25" y="145"/>
                  </a:cubicBezTo>
                  <a:cubicBezTo>
                    <a:pt x="24" y="153"/>
                    <a:pt x="23" y="160"/>
                    <a:pt x="22" y="168"/>
                  </a:cubicBezTo>
                  <a:lnTo>
                    <a:pt x="0" y="171"/>
                  </a:lnTo>
                  <a:close/>
                  <a:moveTo>
                    <a:pt x="169" y="51"/>
                  </a:moveTo>
                  <a:cubicBezTo>
                    <a:pt x="238" y="46"/>
                    <a:pt x="299" y="99"/>
                    <a:pt x="304" y="169"/>
                  </a:cubicBezTo>
                  <a:cubicBezTo>
                    <a:pt x="309" y="238"/>
                    <a:pt x="256" y="299"/>
                    <a:pt x="186" y="304"/>
                  </a:cubicBezTo>
                  <a:cubicBezTo>
                    <a:pt x="117" y="309"/>
                    <a:pt x="56" y="256"/>
                    <a:pt x="51" y="186"/>
                  </a:cubicBezTo>
                  <a:cubicBezTo>
                    <a:pt x="46" y="117"/>
                    <a:pt x="99" y="56"/>
                    <a:pt x="169" y="51"/>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grpSp>
          <p:nvGrpSpPr>
            <p:cNvPr id="110" name="Group 109">
              <a:extLst>
                <a:ext uri="{FF2B5EF4-FFF2-40B4-BE49-F238E27FC236}">
                  <a16:creationId xmlns:a16="http://schemas.microsoft.com/office/drawing/2014/main" id="{EE87D531-80EA-4DAD-B9DB-AF997873E7FC}"/>
                </a:ext>
              </a:extLst>
            </p:cNvPr>
            <p:cNvGrpSpPr/>
            <p:nvPr/>
          </p:nvGrpSpPr>
          <p:grpSpPr>
            <a:xfrm>
              <a:off x="11062153" y="3438385"/>
              <a:ext cx="295275" cy="292965"/>
              <a:chOff x="11076038" y="4842626"/>
              <a:chExt cx="894239" cy="887242"/>
            </a:xfrm>
            <a:solidFill>
              <a:schemeClr val="tx2">
                <a:lumMod val="75000"/>
                <a:lumOff val="25000"/>
              </a:schemeClr>
            </a:solidFill>
          </p:grpSpPr>
          <p:sp>
            <p:nvSpPr>
              <p:cNvPr id="111" name="Freeform 34">
                <a:extLst>
                  <a:ext uri="{FF2B5EF4-FFF2-40B4-BE49-F238E27FC236}">
                    <a16:creationId xmlns:a16="http://schemas.microsoft.com/office/drawing/2014/main" id="{F7395F9A-152E-4A76-A225-A111D31F7627}"/>
                  </a:ext>
                </a:extLst>
              </p:cNvPr>
              <p:cNvSpPr>
                <a:spLocks/>
              </p:cNvSpPr>
              <p:nvPr/>
            </p:nvSpPr>
            <p:spPr bwMode="auto">
              <a:xfrm>
                <a:off x="11132015" y="5342224"/>
                <a:ext cx="383445" cy="387644"/>
              </a:xfrm>
              <a:custGeom>
                <a:avLst/>
                <a:gdLst>
                  <a:gd name="T0" fmla="*/ 414 w 629"/>
                  <a:gd name="T1" fmla="*/ 32 h 635"/>
                  <a:gd name="T2" fmla="*/ 279 w 629"/>
                  <a:gd name="T3" fmla="*/ 68 h 635"/>
                  <a:gd name="T4" fmla="*/ 276 w 629"/>
                  <a:gd name="T5" fmla="*/ 68 h 635"/>
                  <a:gd name="T6" fmla="*/ 264 w 629"/>
                  <a:gd name="T7" fmla="*/ 68 h 635"/>
                  <a:gd name="T8" fmla="*/ 265 w 629"/>
                  <a:gd name="T9" fmla="*/ 69 h 635"/>
                  <a:gd name="T10" fmla="*/ 152 w 629"/>
                  <a:gd name="T11" fmla="*/ 101 h 635"/>
                  <a:gd name="T12" fmla="*/ 95 w 629"/>
                  <a:gd name="T13" fmla="*/ 146 h 635"/>
                  <a:gd name="T14" fmla="*/ 1 w 629"/>
                  <a:gd name="T15" fmla="*/ 346 h 635"/>
                  <a:gd name="T16" fmla="*/ 10 w 629"/>
                  <a:gd name="T17" fmla="*/ 365 h 635"/>
                  <a:gd name="T18" fmla="*/ 32 w 629"/>
                  <a:gd name="T19" fmla="*/ 366 h 635"/>
                  <a:gd name="T20" fmla="*/ 219 w 629"/>
                  <a:gd name="T21" fmla="*/ 258 h 635"/>
                  <a:gd name="T22" fmla="*/ 223 w 629"/>
                  <a:gd name="T23" fmla="*/ 256 h 635"/>
                  <a:gd name="T24" fmla="*/ 292 w 629"/>
                  <a:gd name="T25" fmla="*/ 281 h 635"/>
                  <a:gd name="T26" fmla="*/ 325 w 629"/>
                  <a:gd name="T27" fmla="*/ 325 h 635"/>
                  <a:gd name="T28" fmla="*/ 336 w 629"/>
                  <a:gd name="T29" fmla="*/ 442 h 635"/>
                  <a:gd name="T30" fmla="*/ 330 w 629"/>
                  <a:gd name="T31" fmla="*/ 447 h 635"/>
                  <a:gd name="T32" fmla="*/ 142 w 629"/>
                  <a:gd name="T33" fmla="*/ 556 h 635"/>
                  <a:gd name="T34" fmla="*/ 131 w 629"/>
                  <a:gd name="T35" fmla="*/ 575 h 635"/>
                  <a:gd name="T36" fmla="*/ 143 w 629"/>
                  <a:gd name="T37" fmla="*/ 593 h 635"/>
                  <a:gd name="T38" fmla="*/ 431 w 629"/>
                  <a:gd name="T39" fmla="*/ 584 h 635"/>
                  <a:gd name="T40" fmla="*/ 483 w 629"/>
                  <a:gd name="T41" fmla="*/ 544 h 635"/>
                  <a:gd name="T42" fmla="*/ 558 w 629"/>
                  <a:gd name="T43" fmla="*/ 363 h 635"/>
                  <a:gd name="T44" fmla="*/ 559 w 629"/>
                  <a:gd name="T45" fmla="*/ 364 h 635"/>
                  <a:gd name="T46" fmla="*/ 597 w 629"/>
                  <a:gd name="T47" fmla="*/ 214 h 635"/>
                  <a:gd name="T48" fmla="*/ 629 w 629"/>
                  <a:gd name="T49" fmla="*/ 182 h 635"/>
                  <a:gd name="T50" fmla="*/ 446 w 629"/>
                  <a:gd name="T51" fmla="*/ 0 h 635"/>
                  <a:gd name="T52" fmla="*/ 414 w 629"/>
                  <a:gd name="T53" fmla="*/ 32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9" h="635">
                    <a:moveTo>
                      <a:pt x="414" y="32"/>
                    </a:moveTo>
                    <a:cubicBezTo>
                      <a:pt x="383" y="63"/>
                      <a:pt x="334" y="68"/>
                      <a:pt x="279" y="68"/>
                    </a:cubicBezTo>
                    <a:cubicBezTo>
                      <a:pt x="278" y="68"/>
                      <a:pt x="277" y="68"/>
                      <a:pt x="276" y="68"/>
                    </a:cubicBezTo>
                    <a:cubicBezTo>
                      <a:pt x="272" y="68"/>
                      <a:pt x="268" y="68"/>
                      <a:pt x="264" y="68"/>
                    </a:cubicBezTo>
                    <a:cubicBezTo>
                      <a:pt x="265" y="69"/>
                      <a:pt x="265" y="69"/>
                      <a:pt x="265" y="69"/>
                    </a:cubicBezTo>
                    <a:cubicBezTo>
                      <a:pt x="226" y="71"/>
                      <a:pt x="188" y="81"/>
                      <a:pt x="152" y="101"/>
                    </a:cubicBezTo>
                    <a:cubicBezTo>
                      <a:pt x="131" y="113"/>
                      <a:pt x="112" y="129"/>
                      <a:pt x="95" y="146"/>
                    </a:cubicBezTo>
                    <a:cubicBezTo>
                      <a:pt x="42" y="198"/>
                      <a:pt x="7" y="271"/>
                      <a:pt x="1" y="346"/>
                    </a:cubicBezTo>
                    <a:cubicBezTo>
                      <a:pt x="0" y="353"/>
                      <a:pt x="4" y="361"/>
                      <a:pt x="10" y="365"/>
                    </a:cubicBezTo>
                    <a:cubicBezTo>
                      <a:pt x="17" y="369"/>
                      <a:pt x="25" y="370"/>
                      <a:pt x="32" y="366"/>
                    </a:cubicBezTo>
                    <a:cubicBezTo>
                      <a:pt x="219" y="258"/>
                      <a:pt x="219" y="258"/>
                      <a:pt x="219" y="258"/>
                    </a:cubicBezTo>
                    <a:cubicBezTo>
                      <a:pt x="219" y="258"/>
                      <a:pt x="219" y="257"/>
                      <a:pt x="223" y="256"/>
                    </a:cubicBezTo>
                    <a:cubicBezTo>
                      <a:pt x="233" y="254"/>
                      <a:pt x="257" y="247"/>
                      <a:pt x="292" y="281"/>
                    </a:cubicBezTo>
                    <a:cubicBezTo>
                      <a:pt x="302" y="291"/>
                      <a:pt x="313" y="306"/>
                      <a:pt x="325" y="325"/>
                    </a:cubicBezTo>
                    <a:cubicBezTo>
                      <a:pt x="369" y="405"/>
                      <a:pt x="345" y="430"/>
                      <a:pt x="336" y="442"/>
                    </a:cubicBezTo>
                    <a:cubicBezTo>
                      <a:pt x="331" y="447"/>
                      <a:pt x="329" y="447"/>
                      <a:pt x="330" y="447"/>
                    </a:cubicBezTo>
                    <a:cubicBezTo>
                      <a:pt x="142" y="556"/>
                      <a:pt x="142" y="556"/>
                      <a:pt x="142" y="556"/>
                    </a:cubicBezTo>
                    <a:cubicBezTo>
                      <a:pt x="135" y="560"/>
                      <a:pt x="131" y="567"/>
                      <a:pt x="131" y="575"/>
                    </a:cubicBezTo>
                    <a:cubicBezTo>
                      <a:pt x="132" y="583"/>
                      <a:pt x="136" y="590"/>
                      <a:pt x="143" y="593"/>
                    </a:cubicBezTo>
                    <a:cubicBezTo>
                      <a:pt x="234" y="635"/>
                      <a:pt x="347" y="632"/>
                      <a:pt x="431" y="584"/>
                    </a:cubicBezTo>
                    <a:cubicBezTo>
                      <a:pt x="450" y="573"/>
                      <a:pt x="468" y="559"/>
                      <a:pt x="483" y="544"/>
                    </a:cubicBezTo>
                    <a:cubicBezTo>
                      <a:pt x="531" y="496"/>
                      <a:pt x="556" y="431"/>
                      <a:pt x="558" y="363"/>
                    </a:cubicBezTo>
                    <a:cubicBezTo>
                      <a:pt x="559" y="364"/>
                      <a:pt x="559" y="364"/>
                      <a:pt x="559" y="364"/>
                    </a:cubicBezTo>
                    <a:cubicBezTo>
                      <a:pt x="558" y="304"/>
                      <a:pt x="563" y="248"/>
                      <a:pt x="597" y="214"/>
                    </a:cubicBezTo>
                    <a:cubicBezTo>
                      <a:pt x="629" y="182"/>
                      <a:pt x="629" y="182"/>
                      <a:pt x="629" y="182"/>
                    </a:cubicBezTo>
                    <a:cubicBezTo>
                      <a:pt x="446" y="0"/>
                      <a:pt x="446" y="0"/>
                      <a:pt x="446" y="0"/>
                    </a:cubicBezTo>
                    <a:lnTo>
                      <a:pt x="414" y="3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Verdana"/>
                  <a:ea typeface="+mn-ea"/>
                  <a:cs typeface="+mn-cs"/>
                </a:endParaRPr>
              </a:p>
            </p:txBody>
          </p:sp>
          <p:sp>
            <p:nvSpPr>
              <p:cNvPr id="112" name="Freeform 35">
                <a:extLst>
                  <a:ext uri="{FF2B5EF4-FFF2-40B4-BE49-F238E27FC236}">
                    <a16:creationId xmlns:a16="http://schemas.microsoft.com/office/drawing/2014/main" id="{C9948835-8B9E-4A36-B634-DE1ADC22245B}"/>
                  </a:ext>
                </a:extLst>
              </p:cNvPr>
              <p:cNvSpPr>
                <a:spLocks/>
              </p:cNvSpPr>
              <p:nvPr/>
            </p:nvSpPr>
            <p:spPr bwMode="auto">
              <a:xfrm>
                <a:off x="11348928" y="5115515"/>
                <a:ext cx="607355" cy="607355"/>
              </a:xfrm>
              <a:custGeom>
                <a:avLst/>
                <a:gdLst>
                  <a:gd name="T0" fmla="*/ 509 w 997"/>
                  <a:gd name="T1" fmla="*/ 319 h 996"/>
                  <a:gd name="T2" fmla="*/ 326 w 997"/>
                  <a:gd name="T3" fmla="*/ 136 h 996"/>
                  <a:gd name="T4" fmla="*/ 196 w 997"/>
                  <a:gd name="T5" fmla="*/ 6 h 996"/>
                  <a:gd name="T6" fmla="*/ 182 w 997"/>
                  <a:gd name="T7" fmla="*/ 0 h 996"/>
                  <a:gd name="T8" fmla="*/ 169 w 997"/>
                  <a:gd name="T9" fmla="*/ 6 h 996"/>
                  <a:gd name="T10" fmla="*/ 8 w 997"/>
                  <a:gd name="T11" fmla="*/ 167 h 996"/>
                  <a:gd name="T12" fmla="*/ 8 w 997"/>
                  <a:gd name="T13" fmla="*/ 194 h 996"/>
                  <a:gd name="T14" fmla="*/ 138 w 997"/>
                  <a:gd name="T15" fmla="*/ 324 h 996"/>
                  <a:gd name="T16" fmla="*/ 321 w 997"/>
                  <a:gd name="T17" fmla="*/ 507 h 996"/>
                  <a:gd name="T18" fmla="*/ 803 w 997"/>
                  <a:gd name="T19" fmla="*/ 988 h 996"/>
                  <a:gd name="T20" fmla="*/ 830 w 997"/>
                  <a:gd name="T21" fmla="*/ 988 h 996"/>
                  <a:gd name="T22" fmla="*/ 991 w 997"/>
                  <a:gd name="T23" fmla="*/ 827 h 996"/>
                  <a:gd name="T24" fmla="*/ 997 w 997"/>
                  <a:gd name="T25" fmla="*/ 814 h 996"/>
                  <a:gd name="T26" fmla="*/ 991 w 997"/>
                  <a:gd name="T27" fmla="*/ 800 h 996"/>
                  <a:gd name="T28" fmla="*/ 509 w 997"/>
                  <a:gd name="T29" fmla="*/ 319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7" h="996">
                    <a:moveTo>
                      <a:pt x="509" y="319"/>
                    </a:moveTo>
                    <a:cubicBezTo>
                      <a:pt x="326" y="136"/>
                      <a:pt x="326" y="136"/>
                      <a:pt x="326" y="136"/>
                    </a:cubicBezTo>
                    <a:cubicBezTo>
                      <a:pt x="196" y="6"/>
                      <a:pt x="196" y="6"/>
                      <a:pt x="196" y="6"/>
                    </a:cubicBezTo>
                    <a:cubicBezTo>
                      <a:pt x="192" y="2"/>
                      <a:pt x="187" y="0"/>
                      <a:pt x="182" y="0"/>
                    </a:cubicBezTo>
                    <a:cubicBezTo>
                      <a:pt x="177" y="0"/>
                      <a:pt x="172" y="2"/>
                      <a:pt x="169" y="6"/>
                    </a:cubicBezTo>
                    <a:cubicBezTo>
                      <a:pt x="8" y="167"/>
                      <a:pt x="8" y="167"/>
                      <a:pt x="8" y="167"/>
                    </a:cubicBezTo>
                    <a:cubicBezTo>
                      <a:pt x="0" y="174"/>
                      <a:pt x="0" y="187"/>
                      <a:pt x="8" y="194"/>
                    </a:cubicBezTo>
                    <a:cubicBezTo>
                      <a:pt x="138" y="324"/>
                      <a:pt x="138" y="324"/>
                      <a:pt x="138" y="324"/>
                    </a:cubicBezTo>
                    <a:cubicBezTo>
                      <a:pt x="321" y="507"/>
                      <a:pt x="321" y="507"/>
                      <a:pt x="321" y="507"/>
                    </a:cubicBezTo>
                    <a:cubicBezTo>
                      <a:pt x="803" y="988"/>
                      <a:pt x="803" y="988"/>
                      <a:pt x="803" y="988"/>
                    </a:cubicBezTo>
                    <a:cubicBezTo>
                      <a:pt x="810" y="996"/>
                      <a:pt x="822" y="996"/>
                      <a:pt x="830" y="988"/>
                    </a:cubicBezTo>
                    <a:cubicBezTo>
                      <a:pt x="991" y="827"/>
                      <a:pt x="991" y="827"/>
                      <a:pt x="991" y="827"/>
                    </a:cubicBezTo>
                    <a:cubicBezTo>
                      <a:pt x="995" y="824"/>
                      <a:pt x="997" y="819"/>
                      <a:pt x="997" y="814"/>
                    </a:cubicBezTo>
                    <a:cubicBezTo>
                      <a:pt x="997" y="809"/>
                      <a:pt x="995" y="804"/>
                      <a:pt x="991" y="800"/>
                    </a:cubicBezTo>
                    <a:lnTo>
                      <a:pt x="509" y="319"/>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Verdana"/>
                  <a:ea typeface="+mn-ea"/>
                  <a:cs typeface="+mn-cs"/>
                </a:endParaRPr>
              </a:p>
            </p:txBody>
          </p:sp>
          <p:sp>
            <p:nvSpPr>
              <p:cNvPr id="113" name="Freeform 36">
                <a:extLst>
                  <a:ext uri="{FF2B5EF4-FFF2-40B4-BE49-F238E27FC236}">
                    <a16:creationId xmlns:a16="http://schemas.microsoft.com/office/drawing/2014/main" id="{BCC967C1-E948-4288-B658-DEB8845685D3}"/>
                  </a:ext>
                </a:extLst>
              </p:cNvPr>
              <p:cNvSpPr>
                <a:spLocks/>
              </p:cNvSpPr>
              <p:nvPr/>
            </p:nvSpPr>
            <p:spPr bwMode="auto">
              <a:xfrm>
                <a:off x="11575636" y="4883209"/>
                <a:ext cx="394641" cy="398840"/>
              </a:xfrm>
              <a:custGeom>
                <a:avLst/>
                <a:gdLst>
                  <a:gd name="T0" fmla="*/ 636 w 646"/>
                  <a:gd name="T1" fmla="*/ 269 h 652"/>
                  <a:gd name="T2" fmla="*/ 614 w 646"/>
                  <a:gd name="T3" fmla="*/ 269 h 652"/>
                  <a:gd name="T4" fmla="*/ 428 w 646"/>
                  <a:gd name="T5" fmla="*/ 376 h 652"/>
                  <a:gd name="T6" fmla="*/ 424 w 646"/>
                  <a:gd name="T7" fmla="*/ 378 h 652"/>
                  <a:gd name="T8" fmla="*/ 355 w 646"/>
                  <a:gd name="T9" fmla="*/ 353 h 652"/>
                  <a:gd name="T10" fmla="*/ 322 w 646"/>
                  <a:gd name="T11" fmla="*/ 309 h 652"/>
                  <a:gd name="T12" fmla="*/ 311 w 646"/>
                  <a:gd name="T13" fmla="*/ 192 h 652"/>
                  <a:gd name="T14" fmla="*/ 317 w 646"/>
                  <a:gd name="T15" fmla="*/ 187 h 652"/>
                  <a:gd name="T16" fmla="*/ 505 w 646"/>
                  <a:gd name="T17" fmla="*/ 79 h 652"/>
                  <a:gd name="T18" fmla="*/ 515 w 646"/>
                  <a:gd name="T19" fmla="*/ 59 h 652"/>
                  <a:gd name="T20" fmla="*/ 503 w 646"/>
                  <a:gd name="T21" fmla="*/ 41 h 652"/>
                  <a:gd name="T22" fmla="*/ 216 w 646"/>
                  <a:gd name="T23" fmla="*/ 51 h 652"/>
                  <a:gd name="T24" fmla="*/ 164 w 646"/>
                  <a:gd name="T25" fmla="*/ 90 h 652"/>
                  <a:gd name="T26" fmla="*/ 89 w 646"/>
                  <a:gd name="T27" fmla="*/ 271 h 652"/>
                  <a:gd name="T28" fmla="*/ 88 w 646"/>
                  <a:gd name="T29" fmla="*/ 270 h 652"/>
                  <a:gd name="T30" fmla="*/ 49 w 646"/>
                  <a:gd name="T31" fmla="*/ 420 h 652"/>
                  <a:gd name="T32" fmla="*/ 0 w 646"/>
                  <a:gd name="T33" fmla="*/ 469 h 652"/>
                  <a:gd name="T34" fmla="*/ 182 w 646"/>
                  <a:gd name="T35" fmla="*/ 652 h 652"/>
                  <a:gd name="T36" fmla="*/ 232 w 646"/>
                  <a:gd name="T37" fmla="*/ 603 h 652"/>
                  <a:gd name="T38" fmla="*/ 367 w 646"/>
                  <a:gd name="T39" fmla="*/ 566 h 652"/>
                  <a:gd name="T40" fmla="*/ 370 w 646"/>
                  <a:gd name="T41" fmla="*/ 567 h 652"/>
                  <a:gd name="T42" fmla="*/ 383 w 646"/>
                  <a:gd name="T43" fmla="*/ 567 h 652"/>
                  <a:gd name="T44" fmla="*/ 382 w 646"/>
                  <a:gd name="T45" fmla="*/ 565 h 652"/>
                  <a:gd name="T46" fmla="*/ 494 w 646"/>
                  <a:gd name="T47" fmla="*/ 533 h 652"/>
                  <a:gd name="T48" fmla="*/ 552 w 646"/>
                  <a:gd name="T49" fmla="*/ 488 h 652"/>
                  <a:gd name="T50" fmla="*/ 646 w 646"/>
                  <a:gd name="T51" fmla="*/ 289 h 652"/>
                  <a:gd name="T52" fmla="*/ 636 w 646"/>
                  <a:gd name="T53" fmla="*/ 2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6" h="652">
                    <a:moveTo>
                      <a:pt x="636" y="269"/>
                    </a:moveTo>
                    <a:cubicBezTo>
                      <a:pt x="630" y="265"/>
                      <a:pt x="621" y="265"/>
                      <a:pt x="614" y="269"/>
                    </a:cubicBezTo>
                    <a:cubicBezTo>
                      <a:pt x="428" y="376"/>
                      <a:pt x="428" y="376"/>
                      <a:pt x="428" y="376"/>
                    </a:cubicBezTo>
                    <a:cubicBezTo>
                      <a:pt x="428" y="376"/>
                      <a:pt x="427" y="377"/>
                      <a:pt x="424" y="378"/>
                    </a:cubicBezTo>
                    <a:cubicBezTo>
                      <a:pt x="413" y="381"/>
                      <a:pt x="389" y="387"/>
                      <a:pt x="355" y="353"/>
                    </a:cubicBezTo>
                    <a:cubicBezTo>
                      <a:pt x="344" y="343"/>
                      <a:pt x="333" y="329"/>
                      <a:pt x="322" y="309"/>
                    </a:cubicBezTo>
                    <a:cubicBezTo>
                      <a:pt x="278" y="229"/>
                      <a:pt x="301" y="204"/>
                      <a:pt x="311" y="192"/>
                    </a:cubicBezTo>
                    <a:cubicBezTo>
                      <a:pt x="315" y="188"/>
                      <a:pt x="317" y="187"/>
                      <a:pt x="317" y="187"/>
                    </a:cubicBezTo>
                    <a:cubicBezTo>
                      <a:pt x="505" y="79"/>
                      <a:pt x="505" y="79"/>
                      <a:pt x="505" y="79"/>
                    </a:cubicBezTo>
                    <a:cubicBezTo>
                      <a:pt x="512" y="75"/>
                      <a:pt x="516" y="67"/>
                      <a:pt x="515" y="59"/>
                    </a:cubicBezTo>
                    <a:cubicBezTo>
                      <a:pt x="515" y="52"/>
                      <a:pt x="510" y="45"/>
                      <a:pt x="503" y="41"/>
                    </a:cubicBezTo>
                    <a:cubicBezTo>
                      <a:pt x="412" y="0"/>
                      <a:pt x="300" y="2"/>
                      <a:pt x="216" y="51"/>
                    </a:cubicBezTo>
                    <a:cubicBezTo>
                      <a:pt x="196" y="62"/>
                      <a:pt x="179" y="75"/>
                      <a:pt x="164" y="90"/>
                    </a:cubicBezTo>
                    <a:cubicBezTo>
                      <a:pt x="116" y="138"/>
                      <a:pt x="90" y="203"/>
                      <a:pt x="89" y="271"/>
                    </a:cubicBezTo>
                    <a:cubicBezTo>
                      <a:pt x="88" y="270"/>
                      <a:pt x="88" y="270"/>
                      <a:pt x="88" y="270"/>
                    </a:cubicBezTo>
                    <a:cubicBezTo>
                      <a:pt x="89" y="331"/>
                      <a:pt x="83" y="386"/>
                      <a:pt x="49" y="420"/>
                    </a:cubicBezTo>
                    <a:cubicBezTo>
                      <a:pt x="0" y="469"/>
                      <a:pt x="0" y="469"/>
                      <a:pt x="0" y="469"/>
                    </a:cubicBezTo>
                    <a:cubicBezTo>
                      <a:pt x="182" y="652"/>
                      <a:pt x="182" y="652"/>
                      <a:pt x="182" y="652"/>
                    </a:cubicBezTo>
                    <a:cubicBezTo>
                      <a:pt x="232" y="603"/>
                      <a:pt x="232" y="603"/>
                      <a:pt x="232" y="603"/>
                    </a:cubicBezTo>
                    <a:cubicBezTo>
                      <a:pt x="263" y="572"/>
                      <a:pt x="313" y="566"/>
                      <a:pt x="367" y="566"/>
                    </a:cubicBezTo>
                    <a:cubicBezTo>
                      <a:pt x="368" y="567"/>
                      <a:pt x="369" y="567"/>
                      <a:pt x="370" y="567"/>
                    </a:cubicBezTo>
                    <a:cubicBezTo>
                      <a:pt x="374" y="567"/>
                      <a:pt x="379" y="567"/>
                      <a:pt x="383" y="567"/>
                    </a:cubicBezTo>
                    <a:cubicBezTo>
                      <a:pt x="382" y="565"/>
                      <a:pt x="382" y="565"/>
                      <a:pt x="382" y="565"/>
                    </a:cubicBezTo>
                    <a:cubicBezTo>
                      <a:pt x="420" y="563"/>
                      <a:pt x="459" y="553"/>
                      <a:pt x="494" y="533"/>
                    </a:cubicBezTo>
                    <a:cubicBezTo>
                      <a:pt x="515" y="521"/>
                      <a:pt x="534" y="506"/>
                      <a:pt x="552" y="488"/>
                    </a:cubicBezTo>
                    <a:cubicBezTo>
                      <a:pt x="604" y="436"/>
                      <a:pt x="639" y="363"/>
                      <a:pt x="646" y="289"/>
                    </a:cubicBezTo>
                    <a:cubicBezTo>
                      <a:pt x="646" y="281"/>
                      <a:pt x="643" y="273"/>
                      <a:pt x="636" y="2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Verdana"/>
                  <a:ea typeface="+mn-ea"/>
                  <a:cs typeface="+mn-cs"/>
                </a:endParaRPr>
              </a:p>
            </p:txBody>
          </p:sp>
          <p:sp>
            <p:nvSpPr>
              <p:cNvPr id="114" name="Freeform 37">
                <a:extLst>
                  <a:ext uri="{FF2B5EF4-FFF2-40B4-BE49-F238E27FC236}">
                    <a16:creationId xmlns:a16="http://schemas.microsoft.com/office/drawing/2014/main" id="{68FA8CA6-3FBD-44CB-97DF-9C4958BD2DAB}"/>
                  </a:ext>
                </a:extLst>
              </p:cNvPr>
              <p:cNvSpPr>
                <a:spLocks/>
              </p:cNvSpPr>
              <p:nvPr/>
            </p:nvSpPr>
            <p:spPr bwMode="auto">
              <a:xfrm>
                <a:off x="11076038" y="4842626"/>
                <a:ext cx="424029" cy="424029"/>
              </a:xfrm>
              <a:custGeom>
                <a:avLst/>
                <a:gdLst>
                  <a:gd name="T0" fmla="*/ 248 w 695"/>
                  <a:gd name="T1" fmla="*/ 695 h 695"/>
                  <a:gd name="T2" fmla="*/ 279 w 695"/>
                  <a:gd name="T3" fmla="*/ 682 h 695"/>
                  <a:gd name="T4" fmla="*/ 682 w 695"/>
                  <a:gd name="T5" fmla="*/ 279 h 695"/>
                  <a:gd name="T6" fmla="*/ 695 w 695"/>
                  <a:gd name="T7" fmla="*/ 248 h 695"/>
                  <a:gd name="T8" fmla="*/ 682 w 695"/>
                  <a:gd name="T9" fmla="*/ 218 h 695"/>
                  <a:gd name="T10" fmla="*/ 477 w 695"/>
                  <a:gd name="T11" fmla="*/ 12 h 695"/>
                  <a:gd name="T12" fmla="*/ 446 w 695"/>
                  <a:gd name="T13" fmla="*/ 0 h 695"/>
                  <a:gd name="T14" fmla="*/ 416 w 695"/>
                  <a:gd name="T15" fmla="*/ 12 h 695"/>
                  <a:gd name="T16" fmla="*/ 12 w 695"/>
                  <a:gd name="T17" fmla="*/ 416 h 695"/>
                  <a:gd name="T18" fmla="*/ 0 w 695"/>
                  <a:gd name="T19" fmla="*/ 446 h 695"/>
                  <a:gd name="T20" fmla="*/ 12 w 695"/>
                  <a:gd name="T21" fmla="*/ 477 h 695"/>
                  <a:gd name="T22" fmla="*/ 218 w 695"/>
                  <a:gd name="T23" fmla="*/ 682 h 695"/>
                  <a:gd name="T24" fmla="*/ 248 w 695"/>
                  <a:gd name="T25"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5" h="695">
                    <a:moveTo>
                      <a:pt x="248" y="695"/>
                    </a:moveTo>
                    <a:cubicBezTo>
                      <a:pt x="260" y="695"/>
                      <a:pt x="271" y="690"/>
                      <a:pt x="279" y="682"/>
                    </a:cubicBezTo>
                    <a:cubicBezTo>
                      <a:pt x="682" y="279"/>
                      <a:pt x="682" y="279"/>
                      <a:pt x="682" y="279"/>
                    </a:cubicBezTo>
                    <a:cubicBezTo>
                      <a:pt x="690" y="271"/>
                      <a:pt x="695" y="260"/>
                      <a:pt x="695" y="248"/>
                    </a:cubicBezTo>
                    <a:cubicBezTo>
                      <a:pt x="695" y="237"/>
                      <a:pt x="690" y="226"/>
                      <a:pt x="682" y="218"/>
                    </a:cubicBezTo>
                    <a:cubicBezTo>
                      <a:pt x="477" y="12"/>
                      <a:pt x="477" y="12"/>
                      <a:pt x="477" y="12"/>
                    </a:cubicBezTo>
                    <a:cubicBezTo>
                      <a:pt x="469" y="4"/>
                      <a:pt x="458" y="0"/>
                      <a:pt x="446" y="0"/>
                    </a:cubicBezTo>
                    <a:cubicBezTo>
                      <a:pt x="435" y="0"/>
                      <a:pt x="424" y="4"/>
                      <a:pt x="416" y="12"/>
                    </a:cubicBezTo>
                    <a:cubicBezTo>
                      <a:pt x="12" y="416"/>
                      <a:pt x="12" y="416"/>
                      <a:pt x="12" y="416"/>
                    </a:cubicBezTo>
                    <a:cubicBezTo>
                      <a:pt x="4" y="424"/>
                      <a:pt x="0" y="435"/>
                      <a:pt x="0" y="446"/>
                    </a:cubicBezTo>
                    <a:cubicBezTo>
                      <a:pt x="0" y="458"/>
                      <a:pt x="4" y="469"/>
                      <a:pt x="12" y="477"/>
                    </a:cubicBezTo>
                    <a:cubicBezTo>
                      <a:pt x="218" y="682"/>
                      <a:pt x="218" y="682"/>
                      <a:pt x="218" y="682"/>
                    </a:cubicBezTo>
                    <a:cubicBezTo>
                      <a:pt x="226" y="690"/>
                      <a:pt x="237" y="695"/>
                      <a:pt x="248" y="69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Verdana"/>
                  <a:ea typeface="+mn-ea"/>
                  <a:cs typeface="+mn-cs"/>
                </a:endParaRPr>
              </a:p>
            </p:txBody>
          </p:sp>
        </p:grpSp>
      </p:grpSp>
      <p:sp>
        <p:nvSpPr>
          <p:cNvPr id="120" name="Rectangle 119">
            <a:extLst>
              <a:ext uri="{FF2B5EF4-FFF2-40B4-BE49-F238E27FC236}">
                <a16:creationId xmlns:a16="http://schemas.microsoft.com/office/drawing/2014/main" id="{F081CE65-1983-4060-8CC2-5DA29610FFD0}"/>
              </a:ext>
            </a:extLst>
          </p:cNvPr>
          <p:cNvSpPr/>
          <p:nvPr/>
        </p:nvSpPr>
        <p:spPr>
          <a:xfrm>
            <a:off x="3152355" y="5789060"/>
            <a:ext cx="1429270"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prstClr val="black"/>
                </a:solidFill>
                <a:effectLst/>
                <a:uLnTx/>
                <a:uFillTx/>
                <a:latin typeface="Verdana"/>
                <a:ea typeface="+mn-ea"/>
                <a:cs typeface="+mn-cs"/>
              </a:rPr>
              <a:t>Data </a:t>
            </a:r>
            <a:r>
              <a:rPr kumimoji="0" lang="fr-FR" sz="1600" b="0" i="0" u="none" strike="noStrike" kern="1200" cap="none" spc="0" normalizeH="0" baseline="0" noProof="0" err="1">
                <a:ln>
                  <a:noFill/>
                </a:ln>
                <a:solidFill>
                  <a:prstClr val="black"/>
                </a:solidFill>
                <a:effectLst/>
                <a:uLnTx/>
                <a:uFillTx/>
                <a:latin typeface="Verdana"/>
                <a:ea typeface="+mn-ea"/>
                <a:cs typeface="+mn-cs"/>
              </a:rPr>
              <a:t>preparation</a:t>
            </a:r>
            <a:endParaRPr kumimoji="0" lang="fr-FR" sz="1600" b="0" i="0" u="none" strike="noStrike" kern="1200" cap="none" spc="0" normalizeH="0" baseline="0" noProof="0">
              <a:ln>
                <a:noFill/>
              </a:ln>
              <a:solidFill>
                <a:prstClr val="black"/>
              </a:solidFill>
              <a:effectLst/>
              <a:uLnTx/>
              <a:uFillTx/>
              <a:latin typeface="Verdana"/>
              <a:ea typeface="+mn-ea"/>
              <a:cs typeface="+mn-cs"/>
            </a:endParaRPr>
          </a:p>
        </p:txBody>
      </p:sp>
      <p:sp>
        <p:nvSpPr>
          <p:cNvPr id="121" name="Rectangle 120">
            <a:extLst>
              <a:ext uri="{FF2B5EF4-FFF2-40B4-BE49-F238E27FC236}">
                <a16:creationId xmlns:a16="http://schemas.microsoft.com/office/drawing/2014/main" id="{81D275D6-6FDE-4622-B60A-18D1AEE0AF2D}"/>
              </a:ext>
            </a:extLst>
          </p:cNvPr>
          <p:cNvSpPr/>
          <p:nvPr/>
        </p:nvSpPr>
        <p:spPr>
          <a:xfrm>
            <a:off x="66836" y="2020745"/>
            <a:ext cx="1850863"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prstClr val="black"/>
                </a:solidFill>
                <a:effectLst/>
                <a:uLnTx/>
                <a:uFillTx/>
                <a:latin typeface="Verdana"/>
                <a:ea typeface="+mn-ea"/>
                <a:cs typeface="+mn-cs"/>
              </a:rPr>
              <a:t>Business </a:t>
            </a:r>
            <a:r>
              <a:rPr kumimoji="0" lang="fr-FR" sz="1600" b="0" i="0" u="none" strike="noStrike" kern="1200" cap="none" spc="0" normalizeH="0" baseline="0" noProof="0" err="1">
                <a:ln>
                  <a:noFill/>
                </a:ln>
                <a:solidFill>
                  <a:prstClr val="black"/>
                </a:solidFill>
                <a:effectLst/>
                <a:uLnTx/>
                <a:uFillTx/>
                <a:latin typeface="Verdana"/>
                <a:ea typeface="+mn-ea"/>
                <a:cs typeface="+mn-cs"/>
              </a:rPr>
              <a:t>understanding</a:t>
            </a:r>
            <a:endParaRPr kumimoji="0" lang="fr-FR" sz="1600" b="0" i="0" u="none" strike="noStrike" kern="1200" cap="none" spc="0" normalizeH="0" baseline="0" noProof="0">
              <a:ln>
                <a:noFill/>
              </a:ln>
              <a:solidFill>
                <a:prstClr val="black"/>
              </a:solidFill>
              <a:effectLst/>
              <a:uLnTx/>
              <a:uFillTx/>
              <a:latin typeface="Verdana"/>
              <a:ea typeface="+mn-ea"/>
              <a:cs typeface="+mn-cs"/>
            </a:endParaRPr>
          </a:p>
        </p:txBody>
      </p:sp>
      <p:sp>
        <p:nvSpPr>
          <p:cNvPr id="122" name="Rectangle 121">
            <a:extLst>
              <a:ext uri="{FF2B5EF4-FFF2-40B4-BE49-F238E27FC236}">
                <a16:creationId xmlns:a16="http://schemas.microsoft.com/office/drawing/2014/main" id="{16E9B3CD-329B-4CD1-BA7F-AC472B17E2EE}"/>
              </a:ext>
            </a:extLst>
          </p:cNvPr>
          <p:cNvSpPr/>
          <p:nvPr/>
        </p:nvSpPr>
        <p:spPr>
          <a:xfrm>
            <a:off x="5552585" y="3643219"/>
            <a:ext cx="2114898"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err="1">
                <a:ln>
                  <a:noFill/>
                </a:ln>
                <a:solidFill>
                  <a:prstClr val="black"/>
                </a:solidFill>
                <a:effectLst/>
                <a:uLnTx/>
                <a:uFillTx/>
                <a:latin typeface="Verdana"/>
                <a:ea typeface="+mn-ea"/>
                <a:cs typeface="+mn-cs"/>
              </a:rPr>
              <a:t>Preparation</a:t>
            </a:r>
            <a:r>
              <a:rPr kumimoji="0" lang="fr-FR" sz="1600" b="0" i="0" u="none" strike="noStrike" kern="1200" cap="none" spc="0" normalizeH="0" baseline="0" noProof="0">
                <a:ln>
                  <a:noFill/>
                </a:ln>
                <a:solidFill>
                  <a:prstClr val="black"/>
                </a:solidFill>
                <a:effectLst/>
                <a:uLnTx/>
                <a:uFillTx/>
                <a:latin typeface="Verdana"/>
                <a:ea typeface="+mn-ea"/>
                <a:cs typeface="+mn-cs"/>
              </a:rPr>
              <a:t> exploration &amp; </a:t>
            </a:r>
            <a:r>
              <a:rPr kumimoji="0" lang="fr-FR" sz="1600" b="0" i="0" u="none" strike="noStrike" kern="1200" cap="none" spc="0" normalizeH="0" baseline="0" noProof="0" err="1">
                <a:ln>
                  <a:noFill/>
                </a:ln>
                <a:solidFill>
                  <a:prstClr val="black"/>
                </a:solidFill>
                <a:effectLst/>
                <a:uLnTx/>
                <a:uFillTx/>
                <a:latin typeface="Verdana"/>
                <a:ea typeface="+mn-ea"/>
                <a:cs typeface="+mn-cs"/>
              </a:rPr>
              <a:t>viz</a:t>
            </a:r>
            <a:endParaRPr kumimoji="0" lang="fr-FR" sz="1600" b="0" i="0" u="none" strike="noStrike" kern="1200" cap="none" spc="0" normalizeH="0" baseline="0" noProof="0">
              <a:ln>
                <a:noFill/>
              </a:ln>
              <a:solidFill>
                <a:prstClr val="black"/>
              </a:solidFill>
              <a:effectLst/>
              <a:uLnTx/>
              <a:uFillTx/>
              <a:latin typeface="Verdana"/>
              <a:ea typeface="+mn-ea"/>
              <a:cs typeface="+mn-cs"/>
            </a:endParaRPr>
          </a:p>
        </p:txBody>
      </p:sp>
      <p:sp>
        <p:nvSpPr>
          <p:cNvPr id="123" name="Rectangle 122">
            <a:extLst>
              <a:ext uri="{FF2B5EF4-FFF2-40B4-BE49-F238E27FC236}">
                <a16:creationId xmlns:a16="http://schemas.microsoft.com/office/drawing/2014/main" id="{0F224FC7-1145-4945-8C8A-7429FC04ED85}"/>
              </a:ext>
            </a:extLst>
          </p:cNvPr>
          <p:cNvSpPr/>
          <p:nvPr/>
        </p:nvSpPr>
        <p:spPr>
          <a:xfrm>
            <a:off x="9879724" y="4207270"/>
            <a:ext cx="2015191"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Verdana"/>
                <a:ea typeface="+mn-ea"/>
                <a:cs typeface="+mn-cs"/>
              </a:rPr>
              <a:t>Scale up strategy and deployment</a:t>
            </a:r>
          </a:p>
        </p:txBody>
      </p:sp>
      <p:grpSp>
        <p:nvGrpSpPr>
          <p:cNvPr id="125" name="Group 124">
            <a:extLst>
              <a:ext uri="{FF2B5EF4-FFF2-40B4-BE49-F238E27FC236}">
                <a16:creationId xmlns:a16="http://schemas.microsoft.com/office/drawing/2014/main" id="{9AD6EFC2-C29B-43FD-B210-C4621AD7B447}"/>
              </a:ext>
            </a:extLst>
          </p:cNvPr>
          <p:cNvGrpSpPr/>
          <p:nvPr/>
        </p:nvGrpSpPr>
        <p:grpSpPr>
          <a:xfrm>
            <a:off x="9171421" y="4770088"/>
            <a:ext cx="2549221" cy="1381791"/>
            <a:chOff x="550200" y="3878317"/>
            <a:chExt cx="2549221" cy="1292773"/>
          </a:xfrm>
        </p:grpSpPr>
        <p:sp>
          <p:nvSpPr>
            <p:cNvPr id="126" name="Rectangle 125">
              <a:extLst>
                <a:ext uri="{FF2B5EF4-FFF2-40B4-BE49-F238E27FC236}">
                  <a16:creationId xmlns:a16="http://schemas.microsoft.com/office/drawing/2014/main" id="{E872AD94-1FC8-4C52-87C5-3CB0214D445A}"/>
                </a:ext>
              </a:extLst>
            </p:cNvPr>
            <p:cNvSpPr/>
            <p:nvPr/>
          </p:nvSpPr>
          <p:spPr>
            <a:xfrm>
              <a:off x="550200" y="3878317"/>
              <a:ext cx="45719" cy="1292773"/>
            </a:xfrm>
            <a:prstGeom prst="rect">
              <a:avLst/>
            </a:prstGeom>
            <a:solidFill>
              <a:srgbClr val="F5F4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127" name="Rectangle 126">
              <a:extLst>
                <a:ext uri="{FF2B5EF4-FFF2-40B4-BE49-F238E27FC236}">
                  <a16:creationId xmlns:a16="http://schemas.microsoft.com/office/drawing/2014/main" id="{D129477B-C75F-4B87-99A6-4F3E8A402B40}"/>
                </a:ext>
              </a:extLst>
            </p:cNvPr>
            <p:cNvSpPr/>
            <p:nvPr/>
          </p:nvSpPr>
          <p:spPr>
            <a:xfrm>
              <a:off x="595918" y="3878317"/>
              <a:ext cx="2503503" cy="1292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auto" latinLnBrk="0" hangingPunct="1">
                <a:lnSpc>
                  <a:spcPct val="100000"/>
                </a:lnSpc>
                <a:spcBef>
                  <a:spcPts val="200"/>
                </a:spcBef>
                <a:spcAft>
                  <a:spcPts val="200"/>
                </a:spcAft>
                <a:buClr>
                  <a:srgbClr val="F5F4EC"/>
                </a:buClr>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Verdana"/>
                  <a:ea typeface="+mn-ea"/>
                  <a:cs typeface="+mn-cs"/>
                </a:rPr>
                <a:t>Identify industrialization stakes, complexity and feasibility </a:t>
              </a:r>
            </a:p>
            <a:p>
              <a:pPr marL="171450" marR="0" lvl="0" indent="-171450" algn="l" defTabSz="914400" rtl="0" eaLnBrk="1" fontAlgn="auto" latinLnBrk="0" hangingPunct="1">
                <a:lnSpc>
                  <a:spcPct val="100000"/>
                </a:lnSpc>
                <a:spcBef>
                  <a:spcPts val="200"/>
                </a:spcBef>
                <a:spcAft>
                  <a:spcPts val="200"/>
                </a:spcAft>
                <a:buClr>
                  <a:srgbClr val="F5F4EC"/>
                </a:buClr>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Verdana"/>
                  <a:ea typeface="+mn-ea"/>
                  <a:cs typeface="+mn-cs"/>
                </a:rPr>
                <a:t>Work on a scale up strategy to propose to your client</a:t>
              </a:r>
            </a:p>
            <a:p>
              <a:pPr marL="171450" marR="0" lvl="0" indent="-171450" algn="l" defTabSz="914400" rtl="0" eaLnBrk="1" fontAlgn="auto" latinLnBrk="0" hangingPunct="1">
                <a:lnSpc>
                  <a:spcPct val="100000"/>
                </a:lnSpc>
                <a:spcBef>
                  <a:spcPts val="200"/>
                </a:spcBef>
                <a:spcAft>
                  <a:spcPts val="200"/>
                </a:spcAft>
                <a:buClr>
                  <a:srgbClr val="F5F4EC"/>
                </a:buClr>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Verdana"/>
                  <a:ea typeface="+mn-ea"/>
                  <a:cs typeface="+mn-cs"/>
                </a:rPr>
                <a:t>Explore new ways of working with data</a:t>
              </a:r>
            </a:p>
            <a:p>
              <a:pPr marL="171450" marR="0" lvl="0" indent="-17145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endParaRPr kumimoji="0" lang="en-US" sz="1200" b="0" i="0" u="none" strike="noStrike" kern="1200" cap="none" spc="0" normalizeH="0" baseline="0" noProof="0" dirty="0">
                <a:ln>
                  <a:noFill/>
                </a:ln>
                <a:solidFill>
                  <a:prstClr val="black"/>
                </a:solidFill>
                <a:effectLst/>
                <a:uLnTx/>
                <a:uFillTx/>
                <a:latin typeface="Verdana"/>
                <a:ea typeface="+mn-ea"/>
                <a:cs typeface="+mn-cs"/>
              </a:endParaRPr>
            </a:p>
          </p:txBody>
        </p:sp>
      </p:grpSp>
      <p:pic>
        <p:nvPicPr>
          <p:cNvPr id="128" name="Picture 127" descr="A close up of a logo&#10;&#10;Description automatically generated">
            <a:extLst>
              <a:ext uri="{FF2B5EF4-FFF2-40B4-BE49-F238E27FC236}">
                <a16:creationId xmlns:a16="http://schemas.microsoft.com/office/drawing/2014/main" id="{5945FE36-307E-44DA-AD11-3406CD660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16" y="3007802"/>
            <a:ext cx="504000" cy="504000"/>
          </a:xfrm>
          <a:prstGeom prst="rect">
            <a:avLst/>
          </a:prstGeom>
        </p:spPr>
      </p:pic>
      <p:pic>
        <p:nvPicPr>
          <p:cNvPr id="141" name="Picture 140" descr="A close up of a logo&#10;&#10;Description automatically generated">
            <a:extLst>
              <a:ext uri="{FF2B5EF4-FFF2-40B4-BE49-F238E27FC236}">
                <a16:creationId xmlns:a16="http://schemas.microsoft.com/office/drawing/2014/main" id="{AE0ADEDF-494C-42A0-9BB9-B998DE8C6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5638" y="5075792"/>
            <a:ext cx="322787" cy="322787"/>
          </a:xfrm>
          <a:prstGeom prst="rect">
            <a:avLst/>
          </a:prstGeom>
        </p:spPr>
      </p:pic>
      <p:grpSp>
        <p:nvGrpSpPr>
          <p:cNvPr id="142" name="Group 141">
            <a:extLst>
              <a:ext uri="{FF2B5EF4-FFF2-40B4-BE49-F238E27FC236}">
                <a16:creationId xmlns:a16="http://schemas.microsoft.com/office/drawing/2014/main" id="{2444BF11-0406-45E7-A0A3-EE88637EC8B9}"/>
              </a:ext>
            </a:extLst>
          </p:cNvPr>
          <p:cNvGrpSpPr/>
          <p:nvPr/>
        </p:nvGrpSpPr>
        <p:grpSpPr>
          <a:xfrm>
            <a:off x="5509963" y="4299879"/>
            <a:ext cx="2549221" cy="1381791"/>
            <a:chOff x="550200" y="3878317"/>
            <a:chExt cx="2549221" cy="1292773"/>
          </a:xfrm>
        </p:grpSpPr>
        <p:sp>
          <p:nvSpPr>
            <p:cNvPr id="143" name="Rectangle 142">
              <a:extLst>
                <a:ext uri="{FF2B5EF4-FFF2-40B4-BE49-F238E27FC236}">
                  <a16:creationId xmlns:a16="http://schemas.microsoft.com/office/drawing/2014/main" id="{46C6FC73-0D3E-4144-A314-1C5735D36C83}"/>
                </a:ext>
              </a:extLst>
            </p:cNvPr>
            <p:cNvSpPr/>
            <p:nvPr/>
          </p:nvSpPr>
          <p:spPr>
            <a:xfrm>
              <a:off x="550200" y="3878317"/>
              <a:ext cx="45719" cy="1292773"/>
            </a:xfrm>
            <a:prstGeom prst="rect">
              <a:avLst/>
            </a:prstGeom>
            <a:solidFill>
              <a:srgbClr val="A5C2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144" name="Rectangle 143">
              <a:extLst>
                <a:ext uri="{FF2B5EF4-FFF2-40B4-BE49-F238E27FC236}">
                  <a16:creationId xmlns:a16="http://schemas.microsoft.com/office/drawing/2014/main" id="{21887E0B-664B-4D56-A85E-97F87BEFD4D0}"/>
                </a:ext>
              </a:extLst>
            </p:cNvPr>
            <p:cNvSpPr/>
            <p:nvPr/>
          </p:nvSpPr>
          <p:spPr>
            <a:xfrm>
              <a:off x="595918" y="3878317"/>
              <a:ext cx="2503503" cy="1292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auto" latinLnBrk="0" hangingPunct="1">
                <a:lnSpc>
                  <a:spcPct val="100000"/>
                </a:lnSpc>
                <a:spcBef>
                  <a:spcPts val="200"/>
                </a:spcBef>
                <a:spcAft>
                  <a:spcPts val="200"/>
                </a:spcAft>
                <a:buClr>
                  <a:srgbClr val="A5C26A"/>
                </a:buClr>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Verdana"/>
                  <a:ea typeface="+mn-ea"/>
                  <a:cs typeface="+mn-cs"/>
                </a:rPr>
                <a:t>Manipulate data through Data Science techniques</a:t>
              </a:r>
            </a:p>
            <a:p>
              <a:pPr marL="171450" marR="0" lvl="0" indent="-171450" algn="l" defTabSz="914400" rtl="0" eaLnBrk="1" fontAlgn="auto" latinLnBrk="0" hangingPunct="1">
                <a:lnSpc>
                  <a:spcPct val="100000"/>
                </a:lnSpc>
                <a:spcBef>
                  <a:spcPts val="200"/>
                </a:spcBef>
                <a:spcAft>
                  <a:spcPts val="200"/>
                </a:spcAft>
                <a:buClr>
                  <a:srgbClr val="A5C26A"/>
                </a:buClr>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Verdana"/>
                  <a:ea typeface="+mn-ea"/>
                  <a:cs typeface="+mn-cs"/>
                </a:rPr>
                <a:t>Identify ways to make data talk and answer business vision</a:t>
              </a:r>
            </a:p>
            <a:p>
              <a:pPr marL="171450" marR="0" lvl="0" indent="-171450" algn="l" defTabSz="914400" rtl="0" eaLnBrk="1" fontAlgn="auto" latinLnBrk="0" hangingPunct="1">
                <a:lnSpc>
                  <a:spcPct val="100000"/>
                </a:lnSpc>
                <a:spcBef>
                  <a:spcPts val="200"/>
                </a:spcBef>
                <a:spcAft>
                  <a:spcPts val="200"/>
                </a:spcAft>
                <a:buClr>
                  <a:srgbClr val="A5C26A"/>
                </a:buClr>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Verdana"/>
                  <a:ea typeface="+mn-ea"/>
                  <a:cs typeface="+mn-cs"/>
                </a:rPr>
                <a:t>Industrialize a monitoring performance dashboard</a:t>
              </a:r>
            </a:p>
            <a:p>
              <a:pPr marL="171450" marR="0" lvl="0" indent="-171450" algn="l" defTabSz="914400" rtl="0" eaLnBrk="1" fontAlgn="auto" latinLnBrk="0" hangingPunct="1">
                <a:lnSpc>
                  <a:spcPct val="100000"/>
                </a:lnSpc>
                <a:spcBef>
                  <a:spcPts val="200"/>
                </a:spcBef>
                <a:spcAft>
                  <a:spcPts val="200"/>
                </a:spcAft>
                <a:buClr>
                  <a:srgbClr val="A5C26A"/>
                </a:buClr>
                <a:buSzTx/>
                <a:buFont typeface="Wingdings" panose="05000000000000000000" pitchFamily="2" charset="2"/>
                <a:buChar char="§"/>
                <a:tabLst/>
                <a:defRPr/>
              </a:pPr>
              <a:endParaRPr kumimoji="0" lang="en-US" sz="1200" b="0" i="0" u="none" strike="noStrike" kern="1200" cap="none" spc="0" normalizeH="0" baseline="0" noProof="0" dirty="0">
                <a:ln>
                  <a:noFill/>
                </a:ln>
                <a:solidFill>
                  <a:prstClr val="black"/>
                </a:solidFill>
                <a:effectLst/>
                <a:uLnTx/>
                <a:uFillTx/>
                <a:latin typeface="Verdana"/>
                <a:ea typeface="+mn-ea"/>
                <a:cs typeface="+mn-cs"/>
              </a:endParaRPr>
            </a:p>
            <a:p>
              <a:pPr marL="171450" marR="0" lvl="0" indent="-17145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endParaRPr kumimoji="0" lang="en-US" sz="1200" b="0" i="0" u="none" strike="noStrike" kern="1200" cap="none" spc="0" normalizeH="0" baseline="0" noProof="0" dirty="0">
                <a:ln>
                  <a:noFill/>
                </a:ln>
                <a:solidFill>
                  <a:prstClr val="black"/>
                </a:solidFill>
                <a:effectLst/>
                <a:uLnTx/>
                <a:uFillTx/>
                <a:latin typeface="Verdana"/>
                <a:ea typeface="+mn-ea"/>
                <a:cs typeface="+mn-cs"/>
              </a:endParaRPr>
            </a:p>
          </p:txBody>
        </p:sp>
      </p:grpSp>
      <p:grpSp>
        <p:nvGrpSpPr>
          <p:cNvPr id="145" name="Group 144">
            <a:extLst>
              <a:ext uri="{FF2B5EF4-FFF2-40B4-BE49-F238E27FC236}">
                <a16:creationId xmlns:a16="http://schemas.microsoft.com/office/drawing/2014/main" id="{7CB40406-BC18-4425-B099-B5B6391C97C6}"/>
              </a:ext>
            </a:extLst>
          </p:cNvPr>
          <p:cNvGrpSpPr/>
          <p:nvPr/>
        </p:nvGrpSpPr>
        <p:grpSpPr>
          <a:xfrm>
            <a:off x="8663387" y="1248853"/>
            <a:ext cx="2503504" cy="1381791"/>
            <a:chOff x="550200" y="3878317"/>
            <a:chExt cx="3869651" cy="1292773"/>
          </a:xfrm>
        </p:grpSpPr>
        <p:sp>
          <p:nvSpPr>
            <p:cNvPr id="147" name="Rectangle 146">
              <a:extLst>
                <a:ext uri="{FF2B5EF4-FFF2-40B4-BE49-F238E27FC236}">
                  <a16:creationId xmlns:a16="http://schemas.microsoft.com/office/drawing/2014/main" id="{AEF2CEDA-1CFF-43AB-A82E-210A0256F18F}"/>
                </a:ext>
              </a:extLst>
            </p:cNvPr>
            <p:cNvSpPr/>
            <p:nvPr/>
          </p:nvSpPr>
          <p:spPr>
            <a:xfrm>
              <a:off x="595918" y="3878317"/>
              <a:ext cx="3823933" cy="1292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auto" latinLnBrk="0" hangingPunct="1">
                <a:lnSpc>
                  <a:spcPct val="100000"/>
                </a:lnSpc>
                <a:spcBef>
                  <a:spcPts val="200"/>
                </a:spcBef>
                <a:spcAft>
                  <a:spcPts val="200"/>
                </a:spcAft>
                <a:buClr>
                  <a:srgbClr val="4F81BD"/>
                </a:buClr>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Verdana"/>
                  <a:ea typeface="+mn-ea"/>
                  <a:cs typeface="+mn-cs"/>
                </a:rPr>
                <a:t>Define, build and test models </a:t>
              </a:r>
            </a:p>
            <a:p>
              <a:pPr marL="171450" marR="0" lvl="0" indent="-171450" algn="l" defTabSz="914400" rtl="0" eaLnBrk="1" fontAlgn="auto" latinLnBrk="0" hangingPunct="1">
                <a:lnSpc>
                  <a:spcPct val="100000"/>
                </a:lnSpc>
                <a:spcBef>
                  <a:spcPts val="200"/>
                </a:spcBef>
                <a:spcAft>
                  <a:spcPts val="200"/>
                </a:spcAft>
                <a:buClr>
                  <a:srgbClr val="4F81BD"/>
                </a:buClr>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Verdana"/>
                  <a:ea typeface="+mn-ea"/>
                  <a:cs typeface="+mn-cs"/>
                </a:rPr>
                <a:t>Optimize your model to be as much accurate you can</a:t>
              </a:r>
            </a:p>
            <a:p>
              <a:pPr marL="171450" marR="0" lvl="0" indent="-171450" algn="l" defTabSz="914400" rtl="0" eaLnBrk="1" fontAlgn="auto" latinLnBrk="0" hangingPunct="1">
                <a:lnSpc>
                  <a:spcPct val="100000"/>
                </a:lnSpc>
                <a:spcBef>
                  <a:spcPts val="200"/>
                </a:spcBef>
                <a:spcAft>
                  <a:spcPts val="200"/>
                </a:spcAft>
                <a:buClr>
                  <a:srgbClr val="4F81BD"/>
                </a:buClr>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Verdana"/>
                  <a:ea typeface="+mn-ea"/>
                  <a:cs typeface="+mn-cs"/>
                </a:rPr>
                <a:t>Deep dive into predictive analysis to serve your B-Case</a:t>
              </a:r>
            </a:p>
            <a:p>
              <a:pPr marL="171450" marR="0" lvl="0" indent="-171450" algn="l" defTabSz="914400" rtl="0" eaLnBrk="1" fontAlgn="auto" latinLnBrk="0" hangingPunct="1">
                <a:lnSpc>
                  <a:spcPct val="100000"/>
                </a:lnSpc>
                <a:spcBef>
                  <a:spcPts val="200"/>
                </a:spcBef>
                <a:spcAft>
                  <a:spcPts val="200"/>
                </a:spcAft>
                <a:buClr>
                  <a:srgbClr val="4F81BD"/>
                </a:buClr>
                <a:buSzTx/>
                <a:buFont typeface="Wingdings" panose="05000000000000000000" pitchFamily="2" charset="2"/>
                <a:buChar char="§"/>
                <a:tabLst/>
                <a:defRPr/>
              </a:pPr>
              <a:endParaRPr kumimoji="0" lang="en-US" sz="1200" b="0" i="0" u="none" strike="noStrike" kern="1200" cap="none" spc="0" normalizeH="0" baseline="0" noProof="0" dirty="0">
                <a:ln>
                  <a:noFill/>
                </a:ln>
                <a:solidFill>
                  <a:prstClr val="black"/>
                </a:solidFill>
                <a:effectLst/>
                <a:uLnTx/>
                <a:uFillTx/>
                <a:latin typeface="Verdana"/>
                <a:ea typeface="+mn-ea"/>
                <a:cs typeface="+mn-cs"/>
              </a:endParaRPr>
            </a:p>
            <a:p>
              <a:pPr marL="171450" marR="0" lvl="0" indent="-17145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endParaRPr kumimoji="0" lang="en-US" sz="1200" b="0" i="0" u="none" strike="noStrike" kern="1200" cap="none" spc="0" normalizeH="0" baseline="0" noProof="0" dirty="0">
                <a:ln>
                  <a:noFill/>
                </a:ln>
                <a:solidFill>
                  <a:prstClr val="black"/>
                </a:solidFill>
                <a:effectLst/>
                <a:uLnTx/>
                <a:uFillTx/>
                <a:latin typeface="Verdana"/>
                <a:ea typeface="+mn-ea"/>
                <a:cs typeface="+mn-cs"/>
              </a:endParaRPr>
            </a:p>
          </p:txBody>
        </p:sp>
        <p:sp>
          <p:nvSpPr>
            <p:cNvPr id="146" name="Rectangle 145">
              <a:extLst>
                <a:ext uri="{FF2B5EF4-FFF2-40B4-BE49-F238E27FC236}">
                  <a16:creationId xmlns:a16="http://schemas.microsoft.com/office/drawing/2014/main" id="{1B04FA01-05BC-43A6-8738-DEE0C15B66BA}"/>
                </a:ext>
              </a:extLst>
            </p:cNvPr>
            <p:cNvSpPr/>
            <p:nvPr/>
          </p:nvSpPr>
          <p:spPr>
            <a:xfrm>
              <a:off x="550200" y="3878317"/>
              <a:ext cx="45719" cy="1292773"/>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grpSp>
      <p:sp>
        <p:nvSpPr>
          <p:cNvPr id="124" name="Rectangle 123">
            <a:extLst>
              <a:ext uri="{FF2B5EF4-FFF2-40B4-BE49-F238E27FC236}">
                <a16:creationId xmlns:a16="http://schemas.microsoft.com/office/drawing/2014/main" id="{653BBFFB-BCF2-488D-A166-5769F50FCECE}"/>
              </a:ext>
            </a:extLst>
          </p:cNvPr>
          <p:cNvSpPr/>
          <p:nvPr/>
        </p:nvSpPr>
        <p:spPr>
          <a:xfrm>
            <a:off x="6800742" y="1153006"/>
            <a:ext cx="1603316"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Verdana"/>
                <a:ea typeface="+mn-ea"/>
                <a:cs typeface="+mn-cs"/>
              </a:rPr>
              <a:t>Model building and optimization</a:t>
            </a:r>
          </a:p>
        </p:txBody>
      </p:sp>
      <p:cxnSp>
        <p:nvCxnSpPr>
          <p:cNvPr id="76" name="Straight Connector 119">
            <a:extLst>
              <a:ext uri="{FF2B5EF4-FFF2-40B4-BE49-F238E27FC236}">
                <a16:creationId xmlns:a16="http://schemas.microsoft.com/office/drawing/2014/main" id="{DF262840-4895-D84E-9AD5-B5899DD14CC3}"/>
              </a:ext>
            </a:extLst>
          </p:cNvPr>
          <p:cNvCxnSpPr>
            <a:cxnSpLocks/>
          </p:cNvCxnSpPr>
          <p:nvPr/>
        </p:nvCxnSpPr>
        <p:spPr>
          <a:xfrm>
            <a:off x="7906083" y="3343587"/>
            <a:ext cx="0" cy="148723"/>
          </a:xfrm>
          <a:prstGeom prst="line">
            <a:avLst/>
          </a:prstGeom>
          <a:noFill/>
          <a:ln w="57150" cap="flat" cmpd="sng" algn="ctr">
            <a:solidFill>
              <a:schemeClr val="bg2">
                <a:lumMod val="60000"/>
                <a:lumOff val="40000"/>
              </a:schemeClr>
            </a:solidFill>
            <a:prstDash val="solid"/>
            <a:miter lim="800000"/>
          </a:ln>
          <a:effectLst/>
        </p:spPr>
      </p:cxnSp>
      <p:cxnSp>
        <p:nvCxnSpPr>
          <p:cNvPr id="77" name="Straight Connector 122">
            <a:extLst>
              <a:ext uri="{FF2B5EF4-FFF2-40B4-BE49-F238E27FC236}">
                <a16:creationId xmlns:a16="http://schemas.microsoft.com/office/drawing/2014/main" id="{15BDA9A3-54EC-7C48-A106-F22BA464A89D}"/>
              </a:ext>
            </a:extLst>
          </p:cNvPr>
          <p:cNvCxnSpPr>
            <a:cxnSpLocks/>
          </p:cNvCxnSpPr>
          <p:nvPr/>
        </p:nvCxnSpPr>
        <p:spPr>
          <a:xfrm>
            <a:off x="7074499" y="2946131"/>
            <a:ext cx="0" cy="566476"/>
          </a:xfrm>
          <a:prstGeom prst="line">
            <a:avLst/>
          </a:prstGeom>
          <a:noFill/>
          <a:ln w="57150" cap="flat" cmpd="sng" algn="ctr">
            <a:solidFill>
              <a:schemeClr val="bg2">
                <a:lumMod val="60000"/>
                <a:lumOff val="40000"/>
              </a:schemeClr>
            </a:solidFill>
            <a:prstDash val="solid"/>
            <a:miter lim="800000"/>
          </a:ln>
          <a:effectLst/>
        </p:spPr>
      </p:cxnSp>
      <p:cxnSp>
        <p:nvCxnSpPr>
          <p:cNvPr id="78" name="Straight Arrow Connector 123">
            <a:extLst>
              <a:ext uri="{FF2B5EF4-FFF2-40B4-BE49-F238E27FC236}">
                <a16:creationId xmlns:a16="http://schemas.microsoft.com/office/drawing/2014/main" id="{20C02836-79A7-B248-BE25-92186CCAB102}"/>
              </a:ext>
            </a:extLst>
          </p:cNvPr>
          <p:cNvCxnSpPr>
            <a:cxnSpLocks/>
          </p:cNvCxnSpPr>
          <p:nvPr/>
        </p:nvCxnSpPr>
        <p:spPr>
          <a:xfrm>
            <a:off x="7052781" y="2951843"/>
            <a:ext cx="363509" cy="0"/>
          </a:xfrm>
          <a:prstGeom prst="straightConnector1">
            <a:avLst/>
          </a:prstGeom>
          <a:noFill/>
          <a:ln w="57150" cap="flat" cmpd="sng" algn="ctr">
            <a:solidFill>
              <a:schemeClr val="bg2">
                <a:lumMod val="60000"/>
                <a:lumOff val="40000"/>
              </a:schemeClr>
            </a:solidFill>
            <a:prstDash val="solid"/>
            <a:miter lim="800000"/>
            <a:tailEnd type="triangle"/>
          </a:ln>
          <a:effectLst/>
        </p:spPr>
      </p:cxnSp>
      <p:cxnSp>
        <p:nvCxnSpPr>
          <p:cNvPr id="79" name="Straight Connector 121">
            <a:extLst>
              <a:ext uri="{FF2B5EF4-FFF2-40B4-BE49-F238E27FC236}">
                <a16:creationId xmlns:a16="http://schemas.microsoft.com/office/drawing/2014/main" id="{8A9957C7-CF3F-7345-B8C4-4A3E482F302B}"/>
              </a:ext>
            </a:extLst>
          </p:cNvPr>
          <p:cNvCxnSpPr>
            <a:cxnSpLocks/>
          </p:cNvCxnSpPr>
          <p:nvPr/>
        </p:nvCxnSpPr>
        <p:spPr>
          <a:xfrm flipH="1" flipV="1">
            <a:off x="7053026" y="3492310"/>
            <a:ext cx="880446" cy="1"/>
          </a:xfrm>
          <a:prstGeom prst="line">
            <a:avLst/>
          </a:prstGeom>
          <a:noFill/>
          <a:ln w="57150" cap="flat" cmpd="sng" algn="ctr">
            <a:solidFill>
              <a:schemeClr val="bg2">
                <a:lumMod val="60000"/>
                <a:lumOff val="40000"/>
              </a:schemeClr>
            </a:solidFill>
            <a:prstDash val="solid"/>
            <a:miter lim="800000"/>
          </a:ln>
          <a:effectLst/>
        </p:spPr>
      </p:cxnSp>
    </p:spTree>
    <p:extLst>
      <p:ext uri="{BB962C8B-B14F-4D97-AF65-F5344CB8AC3E}">
        <p14:creationId xmlns:p14="http://schemas.microsoft.com/office/powerpoint/2010/main" val="1137901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B46ECB-CA6F-4A25-9093-DC1222A553F2}"/>
              </a:ext>
            </a:extLst>
          </p:cNvPr>
          <p:cNvSpPr>
            <a:spLocks noGrp="1"/>
          </p:cNvSpPr>
          <p:nvPr>
            <p:ph type="title"/>
          </p:nvPr>
        </p:nvSpPr>
        <p:spPr/>
        <p:txBody>
          <a:bodyPr/>
          <a:lstStyle/>
          <a:p>
            <a:r>
              <a:rPr lang="en-US"/>
              <a:t>The standard Agile development life cycle of a project is made up of several key phases and involves many Scrum competencies</a:t>
            </a:r>
            <a:endParaRPr lang="fr-FR"/>
          </a:p>
        </p:txBody>
      </p:sp>
      <p:sp>
        <p:nvSpPr>
          <p:cNvPr id="5" name="TextBox 194">
            <a:extLst>
              <a:ext uri="{FF2B5EF4-FFF2-40B4-BE49-F238E27FC236}">
                <a16:creationId xmlns:a16="http://schemas.microsoft.com/office/drawing/2014/main" id="{905E72FB-16C4-477B-8B50-6A0FD2D5308C}"/>
              </a:ext>
            </a:extLst>
          </p:cNvPr>
          <p:cNvSpPr txBox="1"/>
          <p:nvPr/>
        </p:nvSpPr>
        <p:spPr>
          <a:xfrm>
            <a:off x="4680250" y="2815217"/>
            <a:ext cx="3883294" cy="1227566"/>
          </a:xfrm>
          <a:prstGeom prst="rect">
            <a:avLst/>
          </a:prstGeom>
          <a:noFill/>
          <a:effectLst/>
        </p:spPr>
        <p:txBody>
          <a:bodyPr wrap="square" lIns="0" tIns="0" rIns="0" bIns="0" rtlCol="0" anchor="t">
            <a:noAutofit/>
          </a:bodyPr>
          <a:lstStyle/>
          <a:p>
            <a:pPr marL="171450" marR="0" lvl="0" indent="-171450" algn="l" defTabSz="727352" rtl="0" eaLnBrk="1" fontAlgn="base" latinLnBrk="0" hangingPunct="1">
              <a:lnSpc>
                <a:spcPct val="100000"/>
              </a:lnSpc>
              <a:spcBef>
                <a:spcPct val="0"/>
              </a:spcBef>
              <a:spcAft>
                <a:spcPct val="0"/>
              </a:spcAft>
              <a:buClr>
                <a:srgbClr val="0070AD"/>
              </a:buClr>
              <a:buSzTx/>
              <a:buFont typeface="Wingdings" panose="05000000000000000000" pitchFamily="2" charset="2"/>
              <a:buChar char="§"/>
              <a:tabLst/>
              <a:defRPr/>
            </a:pPr>
            <a:r>
              <a:rPr kumimoji="0" lang="en-US" sz="1000" b="0" i="0" u="none" strike="noStrike" kern="0" cap="none" spc="0" normalizeH="0" baseline="0" noProof="0" dirty="0">
                <a:ln>
                  <a:noFill/>
                </a:ln>
                <a:solidFill>
                  <a:srgbClr val="161745"/>
                </a:solidFill>
                <a:effectLst/>
                <a:uLnTx/>
                <a:uFillTx/>
                <a:cs typeface="Calibri" panose="020F0502020204030204" pitchFamily="34" charset="0"/>
              </a:rPr>
              <a:t>Use case</a:t>
            </a:r>
            <a:r>
              <a:rPr kumimoji="0" lang="en-US" sz="1000" b="1" i="0" u="none" strike="noStrike" kern="0" cap="none" spc="0" normalizeH="0" baseline="0" noProof="0" dirty="0">
                <a:ln>
                  <a:noFill/>
                </a:ln>
                <a:solidFill>
                  <a:srgbClr val="161745"/>
                </a:solidFill>
                <a:effectLst/>
                <a:uLnTx/>
                <a:uFillTx/>
                <a:cs typeface="Calibri" panose="020F0502020204030204" pitchFamily="34" charset="0"/>
              </a:rPr>
              <a:t> development </a:t>
            </a:r>
            <a:r>
              <a:rPr kumimoji="0" lang="en-US" sz="1000" b="0" i="0" u="none" strike="noStrike" kern="0" cap="none" spc="0" normalizeH="0" baseline="0" noProof="0" dirty="0">
                <a:ln>
                  <a:noFill/>
                </a:ln>
                <a:solidFill>
                  <a:srgbClr val="161745"/>
                </a:solidFill>
                <a:effectLst/>
                <a:uLnTx/>
                <a:uFillTx/>
                <a:cs typeface="Calibri" panose="020F0502020204030204" pitchFamily="34" charset="0"/>
              </a:rPr>
              <a:t>in</a:t>
            </a:r>
            <a:r>
              <a:rPr kumimoji="0" lang="en-US" sz="1000" b="1" i="0" u="none" strike="noStrike" kern="0" cap="none" spc="0" normalizeH="0" baseline="0" noProof="0" dirty="0">
                <a:ln>
                  <a:noFill/>
                </a:ln>
                <a:solidFill>
                  <a:srgbClr val="161745"/>
                </a:solidFill>
                <a:effectLst/>
                <a:uLnTx/>
                <a:uFillTx/>
                <a:cs typeface="Calibri" panose="020F0502020204030204" pitchFamily="34" charset="0"/>
              </a:rPr>
              <a:t> iterations</a:t>
            </a:r>
            <a:r>
              <a:rPr kumimoji="0" lang="en-US" sz="1000" b="0" i="0" u="none" strike="noStrike" kern="0" cap="none" spc="0" normalizeH="0" baseline="0" noProof="0" dirty="0">
                <a:ln>
                  <a:noFill/>
                </a:ln>
                <a:solidFill>
                  <a:srgbClr val="161745"/>
                </a:solidFill>
                <a:effectLst/>
                <a:uLnTx/>
                <a:uFillTx/>
                <a:cs typeface="Calibri" panose="020F0502020204030204" pitchFamily="34" charset="0"/>
              </a:rPr>
              <a:t> (sprints)</a:t>
            </a:r>
          </a:p>
          <a:p>
            <a:pPr marL="171450" marR="0" lvl="0" indent="-171450" algn="l" defTabSz="727352" rtl="0" eaLnBrk="1" fontAlgn="base" latinLnBrk="0" hangingPunct="1">
              <a:lnSpc>
                <a:spcPct val="100000"/>
              </a:lnSpc>
              <a:spcBef>
                <a:spcPct val="0"/>
              </a:spcBef>
              <a:spcAft>
                <a:spcPct val="0"/>
              </a:spcAft>
              <a:buClr>
                <a:srgbClr val="0070AD"/>
              </a:buClr>
              <a:buSzTx/>
              <a:buFont typeface="Wingdings" panose="05000000000000000000" pitchFamily="2" charset="2"/>
              <a:buChar char="§"/>
              <a:tabLst/>
              <a:defRPr/>
            </a:pPr>
            <a:r>
              <a:rPr lang="en-US" sz="1000" b="1" kern="0" dirty="0">
                <a:solidFill>
                  <a:srgbClr val="161745"/>
                </a:solidFill>
                <a:cs typeface="Calibri" panose="020F0502020204030204" pitchFamily="34" charset="0"/>
              </a:rPr>
              <a:t>Data ingestion</a:t>
            </a:r>
            <a:endParaRPr kumimoji="0" lang="en-US" sz="1000" b="1" i="0" u="none" strike="noStrike" kern="0" cap="none" spc="0" normalizeH="0" baseline="0" noProof="0" dirty="0">
              <a:ln>
                <a:noFill/>
              </a:ln>
              <a:solidFill>
                <a:srgbClr val="161745"/>
              </a:solidFill>
              <a:effectLst/>
              <a:uLnTx/>
              <a:uFillTx/>
              <a:cs typeface="Calibri" panose="020F0502020204030204" pitchFamily="34" charset="0"/>
            </a:endParaRPr>
          </a:p>
          <a:p>
            <a:pPr marL="171450" marR="0" lvl="0" indent="-171450" algn="l" defTabSz="727352" rtl="0" eaLnBrk="1" fontAlgn="base" latinLnBrk="0" hangingPunct="1">
              <a:lnSpc>
                <a:spcPct val="100000"/>
              </a:lnSpc>
              <a:spcBef>
                <a:spcPct val="0"/>
              </a:spcBef>
              <a:spcAft>
                <a:spcPct val="0"/>
              </a:spcAft>
              <a:buClr>
                <a:srgbClr val="0070AD"/>
              </a:buClr>
              <a:buSzTx/>
              <a:buFont typeface="Wingdings" panose="05000000000000000000" pitchFamily="2" charset="2"/>
              <a:buChar char="§"/>
              <a:tabLst/>
              <a:defRPr/>
            </a:pPr>
            <a:r>
              <a:rPr kumimoji="0" lang="en-US" sz="1000" b="0" i="0" u="none" strike="noStrike" kern="0" cap="none" spc="0" normalizeH="0" baseline="0" noProof="0" dirty="0">
                <a:ln>
                  <a:noFill/>
                </a:ln>
                <a:solidFill>
                  <a:srgbClr val="161745"/>
                </a:solidFill>
                <a:effectLst/>
                <a:uLnTx/>
                <a:uFillTx/>
                <a:cs typeface="Calibri" panose="020F0502020204030204" pitchFamily="34" charset="0"/>
              </a:rPr>
              <a:t>Reviews and product improvement</a:t>
            </a:r>
          </a:p>
          <a:p>
            <a:pPr marL="171450" marR="0" lvl="0" indent="-171450" algn="l" defTabSz="727352" rtl="0" eaLnBrk="1" fontAlgn="base" latinLnBrk="0" hangingPunct="1">
              <a:lnSpc>
                <a:spcPct val="100000"/>
              </a:lnSpc>
              <a:spcBef>
                <a:spcPct val="0"/>
              </a:spcBef>
              <a:spcAft>
                <a:spcPct val="0"/>
              </a:spcAft>
              <a:buClr>
                <a:srgbClr val="0070AD"/>
              </a:buClr>
              <a:buSzTx/>
              <a:buFont typeface="Wingdings" panose="05000000000000000000" pitchFamily="2" charset="2"/>
              <a:buChar char="§"/>
              <a:tabLst/>
              <a:defRPr/>
            </a:pPr>
            <a:r>
              <a:rPr kumimoji="0" lang="en-US" sz="1000" b="0" i="0" u="none" strike="noStrike" kern="0" cap="none" spc="0" normalizeH="0" baseline="0" noProof="0" dirty="0">
                <a:ln>
                  <a:noFill/>
                </a:ln>
                <a:solidFill>
                  <a:srgbClr val="161745"/>
                </a:solidFill>
                <a:effectLst/>
                <a:uLnTx/>
                <a:uFillTx/>
                <a:cs typeface="Calibri" panose="020F0502020204030204" pitchFamily="34" charset="0"/>
              </a:rPr>
              <a:t>Technical solution testing</a:t>
            </a:r>
          </a:p>
          <a:p>
            <a:pPr marL="171450" marR="0" lvl="0" indent="-171450" algn="l" defTabSz="727352" rtl="0" eaLnBrk="1" fontAlgn="base" latinLnBrk="0" hangingPunct="1">
              <a:lnSpc>
                <a:spcPct val="100000"/>
              </a:lnSpc>
              <a:spcBef>
                <a:spcPct val="0"/>
              </a:spcBef>
              <a:spcAft>
                <a:spcPct val="0"/>
              </a:spcAft>
              <a:buClr>
                <a:srgbClr val="0070AD"/>
              </a:buClr>
              <a:buSzTx/>
              <a:buFont typeface="Wingdings" panose="05000000000000000000" pitchFamily="2" charset="2"/>
              <a:buChar char="§"/>
              <a:tabLst/>
              <a:defRPr/>
            </a:pPr>
            <a:r>
              <a:rPr kumimoji="0" lang="en-US" sz="1000" b="0" i="0" u="none" strike="noStrike" kern="0" cap="none" spc="0" normalizeH="0" baseline="0" noProof="0" dirty="0">
                <a:ln>
                  <a:noFill/>
                </a:ln>
                <a:solidFill>
                  <a:srgbClr val="161745"/>
                </a:solidFill>
                <a:effectLst/>
                <a:uLnTx/>
                <a:uFillTx/>
                <a:cs typeface="Calibri" panose="020F0502020204030204" pitchFamily="34" charset="0"/>
              </a:rPr>
              <a:t>Preparation </a:t>
            </a:r>
            <a:r>
              <a:rPr kumimoji="0" lang="en-US" sz="1000" b="0" i="0" u="none" strike="noStrike" kern="0" cap="none" spc="0" normalizeH="0" baseline="0" noProof="0" dirty="0">
                <a:ln>
                  <a:noFill/>
                </a:ln>
                <a:solidFill>
                  <a:prstClr val="black"/>
                </a:solidFill>
                <a:effectLst/>
                <a:uLnTx/>
                <a:uFillTx/>
                <a:cs typeface="Calibri" panose="020F0502020204030204" pitchFamily="34" charset="0"/>
              </a:rPr>
              <a:t>for scale up</a:t>
            </a:r>
          </a:p>
          <a:p>
            <a:pPr marL="171450" marR="0" lvl="0" indent="-171450" algn="l" defTabSz="727352" rtl="0" eaLnBrk="1" fontAlgn="base" latinLnBrk="0" hangingPunct="1">
              <a:lnSpc>
                <a:spcPct val="100000"/>
              </a:lnSpc>
              <a:spcBef>
                <a:spcPct val="0"/>
              </a:spcBef>
              <a:spcAft>
                <a:spcPct val="0"/>
              </a:spcAft>
              <a:buClr>
                <a:srgbClr val="0070AD"/>
              </a:buClr>
              <a:buSzTx/>
              <a:buFont typeface="Wingdings" panose="05000000000000000000" pitchFamily="2" charset="2"/>
              <a:buChar char="§"/>
              <a:tabLst/>
              <a:defRPr/>
            </a:pPr>
            <a:endParaRPr lang="en-US" sz="1000" kern="0" dirty="0">
              <a:solidFill>
                <a:prstClr val="black"/>
              </a:solidFill>
              <a:cs typeface="Calibri" panose="020F0502020204030204" pitchFamily="34" charset="0"/>
            </a:endParaRPr>
          </a:p>
          <a:p>
            <a:pPr marR="0" lvl="0" algn="l" defTabSz="727352" rtl="0" eaLnBrk="1" fontAlgn="base" latinLnBrk="0" hangingPunct="1">
              <a:lnSpc>
                <a:spcPct val="100000"/>
              </a:lnSpc>
              <a:spcBef>
                <a:spcPct val="0"/>
              </a:spcBef>
              <a:spcAft>
                <a:spcPct val="0"/>
              </a:spcAft>
              <a:buClr>
                <a:srgbClr val="0070AD"/>
              </a:buClr>
              <a:buSzTx/>
              <a:tabLst/>
              <a:defRPr/>
            </a:pPr>
            <a:r>
              <a:rPr kumimoji="0" lang="en-US" sz="1000" i="1" u="none" strike="noStrike" kern="0" cap="none" spc="0" normalizeH="0" baseline="0" noProof="0" dirty="0">
                <a:ln>
                  <a:noFill/>
                </a:ln>
                <a:solidFill>
                  <a:prstClr val="black"/>
                </a:solidFill>
                <a:effectLst/>
                <a:uLnTx/>
                <a:uFillTx/>
                <a:cs typeface="Calibri" panose="020F0502020204030204" pitchFamily="34" charset="0"/>
              </a:rPr>
              <a:t>Prerequisite: scoping note</a:t>
            </a:r>
          </a:p>
        </p:txBody>
      </p:sp>
      <p:cxnSp>
        <p:nvCxnSpPr>
          <p:cNvPr id="6" name="Straight Connector 56">
            <a:extLst>
              <a:ext uri="{FF2B5EF4-FFF2-40B4-BE49-F238E27FC236}">
                <a16:creationId xmlns:a16="http://schemas.microsoft.com/office/drawing/2014/main" id="{B362892C-16DC-4AED-AD60-3C14B168E38D}"/>
              </a:ext>
            </a:extLst>
          </p:cNvPr>
          <p:cNvCxnSpPr/>
          <p:nvPr/>
        </p:nvCxnSpPr>
        <p:spPr bwMode="auto">
          <a:xfrm>
            <a:off x="8674094" y="1732444"/>
            <a:ext cx="0" cy="4334256"/>
          </a:xfrm>
          <a:prstGeom prst="line">
            <a:avLst/>
          </a:prstGeom>
          <a:solidFill>
            <a:schemeClr val="bg1"/>
          </a:solidFill>
          <a:ln w="9525" cap="flat" cmpd="sng" algn="ctr">
            <a:solidFill>
              <a:schemeClr val="tx1">
                <a:lumMod val="50000"/>
                <a:lumOff val="50000"/>
              </a:schemeClr>
            </a:solidFill>
            <a:prstDash val="dash"/>
            <a:round/>
            <a:headEnd type="none" w="med" len="med"/>
            <a:tailEnd type="none" w="med" len="med"/>
          </a:ln>
          <a:effectLst>
            <a:outerShdw dist="35921" dir="2700000" algn="ctr" rotWithShape="0">
              <a:schemeClr val="bg2"/>
            </a:outerShdw>
          </a:effectLst>
        </p:spPr>
      </p:cxnSp>
      <p:cxnSp>
        <p:nvCxnSpPr>
          <p:cNvPr id="7" name="Straight Connector 102">
            <a:extLst>
              <a:ext uri="{FF2B5EF4-FFF2-40B4-BE49-F238E27FC236}">
                <a16:creationId xmlns:a16="http://schemas.microsoft.com/office/drawing/2014/main" id="{76ACB377-36A5-45F2-80D2-779535C6923F}"/>
              </a:ext>
            </a:extLst>
          </p:cNvPr>
          <p:cNvCxnSpPr/>
          <p:nvPr/>
        </p:nvCxnSpPr>
        <p:spPr bwMode="auto">
          <a:xfrm>
            <a:off x="4583139" y="1732444"/>
            <a:ext cx="0" cy="4314394"/>
          </a:xfrm>
          <a:prstGeom prst="line">
            <a:avLst/>
          </a:prstGeom>
          <a:solidFill>
            <a:schemeClr val="bg1"/>
          </a:solidFill>
          <a:ln w="9525" cap="flat" cmpd="sng" algn="ctr">
            <a:solidFill>
              <a:schemeClr val="tx1">
                <a:lumMod val="50000"/>
                <a:lumOff val="50000"/>
              </a:schemeClr>
            </a:solidFill>
            <a:prstDash val="dash"/>
            <a:round/>
            <a:headEnd type="none" w="med" len="med"/>
            <a:tailEnd type="none" w="med" len="med"/>
          </a:ln>
          <a:effectLst>
            <a:outerShdw dist="35921" dir="2700000" algn="ctr" rotWithShape="0">
              <a:schemeClr val="bg2"/>
            </a:outerShdw>
          </a:effectLst>
        </p:spPr>
      </p:cxnSp>
      <p:sp>
        <p:nvSpPr>
          <p:cNvPr id="8" name="TextBox 193">
            <a:extLst>
              <a:ext uri="{FF2B5EF4-FFF2-40B4-BE49-F238E27FC236}">
                <a16:creationId xmlns:a16="http://schemas.microsoft.com/office/drawing/2014/main" id="{1C6E6833-2E24-4BE7-B930-6D3175ADB2EB}"/>
              </a:ext>
            </a:extLst>
          </p:cNvPr>
          <p:cNvSpPr txBox="1"/>
          <p:nvPr/>
        </p:nvSpPr>
        <p:spPr>
          <a:xfrm>
            <a:off x="2241344" y="2815217"/>
            <a:ext cx="2305330" cy="1425768"/>
          </a:xfrm>
          <a:prstGeom prst="rect">
            <a:avLst/>
          </a:prstGeom>
          <a:noFill/>
          <a:effectLst/>
        </p:spPr>
        <p:txBody>
          <a:bodyPr wrap="square" lIns="0" tIns="0" rIns="0" bIns="0" rtlCol="0" anchor="t">
            <a:noAutofit/>
          </a:bodyPr>
          <a:lstStyle/>
          <a:p>
            <a:pPr marL="171450" marR="0" lvl="0" indent="-171450" algn="l" defTabSz="727352" rtl="0" eaLnBrk="1" fontAlgn="base" latinLnBrk="0" hangingPunct="1">
              <a:lnSpc>
                <a:spcPct val="100000"/>
              </a:lnSpc>
              <a:spcBef>
                <a:spcPct val="0"/>
              </a:spcBef>
              <a:spcAft>
                <a:spcPct val="0"/>
              </a:spcAft>
              <a:buClr>
                <a:srgbClr val="0070AD"/>
              </a:buClr>
              <a:buSzTx/>
              <a:buFont typeface="Wingdings" panose="05000000000000000000" pitchFamily="2" charset="2"/>
              <a:buChar char="§"/>
              <a:tabLst/>
              <a:defRPr/>
            </a:pPr>
            <a:r>
              <a:rPr kumimoji="0" lang="en-US" sz="1000" b="1" i="0" u="none" strike="noStrike" kern="0" cap="none" spc="0" normalizeH="0" baseline="0" noProof="0">
                <a:ln>
                  <a:noFill/>
                </a:ln>
                <a:solidFill>
                  <a:srgbClr val="161745"/>
                </a:solidFill>
                <a:effectLst/>
                <a:uLnTx/>
                <a:uFillTx/>
                <a:cs typeface="Calibri" panose="020F0502020204030204" pitchFamily="34" charset="0"/>
              </a:rPr>
              <a:t>Scoping of the business issue and formalization of the need</a:t>
            </a:r>
            <a:endParaRPr kumimoji="0" lang="en-US" sz="1000" b="0" i="0" u="none" strike="noStrike" kern="0" cap="none" spc="0" normalizeH="0" baseline="0" noProof="0">
              <a:ln>
                <a:noFill/>
              </a:ln>
              <a:solidFill>
                <a:srgbClr val="161745"/>
              </a:solidFill>
              <a:effectLst/>
              <a:uLnTx/>
              <a:uFillTx/>
              <a:cs typeface="Calibri" panose="020F0502020204030204" pitchFamily="34" charset="0"/>
            </a:endParaRPr>
          </a:p>
          <a:p>
            <a:pPr marL="171450" marR="0" lvl="0" indent="-171450" algn="l" defTabSz="727352" rtl="0" eaLnBrk="1" fontAlgn="base" latinLnBrk="0" hangingPunct="1">
              <a:lnSpc>
                <a:spcPct val="100000"/>
              </a:lnSpc>
              <a:spcBef>
                <a:spcPct val="0"/>
              </a:spcBef>
              <a:spcAft>
                <a:spcPct val="0"/>
              </a:spcAft>
              <a:buClr>
                <a:srgbClr val="0070AD"/>
              </a:buClr>
              <a:buSzTx/>
              <a:buFont typeface="Wingdings" panose="05000000000000000000" pitchFamily="2" charset="2"/>
              <a:buChar char="§"/>
              <a:tabLst/>
              <a:defRPr/>
            </a:pPr>
            <a:r>
              <a:rPr kumimoji="0" lang="en-US" sz="1000" b="1" i="0" u="none" strike="noStrike" kern="0" cap="none" spc="0" normalizeH="0" baseline="0" noProof="0">
                <a:ln>
                  <a:noFill/>
                </a:ln>
                <a:solidFill>
                  <a:srgbClr val="161745"/>
                </a:solidFill>
                <a:effectLst/>
                <a:uLnTx/>
                <a:uFillTx/>
                <a:cs typeface="Calibri" panose="020F0502020204030204" pitchFamily="34" charset="0"/>
              </a:rPr>
              <a:t>Value</a:t>
            </a:r>
            <a:r>
              <a:rPr kumimoji="0" lang="en-US" sz="1000" b="0" i="0" u="none" strike="noStrike" kern="0" cap="none" spc="0" normalizeH="0" baseline="0" noProof="0">
                <a:ln>
                  <a:noFill/>
                </a:ln>
                <a:solidFill>
                  <a:srgbClr val="161745"/>
                </a:solidFill>
                <a:effectLst/>
                <a:uLnTx/>
                <a:uFillTx/>
                <a:cs typeface="Calibri" panose="020F0502020204030204" pitchFamily="34" charset="0"/>
              </a:rPr>
              <a:t> analysis and technical </a:t>
            </a:r>
            <a:r>
              <a:rPr kumimoji="0" lang="en-US" sz="1000" b="1" i="0" u="none" strike="noStrike" kern="0" cap="none" spc="0" normalizeH="0" baseline="0" noProof="0">
                <a:ln>
                  <a:noFill/>
                </a:ln>
                <a:solidFill>
                  <a:srgbClr val="161745"/>
                </a:solidFill>
                <a:effectLst/>
                <a:uLnTx/>
                <a:uFillTx/>
                <a:cs typeface="Calibri" panose="020F0502020204030204" pitchFamily="34" charset="0"/>
              </a:rPr>
              <a:t>accessibility</a:t>
            </a:r>
            <a:r>
              <a:rPr kumimoji="0" lang="en-US" sz="1000" b="0" i="0" u="none" strike="noStrike" kern="0" cap="none" spc="0" normalizeH="0" baseline="0" noProof="0">
                <a:ln>
                  <a:noFill/>
                </a:ln>
                <a:solidFill>
                  <a:srgbClr val="161745"/>
                </a:solidFill>
                <a:effectLst/>
                <a:uLnTx/>
                <a:uFillTx/>
                <a:cs typeface="Calibri" panose="020F0502020204030204" pitchFamily="34" charset="0"/>
              </a:rPr>
              <a:t> analysis</a:t>
            </a:r>
          </a:p>
          <a:p>
            <a:pPr marL="171450" marR="0" lvl="0" indent="-171450" algn="l" defTabSz="727352" rtl="0" eaLnBrk="1" fontAlgn="base" latinLnBrk="0" hangingPunct="1">
              <a:lnSpc>
                <a:spcPct val="100000"/>
              </a:lnSpc>
              <a:spcBef>
                <a:spcPct val="0"/>
              </a:spcBef>
              <a:spcAft>
                <a:spcPct val="0"/>
              </a:spcAft>
              <a:buClr>
                <a:srgbClr val="0070AD"/>
              </a:buClr>
              <a:buSzTx/>
              <a:buFont typeface="Wingdings" panose="05000000000000000000" pitchFamily="2" charset="2"/>
              <a:buChar char="§"/>
              <a:tabLst/>
              <a:defRPr/>
            </a:pPr>
            <a:r>
              <a:rPr kumimoji="0" lang="en-US" sz="1000" b="1" i="0" u="none" strike="noStrike" kern="0" cap="none" spc="0" normalizeH="0" baseline="0" noProof="0">
                <a:ln>
                  <a:noFill/>
                </a:ln>
                <a:solidFill>
                  <a:srgbClr val="161745"/>
                </a:solidFill>
                <a:effectLst/>
                <a:uLnTx/>
                <a:uFillTx/>
                <a:cs typeface="Calibri" panose="020F0502020204030204" pitchFamily="34" charset="0"/>
              </a:rPr>
              <a:t>Data</a:t>
            </a:r>
            <a:r>
              <a:rPr kumimoji="0" lang="en-US" sz="1000" b="0" i="0" u="none" strike="noStrike" kern="0" cap="none" spc="0" normalizeH="0" baseline="0" noProof="0">
                <a:ln>
                  <a:noFill/>
                </a:ln>
                <a:solidFill>
                  <a:srgbClr val="161745"/>
                </a:solidFill>
                <a:effectLst/>
                <a:uLnTx/>
                <a:uFillTx/>
                <a:cs typeface="Calibri" panose="020F0502020204030204" pitchFamily="34" charset="0"/>
              </a:rPr>
              <a:t> analysis and defining the </a:t>
            </a:r>
            <a:r>
              <a:rPr kumimoji="0" lang="en-US" sz="1000" b="1" i="0" u="none" strike="noStrike" kern="0" cap="none" spc="0" normalizeH="0" baseline="0" noProof="0">
                <a:ln>
                  <a:noFill/>
                </a:ln>
                <a:solidFill>
                  <a:srgbClr val="161745"/>
                </a:solidFill>
                <a:effectLst/>
                <a:uLnTx/>
                <a:uFillTx/>
                <a:cs typeface="Calibri" panose="020F0502020204030204" pitchFamily="34" charset="0"/>
              </a:rPr>
              <a:t>target architecture </a:t>
            </a:r>
            <a:endParaRPr kumimoji="0" lang="en-US" sz="1000" b="0" i="0" u="none" strike="noStrike" kern="0" cap="none" spc="0" normalizeH="0" baseline="0" noProof="0">
              <a:ln>
                <a:noFill/>
              </a:ln>
              <a:solidFill>
                <a:srgbClr val="161745"/>
              </a:solidFill>
              <a:effectLst/>
              <a:uLnTx/>
              <a:uFillTx/>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B10034"/>
              </a:buClr>
              <a:buSzTx/>
              <a:buFontTx/>
              <a:buNone/>
              <a:tabLst/>
              <a:defRPr/>
            </a:pPr>
            <a:endParaRPr kumimoji="0" lang="en-US" sz="1000" i="1" u="none" strike="noStrike" kern="1200" cap="none" spc="0" normalizeH="0" baseline="0" noProof="0">
              <a:ln>
                <a:noFill/>
              </a:ln>
              <a:solidFill>
                <a:srgbClr val="000000">
                  <a:lumMod val="85000"/>
                  <a:lumOff val="15000"/>
                </a:srgbClr>
              </a:solidFill>
              <a:effectLst/>
              <a:uLnTx/>
              <a:uFillTx/>
              <a:cs typeface="Calibri" pitchFamily="34" charset="0"/>
            </a:endParaRPr>
          </a:p>
          <a:p>
            <a:pPr marL="0" marR="0" lvl="0" indent="0" algn="l" defTabSz="914400" rtl="0" eaLnBrk="1" fontAlgn="auto" latinLnBrk="0" hangingPunct="1">
              <a:lnSpc>
                <a:spcPct val="100000"/>
              </a:lnSpc>
              <a:spcBef>
                <a:spcPts val="0"/>
              </a:spcBef>
              <a:spcAft>
                <a:spcPts val="0"/>
              </a:spcAft>
              <a:buClr>
                <a:srgbClr val="B10034"/>
              </a:buClr>
              <a:buSzTx/>
              <a:buFontTx/>
              <a:buNone/>
              <a:tabLst/>
              <a:defRPr/>
            </a:pPr>
            <a:r>
              <a:rPr kumimoji="0" lang="en-US" sz="1000" i="1" u="none" strike="noStrike" kern="1200" cap="none" spc="0" normalizeH="0" baseline="0" noProof="0">
                <a:ln>
                  <a:noFill/>
                </a:ln>
                <a:solidFill>
                  <a:srgbClr val="000000">
                    <a:lumMod val="85000"/>
                    <a:lumOff val="15000"/>
                  </a:srgbClr>
                </a:solidFill>
                <a:effectLst/>
                <a:uLnTx/>
                <a:uFillTx/>
                <a:cs typeface="Calibri" pitchFamily="34" charset="0"/>
              </a:rPr>
              <a:t>Prerequisites: </a:t>
            </a:r>
            <a:r>
              <a:rPr kumimoji="0" lang="en-US" sz="1000" i="1" u="none" strike="noStrike" kern="1200" cap="none" spc="0" normalizeH="0" baseline="0" noProof="0">
                <a:ln>
                  <a:noFill/>
                </a:ln>
                <a:solidFill>
                  <a:prstClr val="black"/>
                </a:solidFill>
                <a:effectLst/>
                <a:uLnTx/>
                <a:uFillTx/>
                <a:cs typeface="Calibri" pitchFamily="34" charset="0"/>
              </a:rPr>
              <a:t>Project Opportunity sheet</a:t>
            </a:r>
          </a:p>
          <a:p>
            <a:pPr marR="0" lvl="0" algn="l" defTabSz="727352" rtl="0" eaLnBrk="1" fontAlgn="base" latinLnBrk="0" hangingPunct="1">
              <a:lnSpc>
                <a:spcPct val="100000"/>
              </a:lnSpc>
              <a:spcBef>
                <a:spcPct val="0"/>
              </a:spcBef>
              <a:spcAft>
                <a:spcPct val="0"/>
              </a:spcAft>
              <a:buClr>
                <a:srgbClr val="0070AD"/>
              </a:buClr>
              <a:buSzTx/>
              <a:tabLst/>
              <a:defRPr/>
            </a:pPr>
            <a:endParaRPr lang="en-US" sz="1000" kern="0">
              <a:solidFill>
                <a:srgbClr val="161745"/>
              </a:solidFill>
              <a:cs typeface="Calibri" panose="020F0502020204030204" pitchFamily="34" charset="0"/>
            </a:endParaRPr>
          </a:p>
        </p:txBody>
      </p:sp>
      <p:sp>
        <p:nvSpPr>
          <p:cNvPr id="9" name="TextBox 201">
            <a:extLst>
              <a:ext uri="{FF2B5EF4-FFF2-40B4-BE49-F238E27FC236}">
                <a16:creationId xmlns:a16="http://schemas.microsoft.com/office/drawing/2014/main" id="{A340682A-77CA-4288-A11F-8AC98F0C1057}"/>
              </a:ext>
            </a:extLst>
          </p:cNvPr>
          <p:cNvSpPr txBox="1"/>
          <p:nvPr/>
        </p:nvSpPr>
        <p:spPr>
          <a:xfrm>
            <a:off x="5220628" y="1490347"/>
            <a:ext cx="2952952" cy="276999"/>
          </a:xfrm>
          <a:prstGeom prst="rect">
            <a:avLst/>
          </a:prstGeom>
          <a:noFill/>
          <a:ln>
            <a:noFill/>
          </a:ln>
          <a:effectLst/>
        </p:spPr>
        <p:txBody>
          <a:bodyPr wrap="square" rtlCol="0">
            <a:spAutoFit/>
          </a:bodyPr>
          <a:lstStyle/>
          <a:p>
            <a:pPr marL="0" marR="0" lvl="0" indent="0" algn="ctr" defTabSz="72735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1160"/>
                </a:solidFill>
                <a:effectLst/>
                <a:uLnTx/>
                <a:uFillTx/>
                <a:ea typeface="+mn-ea"/>
                <a:cs typeface="Calibri" panose="020F0502020204030204" pitchFamily="34" charset="0"/>
              </a:rPr>
              <a:t>2 to 4 weeks per sprint</a:t>
            </a:r>
            <a:endParaRPr kumimoji="0" lang="en-US" sz="900" b="0" i="0" u="none" strike="noStrike" kern="0" cap="none" spc="0" normalizeH="0" baseline="0" noProof="0">
              <a:ln>
                <a:noFill/>
              </a:ln>
              <a:solidFill>
                <a:srgbClr val="001160"/>
              </a:solidFill>
              <a:effectLst/>
              <a:uLnTx/>
              <a:uFillTx/>
              <a:ea typeface="+mn-ea"/>
              <a:cs typeface="Calibri" panose="020F0502020204030204" pitchFamily="34" charset="0"/>
            </a:endParaRPr>
          </a:p>
        </p:txBody>
      </p:sp>
      <p:cxnSp>
        <p:nvCxnSpPr>
          <p:cNvPr id="10" name="Straight Arrow Connector 202">
            <a:extLst>
              <a:ext uri="{FF2B5EF4-FFF2-40B4-BE49-F238E27FC236}">
                <a16:creationId xmlns:a16="http://schemas.microsoft.com/office/drawing/2014/main" id="{D548EEEF-79E3-441D-AEA9-B92C2CC8C1F2}"/>
              </a:ext>
            </a:extLst>
          </p:cNvPr>
          <p:cNvCxnSpPr>
            <a:cxnSpLocks/>
          </p:cNvCxnSpPr>
          <p:nvPr/>
        </p:nvCxnSpPr>
        <p:spPr>
          <a:xfrm>
            <a:off x="2290026" y="1785602"/>
            <a:ext cx="2162676" cy="0"/>
          </a:xfrm>
          <a:prstGeom prst="straightConnector1">
            <a:avLst/>
          </a:prstGeom>
          <a:noFill/>
          <a:ln w="9525" cap="flat" cmpd="sng" algn="ctr">
            <a:solidFill>
              <a:srgbClr val="001160"/>
            </a:solidFill>
            <a:prstDash val="solid"/>
            <a:headEnd type="triangle" w="med" len="med"/>
            <a:tailEnd type="triangle" w="med" len="med"/>
          </a:ln>
          <a:effectLst/>
        </p:spPr>
      </p:cxnSp>
      <p:sp>
        <p:nvSpPr>
          <p:cNvPr id="11" name="TextBox 203">
            <a:extLst>
              <a:ext uri="{FF2B5EF4-FFF2-40B4-BE49-F238E27FC236}">
                <a16:creationId xmlns:a16="http://schemas.microsoft.com/office/drawing/2014/main" id="{D51DF38F-1CB7-4551-ACCC-5D2E8FCFA1FB}"/>
              </a:ext>
            </a:extLst>
          </p:cNvPr>
          <p:cNvSpPr txBox="1"/>
          <p:nvPr/>
        </p:nvSpPr>
        <p:spPr>
          <a:xfrm>
            <a:off x="2709610" y="1490347"/>
            <a:ext cx="1323508" cy="276999"/>
          </a:xfrm>
          <a:prstGeom prst="rect">
            <a:avLst/>
          </a:prstGeom>
          <a:noFill/>
          <a:ln>
            <a:noFill/>
          </a:ln>
          <a:effectLst/>
        </p:spPr>
        <p:txBody>
          <a:bodyPr wrap="square" rtlCol="0">
            <a:spAutoFit/>
          </a:bodyPr>
          <a:lstStyle/>
          <a:p>
            <a:pPr marL="0" marR="0" lvl="0" indent="0" algn="ctr" defTabSz="72735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1160"/>
                </a:solidFill>
                <a:effectLst/>
                <a:uLnTx/>
                <a:uFillTx/>
                <a:ea typeface="+mn-ea"/>
                <a:cs typeface="Calibri" panose="020F0502020204030204" pitchFamily="34" charset="0"/>
              </a:rPr>
              <a:t>3 to 4 weeks</a:t>
            </a:r>
            <a:endParaRPr kumimoji="0" lang="en-US" sz="900" b="0" i="0" u="none" strike="noStrike" kern="0" cap="none" spc="0" normalizeH="0" baseline="0" noProof="0">
              <a:ln>
                <a:noFill/>
              </a:ln>
              <a:solidFill>
                <a:srgbClr val="001160"/>
              </a:solidFill>
              <a:effectLst/>
              <a:uLnTx/>
              <a:uFillTx/>
              <a:ea typeface="+mn-ea"/>
              <a:cs typeface="Calibri" panose="020F0502020204030204" pitchFamily="34" charset="0"/>
            </a:endParaRPr>
          </a:p>
        </p:txBody>
      </p:sp>
      <p:sp>
        <p:nvSpPr>
          <p:cNvPr id="12" name="Arrow: Pentagon 74">
            <a:extLst>
              <a:ext uri="{FF2B5EF4-FFF2-40B4-BE49-F238E27FC236}">
                <a16:creationId xmlns:a16="http://schemas.microsoft.com/office/drawing/2014/main" id="{6EBA8DC4-A859-4962-B4A4-273FD740103E}"/>
              </a:ext>
            </a:extLst>
          </p:cNvPr>
          <p:cNvSpPr/>
          <p:nvPr/>
        </p:nvSpPr>
        <p:spPr bwMode="auto">
          <a:xfrm>
            <a:off x="4637142" y="1865192"/>
            <a:ext cx="4018344" cy="500401"/>
          </a:xfrm>
          <a:prstGeom prst="homePlate">
            <a:avLst>
              <a:gd name="adj" fmla="val 16792"/>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108000" tIns="36000" rIns="108000" bIns="36000" numCol="1" rtlCol="0" anchor="ctr" anchorCtr="0" compatLnSpc="1">
            <a:prstTxWarp prst="textNoShape">
              <a:avLst/>
            </a:prstTxWarp>
          </a:bodyPr>
          <a:lstStyle/>
          <a:p>
            <a:pPr marL="0" marR="0" lvl="0" indent="0" algn="ctr" defTabSz="555029"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ea typeface="+mn-ea"/>
                <a:cs typeface="Calibri" panose="020F0502020204030204" pitchFamily="34" charset="0"/>
              </a:rPr>
              <a:t>Use case development</a:t>
            </a:r>
          </a:p>
        </p:txBody>
      </p:sp>
      <p:sp>
        <p:nvSpPr>
          <p:cNvPr id="13" name="Pentagon 95">
            <a:extLst>
              <a:ext uri="{FF2B5EF4-FFF2-40B4-BE49-F238E27FC236}">
                <a16:creationId xmlns:a16="http://schemas.microsoft.com/office/drawing/2014/main" id="{2773D100-D44F-41B8-9F65-602CA18365E8}"/>
              </a:ext>
            </a:extLst>
          </p:cNvPr>
          <p:cNvSpPr/>
          <p:nvPr/>
        </p:nvSpPr>
        <p:spPr bwMode="auto">
          <a:xfrm>
            <a:off x="4712715" y="2271975"/>
            <a:ext cx="752333" cy="198712"/>
          </a:xfrm>
          <a:prstGeom prst="homePlate">
            <a:avLst>
              <a:gd name="adj" fmla="val 21445"/>
            </a:avLst>
          </a:prstGeom>
          <a:solidFill>
            <a:schemeClr val="accent2"/>
          </a:solidFill>
          <a:ln w="9525" cap="flat" cmpd="sng" algn="ctr">
            <a:solidFill>
              <a:srgbClr val="FFFFFF"/>
            </a:solidFill>
            <a:prstDash val="solid"/>
            <a:round/>
            <a:headEnd type="none" w="med" len="med"/>
            <a:tailEnd type="none" w="med" len="med"/>
          </a:ln>
          <a:effectLst/>
        </p:spPr>
        <p:txBody>
          <a:bodyPr vert="horz" wrap="square" lIns="19157" tIns="24330" rIns="19157" bIns="24330" numCol="1" rtlCol="0" anchor="ctr" anchorCtr="0" compatLnSpc="1">
            <a:prstTxWarp prst="textNoShape">
              <a:avLst/>
            </a:prstTxWarp>
          </a:bodyPr>
          <a:lstStyle/>
          <a:p>
            <a:pPr marL="0" marR="0" lvl="0" indent="0" algn="ctr" defTabSz="555029" rtl="0"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ea typeface="+mn-ea"/>
                <a:cs typeface="Calibri" panose="020F0502020204030204" pitchFamily="34" charset="0"/>
              </a:rPr>
              <a:t>Sprint 1</a:t>
            </a:r>
          </a:p>
        </p:txBody>
      </p:sp>
      <p:sp>
        <p:nvSpPr>
          <p:cNvPr id="14" name="Pentagon 96">
            <a:extLst>
              <a:ext uri="{FF2B5EF4-FFF2-40B4-BE49-F238E27FC236}">
                <a16:creationId xmlns:a16="http://schemas.microsoft.com/office/drawing/2014/main" id="{6026684F-08CF-43A6-95A8-13811005BF26}"/>
              </a:ext>
            </a:extLst>
          </p:cNvPr>
          <p:cNvSpPr/>
          <p:nvPr/>
        </p:nvSpPr>
        <p:spPr bwMode="auto">
          <a:xfrm>
            <a:off x="5675759" y="2271975"/>
            <a:ext cx="752333" cy="198712"/>
          </a:xfrm>
          <a:prstGeom prst="homePlate">
            <a:avLst>
              <a:gd name="adj" fmla="val 21445"/>
            </a:avLst>
          </a:prstGeom>
          <a:solidFill>
            <a:schemeClr val="accent2"/>
          </a:solidFill>
          <a:ln w="9525" cap="flat" cmpd="sng" algn="ctr">
            <a:solidFill>
              <a:srgbClr val="FFFFFF"/>
            </a:solidFill>
            <a:prstDash val="solid"/>
            <a:round/>
            <a:headEnd type="none" w="med" len="med"/>
            <a:tailEnd type="none" w="med" len="med"/>
          </a:ln>
          <a:effectLst/>
        </p:spPr>
        <p:txBody>
          <a:bodyPr vert="horz" wrap="square" lIns="19157" tIns="24330" rIns="19157" bIns="24330" numCol="1" rtlCol="0" anchor="ctr" anchorCtr="0" compatLnSpc="1">
            <a:prstTxWarp prst="textNoShape">
              <a:avLst/>
            </a:prstTxWarp>
          </a:bodyPr>
          <a:lstStyle/>
          <a:p>
            <a:pPr marL="0" marR="0" lvl="0" indent="0" algn="ctr" defTabSz="555029" rtl="0"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ea typeface="+mn-ea"/>
                <a:cs typeface="Calibri" panose="020F0502020204030204" pitchFamily="34" charset="0"/>
              </a:rPr>
              <a:t>Sprint 2</a:t>
            </a:r>
          </a:p>
        </p:txBody>
      </p:sp>
      <p:sp>
        <p:nvSpPr>
          <p:cNvPr id="15" name="TextBox 210">
            <a:extLst>
              <a:ext uri="{FF2B5EF4-FFF2-40B4-BE49-F238E27FC236}">
                <a16:creationId xmlns:a16="http://schemas.microsoft.com/office/drawing/2014/main" id="{822F921C-7860-4986-ADC4-DE040BAF115E}"/>
              </a:ext>
            </a:extLst>
          </p:cNvPr>
          <p:cNvSpPr txBox="1"/>
          <p:nvPr/>
        </p:nvSpPr>
        <p:spPr>
          <a:xfrm>
            <a:off x="8306935" y="2212461"/>
            <a:ext cx="284193" cy="276999"/>
          </a:xfrm>
          <a:prstGeom prst="rect">
            <a:avLst/>
          </a:prstGeom>
          <a:noFill/>
          <a:effectLst/>
        </p:spPr>
        <p:txBody>
          <a:bodyPr wrap="square" rtlCol="0" anchor="ctr">
            <a:spAutoFit/>
          </a:bodyPr>
          <a:lstStyle/>
          <a:p>
            <a:pPr marL="0" marR="0" lvl="0" indent="0" algn="l" defTabSz="7273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ea typeface="+mn-ea"/>
                <a:cs typeface="Calibri" panose="020F0502020204030204" pitchFamily="34" charset="0"/>
              </a:rPr>
              <a:t>…</a:t>
            </a:r>
          </a:p>
        </p:txBody>
      </p:sp>
      <p:sp>
        <p:nvSpPr>
          <p:cNvPr id="16" name="Pentagon 103">
            <a:extLst>
              <a:ext uri="{FF2B5EF4-FFF2-40B4-BE49-F238E27FC236}">
                <a16:creationId xmlns:a16="http://schemas.microsoft.com/office/drawing/2014/main" id="{9042B331-F30B-42DA-86A2-BCFEA569777F}"/>
              </a:ext>
            </a:extLst>
          </p:cNvPr>
          <p:cNvSpPr/>
          <p:nvPr/>
        </p:nvSpPr>
        <p:spPr bwMode="auto">
          <a:xfrm>
            <a:off x="2255519" y="1865192"/>
            <a:ext cx="2278462" cy="509241"/>
          </a:xfrm>
          <a:prstGeom prst="homePlate">
            <a:avLst>
              <a:gd name="adj" fmla="val 18406"/>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108000" tIns="36000" rIns="108000" bIns="36000" numCol="1" rtlCol="0" anchor="ctr" anchorCtr="0" compatLnSpc="1">
            <a:prstTxWarp prst="textNoShape">
              <a:avLst/>
            </a:prstTxWarp>
          </a:bodyPr>
          <a:lstStyle/>
          <a:p>
            <a:pPr marL="0" marR="0" lvl="0" indent="0" algn="l" defTabSz="555029"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ea typeface="+mn-ea"/>
                <a:cs typeface="Calibri" panose="020F0502020204030204" pitchFamily="34" charset="0"/>
              </a:rPr>
              <a:t>Sprint 0 - Scoping</a:t>
            </a:r>
          </a:p>
        </p:txBody>
      </p:sp>
      <p:sp>
        <p:nvSpPr>
          <p:cNvPr id="17" name="TextBox 232">
            <a:extLst>
              <a:ext uri="{FF2B5EF4-FFF2-40B4-BE49-F238E27FC236}">
                <a16:creationId xmlns:a16="http://schemas.microsoft.com/office/drawing/2014/main" id="{954C4378-4AB3-45B6-BE31-A7A088FE8BDD}"/>
              </a:ext>
            </a:extLst>
          </p:cNvPr>
          <p:cNvSpPr txBox="1"/>
          <p:nvPr/>
        </p:nvSpPr>
        <p:spPr>
          <a:xfrm>
            <a:off x="976308" y="1044035"/>
            <a:ext cx="2457513" cy="473843"/>
          </a:xfrm>
          <a:prstGeom prst="rect">
            <a:avLst/>
          </a:prstGeom>
          <a:noFill/>
          <a:effectLst/>
        </p:spPr>
        <p:txBody>
          <a:bodyPr wrap="square" lIns="0" tIns="0" rIns="0" bIns="0" rtlCol="0">
            <a:noAutofit/>
          </a:bodyPr>
          <a:lstStyle/>
          <a:p>
            <a:pPr marL="0" marR="0" lvl="0" indent="0" algn="ctr" defTabSz="829269"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000000">
                    <a:lumMod val="75000"/>
                    <a:lumOff val="25000"/>
                  </a:srgbClr>
                </a:solidFill>
                <a:effectLst/>
                <a:uLnTx/>
                <a:uFillTx/>
                <a:ea typeface="+mn-ea"/>
                <a:cs typeface="Calibri" panose="020F0502020204030204" pitchFamily="34" charset="0"/>
              </a:rPr>
              <a:t>Identifying the PO</a:t>
            </a:r>
          </a:p>
          <a:p>
            <a:pPr marL="0" marR="0" lvl="0" indent="0" algn="ctr" defTabSz="829269"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000000">
                    <a:lumMod val="75000"/>
                    <a:lumOff val="25000"/>
                  </a:srgbClr>
                </a:solidFill>
                <a:effectLst/>
                <a:uLnTx/>
                <a:uFillTx/>
                <a:ea typeface="+mn-ea"/>
                <a:cs typeface="Calibri" panose="020F0502020204030204" pitchFamily="34" charset="0"/>
              </a:rPr>
              <a:t>Decision-making committee</a:t>
            </a:r>
          </a:p>
          <a:p>
            <a:pPr marL="0" marR="0" lvl="0" indent="0" algn="ctr" defTabSz="829269"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000000">
                    <a:lumMod val="75000"/>
                    <a:lumOff val="25000"/>
                  </a:srgbClr>
                </a:solidFill>
                <a:effectLst/>
                <a:uLnTx/>
                <a:uFillTx/>
                <a:ea typeface="+mn-ea"/>
                <a:cs typeface="Calibri" panose="020F0502020204030204" pitchFamily="34" charset="0"/>
              </a:rPr>
              <a:t>Go/No-Go </a:t>
            </a:r>
          </a:p>
          <a:p>
            <a:pPr marL="0" marR="0" lvl="0" indent="0" algn="ctr" defTabSz="829269"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lumMod val="75000"/>
                  <a:lumOff val="25000"/>
                </a:srgbClr>
              </a:solidFill>
              <a:effectLst/>
              <a:uLnTx/>
              <a:uFillTx/>
              <a:ea typeface="+mn-ea"/>
              <a:cs typeface="Calibri" panose="020F0502020204030204" pitchFamily="34" charset="0"/>
            </a:endParaRPr>
          </a:p>
        </p:txBody>
      </p:sp>
      <p:sp>
        <p:nvSpPr>
          <p:cNvPr id="18" name="Diamond 236">
            <a:extLst>
              <a:ext uri="{FF2B5EF4-FFF2-40B4-BE49-F238E27FC236}">
                <a16:creationId xmlns:a16="http://schemas.microsoft.com/office/drawing/2014/main" id="{78583E4A-B6B5-4A0E-A9D9-062C90E24D57}"/>
              </a:ext>
            </a:extLst>
          </p:cNvPr>
          <p:cNvSpPr/>
          <p:nvPr/>
        </p:nvSpPr>
        <p:spPr bwMode="auto">
          <a:xfrm>
            <a:off x="3568526" y="2285454"/>
            <a:ext cx="174786" cy="161874"/>
          </a:xfrm>
          <a:prstGeom prst="diamond">
            <a:avLst/>
          </a:prstGeom>
          <a:solidFill>
            <a:schemeClr val="accent5"/>
          </a:solidFill>
          <a:ln w="9525" cap="flat" cmpd="sng" algn="ctr">
            <a:noFill/>
            <a:prstDash val="solid"/>
            <a:round/>
            <a:headEnd type="none" w="med" len="med"/>
            <a:tailEnd type="none" w="med" len="med"/>
          </a:ln>
          <a:effectLst/>
        </p:spPr>
        <p:txBody>
          <a:bodyPr vert="horz" wrap="square" lIns="82931" tIns="41465" rIns="82931" bIns="41465" numCol="1" rtlCol="0" anchor="ctr" anchorCtr="0" compatLnSpc="1">
            <a:prstTxWarp prst="textNoShape">
              <a:avLst/>
            </a:prstTxWarp>
          </a:bodyPr>
          <a:lstStyle/>
          <a:p>
            <a:pPr marL="0" marR="0" lvl="0" indent="0" algn="l" defTabSz="945886"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mn-ea"/>
              <a:cs typeface="Calibri" panose="020F0502020204030204" pitchFamily="34" charset="0"/>
            </a:endParaRPr>
          </a:p>
        </p:txBody>
      </p:sp>
      <p:sp>
        <p:nvSpPr>
          <p:cNvPr id="19" name="TextBox 238">
            <a:extLst>
              <a:ext uri="{FF2B5EF4-FFF2-40B4-BE49-F238E27FC236}">
                <a16:creationId xmlns:a16="http://schemas.microsoft.com/office/drawing/2014/main" id="{9430B81C-EE88-4661-B8AA-9E1B21C9F290}"/>
              </a:ext>
            </a:extLst>
          </p:cNvPr>
          <p:cNvSpPr txBox="1"/>
          <p:nvPr/>
        </p:nvSpPr>
        <p:spPr>
          <a:xfrm>
            <a:off x="3381599" y="2448462"/>
            <a:ext cx="548640" cy="215444"/>
          </a:xfrm>
          <a:prstGeom prst="rect">
            <a:avLst/>
          </a:prstGeom>
          <a:noFill/>
          <a:effectLst/>
        </p:spPr>
        <p:txBody>
          <a:bodyPr wrap="square" lIns="0" tIns="0" rIns="0" bIns="0" rtlCol="0">
            <a:spAutoFit/>
          </a:bodyPr>
          <a:lstStyle/>
          <a:p>
            <a:pPr marL="0" marR="0" lvl="0" indent="0" algn="ctr" defTabSz="82926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70AD"/>
                </a:solidFill>
                <a:effectLst/>
                <a:uLnTx/>
                <a:uFillTx/>
                <a:ea typeface="+mn-ea"/>
                <a:cs typeface="Calibri" panose="020F0502020204030204" pitchFamily="34" charset="0"/>
              </a:rPr>
              <a:t>Technical accessibility</a:t>
            </a:r>
          </a:p>
        </p:txBody>
      </p:sp>
      <p:sp>
        <p:nvSpPr>
          <p:cNvPr id="20" name="Rectangle 19">
            <a:extLst>
              <a:ext uri="{FF2B5EF4-FFF2-40B4-BE49-F238E27FC236}">
                <a16:creationId xmlns:a16="http://schemas.microsoft.com/office/drawing/2014/main" id="{7694577E-7914-4EF2-9298-7CFABF26C136}"/>
              </a:ext>
            </a:extLst>
          </p:cNvPr>
          <p:cNvSpPr/>
          <p:nvPr/>
        </p:nvSpPr>
        <p:spPr bwMode="auto">
          <a:xfrm>
            <a:off x="8038596" y="4299468"/>
            <a:ext cx="1318431" cy="407764"/>
          </a:xfrm>
          <a:prstGeom prst="rect">
            <a:avLst/>
          </a:prstGeom>
          <a:solidFill>
            <a:schemeClr val="bg1">
              <a:lumMod val="95000"/>
              <a:alpha val="54000"/>
            </a:schemeClr>
          </a:solidFill>
          <a:ln w="9525" cap="flat" cmpd="sng" algn="ctr">
            <a:noFill/>
            <a:prstDash val="solid"/>
            <a:round/>
            <a:headEnd type="none" w="med" len="med"/>
            <a:tailEnd type="none" w="med" len="med"/>
          </a:ln>
          <a:effectLst/>
        </p:spPr>
        <p:txBody>
          <a:bodyPr vert="horz" wrap="square" lIns="82931" tIns="41465" rIns="82931" bIns="41465" numCol="1" rtlCol="0" anchor="ctr" anchorCtr="0" compatLnSpc="1">
            <a:prstTxWarp prst="textNoShape">
              <a:avLst/>
            </a:prstTxWarp>
          </a:bodyPr>
          <a:lstStyle/>
          <a:p>
            <a:pPr marL="0" marR="0" lvl="0" indent="0" algn="ctr" defTabSz="945886" rtl="0" eaLnBrk="1" fontAlgn="base" latinLnBrk="0" hangingPunct="1">
              <a:lnSpc>
                <a:spcPct val="115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Calibri" panose="020F0502020204030204" pitchFamily="34" charset="0"/>
            </a:endParaRPr>
          </a:p>
        </p:txBody>
      </p:sp>
      <p:sp>
        <p:nvSpPr>
          <p:cNvPr id="21" name="AutoShape 8">
            <a:extLst>
              <a:ext uri="{FF2B5EF4-FFF2-40B4-BE49-F238E27FC236}">
                <a16:creationId xmlns:a16="http://schemas.microsoft.com/office/drawing/2014/main" id="{B6B54867-CBE3-4ECF-867C-7E72C4F20A87}"/>
              </a:ext>
            </a:extLst>
          </p:cNvPr>
          <p:cNvSpPr>
            <a:spLocks noChangeArrowheads="1"/>
          </p:cNvSpPr>
          <p:nvPr/>
        </p:nvSpPr>
        <p:spPr bwMode="auto">
          <a:xfrm>
            <a:off x="856412" y="4833667"/>
            <a:ext cx="1294464" cy="594360"/>
          </a:xfrm>
          <a:prstGeom prst="rect">
            <a:avLst/>
          </a:prstGeom>
          <a:solidFill>
            <a:schemeClr val="accent2">
              <a:lumMod val="75000"/>
            </a:schemeClr>
          </a:solidFill>
          <a:ln w="9525">
            <a:noFill/>
          </a:ln>
          <a:effectLst/>
        </p:spPr>
        <p:style>
          <a:lnRef idx="1">
            <a:schemeClr val="accent1"/>
          </a:lnRef>
          <a:fillRef idx="3">
            <a:schemeClr val="accent1"/>
          </a:fillRef>
          <a:effectRef idx="2">
            <a:schemeClr val="accent1"/>
          </a:effectRef>
          <a:fontRef idx="minor">
            <a:schemeClr val="lt1"/>
          </a:fontRef>
        </p:style>
        <p:txBody>
          <a:bodyPr wrap="square" lIns="89847" tIns="46797" rIns="89847" bIns="46797" rtlCol="0" anchor="ctr" anchorCtr="0">
            <a:noAutofit/>
          </a:bodyPr>
          <a:lstStyle/>
          <a:p>
            <a:pPr marL="0" marR="0" lvl="0" indent="0" algn="ctr" defTabSz="914400" rtl="0" eaLnBrk="1" fontAlgn="base" latinLnBrk="0" hangingPunct="1">
              <a:lnSpc>
                <a:spcPct val="90000"/>
              </a:lnSpc>
              <a:spcBef>
                <a:spcPct val="0"/>
              </a:spcBef>
              <a:spcAft>
                <a:spcPct val="0"/>
              </a:spcAft>
              <a:buClr>
                <a:srgbClr val="B7C9D3"/>
              </a:buClr>
              <a:buSzPct val="80000"/>
              <a:buFont typeface="Wingdings" pitchFamily="2" charset="2"/>
              <a:buNone/>
              <a:tabLst/>
              <a:defRPr/>
            </a:pPr>
            <a:r>
              <a:rPr kumimoji="0" lang="en-US" sz="1100" b="1" i="0" u="none" strike="noStrike" kern="1200" cap="none" spc="0" normalizeH="0" baseline="0" noProof="0">
                <a:ln>
                  <a:noFill/>
                </a:ln>
                <a:solidFill>
                  <a:srgbClr val="FFFFFF"/>
                </a:solidFill>
                <a:effectLst/>
                <a:uLnTx/>
                <a:uFillTx/>
                <a:ea typeface="+mn-ea"/>
                <a:cs typeface="Calibri" panose="020F0502020204030204" pitchFamily="34" charset="0"/>
              </a:rPr>
              <a:t>Scrum project team</a:t>
            </a:r>
          </a:p>
        </p:txBody>
      </p:sp>
      <p:sp>
        <p:nvSpPr>
          <p:cNvPr id="22" name="Rounded Rectangle 94">
            <a:extLst>
              <a:ext uri="{FF2B5EF4-FFF2-40B4-BE49-F238E27FC236}">
                <a16:creationId xmlns:a16="http://schemas.microsoft.com/office/drawing/2014/main" id="{555DAF5A-9D11-48D2-A17E-42F7AF20DCAB}"/>
              </a:ext>
            </a:extLst>
          </p:cNvPr>
          <p:cNvSpPr/>
          <p:nvPr/>
        </p:nvSpPr>
        <p:spPr bwMode="auto">
          <a:xfrm>
            <a:off x="2255518" y="4833667"/>
            <a:ext cx="8326773" cy="182880"/>
          </a:xfrm>
          <a:prstGeom prst="roundRect">
            <a:avLst/>
          </a:prstGeom>
          <a:solidFill>
            <a:schemeClr val="accent2">
              <a:lumMod val="20000"/>
              <a:lumOff val="80000"/>
            </a:schemeClr>
          </a:solidFill>
          <a:ln>
            <a:solidFill>
              <a:schemeClr val="bg2">
                <a:lumMod val="75000"/>
              </a:schemeClr>
            </a:solidFill>
          </a:ln>
        </p:spPr>
        <p:txBody>
          <a:bodyPr wrap="square" lIns="0" tIns="0" rIns="0" bIns="0" rtlCol="0" anchor="ctr">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n-lt"/>
                <a:ea typeface="+mn-ea"/>
                <a:cs typeface="Calibri" panose="020F0502020204030204" pitchFamily="34" charset="0"/>
                <a:sym typeface="HandScript"/>
              </a:rPr>
              <a:t>Product Owner</a:t>
            </a:r>
          </a:p>
        </p:txBody>
      </p:sp>
      <p:sp>
        <p:nvSpPr>
          <p:cNvPr id="23" name="Rounded Rectangle 97">
            <a:extLst>
              <a:ext uri="{FF2B5EF4-FFF2-40B4-BE49-F238E27FC236}">
                <a16:creationId xmlns:a16="http://schemas.microsoft.com/office/drawing/2014/main" id="{4DDFFB12-4661-4011-99C9-6FB2B7DD8A29}"/>
              </a:ext>
            </a:extLst>
          </p:cNvPr>
          <p:cNvSpPr/>
          <p:nvPr/>
        </p:nvSpPr>
        <p:spPr bwMode="auto">
          <a:xfrm>
            <a:off x="2255518" y="5041348"/>
            <a:ext cx="8326773" cy="182880"/>
          </a:xfrm>
          <a:prstGeom prst="roundRect">
            <a:avLst/>
          </a:prstGeom>
          <a:solidFill>
            <a:schemeClr val="accent2">
              <a:lumMod val="20000"/>
              <a:lumOff val="80000"/>
            </a:schemeClr>
          </a:solidFill>
          <a:ln>
            <a:solidFill>
              <a:schemeClr val="bg2">
                <a:lumMod val="75000"/>
              </a:schemeClr>
            </a:solidFill>
          </a:ln>
        </p:spPr>
        <p:txBody>
          <a:bodyPr wrap="square" lIns="0" tIns="0" rIns="0" bIns="0" rtlCol="0" anchor="ctr">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n-lt"/>
                <a:ea typeface="+mn-ea"/>
                <a:cs typeface="Calibri" panose="020F0502020204030204" pitchFamily="34" charset="0"/>
                <a:sym typeface="HandScript"/>
              </a:rPr>
              <a:t>Scrum Master</a:t>
            </a:r>
          </a:p>
        </p:txBody>
      </p:sp>
      <p:sp>
        <p:nvSpPr>
          <p:cNvPr id="24" name="Rounded Rectangle 99">
            <a:extLst>
              <a:ext uri="{FF2B5EF4-FFF2-40B4-BE49-F238E27FC236}">
                <a16:creationId xmlns:a16="http://schemas.microsoft.com/office/drawing/2014/main" id="{7ED69925-183E-4E82-8220-9BFFD3FB97E6}"/>
              </a:ext>
            </a:extLst>
          </p:cNvPr>
          <p:cNvSpPr/>
          <p:nvPr/>
        </p:nvSpPr>
        <p:spPr bwMode="auto">
          <a:xfrm>
            <a:off x="3423843" y="5249029"/>
            <a:ext cx="7158448" cy="198494"/>
          </a:xfrm>
          <a:prstGeom prst="roundRect">
            <a:avLst/>
          </a:prstGeom>
          <a:solidFill>
            <a:schemeClr val="accent2">
              <a:lumMod val="20000"/>
              <a:lumOff val="80000"/>
            </a:schemeClr>
          </a:solidFill>
          <a:ln>
            <a:solidFill>
              <a:schemeClr val="bg2">
                <a:lumMod val="75000"/>
              </a:schemeClr>
            </a:solidFill>
          </a:ln>
        </p:spPr>
        <p:txBody>
          <a:bodyPr wrap="square" lIns="0" tIns="0" rIns="0" bIns="0" rtlCol="0" anchor="ctr">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n-lt"/>
                <a:ea typeface="+mn-ea"/>
                <a:cs typeface="Calibri" panose="020F0502020204030204" pitchFamily="34" charset="0"/>
              </a:rPr>
              <a:t>Development team (data scientist, data engineer, …)</a:t>
            </a:r>
          </a:p>
        </p:txBody>
      </p:sp>
      <p:sp>
        <p:nvSpPr>
          <p:cNvPr id="25" name="Diamond 88">
            <a:extLst>
              <a:ext uri="{FF2B5EF4-FFF2-40B4-BE49-F238E27FC236}">
                <a16:creationId xmlns:a16="http://schemas.microsoft.com/office/drawing/2014/main" id="{F0D38D90-4E12-4609-B6E9-3660BE450EE0}"/>
              </a:ext>
            </a:extLst>
          </p:cNvPr>
          <p:cNvSpPr/>
          <p:nvPr/>
        </p:nvSpPr>
        <p:spPr bwMode="auto">
          <a:xfrm>
            <a:off x="5497559" y="2318866"/>
            <a:ext cx="145689" cy="135711"/>
          </a:xfrm>
          <a:prstGeom prst="diamond">
            <a:avLst/>
          </a:prstGeom>
          <a:solidFill>
            <a:schemeClr val="accent5"/>
          </a:solidFill>
          <a:ln w="9525" cap="flat" cmpd="sng" algn="ctr">
            <a:noFill/>
            <a:prstDash val="solid"/>
            <a:round/>
            <a:headEnd type="none" w="med" len="med"/>
            <a:tailEnd type="none" w="med" len="med"/>
          </a:ln>
          <a:effectLst/>
        </p:spPr>
        <p:txBody>
          <a:bodyPr vert="horz" wrap="square" lIns="82931" tIns="41465" rIns="82931" bIns="41465" numCol="1" rtlCol="0" anchor="ctr" anchorCtr="0" compatLnSpc="1">
            <a:prstTxWarp prst="textNoShape">
              <a:avLst/>
            </a:prstTxWarp>
          </a:bodyPr>
          <a:lstStyle/>
          <a:p>
            <a:pPr marL="0" marR="0" lvl="0" indent="0" algn="l" defTabSz="945886"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mn-ea"/>
              <a:cs typeface="Calibri" panose="020F0502020204030204" pitchFamily="34" charset="0"/>
            </a:endParaRPr>
          </a:p>
        </p:txBody>
      </p:sp>
      <p:sp>
        <p:nvSpPr>
          <p:cNvPr id="26" name="Diamond 93">
            <a:extLst>
              <a:ext uri="{FF2B5EF4-FFF2-40B4-BE49-F238E27FC236}">
                <a16:creationId xmlns:a16="http://schemas.microsoft.com/office/drawing/2014/main" id="{7B84B226-EC63-4F22-B989-FBBBEB5E1BD9}"/>
              </a:ext>
            </a:extLst>
          </p:cNvPr>
          <p:cNvSpPr/>
          <p:nvPr/>
        </p:nvSpPr>
        <p:spPr bwMode="auto">
          <a:xfrm>
            <a:off x="6460603" y="2318866"/>
            <a:ext cx="145689" cy="135711"/>
          </a:xfrm>
          <a:prstGeom prst="diamond">
            <a:avLst/>
          </a:prstGeom>
          <a:solidFill>
            <a:schemeClr val="accent5"/>
          </a:solidFill>
          <a:ln w="9525" cap="flat" cmpd="sng" algn="ctr">
            <a:noFill/>
            <a:prstDash val="solid"/>
            <a:round/>
            <a:headEnd type="none" w="med" len="med"/>
            <a:tailEnd type="none" w="med" len="med"/>
          </a:ln>
          <a:effectLst/>
        </p:spPr>
        <p:txBody>
          <a:bodyPr vert="horz" wrap="square" lIns="82931" tIns="41465" rIns="82931" bIns="41465" numCol="1" rtlCol="0" anchor="ctr" anchorCtr="0" compatLnSpc="1">
            <a:prstTxWarp prst="textNoShape">
              <a:avLst/>
            </a:prstTxWarp>
          </a:bodyPr>
          <a:lstStyle/>
          <a:p>
            <a:pPr marL="0" marR="0" lvl="0" indent="0" algn="l" defTabSz="945886"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mn-ea"/>
              <a:cs typeface="Calibri" panose="020F0502020204030204" pitchFamily="34" charset="0"/>
            </a:endParaRPr>
          </a:p>
        </p:txBody>
      </p:sp>
      <p:sp>
        <p:nvSpPr>
          <p:cNvPr id="27" name="Diamond 236">
            <a:extLst>
              <a:ext uri="{FF2B5EF4-FFF2-40B4-BE49-F238E27FC236}">
                <a16:creationId xmlns:a16="http://schemas.microsoft.com/office/drawing/2014/main" id="{7AC3AE4B-41A2-4CE5-A93D-87C287AFA340}"/>
              </a:ext>
            </a:extLst>
          </p:cNvPr>
          <p:cNvSpPr/>
          <p:nvPr/>
        </p:nvSpPr>
        <p:spPr bwMode="auto">
          <a:xfrm>
            <a:off x="2373148" y="2292295"/>
            <a:ext cx="174786" cy="161874"/>
          </a:xfrm>
          <a:prstGeom prst="diamond">
            <a:avLst/>
          </a:prstGeom>
          <a:solidFill>
            <a:schemeClr val="accent5"/>
          </a:solidFill>
          <a:ln w="9525" cap="flat" cmpd="sng" algn="ctr">
            <a:noFill/>
            <a:prstDash val="solid"/>
            <a:round/>
            <a:headEnd type="none" w="med" len="med"/>
            <a:tailEnd type="none" w="med" len="med"/>
          </a:ln>
          <a:effectLst/>
        </p:spPr>
        <p:txBody>
          <a:bodyPr vert="horz" wrap="square" lIns="82931" tIns="41465" rIns="82931" bIns="41465" numCol="1" rtlCol="0" anchor="ctr" anchorCtr="0" compatLnSpc="1">
            <a:prstTxWarp prst="textNoShape">
              <a:avLst/>
            </a:prstTxWarp>
          </a:bodyPr>
          <a:lstStyle/>
          <a:p>
            <a:pPr marL="0" marR="0" lvl="0" indent="0" algn="l" defTabSz="945886"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mn-ea"/>
              <a:cs typeface="Calibri" panose="020F0502020204030204" pitchFamily="34" charset="0"/>
            </a:endParaRPr>
          </a:p>
        </p:txBody>
      </p:sp>
      <p:sp>
        <p:nvSpPr>
          <p:cNvPr id="28" name="TextBox 238">
            <a:extLst>
              <a:ext uri="{FF2B5EF4-FFF2-40B4-BE49-F238E27FC236}">
                <a16:creationId xmlns:a16="http://schemas.microsoft.com/office/drawing/2014/main" id="{2EB6EFAF-3133-413E-BEE2-B23CAB4F254B}"/>
              </a:ext>
            </a:extLst>
          </p:cNvPr>
          <p:cNvSpPr txBox="1"/>
          <p:nvPr/>
        </p:nvSpPr>
        <p:spPr>
          <a:xfrm>
            <a:off x="2186221" y="2448462"/>
            <a:ext cx="548640" cy="215444"/>
          </a:xfrm>
          <a:prstGeom prst="rect">
            <a:avLst/>
          </a:prstGeom>
          <a:noFill/>
          <a:effectLst/>
        </p:spPr>
        <p:txBody>
          <a:bodyPr wrap="square" lIns="0" tIns="0" rIns="0" bIns="0" rtlCol="0">
            <a:spAutoFit/>
          </a:bodyPr>
          <a:lstStyle/>
          <a:p>
            <a:pPr marL="0" marR="0" lvl="0" indent="0" algn="ctr" defTabSz="82926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70AD"/>
                </a:solidFill>
                <a:effectLst/>
                <a:uLnTx/>
                <a:uFillTx/>
                <a:ea typeface="+mn-ea"/>
                <a:cs typeface="Calibri" panose="020F0502020204030204" pitchFamily="34" charset="0"/>
              </a:rPr>
              <a:t>Business</a:t>
            </a:r>
            <a:br>
              <a:rPr kumimoji="0" lang="en-US" sz="700" b="0" i="0" u="none" strike="noStrike" kern="0" cap="none" spc="0" normalizeH="0" baseline="0" noProof="0">
                <a:ln>
                  <a:noFill/>
                </a:ln>
                <a:solidFill>
                  <a:srgbClr val="0070AD"/>
                </a:solidFill>
                <a:effectLst/>
                <a:uLnTx/>
                <a:uFillTx/>
                <a:ea typeface="+mn-ea"/>
                <a:cs typeface="Calibri" panose="020F0502020204030204" pitchFamily="34" charset="0"/>
              </a:rPr>
            </a:br>
            <a:r>
              <a:rPr kumimoji="0" lang="en-US" sz="700" b="0" i="0" u="none" strike="noStrike" kern="0" cap="none" spc="0" normalizeH="0" baseline="0" noProof="0">
                <a:ln>
                  <a:noFill/>
                </a:ln>
                <a:solidFill>
                  <a:srgbClr val="0070AD"/>
                </a:solidFill>
                <a:effectLst/>
                <a:uLnTx/>
                <a:uFillTx/>
                <a:ea typeface="+mn-ea"/>
                <a:cs typeface="Calibri" panose="020F0502020204030204" pitchFamily="34" charset="0"/>
              </a:rPr>
              <a:t>need</a:t>
            </a:r>
          </a:p>
        </p:txBody>
      </p:sp>
      <p:sp>
        <p:nvSpPr>
          <p:cNvPr id="29" name="Diamond 236">
            <a:extLst>
              <a:ext uri="{FF2B5EF4-FFF2-40B4-BE49-F238E27FC236}">
                <a16:creationId xmlns:a16="http://schemas.microsoft.com/office/drawing/2014/main" id="{C64F3898-3B47-484C-9A75-93FF916D038D}"/>
              </a:ext>
            </a:extLst>
          </p:cNvPr>
          <p:cNvSpPr/>
          <p:nvPr/>
        </p:nvSpPr>
        <p:spPr bwMode="auto">
          <a:xfrm>
            <a:off x="2970837" y="2285454"/>
            <a:ext cx="174786" cy="161874"/>
          </a:xfrm>
          <a:prstGeom prst="diamond">
            <a:avLst/>
          </a:prstGeom>
          <a:solidFill>
            <a:schemeClr val="accent5"/>
          </a:solidFill>
          <a:ln w="9525" cap="flat" cmpd="sng" algn="ctr">
            <a:noFill/>
            <a:prstDash val="solid"/>
            <a:round/>
            <a:headEnd type="none" w="med" len="med"/>
            <a:tailEnd type="none" w="med" len="med"/>
          </a:ln>
          <a:effectLst/>
        </p:spPr>
        <p:txBody>
          <a:bodyPr vert="horz" wrap="square" lIns="82931" tIns="41465" rIns="82931" bIns="41465" numCol="1" rtlCol="0" anchor="ctr" anchorCtr="0" compatLnSpc="1">
            <a:prstTxWarp prst="textNoShape">
              <a:avLst/>
            </a:prstTxWarp>
          </a:bodyPr>
          <a:lstStyle/>
          <a:p>
            <a:pPr marL="0" marR="0" lvl="0" indent="0" algn="l" defTabSz="945886"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mn-ea"/>
              <a:cs typeface="Calibri" panose="020F0502020204030204" pitchFamily="34" charset="0"/>
            </a:endParaRPr>
          </a:p>
        </p:txBody>
      </p:sp>
      <p:sp>
        <p:nvSpPr>
          <p:cNvPr id="30" name="TextBox 238">
            <a:extLst>
              <a:ext uri="{FF2B5EF4-FFF2-40B4-BE49-F238E27FC236}">
                <a16:creationId xmlns:a16="http://schemas.microsoft.com/office/drawing/2014/main" id="{1A15B2E0-1419-407D-90AD-696C651CDA1C}"/>
              </a:ext>
            </a:extLst>
          </p:cNvPr>
          <p:cNvSpPr txBox="1"/>
          <p:nvPr/>
        </p:nvSpPr>
        <p:spPr>
          <a:xfrm>
            <a:off x="2783910" y="2448462"/>
            <a:ext cx="548640" cy="215444"/>
          </a:xfrm>
          <a:prstGeom prst="rect">
            <a:avLst/>
          </a:prstGeom>
          <a:noFill/>
          <a:effectLst/>
        </p:spPr>
        <p:txBody>
          <a:bodyPr wrap="square" lIns="0" tIns="0" rIns="0" bIns="0" rtlCol="0">
            <a:spAutoFit/>
          </a:bodyPr>
          <a:lstStyle/>
          <a:p>
            <a:pPr marL="0" marR="0" lvl="0" indent="0" algn="ctr" defTabSz="82926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70AD"/>
                </a:solidFill>
                <a:effectLst/>
                <a:uLnTx/>
                <a:uFillTx/>
                <a:ea typeface="+mn-ea"/>
                <a:cs typeface="Calibri" panose="020F0502020204030204" pitchFamily="34" charset="0"/>
              </a:rPr>
              <a:t>Value estimation</a:t>
            </a:r>
          </a:p>
        </p:txBody>
      </p:sp>
      <p:sp>
        <p:nvSpPr>
          <p:cNvPr id="31" name="Diamond 236">
            <a:extLst>
              <a:ext uri="{FF2B5EF4-FFF2-40B4-BE49-F238E27FC236}">
                <a16:creationId xmlns:a16="http://schemas.microsoft.com/office/drawing/2014/main" id="{C4B747F0-6D8E-4C34-9D0F-43E084084D1B}"/>
              </a:ext>
            </a:extLst>
          </p:cNvPr>
          <p:cNvSpPr/>
          <p:nvPr/>
        </p:nvSpPr>
        <p:spPr bwMode="auto">
          <a:xfrm>
            <a:off x="4166214" y="2285454"/>
            <a:ext cx="174786" cy="161874"/>
          </a:xfrm>
          <a:prstGeom prst="diamond">
            <a:avLst/>
          </a:prstGeom>
          <a:solidFill>
            <a:schemeClr val="accent5"/>
          </a:solidFill>
          <a:ln w="9525" cap="flat" cmpd="sng" algn="ctr">
            <a:noFill/>
            <a:prstDash val="solid"/>
            <a:round/>
            <a:headEnd type="none" w="med" len="med"/>
            <a:tailEnd type="none" w="med" len="med"/>
          </a:ln>
          <a:effectLst/>
        </p:spPr>
        <p:txBody>
          <a:bodyPr vert="horz" wrap="square" lIns="82931" tIns="41465" rIns="82931" bIns="41465" numCol="1" rtlCol="0" anchor="ctr" anchorCtr="0" compatLnSpc="1">
            <a:prstTxWarp prst="textNoShape">
              <a:avLst/>
            </a:prstTxWarp>
          </a:bodyPr>
          <a:lstStyle/>
          <a:p>
            <a:pPr marL="0" marR="0" lvl="0" indent="0" algn="l" defTabSz="945886"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mn-ea"/>
              <a:cs typeface="Calibri" panose="020F0502020204030204" pitchFamily="34" charset="0"/>
            </a:endParaRPr>
          </a:p>
        </p:txBody>
      </p:sp>
      <p:sp>
        <p:nvSpPr>
          <p:cNvPr id="32" name="TextBox 238">
            <a:extLst>
              <a:ext uri="{FF2B5EF4-FFF2-40B4-BE49-F238E27FC236}">
                <a16:creationId xmlns:a16="http://schemas.microsoft.com/office/drawing/2014/main" id="{B5A19506-7A33-46FD-8107-9976607C3722}"/>
              </a:ext>
            </a:extLst>
          </p:cNvPr>
          <p:cNvSpPr txBox="1"/>
          <p:nvPr/>
        </p:nvSpPr>
        <p:spPr>
          <a:xfrm>
            <a:off x="3979287" y="2448462"/>
            <a:ext cx="548640" cy="215444"/>
          </a:xfrm>
          <a:prstGeom prst="rect">
            <a:avLst/>
          </a:prstGeom>
          <a:noFill/>
          <a:effectLst/>
        </p:spPr>
        <p:txBody>
          <a:bodyPr wrap="square" lIns="0" tIns="0" rIns="0" bIns="0" rtlCol="0">
            <a:spAutoFit/>
          </a:bodyPr>
          <a:lstStyle/>
          <a:p>
            <a:pPr marL="0" marR="0" lvl="0" indent="0" algn="ctr" defTabSz="82926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70AD"/>
                </a:solidFill>
                <a:effectLst/>
                <a:uLnTx/>
                <a:uFillTx/>
                <a:ea typeface="+mn-ea"/>
                <a:cs typeface="Calibri" panose="020F0502020204030204" pitchFamily="34" charset="0"/>
              </a:rPr>
              <a:t>Business summary</a:t>
            </a:r>
          </a:p>
        </p:txBody>
      </p:sp>
      <p:sp>
        <p:nvSpPr>
          <p:cNvPr id="33" name="Isosceles Triangle 32">
            <a:extLst>
              <a:ext uri="{FF2B5EF4-FFF2-40B4-BE49-F238E27FC236}">
                <a16:creationId xmlns:a16="http://schemas.microsoft.com/office/drawing/2014/main" id="{5DCAA5A0-5978-45D7-9D00-207B561268B6}"/>
              </a:ext>
            </a:extLst>
          </p:cNvPr>
          <p:cNvSpPr/>
          <p:nvPr/>
        </p:nvSpPr>
        <p:spPr bwMode="auto">
          <a:xfrm rot="10800000">
            <a:off x="2093865" y="1570428"/>
            <a:ext cx="236543" cy="162257"/>
          </a:xfrm>
          <a:prstGeom prst="triangl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1042988" rtl="0" eaLnBrk="1" fontAlgn="base" latinLnBrk="0" hangingPunct="1">
              <a:lnSpc>
                <a:spcPct val="115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ea typeface="+mn-ea"/>
              <a:cs typeface="Arial" pitchFamily="34" charset="0"/>
            </a:endParaRPr>
          </a:p>
        </p:txBody>
      </p:sp>
      <p:sp>
        <p:nvSpPr>
          <p:cNvPr id="34" name="Isosceles Triangle 33">
            <a:extLst>
              <a:ext uri="{FF2B5EF4-FFF2-40B4-BE49-F238E27FC236}">
                <a16:creationId xmlns:a16="http://schemas.microsoft.com/office/drawing/2014/main" id="{41903F61-C9BC-44A1-B173-62D7CF5FC48A}"/>
              </a:ext>
            </a:extLst>
          </p:cNvPr>
          <p:cNvSpPr/>
          <p:nvPr/>
        </p:nvSpPr>
        <p:spPr bwMode="auto">
          <a:xfrm rot="10800000">
            <a:off x="4467849" y="1570428"/>
            <a:ext cx="236543" cy="162257"/>
          </a:xfrm>
          <a:prstGeom prst="triangl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1042988" rtl="0" eaLnBrk="1" fontAlgn="base" latinLnBrk="0" hangingPunct="1">
              <a:lnSpc>
                <a:spcPct val="115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ea typeface="+mn-ea"/>
              <a:cs typeface="Arial" pitchFamily="34" charset="0"/>
            </a:endParaRPr>
          </a:p>
        </p:txBody>
      </p:sp>
      <p:sp>
        <p:nvSpPr>
          <p:cNvPr id="35" name="TextBox 86">
            <a:extLst>
              <a:ext uri="{FF2B5EF4-FFF2-40B4-BE49-F238E27FC236}">
                <a16:creationId xmlns:a16="http://schemas.microsoft.com/office/drawing/2014/main" id="{80C9B3BB-BEDD-449A-8406-551E0EBF44AF}"/>
              </a:ext>
            </a:extLst>
          </p:cNvPr>
          <p:cNvSpPr txBox="1"/>
          <p:nvPr/>
        </p:nvSpPr>
        <p:spPr>
          <a:xfrm>
            <a:off x="3733518" y="1044035"/>
            <a:ext cx="1723649" cy="455711"/>
          </a:xfrm>
          <a:prstGeom prst="rect">
            <a:avLst/>
          </a:prstGeom>
          <a:noFill/>
          <a:effectLst/>
        </p:spPr>
        <p:txBody>
          <a:bodyPr wrap="square" lIns="0" tIns="0" rIns="0" bIns="0" rtlCol="0">
            <a:noAutofit/>
          </a:bodyPr>
          <a:lstStyle>
            <a:defPPr>
              <a:defRPr lang="en-US"/>
            </a:defPPr>
            <a:lvl1pPr algn="ctr" defTabSz="829269">
              <a:defRPr sz="1088" b="1" kern="0">
                <a:solidFill>
                  <a:schemeClr val="tx1">
                    <a:lumMod val="75000"/>
                    <a:lumOff val="25000"/>
                  </a:schemeClr>
                </a:solidFill>
                <a:latin typeface="Calibri" panose="020F0502020204030204" pitchFamily="34" charset="0"/>
                <a:cs typeface="Calibri" panose="020F0502020204030204" pitchFamily="34" charset="0"/>
              </a:defRPr>
            </a:lvl1pPr>
          </a:lstStyle>
          <a:p>
            <a:pPr marL="0" marR="0" lvl="0" indent="0" algn="ctr" defTabSz="829269"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000000">
                    <a:lumMod val="75000"/>
                    <a:lumOff val="25000"/>
                  </a:srgbClr>
                </a:solidFill>
                <a:effectLst/>
                <a:uLnTx/>
                <a:uFillTx/>
                <a:latin typeface="+mn-lt"/>
                <a:ea typeface="+mn-ea"/>
                <a:cs typeface="Calibri" panose="020F0502020204030204" pitchFamily="34" charset="0"/>
              </a:rPr>
              <a:t>Decision-making committee</a:t>
            </a:r>
          </a:p>
          <a:p>
            <a:pPr marL="0" marR="0" lvl="0" indent="0" algn="ctr" defTabSz="829269"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000000">
                    <a:lumMod val="75000"/>
                    <a:lumOff val="25000"/>
                  </a:srgbClr>
                </a:solidFill>
                <a:effectLst/>
                <a:uLnTx/>
                <a:uFillTx/>
                <a:latin typeface="+mn-lt"/>
                <a:ea typeface="+mn-ea"/>
                <a:cs typeface="Calibri" panose="020F0502020204030204" pitchFamily="34" charset="0"/>
              </a:rPr>
              <a:t>Go/No-Go</a:t>
            </a:r>
          </a:p>
          <a:p>
            <a:pPr marL="0" marR="0" lvl="0" indent="0" algn="ctr" defTabSz="829269"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lumMod val="75000"/>
                  <a:lumOff val="25000"/>
                </a:srgbClr>
              </a:solidFill>
              <a:effectLst/>
              <a:uLnTx/>
              <a:uFillTx/>
              <a:latin typeface="+mn-lt"/>
              <a:ea typeface="+mn-ea"/>
              <a:cs typeface="Calibri" panose="020F0502020204030204" pitchFamily="34" charset="0"/>
            </a:endParaRPr>
          </a:p>
        </p:txBody>
      </p:sp>
      <p:cxnSp>
        <p:nvCxnSpPr>
          <p:cNvPr id="36" name="Straight Arrow Connector 202">
            <a:extLst>
              <a:ext uri="{FF2B5EF4-FFF2-40B4-BE49-F238E27FC236}">
                <a16:creationId xmlns:a16="http://schemas.microsoft.com/office/drawing/2014/main" id="{C9A513B6-9ADB-4198-88A0-592A2B880664}"/>
              </a:ext>
            </a:extLst>
          </p:cNvPr>
          <p:cNvCxnSpPr>
            <a:cxnSpLocks/>
          </p:cNvCxnSpPr>
          <p:nvPr/>
        </p:nvCxnSpPr>
        <p:spPr>
          <a:xfrm>
            <a:off x="4654309" y="1785602"/>
            <a:ext cx="4021226" cy="0"/>
          </a:xfrm>
          <a:prstGeom prst="straightConnector1">
            <a:avLst/>
          </a:prstGeom>
          <a:noFill/>
          <a:ln w="9525" cap="flat" cmpd="sng" algn="ctr">
            <a:solidFill>
              <a:srgbClr val="001160"/>
            </a:solidFill>
            <a:prstDash val="solid"/>
            <a:headEnd type="triangle" w="med" len="med"/>
            <a:tailEnd type="triangle" w="med" len="med"/>
          </a:ln>
          <a:effectLst/>
        </p:spPr>
      </p:cxnSp>
      <p:sp>
        <p:nvSpPr>
          <p:cNvPr id="37" name="Pentagon 96">
            <a:extLst>
              <a:ext uri="{FF2B5EF4-FFF2-40B4-BE49-F238E27FC236}">
                <a16:creationId xmlns:a16="http://schemas.microsoft.com/office/drawing/2014/main" id="{B1897402-A139-4539-82C0-529140A38E66}"/>
              </a:ext>
            </a:extLst>
          </p:cNvPr>
          <p:cNvSpPr/>
          <p:nvPr/>
        </p:nvSpPr>
        <p:spPr bwMode="auto">
          <a:xfrm>
            <a:off x="6638803" y="2271975"/>
            <a:ext cx="752333" cy="198712"/>
          </a:xfrm>
          <a:prstGeom prst="homePlate">
            <a:avLst>
              <a:gd name="adj" fmla="val 21445"/>
            </a:avLst>
          </a:prstGeom>
          <a:solidFill>
            <a:schemeClr val="accent2"/>
          </a:solidFill>
          <a:ln w="9525" cap="flat" cmpd="sng" algn="ctr">
            <a:solidFill>
              <a:srgbClr val="FFFFFF"/>
            </a:solidFill>
            <a:prstDash val="solid"/>
            <a:round/>
            <a:headEnd type="none" w="med" len="med"/>
            <a:tailEnd type="none" w="med" len="med"/>
          </a:ln>
          <a:effectLst/>
        </p:spPr>
        <p:txBody>
          <a:bodyPr vert="horz" wrap="square" lIns="19157" tIns="24330" rIns="19157" bIns="24330" numCol="1" rtlCol="0" anchor="ctr" anchorCtr="0" compatLnSpc="1">
            <a:prstTxWarp prst="textNoShape">
              <a:avLst/>
            </a:prstTxWarp>
          </a:bodyPr>
          <a:lstStyle/>
          <a:p>
            <a:pPr marL="0" marR="0" lvl="0" indent="0" algn="ctr" defTabSz="555029" rtl="0"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ea typeface="+mn-ea"/>
                <a:cs typeface="Calibri" panose="020F0502020204030204" pitchFamily="34" charset="0"/>
              </a:rPr>
              <a:t>Sprint 3</a:t>
            </a:r>
          </a:p>
        </p:txBody>
      </p:sp>
      <p:sp>
        <p:nvSpPr>
          <p:cNvPr id="38" name="Isosceles Triangle 37">
            <a:extLst>
              <a:ext uri="{FF2B5EF4-FFF2-40B4-BE49-F238E27FC236}">
                <a16:creationId xmlns:a16="http://schemas.microsoft.com/office/drawing/2014/main" id="{E47485B7-AF2F-4A13-A817-0BC8A26CC834}"/>
              </a:ext>
            </a:extLst>
          </p:cNvPr>
          <p:cNvSpPr/>
          <p:nvPr/>
        </p:nvSpPr>
        <p:spPr bwMode="auto">
          <a:xfrm rot="10800000">
            <a:off x="8554981" y="1570428"/>
            <a:ext cx="236543" cy="162257"/>
          </a:xfrm>
          <a:prstGeom prst="triangl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1042988" rtl="0" eaLnBrk="1" fontAlgn="base" latinLnBrk="0" hangingPunct="1">
              <a:lnSpc>
                <a:spcPct val="115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ea typeface="+mn-ea"/>
              <a:cs typeface="Arial" pitchFamily="34" charset="0"/>
            </a:endParaRPr>
          </a:p>
        </p:txBody>
      </p:sp>
      <p:sp>
        <p:nvSpPr>
          <p:cNvPr id="39" name="TextBox 86">
            <a:extLst>
              <a:ext uri="{FF2B5EF4-FFF2-40B4-BE49-F238E27FC236}">
                <a16:creationId xmlns:a16="http://schemas.microsoft.com/office/drawing/2014/main" id="{86A1BFC9-EC2A-4FA3-95D2-E4BC11E04584}"/>
              </a:ext>
            </a:extLst>
          </p:cNvPr>
          <p:cNvSpPr txBox="1"/>
          <p:nvPr/>
        </p:nvSpPr>
        <p:spPr>
          <a:xfrm>
            <a:off x="7820650" y="1000161"/>
            <a:ext cx="1723649" cy="484748"/>
          </a:xfrm>
          <a:prstGeom prst="rect">
            <a:avLst/>
          </a:prstGeom>
          <a:noFill/>
          <a:effectLst/>
        </p:spPr>
        <p:txBody>
          <a:bodyPr wrap="square" lIns="0" tIns="0" rIns="0" bIns="0" rtlCol="0">
            <a:noAutofit/>
          </a:bodyPr>
          <a:lstStyle>
            <a:defPPr>
              <a:defRPr lang="en-US"/>
            </a:defPPr>
            <a:lvl1pPr algn="ctr" defTabSz="829269">
              <a:defRPr sz="1088" b="1" kern="0">
                <a:solidFill>
                  <a:schemeClr val="tx1">
                    <a:lumMod val="75000"/>
                    <a:lumOff val="25000"/>
                  </a:schemeClr>
                </a:solidFill>
                <a:latin typeface="Calibri" panose="020F0502020204030204" pitchFamily="34" charset="0"/>
                <a:cs typeface="Calibri" panose="020F0502020204030204" pitchFamily="34" charset="0"/>
              </a:defRPr>
            </a:lvl1pPr>
          </a:lstStyle>
          <a:p>
            <a:pPr marL="0" marR="0" lvl="0" indent="0" algn="ctr" defTabSz="829269"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000000">
                    <a:lumMod val="75000"/>
                    <a:lumOff val="25000"/>
                  </a:srgbClr>
                </a:solidFill>
                <a:effectLst/>
                <a:uLnTx/>
                <a:uFillTx/>
                <a:latin typeface="+mn-lt"/>
                <a:ea typeface="+mn-ea"/>
                <a:cs typeface="Calibri" panose="020F0502020204030204" pitchFamily="34" charset="0"/>
              </a:rPr>
              <a:t>Decision-making committee</a:t>
            </a:r>
          </a:p>
          <a:p>
            <a:pPr marL="0" marR="0" lvl="0" indent="0" algn="ctr" defTabSz="829269"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12ABDB"/>
                </a:solidFill>
                <a:effectLst/>
                <a:uLnTx/>
                <a:uFillTx/>
                <a:latin typeface="+mn-lt"/>
                <a:ea typeface="+mn-ea"/>
                <a:cs typeface="Calibri" panose="020F0502020204030204" pitchFamily="34" charset="0"/>
              </a:rPr>
              <a:t>Scaling up</a:t>
            </a:r>
          </a:p>
        </p:txBody>
      </p:sp>
      <p:pic>
        <p:nvPicPr>
          <p:cNvPr id="40" name="Graphic 121" descr="Magnifying glass">
            <a:extLst>
              <a:ext uri="{FF2B5EF4-FFF2-40B4-BE49-F238E27FC236}">
                <a16:creationId xmlns:a16="http://schemas.microsoft.com/office/drawing/2014/main" id="{8F7D7100-7246-4451-A6EA-1828E6E8DAFA}"/>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965629" y="1967642"/>
            <a:ext cx="362266" cy="347897"/>
          </a:xfrm>
          <a:prstGeom prst="rect">
            <a:avLst/>
          </a:prstGeom>
          <a:effectLst/>
        </p:spPr>
      </p:pic>
      <p:sp>
        <p:nvSpPr>
          <p:cNvPr id="41" name="Pentagon 103">
            <a:extLst>
              <a:ext uri="{FF2B5EF4-FFF2-40B4-BE49-F238E27FC236}">
                <a16:creationId xmlns:a16="http://schemas.microsoft.com/office/drawing/2014/main" id="{5BA66E10-0B1D-48B1-B884-9170C5E716E2}"/>
              </a:ext>
            </a:extLst>
          </p:cNvPr>
          <p:cNvSpPr/>
          <p:nvPr/>
        </p:nvSpPr>
        <p:spPr bwMode="auto">
          <a:xfrm>
            <a:off x="8743070" y="1862373"/>
            <a:ext cx="1940057" cy="509241"/>
          </a:xfrm>
          <a:prstGeom prst="homePlate">
            <a:avLst>
              <a:gd name="adj" fmla="val 18406"/>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108000" tIns="36000" rIns="108000" bIns="36000" numCol="1" rtlCol="0" anchor="ctr" anchorCtr="0" compatLnSpc="1">
            <a:prstTxWarp prst="textNoShape">
              <a:avLst/>
            </a:prstTxWarp>
          </a:bodyPr>
          <a:lstStyle/>
          <a:p>
            <a:pPr marL="0" marR="0" lvl="0" indent="0" algn="l" defTabSz="555029"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ea typeface="+mn-ea"/>
                <a:cs typeface="Calibri" panose="020F0502020204030204" pitchFamily="34" charset="0"/>
              </a:rPr>
              <a:t>Use case industrialization</a:t>
            </a:r>
          </a:p>
        </p:txBody>
      </p:sp>
      <p:sp>
        <p:nvSpPr>
          <p:cNvPr id="42" name="Pentagon 103">
            <a:extLst>
              <a:ext uri="{FF2B5EF4-FFF2-40B4-BE49-F238E27FC236}">
                <a16:creationId xmlns:a16="http://schemas.microsoft.com/office/drawing/2014/main" id="{D0162295-DAA3-4152-B3AA-A8AB4A146A7F}"/>
              </a:ext>
            </a:extLst>
          </p:cNvPr>
          <p:cNvSpPr/>
          <p:nvPr/>
        </p:nvSpPr>
        <p:spPr bwMode="auto">
          <a:xfrm>
            <a:off x="856412" y="1864347"/>
            <a:ext cx="1310466" cy="509241"/>
          </a:xfrm>
          <a:prstGeom prst="homePlate">
            <a:avLst>
              <a:gd name="adj" fmla="val 18406"/>
            </a:avLst>
          </a:prstGeom>
          <a:noFill/>
          <a:ln w="9525" cap="flat" cmpd="sng" algn="ctr">
            <a:solidFill>
              <a:srgbClr val="00205B"/>
            </a:solidFill>
            <a:prstDash val="dash"/>
            <a:round/>
            <a:headEnd type="none" w="med" len="med"/>
            <a:tailEnd type="none" w="med" len="med"/>
          </a:ln>
          <a:effectLst/>
        </p:spPr>
        <p:txBody>
          <a:bodyPr vert="horz" wrap="square" lIns="108000" tIns="36000" rIns="108000" bIns="36000" numCol="1" rtlCol="0" anchor="ctr" anchorCtr="0" compatLnSpc="1">
            <a:prstTxWarp prst="textNoShape">
              <a:avLst/>
            </a:prstTxWarp>
          </a:bodyPr>
          <a:lstStyle/>
          <a:p>
            <a:pPr marL="0" marR="0" lvl="0" indent="0" algn="l" defTabSz="555029"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00205B"/>
                </a:solidFill>
                <a:effectLst/>
                <a:uLnTx/>
                <a:uFillTx/>
                <a:ea typeface="+mn-ea"/>
                <a:cs typeface="Calibri" panose="020F0502020204030204" pitchFamily="34" charset="0"/>
              </a:rPr>
              <a:t>Ideation and identifying use cases</a:t>
            </a:r>
          </a:p>
        </p:txBody>
      </p:sp>
      <p:cxnSp>
        <p:nvCxnSpPr>
          <p:cNvPr id="43" name="Straight Connector 102">
            <a:extLst>
              <a:ext uri="{FF2B5EF4-FFF2-40B4-BE49-F238E27FC236}">
                <a16:creationId xmlns:a16="http://schemas.microsoft.com/office/drawing/2014/main" id="{62B14FAA-CDFC-4860-952F-F6893066E13D}"/>
              </a:ext>
            </a:extLst>
          </p:cNvPr>
          <p:cNvCxnSpPr/>
          <p:nvPr/>
        </p:nvCxnSpPr>
        <p:spPr bwMode="auto">
          <a:xfrm>
            <a:off x="2204880" y="1732445"/>
            <a:ext cx="0" cy="4336819"/>
          </a:xfrm>
          <a:prstGeom prst="line">
            <a:avLst/>
          </a:prstGeom>
          <a:solidFill>
            <a:schemeClr val="bg1"/>
          </a:solidFill>
          <a:ln w="9525" cap="flat" cmpd="sng" algn="ctr">
            <a:solidFill>
              <a:schemeClr val="tx1">
                <a:lumMod val="50000"/>
                <a:lumOff val="50000"/>
              </a:schemeClr>
            </a:solidFill>
            <a:prstDash val="dash"/>
            <a:round/>
            <a:headEnd type="none" w="med" len="med"/>
            <a:tailEnd type="none" w="med" len="med"/>
          </a:ln>
          <a:effectLst>
            <a:outerShdw dist="35921" dir="2700000" algn="ctr" rotWithShape="0">
              <a:schemeClr val="bg2"/>
            </a:outerShdw>
          </a:effectLst>
        </p:spPr>
      </p:cxnSp>
      <p:sp>
        <p:nvSpPr>
          <p:cNvPr id="44" name="TextBox 194">
            <a:extLst>
              <a:ext uri="{FF2B5EF4-FFF2-40B4-BE49-F238E27FC236}">
                <a16:creationId xmlns:a16="http://schemas.microsoft.com/office/drawing/2014/main" id="{664C3B8F-49BE-4D00-842E-EA5B8F63C762}"/>
              </a:ext>
            </a:extLst>
          </p:cNvPr>
          <p:cNvSpPr txBox="1"/>
          <p:nvPr/>
        </p:nvSpPr>
        <p:spPr>
          <a:xfrm>
            <a:off x="8742732" y="2811874"/>
            <a:ext cx="1884743" cy="861713"/>
          </a:xfrm>
          <a:prstGeom prst="rect">
            <a:avLst/>
          </a:prstGeom>
          <a:noFill/>
          <a:effectLst/>
        </p:spPr>
        <p:txBody>
          <a:bodyPr wrap="square" lIns="0" tIns="0" rIns="0" bIns="0" rtlCol="0" anchor="t">
            <a:noAutofit/>
          </a:bodyPr>
          <a:lstStyle/>
          <a:p>
            <a:pPr marL="171450" marR="0" lvl="0" indent="-171450" algn="l" defTabSz="727352" rtl="0" eaLnBrk="1" fontAlgn="base" latinLnBrk="0" hangingPunct="1">
              <a:lnSpc>
                <a:spcPct val="100000"/>
              </a:lnSpc>
              <a:spcBef>
                <a:spcPct val="0"/>
              </a:spcBef>
              <a:spcAft>
                <a:spcPct val="0"/>
              </a:spcAft>
              <a:buClr>
                <a:srgbClr val="0070AD"/>
              </a:buClr>
              <a:buSzTx/>
              <a:buFont typeface="Wingdings" panose="05000000000000000000" pitchFamily="2" charset="2"/>
              <a:buChar char="§"/>
              <a:tabLst/>
              <a:defRPr/>
            </a:pPr>
            <a:r>
              <a:rPr kumimoji="0" lang="en-US" sz="1000" b="0" i="0" u="none" strike="noStrike" kern="0" cap="none" spc="0" normalizeH="0" baseline="0" noProof="0">
                <a:ln>
                  <a:noFill/>
                </a:ln>
                <a:solidFill>
                  <a:prstClr val="black"/>
                </a:solidFill>
                <a:effectLst/>
                <a:uLnTx/>
                <a:uFillTx/>
                <a:cs typeface="Calibri" panose="020F0502020204030204" pitchFamily="34" charset="0"/>
              </a:rPr>
              <a:t>Implementing the solution at scale</a:t>
            </a:r>
          </a:p>
          <a:p>
            <a:pPr marL="171450" marR="0" lvl="0" indent="-171450" algn="l" defTabSz="727352" rtl="0" eaLnBrk="1" fontAlgn="base" latinLnBrk="0" hangingPunct="1">
              <a:lnSpc>
                <a:spcPct val="100000"/>
              </a:lnSpc>
              <a:spcBef>
                <a:spcPct val="0"/>
              </a:spcBef>
              <a:spcAft>
                <a:spcPct val="0"/>
              </a:spcAft>
              <a:buClr>
                <a:srgbClr val="0070AD"/>
              </a:buClr>
              <a:buSzTx/>
              <a:buFont typeface="Wingdings" panose="05000000000000000000" pitchFamily="2" charset="2"/>
              <a:buChar char="§"/>
              <a:tabLst/>
              <a:defRPr/>
            </a:pPr>
            <a:r>
              <a:rPr kumimoji="0" lang="en-US" sz="1000" b="0" i="0" u="none" strike="noStrike" kern="0" cap="none" spc="0" normalizeH="0" baseline="0" noProof="0">
                <a:ln>
                  <a:noFill/>
                </a:ln>
                <a:solidFill>
                  <a:srgbClr val="161745"/>
                </a:solidFill>
                <a:effectLst/>
                <a:uLnTx/>
                <a:uFillTx/>
                <a:cs typeface="Calibri" panose="020F0502020204030204" pitchFamily="34" charset="0"/>
              </a:rPr>
              <a:t>Automating data ingestion</a:t>
            </a:r>
            <a:endParaRPr lang="en-US" sz="1000" b="1" kern="0">
              <a:solidFill>
                <a:srgbClr val="161745"/>
              </a:solidFill>
              <a:cs typeface="Calibri" panose="020F0502020204030204" pitchFamily="34" charset="0"/>
            </a:endParaRPr>
          </a:p>
          <a:p>
            <a:pPr marL="171450" marR="0" lvl="0" indent="-171450" algn="l" defTabSz="727352" rtl="0" eaLnBrk="1" fontAlgn="base" latinLnBrk="0" hangingPunct="1">
              <a:lnSpc>
                <a:spcPct val="100000"/>
              </a:lnSpc>
              <a:spcBef>
                <a:spcPct val="0"/>
              </a:spcBef>
              <a:spcAft>
                <a:spcPct val="0"/>
              </a:spcAft>
              <a:buClr>
                <a:srgbClr val="0070AD"/>
              </a:buClr>
              <a:buSzTx/>
              <a:buFont typeface="Wingdings" panose="05000000000000000000" pitchFamily="2" charset="2"/>
              <a:buChar char="§"/>
              <a:tabLst/>
              <a:defRPr/>
            </a:pPr>
            <a:endParaRPr kumimoji="0" lang="en-US" sz="1000" b="1" i="0" u="none" strike="noStrike" kern="0" cap="none" spc="0" normalizeH="0" baseline="0" noProof="0">
              <a:ln>
                <a:noFill/>
              </a:ln>
              <a:solidFill>
                <a:srgbClr val="161745"/>
              </a:solidFill>
              <a:effectLst/>
              <a:uLnTx/>
              <a:uFillTx/>
              <a:cs typeface="Calibri" panose="020F0502020204030204" pitchFamily="34" charset="0"/>
            </a:endParaRPr>
          </a:p>
          <a:p>
            <a:pPr marR="0" lvl="0" algn="l" defTabSz="727352" rtl="0" eaLnBrk="1" fontAlgn="base" latinLnBrk="0" hangingPunct="1">
              <a:lnSpc>
                <a:spcPct val="100000"/>
              </a:lnSpc>
              <a:spcBef>
                <a:spcPct val="0"/>
              </a:spcBef>
              <a:spcAft>
                <a:spcPct val="0"/>
              </a:spcAft>
              <a:buClr>
                <a:srgbClr val="0070AD"/>
              </a:buClr>
              <a:buSzTx/>
              <a:tabLst/>
              <a:defRPr/>
            </a:pPr>
            <a:r>
              <a:rPr kumimoji="0" lang="en-US" sz="1000" b="0" i="1" u="none" strike="noStrike" kern="0" cap="none" spc="0" normalizeH="0" baseline="0" noProof="0">
                <a:ln>
                  <a:noFill/>
                </a:ln>
                <a:effectLst/>
                <a:uLnTx/>
                <a:uFillTx/>
                <a:cs typeface="Calibri" panose="020F0502020204030204" pitchFamily="34" charset="0"/>
              </a:rPr>
              <a:t>Prerequisites: Assessment via industrialization and transformation criteria</a:t>
            </a:r>
          </a:p>
          <a:p>
            <a:pPr marL="171450" marR="0" lvl="0" indent="-171450" algn="l" defTabSz="727352" rtl="0" eaLnBrk="1" fontAlgn="base" latinLnBrk="0" hangingPunct="1">
              <a:lnSpc>
                <a:spcPct val="100000"/>
              </a:lnSpc>
              <a:spcBef>
                <a:spcPct val="0"/>
              </a:spcBef>
              <a:spcAft>
                <a:spcPct val="0"/>
              </a:spcAft>
              <a:buClr>
                <a:srgbClr val="0070AD"/>
              </a:buClr>
              <a:buSzTx/>
              <a:buFont typeface="Wingdings" panose="05000000000000000000" pitchFamily="2" charset="2"/>
              <a:buChar char="§"/>
              <a:tabLst/>
              <a:defRPr/>
            </a:pPr>
            <a:endParaRPr kumimoji="0" lang="en-US" sz="1000" b="0" i="0" u="none" strike="noStrike" kern="0" cap="none" spc="0" normalizeH="0" baseline="0" noProof="0">
              <a:ln>
                <a:noFill/>
              </a:ln>
              <a:solidFill>
                <a:srgbClr val="161745"/>
              </a:solidFill>
              <a:effectLst/>
              <a:uLnTx/>
              <a:uFillTx/>
              <a:cs typeface="Calibri" panose="020F0502020204030204" pitchFamily="34" charset="0"/>
            </a:endParaRPr>
          </a:p>
        </p:txBody>
      </p:sp>
      <p:sp>
        <p:nvSpPr>
          <p:cNvPr id="45" name="Pentagon 97">
            <a:extLst>
              <a:ext uri="{FF2B5EF4-FFF2-40B4-BE49-F238E27FC236}">
                <a16:creationId xmlns:a16="http://schemas.microsoft.com/office/drawing/2014/main" id="{00ED316F-D942-4C6A-9446-DD530DC1E267}"/>
              </a:ext>
            </a:extLst>
          </p:cNvPr>
          <p:cNvSpPr/>
          <p:nvPr/>
        </p:nvSpPr>
        <p:spPr bwMode="auto">
          <a:xfrm>
            <a:off x="7601850" y="2271975"/>
            <a:ext cx="752333" cy="198712"/>
          </a:xfrm>
          <a:prstGeom prst="homePlate">
            <a:avLst>
              <a:gd name="adj" fmla="val 21445"/>
            </a:avLst>
          </a:prstGeom>
          <a:solidFill>
            <a:schemeClr val="accent2"/>
          </a:solidFill>
          <a:ln w="9525" cap="flat" cmpd="sng" algn="ctr">
            <a:solidFill>
              <a:srgbClr val="FFFFFF"/>
            </a:solidFill>
            <a:prstDash val="solid"/>
            <a:round/>
            <a:headEnd type="none" w="med" len="med"/>
            <a:tailEnd type="none" w="med" len="med"/>
          </a:ln>
          <a:effectLst/>
        </p:spPr>
        <p:txBody>
          <a:bodyPr vert="horz" wrap="square" lIns="19157" tIns="24330" rIns="19157" bIns="24330" numCol="1" rtlCol="0" anchor="ctr" anchorCtr="0" compatLnSpc="1">
            <a:prstTxWarp prst="textNoShape">
              <a:avLst/>
            </a:prstTxWarp>
          </a:bodyPr>
          <a:lstStyle/>
          <a:p>
            <a:pPr marL="0" marR="0" lvl="0" indent="0" algn="ctr" defTabSz="555029" rtl="0"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ea typeface="+mn-ea"/>
                <a:cs typeface="Calibri" panose="020F0502020204030204" pitchFamily="34" charset="0"/>
              </a:rPr>
              <a:t>Sprint 4</a:t>
            </a:r>
          </a:p>
        </p:txBody>
      </p:sp>
      <p:sp>
        <p:nvSpPr>
          <p:cNvPr id="46" name="Diamond 93">
            <a:extLst>
              <a:ext uri="{FF2B5EF4-FFF2-40B4-BE49-F238E27FC236}">
                <a16:creationId xmlns:a16="http://schemas.microsoft.com/office/drawing/2014/main" id="{02279773-FED7-41EE-85B6-F9C0C20BEABC}"/>
              </a:ext>
            </a:extLst>
          </p:cNvPr>
          <p:cNvSpPr/>
          <p:nvPr/>
        </p:nvSpPr>
        <p:spPr bwMode="auto">
          <a:xfrm>
            <a:off x="7423647" y="2318866"/>
            <a:ext cx="145689" cy="135711"/>
          </a:xfrm>
          <a:prstGeom prst="diamond">
            <a:avLst/>
          </a:prstGeom>
          <a:solidFill>
            <a:schemeClr val="accent5"/>
          </a:solidFill>
          <a:ln w="9525" cap="flat" cmpd="sng" algn="ctr">
            <a:noFill/>
            <a:prstDash val="solid"/>
            <a:round/>
            <a:headEnd type="none" w="med" len="med"/>
            <a:tailEnd type="none" w="med" len="med"/>
          </a:ln>
          <a:effectLst/>
        </p:spPr>
        <p:txBody>
          <a:bodyPr vert="horz" wrap="square" lIns="82931" tIns="41465" rIns="82931" bIns="41465" numCol="1" rtlCol="0" anchor="ctr" anchorCtr="0" compatLnSpc="1">
            <a:prstTxWarp prst="textNoShape">
              <a:avLst/>
            </a:prstTxWarp>
          </a:bodyPr>
          <a:lstStyle/>
          <a:p>
            <a:pPr marL="0" marR="0" lvl="0" indent="0" algn="l" defTabSz="945886"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mn-ea"/>
              <a:cs typeface="Calibri" panose="020F0502020204030204" pitchFamily="34" charset="0"/>
            </a:endParaRPr>
          </a:p>
        </p:txBody>
      </p:sp>
      <p:grpSp>
        <p:nvGrpSpPr>
          <p:cNvPr id="47" name="Group 46">
            <a:extLst>
              <a:ext uri="{FF2B5EF4-FFF2-40B4-BE49-F238E27FC236}">
                <a16:creationId xmlns:a16="http://schemas.microsoft.com/office/drawing/2014/main" id="{9202D19B-4F1D-46FA-8DBE-D05A0702D711}"/>
              </a:ext>
            </a:extLst>
          </p:cNvPr>
          <p:cNvGrpSpPr/>
          <p:nvPr/>
        </p:nvGrpSpPr>
        <p:grpSpPr>
          <a:xfrm>
            <a:off x="10810914" y="722989"/>
            <a:ext cx="950612" cy="200104"/>
            <a:chOff x="10744346" y="1309024"/>
            <a:chExt cx="950612" cy="145604"/>
          </a:xfrm>
        </p:grpSpPr>
        <p:sp>
          <p:nvSpPr>
            <p:cNvPr id="48" name="Arrow: Pentagon 76">
              <a:extLst>
                <a:ext uri="{FF2B5EF4-FFF2-40B4-BE49-F238E27FC236}">
                  <a16:creationId xmlns:a16="http://schemas.microsoft.com/office/drawing/2014/main" id="{48E841AA-70E5-48AF-98A0-32FDD1A7F176}"/>
                </a:ext>
              </a:extLst>
            </p:cNvPr>
            <p:cNvSpPr/>
            <p:nvPr/>
          </p:nvSpPr>
          <p:spPr bwMode="auto">
            <a:xfrm>
              <a:off x="11066056" y="1309427"/>
              <a:ext cx="307669" cy="144799"/>
            </a:xfrm>
            <a:prstGeom prst="chevron">
              <a:avLst>
                <a:gd name="adj" fmla="val 17840"/>
              </a:avLst>
            </a:prstGeom>
            <a:solidFill>
              <a:schemeClr val="accent1"/>
            </a:solidFill>
            <a:ln w="9525" cap="flat" cmpd="sng" algn="ctr">
              <a:noFill/>
              <a:prstDash val="solid"/>
              <a:round/>
              <a:headEnd type="none" w="med" len="med"/>
              <a:tailEnd type="none" w="med" len="med"/>
            </a:ln>
            <a:effectLst/>
          </p:spPr>
          <p:txBody>
            <a:bodyPr vert="horz" wrap="square" lIns="108000" tIns="36000" rIns="108000" bIns="36000" numCol="1" rtlCol="0" anchor="ctr" anchorCtr="0" compatLnSpc="1">
              <a:prstTxWarp prst="textNoShape">
                <a:avLst/>
              </a:prstTxWarp>
            </a:bodyPr>
            <a:lstStyle/>
            <a:p>
              <a:pPr marL="0" marR="0" lvl="0" indent="0" algn="ctr" defTabSz="555029" rtl="0"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FFFFFF"/>
                </a:solidFill>
                <a:effectLst/>
                <a:uLnTx/>
                <a:uFillTx/>
                <a:ea typeface="+mn-ea"/>
                <a:cs typeface="Calibri" panose="020F0502020204030204" pitchFamily="34" charset="0"/>
              </a:endParaRPr>
            </a:p>
          </p:txBody>
        </p:sp>
        <p:sp>
          <p:nvSpPr>
            <p:cNvPr id="49" name="Pentagon 103">
              <a:extLst>
                <a:ext uri="{FF2B5EF4-FFF2-40B4-BE49-F238E27FC236}">
                  <a16:creationId xmlns:a16="http://schemas.microsoft.com/office/drawing/2014/main" id="{8A02033D-27E6-485E-BFDE-DB29D2D1248A}"/>
                </a:ext>
              </a:extLst>
            </p:cNvPr>
            <p:cNvSpPr/>
            <p:nvPr/>
          </p:nvSpPr>
          <p:spPr bwMode="auto">
            <a:xfrm>
              <a:off x="10744346" y="1309024"/>
              <a:ext cx="308146" cy="145604"/>
            </a:xfrm>
            <a:prstGeom prst="homePlate">
              <a:avLst>
                <a:gd name="adj" fmla="val 18406"/>
              </a:avLst>
            </a:prstGeom>
            <a:solidFill>
              <a:schemeClr val="accent2"/>
            </a:solidFill>
            <a:ln w="9525" cap="flat" cmpd="sng" algn="ctr">
              <a:noFill/>
              <a:prstDash val="solid"/>
              <a:round/>
              <a:headEnd type="none" w="med" len="med"/>
              <a:tailEnd type="none" w="med" len="med"/>
            </a:ln>
            <a:effectLst/>
          </p:spPr>
          <p:txBody>
            <a:bodyPr vert="horz" wrap="square" lIns="108000" tIns="36000" rIns="108000" bIns="36000" numCol="1" rtlCol="0" anchor="ctr" anchorCtr="0" compatLnSpc="1">
              <a:prstTxWarp prst="textNoShape">
                <a:avLst/>
              </a:prstTxWarp>
            </a:bodyPr>
            <a:lstStyle/>
            <a:p>
              <a:pPr marL="0" marR="0" lvl="0" indent="0" algn="l" defTabSz="555029" rtl="0"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FFFFFF"/>
                </a:solidFill>
                <a:effectLst/>
                <a:uLnTx/>
                <a:uFillTx/>
                <a:ea typeface="+mn-ea"/>
                <a:cs typeface="Calibri" panose="020F0502020204030204" pitchFamily="34" charset="0"/>
              </a:endParaRPr>
            </a:p>
          </p:txBody>
        </p:sp>
        <p:sp>
          <p:nvSpPr>
            <p:cNvPr id="50" name="Pentagon 103">
              <a:extLst>
                <a:ext uri="{FF2B5EF4-FFF2-40B4-BE49-F238E27FC236}">
                  <a16:creationId xmlns:a16="http://schemas.microsoft.com/office/drawing/2014/main" id="{C2727F96-3A11-428C-BF3D-A38C70E0D934}"/>
                </a:ext>
              </a:extLst>
            </p:cNvPr>
            <p:cNvSpPr/>
            <p:nvPr/>
          </p:nvSpPr>
          <p:spPr bwMode="auto">
            <a:xfrm>
              <a:off x="11387289" y="1309024"/>
              <a:ext cx="307669" cy="145604"/>
            </a:xfrm>
            <a:prstGeom prst="chevron">
              <a:avLst>
                <a:gd name="adj" fmla="val 18018"/>
              </a:avLst>
            </a:prstGeom>
            <a:solidFill>
              <a:schemeClr val="accent1">
                <a:lumMod val="50000"/>
              </a:schemeClr>
            </a:solidFill>
            <a:ln w="9525" cap="flat" cmpd="sng" algn="ctr">
              <a:noFill/>
              <a:prstDash val="solid"/>
              <a:round/>
              <a:headEnd type="none" w="med" len="med"/>
              <a:tailEnd type="none" w="med" len="med"/>
            </a:ln>
            <a:effectLst/>
          </p:spPr>
          <p:txBody>
            <a:bodyPr vert="horz" wrap="square" lIns="108000" tIns="36000" rIns="108000" bIns="36000" numCol="1" rtlCol="0" anchor="ctr" anchorCtr="0" compatLnSpc="1">
              <a:prstTxWarp prst="textNoShape">
                <a:avLst/>
              </a:prstTxWarp>
            </a:bodyPr>
            <a:lstStyle/>
            <a:p>
              <a:pPr marL="0" marR="0" lvl="0" indent="0" algn="l" defTabSz="555029" rtl="0"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FFFFFF"/>
                </a:solidFill>
                <a:effectLst/>
                <a:uLnTx/>
                <a:uFillTx/>
                <a:ea typeface="+mn-ea"/>
                <a:cs typeface="Calibri" panose="020F0502020204030204" pitchFamily="34" charset="0"/>
              </a:endParaRPr>
            </a:p>
          </p:txBody>
        </p:sp>
      </p:grpSp>
      <p:cxnSp>
        <p:nvCxnSpPr>
          <p:cNvPr id="51" name="Straight Connector 56">
            <a:extLst>
              <a:ext uri="{FF2B5EF4-FFF2-40B4-BE49-F238E27FC236}">
                <a16:creationId xmlns:a16="http://schemas.microsoft.com/office/drawing/2014/main" id="{4EC2C6E7-C307-4D37-AD09-738C60AF8D41}"/>
              </a:ext>
            </a:extLst>
          </p:cNvPr>
          <p:cNvCxnSpPr/>
          <p:nvPr/>
        </p:nvCxnSpPr>
        <p:spPr bwMode="auto">
          <a:xfrm>
            <a:off x="10696114" y="1732445"/>
            <a:ext cx="0" cy="2683131"/>
          </a:xfrm>
          <a:prstGeom prst="line">
            <a:avLst/>
          </a:prstGeom>
          <a:solidFill>
            <a:schemeClr val="bg1"/>
          </a:solidFill>
          <a:ln w="9525" cap="flat" cmpd="sng" algn="ctr">
            <a:solidFill>
              <a:schemeClr val="tx1">
                <a:lumMod val="50000"/>
                <a:lumOff val="50000"/>
              </a:schemeClr>
            </a:solidFill>
            <a:prstDash val="dash"/>
            <a:round/>
            <a:headEnd type="none" w="med" len="med"/>
            <a:tailEnd type="none" w="med" len="med"/>
          </a:ln>
          <a:effectLst>
            <a:outerShdw dist="35921" dir="2700000" algn="ctr" rotWithShape="0">
              <a:schemeClr val="bg2"/>
            </a:outerShdw>
          </a:effectLst>
        </p:spPr>
      </p:cxnSp>
      <p:sp>
        <p:nvSpPr>
          <p:cNvPr id="52" name="Pentagon 103">
            <a:extLst>
              <a:ext uri="{FF2B5EF4-FFF2-40B4-BE49-F238E27FC236}">
                <a16:creationId xmlns:a16="http://schemas.microsoft.com/office/drawing/2014/main" id="{6FF47436-3779-44AC-99B6-246586747491}"/>
              </a:ext>
            </a:extLst>
          </p:cNvPr>
          <p:cNvSpPr/>
          <p:nvPr/>
        </p:nvSpPr>
        <p:spPr bwMode="auto">
          <a:xfrm>
            <a:off x="10736035" y="1926789"/>
            <a:ext cx="940652" cy="162257"/>
          </a:xfrm>
          <a:prstGeom prst="homePlate">
            <a:avLst>
              <a:gd name="adj" fmla="val 18406"/>
            </a:avLst>
          </a:prstGeom>
          <a:solidFill>
            <a:schemeClr val="accent6"/>
          </a:solidFill>
          <a:ln w="9525" cap="flat" cmpd="sng" algn="ctr">
            <a:solidFill>
              <a:schemeClr val="bg1">
                <a:lumMod val="95000"/>
              </a:schemeClr>
            </a:solidFill>
            <a:prstDash val="solid"/>
            <a:round/>
            <a:headEnd type="none" w="med" len="med"/>
            <a:tailEnd type="none" w="med" len="med"/>
          </a:ln>
          <a:effectLst/>
        </p:spPr>
        <p:txBody>
          <a:bodyPr vert="horz" wrap="square" lIns="108000" tIns="36000" rIns="108000" bIns="36000" numCol="1" rtlCol="0" anchor="ctr" anchorCtr="0" compatLnSpc="1">
            <a:prstTxWarp prst="textNoShape">
              <a:avLst/>
            </a:prstTxWarp>
          </a:bodyPr>
          <a:lstStyle/>
          <a:p>
            <a:pPr marL="0" marR="0" lvl="0" indent="0" algn="l" defTabSz="555029"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srgbClr val="FFFFFF"/>
                </a:solidFill>
                <a:effectLst/>
                <a:uLnTx/>
                <a:uFillTx/>
                <a:ea typeface="+mn-ea"/>
                <a:cs typeface="Calibri" panose="020F0502020204030204" pitchFamily="34" charset="0"/>
              </a:rPr>
              <a:t>Experimentation</a:t>
            </a:r>
          </a:p>
        </p:txBody>
      </p:sp>
      <p:sp>
        <p:nvSpPr>
          <p:cNvPr id="53" name="Pentagon 103">
            <a:extLst>
              <a:ext uri="{FF2B5EF4-FFF2-40B4-BE49-F238E27FC236}">
                <a16:creationId xmlns:a16="http://schemas.microsoft.com/office/drawing/2014/main" id="{DB556FEA-7846-4DDF-AF52-A532B82FEDBA}"/>
              </a:ext>
            </a:extLst>
          </p:cNvPr>
          <p:cNvSpPr/>
          <p:nvPr/>
        </p:nvSpPr>
        <p:spPr bwMode="auto">
          <a:xfrm>
            <a:off x="10736035" y="2126502"/>
            <a:ext cx="940652" cy="162257"/>
          </a:xfrm>
          <a:prstGeom prst="homePlate">
            <a:avLst>
              <a:gd name="adj" fmla="val 18406"/>
            </a:avLst>
          </a:prstGeom>
          <a:solidFill>
            <a:schemeClr val="accent5"/>
          </a:solidFill>
          <a:ln w="9525" cap="flat" cmpd="sng" algn="ctr">
            <a:solidFill>
              <a:schemeClr val="bg1">
                <a:lumMod val="95000"/>
              </a:schemeClr>
            </a:solidFill>
            <a:prstDash val="solid"/>
            <a:round/>
            <a:headEnd type="none" w="med" len="med"/>
            <a:tailEnd type="none" w="med" len="med"/>
          </a:ln>
          <a:effectLst/>
        </p:spPr>
        <p:txBody>
          <a:bodyPr vert="horz" wrap="square" lIns="108000" tIns="36000" rIns="108000" bIns="36000" numCol="1" rtlCol="0" anchor="ctr" anchorCtr="0" compatLnSpc="1">
            <a:prstTxWarp prst="textNoShape">
              <a:avLst/>
            </a:prstTxWarp>
          </a:bodyPr>
          <a:lstStyle/>
          <a:p>
            <a:pPr marL="0" marR="0" lvl="0" indent="0" algn="l" defTabSz="555029"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prstClr val="black"/>
                </a:solidFill>
                <a:effectLst/>
                <a:uLnTx/>
                <a:uFillTx/>
                <a:ea typeface="+mn-ea"/>
                <a:cs typeface="Calibri" panose="020F0502020204030204" pitchFamily="34" charset="0"/>
              </a:rPr>
              <a:t>Improvement</a:t>
            </a:r>
          </a:p>
        </p:txBody>
      </p:sp>
      <p:sp>
        <p:nvSpPr>
          <p:cNvPr id="54" name="Pentagon 103">
            <a:extLst>
              <a:ext uri="{FF2B5EF4-FFF2-40B4-BE49-F238E27FC236}">
                <a16:creationId xmlns:a16="http://schemas.microsoft.com/office/drawing/2014/main" id="{0D2C5220-8DB5-4680-B3DB-C41E8A175746}"/>
              </a:ext>
            </a:extLst>
          </p:cNvPr>
          <p:cNvSpPr/>
          <p:nvPr/>
        </p:nvSpPr>
        <p:spPr bwMode="auto">
          <a:xfrm>
            <a:off x="10736035" y="2326214"/>
            <a:ext cx="940652" cy="162257"/>
          </a:xfrm>
          <a:prstGeom prst="homePlate">
            <a:avLst>
              <a:gd name="adj" fmla="val 18406"/>
            </a:avLst>
          </a:prstGeom>
          <a:solidFill>
            <a:schemeClr val="accent5">
              <a:lumMod val="50000"/>
            </a:schemeClr>
          </a:solidFill>
          <a:ln w="9525" cap="flat" cmpd="sng" algn="ctr">
            <a:solidFill>
              <a:schemeClr val="bg1">
                <a:lumMod val="95000"/>
              </a:schemeClr>
            </a:solidFill>
            <a:prstDash val="solid"/>
            <a:round/>
            <a:headEnd type="none" w="med" len="med"/>
            <a:tailEnd type="none" w="med" len="med"/>
          </a:ln>
          <a:effectLst/>
        </p:spPr>
        <p:txBody>
          <a:bodyPr vert="horz" wrap="square" lIns="108000" tIns="36000" rIns="108000" bIns="36000" numCol="1" rtlCol="0" anchor="ctr" anchorCtr="0" compatLnSpc="1">
            <a:prstTxWarp prst="textNoShape">
              <a:avLst/>
            </a:prstTxWarp>
          </a:bodyPr>
          <a:lstStyle/>
          <a:p>
            <a:pPr marL="0" marR="0" lvl="0" indent="0" algn="l" defTabSz="555029"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srgbClr val="FFFFFF"/>
                </a:solidFill>
                <a:effectLst/>
                <a:uLnTx/>
                <a:uFillTx/>
                <a:ea typeface="+mn-ea"/>
                <a:cs typeface="Calibri" panose="020F0502020204030204" pitchFamily="34" charset="0"/>
              </a:rPr>
              <a:t>Stabilization</a:t>
            </a:r>
          </a:p>
        </p:txBody>
      </p:sp>
      <p:cxnSp>
        <p:nvCxnSpPr>
          <p:cNvPr id="55" name="Straight Connector 102">
            <a:extLst>
              <a:ext uri="{FF2B5EF4-FFF2-40B4-BE49-F238E27FC236}">
                <a16:creationId xmlns:a16="http://schemas.microsoft.com/office/drawing/2014/main" id="{70A83C1A-70AC-41F2-9E05-E104924B2801}"/>
              </a:ext>
            </a:extLst>
          </p:cNvPr>
          <p:cNvCxnSpPr>
            <a:cxnSpLocks/>
          </p:cNvCxnSpPr>
          <p:nvPr/>
        </p:nvCxnSpPr>
        <p:spPr bwMode="auto">
          <a:xfrm>
            <a:off x="814454" y="1732445"/>
            <a:ext cx="0" cy="2799329"/>
          </a:xfrm>
          <a:prstGeom prst="line">
            <a:avLst/>
          </a:prstGeom>
          <a:solidFill>
            <a:schemeClr val="bg1"/>
          </a:solidFill>
          <a:ln w="9525" cap="flat" cmpd="sng" algn="ctr">
            <a:solidFill>
              <a:schemeClr val="tx1">
                <a:lumMod val="50000"/>
                <a:lumOff val="50000"/>
              </a:schemeClr>
            </a:solidFill>
            <a:prstDash val="dash"/>
            <a:round/>
            <a:headEnd type="none" w="med" len="med"/>
            <a:tailEnd type="none" w="med" len="med"/>
          </a:ln>
          <a:effectLst>
            <a:outerShdw dist="35921" dir="2700000" algn="ctr" rotWithShape="0">
              <a:schemeClr val="bg2"/>
            </a:outerShdw>
          </a:effectLst>
        </p:spPr>
      </p:cxnSp>
      <p:sp>
        <p:nvSpPr>
          <p:cNvPr id="56" name="Isosceles Triangle 55">
            <a:extLst>
              <a:ext uri="{FF2B5EF4-FFF2-40B4-BE49-F238E27FC236}">
                <a16:creationId xmlns:a16="http://schemas.microsoft.com/office/drawing/2014/main" id="{92E95B86-1B9E-4BF0-A012-8F80BD0B0179}"/>
              </a:ext>
            </a:extLst>
          </p:cNvPr>
          <p:cNvSpPr/>
          <p:nvPr/>
        </p:nvSpPr>
        <p:spPr bwMode="auto">
          <a:xfrm rot="10800000">
            <a:off x="695370" y="1570428"/>
            <a:ext cx="236543" cy="162257"/>
          </a:xfrm>
          <a:prstGeom prst="triangl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1042988" rtl="0" eaLnBrk="1" fontAlgn="base" latinLnBrk="0" hangingPunct="1">
              <a:lnSpc>
                <a:spcPct val="115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ea typeface="+mn-ea"/>
              <a:cs typeface="Arial" pitchFamily="34" charset="0"/>
            </a:endParaRPr>
          </a:p>
        </p:txBody>
      </p:sp>
      <p:sp>
        <p:nvSpPr>
          <p:cNvPr id="57" name="TextBox 86">
            <a:extLst>
              <a:ext uri="{FF2B5EF4-FFF2-40B4-BE49-F238E27FC236}">
                <a16:creationId xmlns:a16="http://schemas.microsoft.com/office/drawing/2014/main" id="{4DE0B508-9C90-4C48-B367-747BA3C5BA4A}"/>
              </a:ext>
            </a:extLst>
          </p:cNvPr>
          <p:cNvSpPr txBox="1"/>
          <p:nvPr/>
        </p:nvSpPr>
        <p:spPr>
          <a:xfrm>
            <a:off x="10812569" y="1425173"/>
            <a:ext cx="795838" cy="246221"/>
          </a:xfrm>
          <a:prstGeom prst="rect">
            <a:avLst/>
          </a:prstGeom>
          <a:noFill/>
          <a:effectLst/>
        </p:spPr>
        <p:txBody>
          <a:bodyPr wrap="square" lIns="0" tIns="0" rIns="0" bIns="0" rtlCol="0" anchor="ctr">
            <a:spAutoFit/>
          </a:bodyPr>
          <a:lstStyle>
            <a:defPPr>
              <a:defRPr lang="en-US"/>
            </a:defPPr>
            <a:lvl1pPr algn="ctr" defTabSz="829269">
              <a:defRPr sz="1088" b="1" kern="0">
                <a:solidFill>
                  <a:schemeClr val="tx1">
                    <a:lumMod val="75000"/>
                    <a:lumOff val="25000"/>
                  </a:schemeClr>
                </a:solidFill>
                <a:latin typeface="Calibri" panose="020F0502020204030204" pitchFamily="34" charset="0"/>
                <a:cs typeface="Calibri" panose="020F0502020204030204" pitchFamily="34" charset="0"/>
              </a:defRPr>
            </a:lvl1pPr>
          </a:lstStyle>
          <a:p>
            <a:pPr marL="0" marR="0" lvl="0" indent="0" algn="ctr" defTabSz="829269" rtl="0" eaLnBrk="1" fontAlgn="base" latinLnBrk="0" hangingPunct="1">
              <a:lnSpc>
                <a:spcPct val="100000"/>
              </a:lnSpc>
              <a:spcBef>
                <a:spcPct val="0"/>
              </a:spcBef>
              <a:spcAft>
                <a:spcPct val="0"/>
              </a:spcAft>
              <a:buClrTx/>
              <a:buSzTx/>
              <a:buFontTx/>
              <a:buNone/>
              <a:tabLst/>
              <a:defRPr/>
            </a:pPr>
            <a:r>
              <a:rPr kumimoji="0" lang="en-US" sz="800" b="1" i="1" u="none" strike="noStrike" kern="0" cap="none" spc="0" normalizeH="0" baseline="0" noProof="0">
                <a:ln>
                  <a:noFill/>
                </a:ln>
                <a:solidFill>
                  <a:prstClr val="black"/>
                </a:solidFill>
                <a:effectLst/>
                <a:uLnTx/>
                <a:uFillTx/>
                <a:latin typeface="+mn-lt"/>
                <a:ea typeface="+mn-ea"/>
                <a:cs typeface="Calibri" panose="020F0502020204030204" pitchFamily="34" charset="0"/>
              </a:rPr>
              <a:t>Run / maintain /</a:t>
            </a:r>
            <a:br>
              <a:rPr kumimoji="0" lang="en-US" sz="800" b="1" i="1" u="none" strike="noStrike" kern="0" cap="none" spc="0" normalizeH="0" baseline="0" noProof="0">
                <a:ln>
                  <a:noFill/>
                </a:ln>
                <a:solidFill>
                  <a:prstClr val="black"/>
                </a:solidFill>
                <a:effectLst/>
                <a:uLnTx/>
                <a:uFillTx/>
                <a:latin typeface="+mn-lt"/>
                <a:ea typeface="+mn-ea"/>
                <a:cs typeface="Calibri" panose="020F0502020204030204" pitchFamily="34" charset="0"/>
              </a:rPr>
            </a:br>
            <a:r>
              <a:rPr kumimoji="0" lang="en-US" sz="800" b="1" i="1" u="none" strike="noStrike" kern="0" cap="none" spc="0" normalizeH="0" baseline="0" noProof="0">
                <a:ln>
                  <a:noFill/>
                </a:ln>
                <a:solidFill>
                  <a:prstClr val="black"/>
                </a:solidFill>
                <a:effectLst/>
                <a:uLnTx/>
                <a:uFillTx/>
                <a:latin typeface="+mn-lt"/>
                <a:ea typeface="+mn-ea"/>
                <a:cs typeface="Calibri" panose="020F0502020204030204" pitchFamily="34" charset="0"/>
              </a:rPr>
              <a:t>upgrade</a:t>
            </a:r>
          </a:p>
        </p:txBody>
      </p:sp>
      <p:sp>
        <p:nvSpPr>
          <p:cNvPr id="58" name="Isosceles Triangle 57">
            <a:extLst>
              <a:ext uri="{FF2B5EF4-FFF2-40B4-BE49-F238E27FC236}">
                <a16:creationId xmlns:a16="http://schemas.microsoft.com/office/drawing/2014/main" id="{B34D5D8D-C661-43FB-B3BF-392F5D3E213D}"/>
              </a:ext>
            </a:extLst>
          </p:cNvPr>
          <p:cNvSpPr/>
          <p:nvPr/>
        </p:nvSpPr>
        <p:spPr bwMode="auto">
          <a:xfrm rot="10800000">
            <a:off x="10564854" y="1570428"/>
            <a:ext cx="236543" cy="162257"/>
          </a:xfrm>
          <a:prstGeom prst="triangl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1042988" rtl="0" eaLnBrk="1" fontAlgn="base" latinLnBrk="0" hangingPunct="1">
              <a:lnSpc>
                <a:spcPct val="115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ea typeface="+mn-ea"/>
              <a:cs typeface="Arial" pitchFamily="34" charset="0"/>
            </a:endParaRPr>
          </a:p>
        </p:txBody>
      </p:sp>
      <p:sp>
        <p:nvSpPr>
          <p:cNvPr id="59" name="TextBox 86">
            <a:extLst>
              <a:ext uri="{FF2B5EF4-FFF2-40B4-BE49-F238E27FC236}">
                <a16:creationId xmlns:a16="http://schemas.microsoft.com/office/drawing/2014/main" id="{6939EC2F-8869-4629-A9DE-A9DD1D36D9A2}"/>
              </a:ext>
            </a:extLst>
          </p:cNvPr>
          <p:cNvSpPr txBox="1"/>
          <p:nvPr/>
        </p:nvSpPr>
        <p:spPr>
          <a:xfrm>
            <a:off x="10111929" y="1129579"/>
            <a:ext cx="1142373" cy="323165"/>
          </a:xfrm>
          <a:prstGeom prst="rect">
            <a:avLst/>
          </a:prstGeom>
          <a:noFill/>
          <a:effectLst/>
        </p:spPr>
        <p:txBody>
          <a:bodyPr wrap="square" lIns="0" tIns="0" rIns="0" bIns="0" rtlCol="0">
            <a:noAutofit/>
          </a:bodyPr>
          <a:lstStyle>
            <a:defPPr>
              <a:defRPr lang="en-US"/>
            </a:defPPr>
            <a:lvl1pPr algn="ctr" defTabSz="829269">
              <a:defRPr sz="1088" b="1" kern="0">
                <a:solidFill>
                  <a:schemeClr val="tx1">
                    <a:lumMod val="75000"/>
                    <a:lumOff val="25000"/>
                  </a:schemeClr>
                </a:solidFill>
                <a:latin typeface="Calibri" panose="020F0502020204030204" pitchFamily="34" charset="0"/>
                <a:cs typeface="Calibri" panose="020F0502020204030204" pitchFamily="34" charset="0"/>
              </a:defRPr>
            </a:lvl1pPr>
          </a:lstStyle>
          <a:p>
            <a:pPr marL="0" marR="0" lvl="0" indent="0" algn="ctr" defTabSz="829269"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000000">
                    <a:lumMod val="75000"/>
                    <a:lumOff val="25000"/>
                  </a:srgbClr>
                </a:solidFill>
                <a:effectLst/>
                <a:uLnTx/>
                <a:uFillTx/>
                <a:latin typeface="+mn-lt"/>
                <a:ea typeface="+mn-ea"/>
                <a:cs typeface="Calibri" panose="020F0502020204030204" pitchFamily="34" charset="0"/>
              </a:rPr>
              <a:t>End of project phase</a:t>
            </a:r>
          </a:p>
        </p:txBody>
      </p:sp>
      <p:sp>
        <p:nvSpPr>
          <p:cNvPr id="60" name="Right Brace 59">
            <a:extLst>
              <a:ext uri="{FF2B5EF4-FFF2-40B4-BE49-F238E27FC236}">
                <a16:creationId xmlns:a16="http://schemas.microsoft.com/office/drawing/2014/main" id="{93A4AC28-DD8B-4088-813B-C4A5FD5E4A30}"/>
              </a:ext>
            </a:extLst>
          </p:cNvPr>
          <p:cNvSpPr/>
          <p:nvPr/>
        </p:nvSpPr>
        <p:spPr>
          <a:xfrm rot="16200000">
            <a:off x="11183502" y="1406234"/>
            <a:ext cx="45719" cy="926068"/>
          </a:xfrm>
          <a:prstGeom prst="rightBrace">
            <a:avLst/>
          </a:prstGeom>
          <a:ln>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61" name="AutoShape 8">
            <a:extLst>
              <a:ext uri="{FF2B5EF4-FFF2-40B4-BE49-F238E27FC236}">
                <a16:creationId xmlns:a16="http://schemas.microsoft.com/office/drawing/2014/main" id="{4D73FBD2-A423-42BA-80C5-55E349824CD0}"/>
              </a:ext>
            </a:extLst>
          </p:cNvPr>
          <p:cNvSpPr>
            <a:spLocks noChangeArrowheads="1"/>
          </p:cNvSpPr>
          <p:nvPr/>
        </p:nvSpPr>
        <p:spPr bwMode="auto">
          <a:xfrm>
            <a:off x="856412" y="5474904"/>
            <a:ext cx="1294464" cy="594360"/>
          </a:xfrm>
          <a:prstGeom prst="rect">
            <a:avLst/>
          </a:prstGeom>
          <a:solidFill>
            <a:schemeClr val="accent2">
              <a:lumMod val="75000"/>
            </a:schemeClr>
          </a:solidFill>
          <a:ln w="9525">
            <a:noFill/>
          </a:ln>
          <a:effectLst/>
        </p:spPr>
        <p:style>
          <a:lnRef idx="1">
            <a:schemeClr val="accent1"/>
          </a:lnRef>
          <a:fillRef idx="3">
            <a:schemeClr val="accent1"/>
          </a:fillRef>
          <a:effectRef idx="2">
            <a:schemeClr val="accent1"/>
          </a:effectRef>
          <a:fontRef idx="minor">
            <a:schemeClr val="lt1"/>
          </a:fontRef>
        </p:style>
        <p:txBody>
          <a:bodyPr wrap="square" lIns="89847" tIns="46797" rIns="89847" bIns="46797" rtlCol="0" anchor="ctr" anchorCtr="0">
            <a:noAutofit/>
          </a:bodyPr>
          <a:lstStyle/>
          <a:p>
            <a:pPr marL="0" marR="0" lvl="0" indent="0" algn="ctr" defTabSz="914400" rtl="0" eaLnBrk="1" fontAlgn="base" latinLnBrk="0" hangingPunct="1">
              <a:lnSpc>
                <a:spcPct val="90000"/>
              </a:lnSpc>
              <a:spcBef>
                <a:spcPct val="0"/>
              </a:spcBef>
              <a:spcAft>
                <a:spcPct val="0"/>
              </a:spcAft>
              <a:buClr>
                <a:srgbClr val="B7C9D3"/>
              </a:buClr>
              <a:buSzPct val="80000"/>
              <a:buFont typeface="Wingdings" pitchFamily="2" charset="2"/>
              <a:buNone/>
              <a:tabLst/>
              <a:defRPr/>
            </a:pPr>
            <a:r>
              <a:rPr kumimoji="0" lang="en-US" sz="1100" b="1" i="0" u="none" strike="noStrike" kern="1200" cap="none" spc="0" normalizeH="0" baseline="0" noProof="0">
                <a:ln>
                  <a:noFill/>
                </a:ln>
                <a:solidFill>
                  <a:srgbClr val="FFFFFF"/>
                </a:solidFill>
                <a:effectLst/>
                <a:uLnTx/>
                <a:uFillTx/>
                <a:ea typeface="+mn-ea"/>
                <a:cs typeface="Calibri" panose="020F0502020204030204" pitchFamily="34" charset="0"/>
              </a:rPr>
              <a:t>Ecosystem</a:t>
            </a:r>
          </a:p>
        </p:txBody>
      </p:sp>
      <p:sp>
        <p:nvSpPr>
          <p:cNvPr id="62" name="TextBox 78">
            <a:extLst>
              <a:ext uri="{FF2B5EF4-FFF2-40B4-BE49-F238E27FC236}">
                <a16:creationId xmlns:a16="http://schemas.microsoft.com/office/drawing/2014/main" id="{67599119-DF0E-44AA-BC36-D1CB8D9DB449}"/>
              </a:ext>
            </a:extLst>
          </p:cNvPr>
          <p:cNvSpPr txBox="1"/>
          <p:nvPr/>
        </p:nvSpPr>
        <p:spPr>
          <a:xfrm>
            <a:off x="2255518" y="5680644"/>
            <a:ext cx="6981959" cy="182880"/>
          </a:xfrm>
          <a:prstGeom prst="roundRect">
            <a:avLst/>
          </a:prstGeom>
          <a:solidFill>
            <a:schemeClr val="accent2">
              <a:lumMod val="20000"/>
              <a:lumOff val="80000"/>
            </a:schemeClr>
          </a:solidFill>
          <a:ln>
            <a:solidFill>
              <a:schemeClr val="bg2">
                <a:lumMod val="75000"/>
              </a:schemeClr>
            </a:solidFill>
          </a:ln>
        </p:spPr>
        <p:txBody>
          <a:bodyPr wrap="square" lIns="0" tIns="0" rIns="0" bIns="0"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ea typeface="+mn-ea"/>
                <a:cs typeface="Calibri" panose="020F0502020204030204" pitchFamily="34" charset="0"/>
              </a:rPr>
              <a:t>Technical Experts</a:t>
            </a:r>
          </a:p>
        </p:txBody>
      </p:sp>
      <p:sp>
        <p:nvSpPr>
          <p:cNvPr id="63" name="TextBox 78">
            <a:extLst>
              <a:ext uri="{FF2B5EF4-FFF2-40B4-BE49-F238E27FC236}">
                <a16:creationId xmlns:a16="http://schemas.microsoft.com/office/drawing/2014/main" id="{5CE7B285-D8A0-4AA4-A08E-E131C9BAC2B8}"/>
              </a:ext>
            </a:extLst>
          </p:cNvPr>
          <p:cNvSpPr txBox="1"/>
          <p:nvPr/>
        </p:nvSpPr>
        <p:spPr>
          <a:xfrm>
            <a:off x="2255518" y="5472963"/>
            <a:ext cx="6981965" cy="182880"/>
          </a:xfrm>
          <a:prstGeom prst="roundRect">
            <a:avLst/>
          </a:prstGeom>
          <a:solidFill>
            <a:schemeClr val="accent2">
              <a:lumMod val="20000"/>
              <a:lumOff val="80000"/>
            </a:schemeClr>
          </a:solidFill>
          <a:ln>
            <a:solidFill>
              <a:schemeClr val="bg2">
                <a:lumMod val="75000"/>
              </a:schemeClr>
            </a:solidFill>
          </a:ln>
        </p:spPr>
        <p:txBody>
          <a:bodyPr wrap="square" lIns="0" tIns="0" rIns="0" bIns="0"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ea typeface="+mn-ea"/>
                <a:cs typeface="Calibri" panose="020F0502020204030204" pitchFamily="34" charset="0"/>
              </a:rPr>
              <a:t>Business Experts</a:t>
            </a:r>
          </a:p>
        </p:txBody>
      </p:sp>
      <p:sp>
        <p:nvSpPr>
          <p:cNvPr id="64" name="TextBox 78">
            <a:extLst>
              <a:ext uri="{FF2B5EF4-FFF2-40B4-BE49-F238E27FC236}">
                <a16:creationId xmlns:a16="http://schemas.microsoft.com/office/drawing/2014/main" id="{DCF0623A-F7B9-45EA-8AD5-6CA77B18F2FA}"/>
              </a:ext>
            </a:extLst>
          </p:cNvPr>
          <p:cNvSpPr txBox="1"/>
          <p:nvPr/>
        </p:nvSpPr>
        <p:spPr>
          <a:xfrm>
            <a:off x="2255518" y="5888325"/>
            <a:ext cx="6386654" cy="182880"/>
          </a:xfrm>
          <a:prstGeom prst="roundRect">
            <a:avLst/>
          </a:prstGeom>
          <a:solidFill>
            <a:schemeClr val="accent2">
              <a:lumMod val="20000"/>
              <a:lumOff val="80000"/>
            </a:schemeClr>
          </a:solidFill>
          <a:ln>
            <a:solidFill>
              <a:schemeClr val="bg2">
                <a:lumMod val="75000"/>
              </a:schemeClr>
            </a:solidFill>
          </a:ln>
        </p:spPr>
        <p:txBody>
          <a:bodyPr wrap="square" lIns="0" tIns="0" rIns="0" bIns="0"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ea typeface="+mn-ea"/>
                <a:cs typeface="Calibri" panose="020F0502020204030204" pitchFamily="34" charset="0"/>
              </a:rPr>
              <a:t>Others</a:t>
            </a:r>
          </a:p>
        </p:txBody>
      </p:sp>
      <p:sp>
        <p:nvSpPr>
          <p:cNvPr id="65" name="TextBox 194">
            <a:extLst>
              <a:ext uri="{FF2B5EF4-FFF2-40B4-BE49-F238E27FC236}">
                <a16:creationId xmlns:a16="http://schemas.microsoft.com/office/drawing/2014/main" id="{4B9F7B70-A1B4-49B4-9DEC-FAF815DEFDAB}"/>
              </a:ext>
            </a:extLst>
          </p:cNvPr>
          <p:cNvSpPr txBox="1"/>
          <p:nvPr/>
        </p:nvSpPr>
        <p:spPr>
          <a:xfrm>
            <a:off x="7900600" y="4542459"/>
            <a:ext cx="1497178" cy="204489"/>
          </a:xfrm>
          <a:prstGeom prst="rect">
            <a:avLst/>
          </a:prstGeom>
          <a:solidFill>
            <a:srgbClr val="F2F2F2"/>
          </a:solidFill>
          <a:effectLst/>
        </p:spPr>
        <p:txBody>
          <a:bodyPr wrap="square" lIns="0" tIns="0" rIns="0" bIns="0" rtlCol="0" anchor="ctr">
            <a:noAutofit/>
          </a:bodyPr>
          <a:lstStyle/>
          <a:p>
            <a:pPr marL="0" marR="0" lvl="0" indent="0" algn="ctr" defTabSz="727352" rtl="0" eaLnBrk="1" fontAlgn="base" latinLnBrk="0" hangingPunct="1">
              <a:lnSpc>
                <a:spcPct val="100000"/>
              </a:lnSpc>
              <a:spcBef>
                <a:spcPct val="0"/>
              </a:spcBef>
              <a:spcAft>
                <a:spcPct val="0"/>
              </a:spcAft>
              <a:buClr>
                <a:srgbClr val="FFC000"/>
              </a:buClr>
              <a:buSzTx/>
              <a:buFontTx/>
              <a:buNone/>
              <a:tabLst/>
              <a:defRPr/>
            </a:pPr>
            <a:r>
              <a:rPr kumimoji="0" lang="en-US" sz="900" b="1" i="0" u="none" strike="noStrike" kern="0" cap="none" spc="0" normalizeH="0" baseline="0" noProof="0" dirty="0">
                <a:ln>
                  <a:noFill/>
                </a:ln>
                <a:solidFill>
                  <a:srgbClr val="161745"/>
                </a:solidFill>
                <a:effectLst/>
                <a:uLnTx/>
                <a:uFillTx/>
                <a:ea typeface="+mn-ea"/>
                <a:cs typeface="Calibri" panose="020F0502020204030204" pitchFamily="34" charset="0"/>
              </a:rPr>
              <a:t>MVP DELIVERY</a:t>
            </a:r>
          </a:p>
        </p:txBody>
      </p:sp>
      <p:sp>
        <p:nvSpPr>
          <p:cNvPr id="66" name="TextBox 65">
            <a:extLst>
              <a:ext uri="{FF2B5EF4-FFF2-40B4-BE49-F238E27FC236}">
                <a16:creationId xmlns:a16="http://schemas.microsoft.com/office/drawing/2014/main" id="{990FE561-136F-454D-B78E-A891A569C87E}"/>
              </a:ext>
            </a:extLst>
          </p:cNvPr>
          <p:cNvSpPr txBox="1"/>
          <p:nvPr/>
        </p:nvSpPr>
        <p:spPr>
          <a:xfrm>
            <a:off x="430474" y="4542459"/>
            <a:ext cx="793013" cy="230832"/>
          </a:xfrm>
          <a:prstGeom prst="rect">
            <a:avLst/>
          </a:prstGeom>
          <a:solidFill>
            <a:srgbClr val="F2F2F2"/>
          </a:solidFill>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205B"/>
                </a:solidFill>
                <a:effectLst/>
                <a:uLnTx/>
                <a:uFillTx/>
                <a:ea typeface="+mn-ea"/>
                <a:cs typeface="Calibri" panose="020F0502020204030204" pitchFamily="34" charset="0"/>
              </a:rPr>
              <a:t>VISION</a:t>
            </a:r>
          </a:p>
        </p:txBody>
      </p:sp>
      <p:sp>
        <p:nvSpPr>
          <p:cNvPr id="67" name="TextBox 66">
            <a:extLst>
              <a:ext uri="{FF2B5EF4-FFF2-40B4-BE49-F238E27FC236}">
                <a16:creationId xmlns:a16="http://schemas.microsoft.com/office/drawing/2014/main" id="{E04A89D4-A8C9-4C83-9867-174B3067C625}"/>
              </a:ext>
            </a:extLst>
          </p:cNvPr>
          <p:cNvSpPr txBox="1"/>
          <p:nvPr/>
        </p:nvSpPr>
        <p:spPr>
          <a:xfrm>
            <a:off x="3591352" y="4542459"/>
            <a:ext cx="2023748" cy="230832"/>
          </a:xfrm>
          <a:prstGeom prst="rect">
            <a:avLst/>
          </a:prstGeom>
          <a:solidFill>
            <a:srgbClr val="F2F2F2"/>
          </a:solidFill>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205B"/>
                </a:solidFill>
                <a:effectLst/>
                <a:uLnTx/>
                <a:uFillTx/>
                <a:ea typeface="+mn-ea"/>
                <a:cs typeface="Calibri" panose="020F0502020204030204" pitchFamily="34" charset="0"/>
              </a:rPr>
              <a:t>EPICS / BUSINESS NEEDS</a:t>
            </a:r>
          </a:p>
        </p:txBody>
      </p:sp>
      <p:sp>
        <p:nvSpPr>
          <p:cNvPr id="68" name="TextBox 194">
            <a:extLst>
              <a:ext uri="{FF2B5EF4-FFF2-40B4-BE49-F238E27FC236}">
                <a16:creationId xmlns:a16="http://schemas.microsoft.com/office/drawing/2014/main" id="{84C57E58-61A2-4359-B7BC-66D43E54A0DE}"/>
              </a:ext>
            </a:extLst>
          </p:cNvPr>
          <p:cNvSpPr txBox="1"/>
          <p:nvPr/>
        </p:nvSpPr>
        <p:spPr>
          <a:xfrm>
            <a:off x="10180809" y="4542459"/>
            <a:ext cx="1022593" cy="204489"/>
          </a:xfrm>
          <a:prstGeom prst="rect">
            <a:avLst/>
          </a:prstGeom>
          <a:solidFill>
            <a:srgbClr val="F2F2F2"/>
          </a:solidFill>
          <a:effectLst/>
        </p:spPr>
        <p:txBody>
          <a:bodyPr wrap="square" lIns="0" tIns="0" rIns="0" bIns="0" rtlCol="0" anchor="ctr">
            <a:noAutofit/>
          </a:bodyPr>
          <a:lstStyle/>
          <a:p>
            <a:pPr marL="0" marR="0" lvl="0" indent="0" algn="ctr" defTabSz="727352" rtl="0" eaLnBrk="1" fontAlgn="base" latinLnBrk="0" hangingPunct="1">
              <a:lnSpc>
                <a:spcPct val="100000"/>
              </a:lnSpc>
              <a:spcBef>
                <a:spcPct val="0"/>
              </a:spcBef>
              <a:spcAft>
                <a:spcPct val="0"/>
              </a:spcAft>
              <a:buClr>
                <a:srgbClr val="FFC000"/>
              </a:buClr>
              <a:buSzTx/>
              <a:buFontTx/>
              <a:buNone/>
              <a:tabLst/>
              <a:defRPr/>
            </a:pPr>
            <a:r>
              <a:rPr kumimoji="0" lang="en-US" sz="900" b="1" i="0" u="none" strike="noStrike" kern="0" cap="none" spc="0" normalizeH="0" baseline="0" noProof="0">
                <a:ln>
                  <a:noFill/>
                </a:ln>
                <a:solidFill>
                  <a:srgbClr val="161745"/>
                </a:solidFill>
                <a:effectLst/>
                <a:uLnTx/>
                <a:uFillTx/>
                <a:ea typeface="+mn-ea"/>
                <a:cs typeface="Calibri" panose="020F0502020204030204" pitchFamily="34" charset="0"/>
              </a:rPr>
              <a:t>END PRODUCT</a:t>
            </a:r>
          </a:p>
        </p:txBody>
      </p:sp>
      <p:grpSp>
        <p:nvGrpSpPr>
          <p:cNvPr id="69" name="Groupe 7">
            <a:extLst>
              <a:ext uri="{FF2B5EF4-FFF2-40B4-BE49-F238E27FC236}">
                <a16:creationId xmlns:a16="http://schemas.microsoft.com/office/drawing/2014/main" id="{6C74FB82-530E-4F1B-9402-FD2695DDF84F}"/>
              </a:ext>
            </a:extLst>
          </p:cNvPr>
          <p:cNvGrpSpPr>
            <a:grpSpLocks noChangeAspect="1"/>
          </p:cNvGrpSpPr>
          <p:nvPr/>
        </p:nvGrpSpPr>
        <p:grpSpPr>
          <a:xfrm>
            <a:off x="599762" y="4152409"/>
            <a:ext cx="454436" cy="426242"/>
            <a:chOff x="5229699" y="2686034"/>
            <a:chExt cx="767626" cy="720000"/>
          </a:xfrm>
        </p:grpSpPr>
        <p:sp>
          <p:nvSpPr>
            <p:cNvPr id="70" name="Freeform 13">
              <a:extLst>
                <a:ext uri="{FF2B5EF4-FFF2-40B4-BE49-F238E27FC236}">
                  <a16:creationId xmlns:a16="http://schemas.microsoft.com/office/drawing/2014/main" id="{342F9991-BD8B-4B9E-B05F-3DEAA664B879}"/>
                </a:ext>
              </a:extLst>
            </p:cNvPr>
            <p:cNvSpPr>
              <a:spLocks/>
            </p:cNvSpPr>
            <p:nvPr/>
          </p:nvSpPr>
          <p:spPr bwMode="auto">
            <a:xfrm>
              <a:off x="5229699" y="2686034"/>
              <a:ext cx="767626" cy="720000"/>
            </a:xfrm>
            <a:custGeom>
              <a:avLst/>
              <a:gdLst>
                <a:gd name="T0" fmla="*/ 33 w 232"/>
                <a:gd name="T1" fmla="*/ 169 h 217"/>
                <a:gd name="T2" fmla="*/ 55 w 232"/>
                <a:gd name="T3" fmla="*/ 32 h 217"/>
                <a:gd name="T4" fmla="*/ 199 w 232"/>
                <a:gd name="T5" fmla="*/ 52 h 217"/>
                <a:gd name="T6" fmla="*/ 173 w 232"/>
                <a:gd name="T7" fmla="*/ 184 h 217"/>
                <a:gd name="T8" fmla="*/ 33 w 232"/>
                <a:gd name="T9" fmla="*/ 169 h 217"/>
              </a:gdLst>
              <a:ahLst/>
              <a:cxnLst>
                <a:cxn ang="0">
                  <a:pos x="T0" y="T1"/>
                </a:cxn>
                <a:cxn ang="0">
                  <a:pos x="T2" y="T3"/>
                </a:cxn>
                <a:cxn ang="0">
                  <a:pos x="T4" y="T5"/>
                </a:cxn>
                <a:cxn ang="0">
                  <a:pos x="T6" y="T7"/>
                </a:cxn>
                <a:cxn ang="0">
                  <a:pos x="T8" y="T9"/>
                </a:cxn>
              </a:cxnLst>
              <a:rect l="0" t="0" r="r" b="b"/>
              <a:pathLst>
                <a:path w="232" h="217">
                  <a:moveTo>
                    <a:pt x="33" y="169"/>
                  </a:moveTo>
                  <a:cubicBezTo>
                    <a:pt x="0" y="126"/>
                    <a:pt x="10" y="64"/>
                    <a:pt x="55" y="32"/>
                  </a:cubicBezTo>
                  <a:cubicBezTo>
                    <a:pt x="101" y="0"/>
                    <a:pt x="165" y="9"/>
                    <a:pt x="199" y="52"/>
                  </a:cubicBezTo>
                  <a:cubicBezTo>
                    <a:pt x="232" y="96"/>
                    <a:pt x="218" y="152"/>
                    <a:pt x="173" y="184"/>
                  </a:cubicBezTo>
                  <a:cubicBezTo>
                    <a:pt x="127" y="217"/>
                    <a:pt x="67" y="213"/>
                    <a:pt x="33" y="169"/>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grpSp>
          <p:nvGrpSpPr>
            <p:cNvPr id="71" name="Groupe 429">
              <a:extLst>
                <a:ext uri="{FF2B5EF4-FFF2-40B4-BE49-F238E27FC236}">
                  <a16:creationId xmlns:a16="http://schemas.microsoft.com/office/drawing/2014/main" id="{63C3B3C7-339F-478A-8495-F40EC9964FFD}"/>
                </a:ext>
              </a:extLst>
            </p:cNvPr>
            <p:cNvGrpSpPr>
              <a:grpSpLocks noChangeAspect="1"/>
            </p:cNvGrpSpPr>
            <p:nvPr/>
          </p:nvGrpSpPr>
          <p:grpSpPr>
            <a:xfrm>
              <a:off x="5384105" y="2919902"/>
              <a:ext cx="445093" cy="288000"/>
              <a:chOff x="8066088" y="771525"/>
              <a:chExt cx="404813" cy="261937"/>
            </a:xfrm>
          </p:grpSpPr>
          <p:sp>
            <p:nvSpPr>
              <p:cNvPr id="72" name="Freeform 82">
                <a:extLst>
                  <a:ext uri="{FF2B5EF4-FFF2-40B4-BE49-F238E27FC236}">
                    <a16:creationId xmlns:a16="http://schemas.microsoft.com/office/drawing/2014/main" id="{05F3BD13-DF7B-41E2-B29F-2014E7C4A677}"/>
                  </a:ext>
                </a:extLst>
              </p:cNvPr>
              <p:cNvSpPr>
                <a:spLocks/>
              </p:cNvSpPr>
              <p:nvPr/>
            </p:nvSpPr>
            <p:spPr bwMode="auto">
              <a:xfrm>
                <a:off x="8291513" y="771525"/>
                <a:ext cx="68263" cy="36513"/>
              </a:xfrm>
              <a:custGeom>
                <a:avLst/>
                <a:gdLst>
                  <a:gd name="T0" fmla="*/ 1 w 18"/>
                  <a:gd name="T1" fmla="*/ 10 h 10"/>
                  <a:gd name="T2" fmla="*/ 8 w 18"/>
                  <a:gd name="T3" fmla="*/ 1 h 10"/>
                  <a:gd name="T4" fmla="*/ 18 w 18"/>
                  <a:gd name="T5" fmla="*/ 6 h 10"/>
                  <a:gd name="T6" fmla="*/ 1 w 18"/>
                  <a:gd name="T7" fmla="*/ 10 h 10"/>
                </a:gdLst>
                <a:ahLst/>
                <a:cxnLst>
                  <a:cxn ang="0">
                    <a:pos x="T0" y="T1"/>
                  </a:cxn>
                  <a:cxn ang="0">
                    <a:pos x="T2" y="T3"/>
                  </a:cxn>
                  <a:cxn ang="0">
                    <a:pos x="T4" y="T5"/>
                  </a:cxn>
                  <a:cxn ang="0">
                    <a:pos x="T6" y="T7"/>
                  </a:cxn>
                </a:cxnLst>
                <a:rect l="0" t="0" r="r" b="b"/>
                <a:pathLst>
                  <a:path w="18" h="10">
                    <a:moveTo>
                      <a:pt x="1" y="10"/>
                    </a:moveTo>
                    <a:cubicBezTo>
                      <a:pt x="0" y="6"/>
                      <a:pt x="3" y="2"/>
                      <a:pt x="8" y="1"/>
                    </a:cubicBezTo>
                    <a:cubicBezTo>
                      <a:pt x="12" y="0"/>
                      <a:pt x="16" y="2"/>
                      <a:pt x="18" y="6"/>
                    </a:cubicBezTo>
                    <a:cubicBezTo>
                      <a:pt x="11" y="5"/>
                      <a:pt x="6" y="8"/>
                      <a:pt x="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73" name="Freeform 83">
                <a:extLst>
                  <a:ext uri="{FF2B5EF4-FFF2-40B4-BE49-F238E27FC236}">
                    <a16:creationId xmlns:a16="http://schemas.microsoft.com/office/drawing/2014/main" id="{3B71E844-D830-4400-8E1C-31FD2006D289}"/>
                  </a:ext>
                </a:extLst>
              </p:cNvPr>
              <p:cNvSpPr>
                <a:spLocks/>
              </p:cNvSpPr>
              <p:nvPr/>
            </p:nvSpPr>
            <p:spPr bwMode="auto">
              <a:xfrm>
                <a:off x="8178801" y="771525"/>
                <a:ext cx="63500" cy="36513"/>
              </a:xfrm>
              <a:custGeom>
                <a:avLst/>
                <a:gdLst>
                  <a:gd name="T0" fmla="*/ 0 w 17"/>
                  <a:gd name="T1" fmla="*/ 6 h 10"/>
                  <a:gd name="T2" fmla="*/ 10 w 17"/>
                  <a:gd name="T3" fmla="*/ 1 h 10"/>
                  <a:gd name="T4" fmla="*/ 17 w 17"/>
                  <a:gd name="T5" fmla="*/ 10 h 10"/>
                  <a:gd name="T6" fmla="*/ 9 w 17"/>
                  <a:gd name="T7" fmla="*/ 7 h 10"/>
                  <a:gd name="T8" fmla="*/ 0 w 17"/>
                  <a:gd name="T9" fmla="*/ 6 h 10"/>
                </a:gdLst>
                <a:ahLst/>
                <a:cxnLst>
                  <a:cxn ang="0">
                    <a:pos x="T0" y="T1"/>
                  </a:cxn>
                  <a:cxn ang="0">
                    <a:pos x="T2" y="T3"/>
                  </a:cxn>
                  <a:cxn ang="0">
                    <a:pos x="T4" y="T5"/>
                  </a:cxn>
                  <a:cxn ang="0">
                    <a:pos x="T6" y="T7"/>
                  </a:cxn>
                  <a:cxn ang="0">
                    <a:pos x="T8" y="T9"/>
                  </a:cxn>
                </a:cxnLst>
                <a:rect l="0" t="0" r="r" b="b"/>
                <a:pathLst>
                  <a:path w="17" h="10">
                    <a:moveTo>
                      <a:pt x="0" y="6"/>
                    </a:moveTo>
                    <a:cubicBezTo>
                      <a:pt x="2" y="2"/>
                      <a:pt x="6" y="0"/>
                      <a:pt x="10" y="1"/>
                    </a:cubicBezTo>
                    <a:cubicBezTo>
                      <a:pt x="15" y="2"/>
                      <a:pt x="17" y="6"/>
                      <a:pt x="17" y="10"/>
                    </a:cubicBezTo>
                    <a:cubicBezTo>
                      <a:pt x="15" y="9"/>
                      <a:pt x="12" y="8"/>
                      <a:pt x="9" y="7"/>
                    </a:cubicBezTo>
                    <a:cubicBezTo>
                      <a:pt x="6" y="6"/>
                      <a:pt x="3" y="6"/>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74" name="Oval 84">
                <a:extLst>
                  <a:ext uri="{FF2B5EF4-FFF2-40B4-BE49-F238E27FC236}">
                    <a16:creationId xmlns:a16="http://schemas.microsoft.com/office/drawing/2014/main" id="{58E77ABC-4534-4922-A857-93B5EE13CA02}"/>
                  </a:ext>
                </a:extLst>
              </p:cNvPr>
              <p:cNvSpPr>
                <a:spLocks noChangeArrowheads="1"/>
              </p:cNvSpPr>
              <p:nvPr/>
            </p:nvSpPr>
            <p:spPr bwMode="auto">
              <a:xfrm>
                <a:off x="8250238" y="925512"/>
                <a:ext cx="38100"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75" name="Freeform 85">
                <a:extLst>
                  <a:ext uri="{FF2B5EF4-FFF2-40B4-BE49-F238E27FC236}">
                    <a16:creationId xmlns:a16="http://schemas.microsoft.com/office/drawing/2014/main" id="{F7B35FC7-0563-472C-821D-D7B50E231E32}"/>
                  </a:ext>
                </a:extLst>
              </p:cNvPr>
              <p:cNvSpPr>
                <a:spLocks/>
              </p:cNvSpPr>
              <p:nvPr/>
            </p:nvSpPr>
            <p:spPr bwMode="auto">
              <a:xfrm>
                <a:off x="8401051" y="903287"/>
                <a:ext cx="11113"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2" y="0"/>
                      <a:pt x="1"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76" name="Freeform 86">
                <a:extLst>
                  <a:ext uri="{FF2B5EF4-FFF2-40B4-BE49-F238E27FC236}">
                    <a16:creationId xmlns:a16="http://schemas.microsoft.com/office/drawing/2014/main" id="{4B6A08E1-9218-444C-A40D-CCE010FC1578}"/>
                  </a:ext>
                </a:extLst>
              </p:cNvPr>
              <p:cNvSpPr>
                <a:spLocks/>
              </p:cNvSpPr>
              <p:nvPr/>
            </p:nvSpPr>
            <p:spPr bwMode="auto">
              <a:xfrm>
                <a:off x="8332788" y="887412"/>
                <a:ext cx="79375" cy="49213"/>
              </a:xfrm>
              <a:custGeom>
                <a:avLst/>
                <a:gdLst>
                  <a:gd name="T0" fmla="*/ 3 w 21"/>
                  <a:gd name="T1" fmla="*/ 6 h 13"/>
                  <a:gd name="T2" fmla="*/ 0 w 21"/>
                  <a:gd name="T3" fmla="*/ 13 h 13"/>
                  <a:gd name="T4" fmla="*/ 4 w 21"/>
                  <a:gd name="T5" fmla="*/ 11 h 13"/>
                  <a:gd name="T6" fmla="*/ 4 w 21"/>
                  <a:gd name="T7" fmla="*/ 11 h 13"/>
                  <a:gd name="T8" fmla="*/ 5 w 21"/>
                  <a:gd name="T9" fmla="*/ 11 h 13"/>
                  <a:gd name="T10" fmla="*/ 18 w 21"/>
                  <a:gd name="T11" fmla="*/ 4 h 13"/>
                  <a:gd name="T12" fmla="*/ 18 w 21"/>
                  <a:gd name="T13" fmla="*/ 4 h 13"/>
                  <a:gd name="T14" fmla="*/ 21 w 21"/>
                  <a:gd name="T15" fmla="*/ 4 h 13"/>
                  <a:gd name="T16" fmla="*/ 21 w 21"/>
                  <a:gd name="T17" fmla="*/ 4 h 13"/>
                  <a:gd name="T18" fmla="*/ 3 w 21"/>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3">
                    <a:moveTo>
                      <a:pt x="3" y="6"/>
                    </a:moveTo>
                    <a:cubicBezTo>
                      <a:pt x="1" y="8"/>
                      <a:pt x="0" y="10"/>
                      <a:pt x="0" y="13"/>
                    </a:cubicBezTo>
                    <a:cubicBezTo>
                      <a:pt x="2" y="12"/>
                      <a:pt x="3" y="11"/>
                      <a:pt x="4" y="11"/>
                    </a:cubicBezTo>
                    <a:cubicBezTo>
                      <a:pt x="4" y="11"/>
                      <a:pt x="4" y="11"/>
                      <a:pt x="4" y="11"/>
                    </a:cubicBezTo>
                    <a:cubicBezTo>
                      <a:pt x="5" y="11"/>
                      <a:pt x="5" y="11"/>
                      <a:pt x="5" y="11"/>
                    </a:cubicBezTo>
                    <a:cubicBezTo>
                      <a:pt x="8" y="9"/>
                      <a:pt x="12" y="5"/>
                      <a:pt x="18" y="4"/>
                    </a:cubicBezTo>
                    <a:cubicBezTo>
                      <a:pt x="18" y="4"/>
                      <a:pt x="18" y="4"/>
                      <a:pt x="18" y="4"/>
                    </a:cubicBezTo>
                    <a:cubicBezTo>
                      <a:pt x="19" y="4"/>
                      <a:pt x="20" y="4"/>
                      <a:pt x="21" y="4"/>
                    </a:cubicBezTo>
                    <a:cubicBezTo>
                      <a:pt x="21" y="4"/>
                      <a:pt x="21" y="4"/>
                      <a:pt x="21" y="4"/>
                    </a:cubicBezTo>
                    <a:cubicBezTo>
                      <a:pt x="15" y="0"/>
                      <a:pt x="7" y="1"/>
                      <a:pt x="3" y="6"/>
                    </a:cubicBezTo>
                    <a:close/>
                  </a:path>
                </a:pathLst>
              </a:custGeom>
              <a:solidFill>
                <a:srgbClr val="97BF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77" name="Freeform 87">
                <a:extLst>
                  <a:ext uri="{FF2B5EF4-FFF2-40B4-BE49-F238E27FC236}">
                    <a16:creationId xmlns:a16="http://schemas.microsoft.com/office/drawing/2014/main" id="{0905FB7B-8B5B-439B-AE2C-670B9D047512}"/>
                  </a:ext>
                </a:extLst>
              </p:cNvPr>
              <p:cNvSpPr>
                <a:spLocks/>
              </p:cNvSpPr>
              <p:nvPr/>
            </p:nvSpPr>
            <p:spPr bwMode="auto">
              <a:xfrm>
                <a:off x="8096251" y="887412"/>
                <a:ext cx="79375" cy="49213"/>
              </a:xfrm>
              <a:custGeom>
                <a:avLst/>
                <a:gdLst>
                  <a:gd name="T0" fmla="*/ 3 w 21"/>
                  <a:gd name="T1" fmla="*/ 6 h 13"/>
                  <a:gd name="T2" fmla="*/ 0 w 21"/>
                  <a:gd name="T3" fmla="*/ 13 h 13"/>
                  <a:gd name="T4" fmla="*/ 5 w 21"/>
                  <a:gd name="T5" fmla="*/ 11 h 13"/>
                  <a:gd name="T6" fmla="*/ 5 w 21"/>
                  <a:gd name="T7" fmla="*/ 11 h 13"/>
                  <a:gd name="T8" fmla="*/ 6 w 21"/>
                  <a:gd name="T9" fmla="*/ 11 h 13"/>
                  <a:gd name="T10" fmla="*/ 18 w 21"/>
                  <a:gd name="T11" fmla="*/ 4 h 13"/>
                  <a:gd name="T12" fmla="*/ 19 w 21"/>
                  <a:gd name="T13" fmla="*/ 4 h 13"/>
                  <a:gd name="T14" fmla="*/ 21 w 21"/>
                  <a:gd name="T15" fmla="*/ 4 h 13"/>
                  <a:gd name="T16" fmla="*/ 21 w 21"/>
                  <a:gd name="T17" fmla="*/ 4 h 13"/>
                  <a:gd name="T18" fmla="*/ 3 w 21"/>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3">
                    <a:moveTo>
                      <a:pt x="3" y="6"/>
                    </a:moveTo>
                    <a:cubicBezTo>
                      <a:pt x="2" y="8"/>
                      <a:pt x="1" y="10"/>
                      <a:pt x="0" y="13"/>
                    </a:cubicBezTo>
                    <a:cubicBezTo>
                      <a:pt x="2" y="12"/>
                      <a:pt x="4" y="11"/>
                      <a:pt x="5" y="11"/>
                    </a:cubicBezTo>
                    <a:cubicBezTo>
                      <a:pt x="5" y="11"/>
                      <a:pt x="5" y="11"/>
                      <a:pt x="5" y="11"/>
                    </a:cubicBezTo>
                    <a:cubicBezTo>
                      <a:pt x="5" y="11"/>
                      <a:pt x="5" y="11"/>
                      <a:pt x="6" y="11"/>
                    </a:cubicBezTo>
                    <a:cubicBezTo>
                      <a:pt x="9" y="9"/>
                      <a:pt x="13" y="5"/>
                      <a:pt x="18" y="4"/>
                    </a:cubicBezTo>
                    <a:cubicBezTo>
                      <a:pt x="19" y="4"/>
                      <a:pt x="19" y="4"/>
                      <a:pt x="19" y="4"/>
                    </a:cubicBezTo>
                    <a:cubicBezTo>
                      <a:pt x="20" y="4"/>
                      <a:pt x="21" y="4"/>
                      <a:pt x="21" y="4"/>
                    </a:cubicBezTo>
                    <a:cubicBezTo>
                      <a:pt x="21" y="4"/>
                      <a:pt x="21" y="4"/>
                      <a:pt x="21" y="4"/>
                    </a:cubicBezTo>
                    <a:cubicBezTo>
                      <a:pt x="15" y="0"/>
                      <a:pt x="8" y="1"/>
                      <a:pt x="3" y="6"/>
                    </a:cubicBezTo>
                    <a:close/>
                  </a:path>
                </a:pathLst>
              </a:custGeom>
              <a:solidFill>
                <a:srgbClr val="97BF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78" name="Freeform 88">
                <a:extLst>
                  <a:ext uri="{FF2B5EF4-FFF2-40B4-BE49-F238E27FC236}">
                    <a16:creationId xmlns:a16="http://schemas.microsoft.com/office/drawing/2014/main" id="{7B535549-83C7-4BED-BFFB-BF0B7C843AC8}"/>
                  </a:ext>
                </a:extLst>
              </p:cNvPr>
              <p:cNvSpPr>
                <a:spLocks noEditPoints="1"/>
              </p:cNvSpPr>
              <p:nvPr/>
            </p:nvSpPr>
            <p:spPr bwMode="auto">
              <a:xfrm>
                <a:off x="8066088" y="801687"/>
                <a:ext cx="404813" cy="231775"/>
              </a:xfrm>
              <a:custGeom>
                <a:avLst/>
                <a:gdLst>
                  <a:gd name="T0" fmla="*/ 98 w 108"/>
                  <a:gd name="T1" fmla="*/ 19 h 62"/>
                  <a:gd name="T2" fmla="*/ 86 w 108"/>
                  <a:gd name="T3" fmla="*/ 7 h 62"/>
                  <a:gd name="T4" fmla="*/ 84 w 108"/>
                  <a:gd name="T5" fmla="*/ 5 h 62"/>
                  <a:gd name="T6" fmla="*/ 68 w 108"/>
                  <a:gd name="T7" fmla="*/ 3 h 62"/>
                  <a:gd name="T8" fmla="*/ 50 w 108"/>
                  <a:gd name="T9" fmla="*/ 6 h 62"/>
                  <a:gd name="T10" fmla="*/ 40 w 108"/>
                  <a:gd name="T11" fmla="*/ 3 h 62"/>
                  <a:gd name="T12" fmla="*/ 23 w 108"/>
                  <a:gd name="T13" fmla="*/ 6 h 62"/>
                  <a:gd name="T14" fmla="*/ 17 w 108"/>
                  <a:gd name="T15" fmla="*/ 12 h 62"/>
                  <a:gd name="T16" fmla="*/ 9 w 108"/>
                  <a:gd name="T17" fmla="*/ 20 h 62"/>
                  <a:gd name="T18" fmla="*/ 0 w 108"/>
                  <a:gd name="T19" fmla="*/ 38 h 62"/>
                  <a:gd name="T20" fmla="*/ 23 w 108"/>
                  <a:gd name="T21" fmla="*/ 62 h 62"/>
                  <a:gd name="T22" fmla="*/ 45 w 108"/>
                  <a:gd name="T23" fmla="*/ 47 h 62"/>
                  <a:gd name="T24" fmla="*/ 45 w 108"/>
                  <a:gd name="T25" fmla="*/ 47 h 62"/>
                  <a:gd name="T26" fmla="*/ 63 w 108"/>
                  <a:gd name="T27" fmla="*/ 47 h 62"/>
                  <a:gd name="T28" fmla="*/ 64 w 108"/>
                  <a:gd name="T29" fmla="*/ 49 h 62"/>
                  <a:gd name="T30" fmla="*/ 85 w 108"/>
                  <a:gd name="T31" fmla="*/ 62 h 62"/>
                  <a:gd name="T32" fmla="*/ 108 w 108"/>
                  <a:gd name="T33" fmla="*/ 38 h 62"/>
                  <a:gd name="T34" fmla="*/ 98 w 108"/>
                  <a:gd name="T35" fmla="*/ 19 h 62"/>
                  <a:gd name="T36" fmla="*/ 23 w 108"/>
                  <a:gd name="T37" fmla="*/ 57 h 62"/>
                  <a:gd name="T38" fmla="*/ 5 w 108"/>
                  <a:gd name="T39" fmla="*/ 38 h 62"/>
                  <a:gd name="T40" fmla="*/ 23 w 108"/>
                  <a:gd name="T41" fmla="*/ 20 h 62"/>
                  <a:gd name="T42" fmla="*/ 42 w 108"/>
                  <a:gd name="T43" fmla="*/ 38 h 62"/>
                  <a:gd name="T44" fmla="*/ 23 w 108"/>
                  <a:gd name="T45" fmla="*/ 57 h 62"/>
                  <a:gd name="T46" fmla="*/ 54 w 108"/>
                  <a:gd name="T47" fmla="*/ 44 h 62"/>
                  <a:gd name="T48" fmla="*/ 49 w 108"/>
                  <a:gd name="T49" fmla="*/ 38 h 62"/>
                  <a:gd name="T50" fmla="*/ 54 w 108"/>
                  <a:gd name="T51" fmla="*/ 33 h 62"/>
                  <a:gd name="T52" fmla="*/ 59 w 108"/>
                  <a:gd name="T53" fmla="*/ 38 h 62"/>
                  <a:gd name="T54" fmla="*/ 54 w 108"/>
                  <a:gd name="T55" fmla="*/ 44 h 62"/>
                  <a:gd name="T56" fmla="*/ 85 w 108"/>
                  <a:gd name="T57" fmla="*/ 57 h 62"/>
                  <a:gd name="T58" fmla="*/ 67 w 108"/>
                  <a:gd name="T59" fmla="*/ 38 h 62"/>
                  <a:gd name="T60" fmla="*/ 85 w 108"/>
                  <a:gd name="T61" fmla="*/ 20 h 62"/>
                  <a:gd name="T62" fmla="*/ 103 w 108"/>
                  <a:gd name="T63" fmla="*/ 38 h 62"/>
                  <a:gd name="T64" fmla="*/ 85 w 108"/>
                  <a:gd name="T65"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62">
                    <a:moveTo>
                      <a:pt x="98" y="19"/>
                    </a:moveTo>
                    <a:cubicBezTo>
                      <a:pt x="94" y="15"/>
                      <a:pt x="90" y="11"/>
                      <a:pt x="86" y="7"/>
                    </a:cubicBezTo>
                    <a:cubicBezTo>
                      <a:pt x="85" y="6"/>
                      <a:pt x="85" y="6"/>
                      <a:pt x="84" y="5"/>
                    </a:cubicBezTo>
                    <a:cubicBezTo>
                      <a:pt x="79" y="1"/>
                      <a:pt x="74" y="0"/>
                      <a:pt x="68" y="3"/>
                    </a:cubicBezTo>
                    <a:cubicBezTo>
                      <a:pt x="62" y="6"/>
                      <a:pt x="56" y="8"/>
                      <a:pt x="50" y="6"/>
                    </a:cubicBezTo>
                    <a:cubicBezTo>
                      <a:pt x="46" y="5"/>
                      <a:pt x="43" y="4"/>
                      <a:pt x="40" y="3"/>
                    </a:cubicBezTo>
                    <a:cubicBezTo>
                      <a:pt x="34" y="0"/>
                      <a:pt x="28" y="1"/>
                      <a:pt x="23" y="6"/>
                    </a:cubicBezTo>
                    <a:cubicBezTo>
                      <a:pt x="21" y="8"/>
                      <a:pt x="19" y="10"/>
                      <a:pt x="17" y="12"/>
                    </a:cubicBezTo>
                    <a:cubicBezTo>
                      <a:pt x="15" y="14"/>
                      <a:pt x="12" y="17"/>
                      <a:pt x="9" y="20"/>
                    </a:cubicBezTo>
                    <a:cubicBezTo>
                      <a:pt x="4" y="24"/>
                      <a:pt x="0" y="31"/>
                      <a:pt x="0" y="38"/>
                    </a:cubicBezTo>
                    <a:cubicBezTo>
                      <a:pt x="0" y="51"/>
                      <a:pt x="10" y="62"/>
                      <a:pt x="23" y="62"/>
                    </a:cubicBezTo>
                    <a:cubicBezTo>
                      <a:pt x="33" y="62"/>
                      <a:pt x="41" y="56"/>
                      <a:pt x="45" y="47"/>
                    </a:cubicBezTo>
                    <a:cubicBezTo>
                      <a:pt x="45" y="47"/>
                      <a:pt x="45" y="47"/>
                      <a:pt x="45" y="47"/>
                    </a:cubicBezTo>
                    <a:cubicBezTo>
                      <a:pt x="51" y="52"/>
                      <a:pt x="57" y="52"/>
                      <a:pt x="63" y="47"/>
                    </a:cubicBezTo>
                    <a:cubicBezTo>
                      <a:pt x="63" y="48"/>
                      <a:pt x="64" y="48"/>
                      <a:pt x="64" y="49"/>
                    </a:cubicBezTo>
                    <a:cubicBezTo>
                      <a:pt x="68" y="57"/>
                      <a:pt x="76" y="62"/>
                      <a:pt x="85" y="62"/>
                    </a:cubicBezTo>
                    <a:cubicBezTo>
                      <a:pt x="98" y="62"/>
                      <a:pt x="108" y="51"/>
                      <a:pt x="108" y="38"/>
                    </a:cubicBezTo>
                    <a:cubicBezTo>
                      <a:pt x="108" y="30"/>
                      <a:pt x="104" y="23"/>
                      <a:pt x="98" y="19"/>
                    </a:cubicBezTo>
                    <a:close/>
                    <a:moveTo>
                      <a:pt x="23" y="57"/>
                    </a:moveTo>
                    <a:cubicBezTo>
                      <a:pt x="13" y="57"/>
                      <a:pt x="5" y="48"/>
                      <a:pt x="5" y="38"/>
                    </a:cubicBezTo>
                    <a:cubicBezTo>
                      <a:pt x="5" y="28"/>
                      <a:pt x="13" y="20"/>
                      <a:pt x="23" y="20"/>
                    </a:cubicBezTo>
                    <a:cubicBezTo>
                      <a:pt x="33" y="20"/>
                      <a:pt x="42" y="28"/>
                      <a:pt x="42" y="38"/>
                    </a:cubicBezTo>
                    <a:cubicBezTo>
                      <a:pt x="42" y="48"/>
                      <a:pt x="33" y="57"/>
                      <a:pt x="23" y="57"/>
                    </a:cubicBezTo>
                    <a:close/>
                    <a:moveTo>
                      <a:pt x="54" y="44"/>
                    </a:moveTo>
                    <a:cubicBezTo>
                      <a:pt x="51" y="44"/>
                      <a:pt x="49" y="41"/>
                      <a:pt x="49" y="38"/>
                    </a:cubicBezTo>
                    <a:cubicBezTo>
                      <a:pt x="49" y="35"/>
                      <a:pt x="51" y="33"/>
                      <a:pt x="54" y="33"/>
                    </a:cubicBezTo>
                    <a:cubicBezTo>
                      <a:pt x="57" y="33"/>
                      <a:pt x="59" y="35"/>
                      <a:pt x="59" y="38"/>
                    </a:cubicBezTo>
                    <a:cubicBezTo>
                      <a:pt x="59" y="41"/>
                      <a:pt x="57" y="44"/>
                      <a:pt x="54" y="44"/>
                    </a:cubicBezTo>
                    <a:close/>
                    <a:moveTo>
                      <a:pt x="85" y="57"/>
                    </a:moveTo>
                    <a:cubicBezTo>
                      <a:pt x="75" y="57"/>
                      <a:pt x="67" y="48"/>
                      <a:pt x="67" y="38"/>
                    </a:cubicBezTo>
                    <a:cubicBezTo>
                      <a:pt x="67" y="28"/>
                      <a:pt x="75" y="20"/>
                      <a:pt x="85" y="20"/>
                    </a:cubicBezTo>
                    <a:cubicBezTo>
                      <a:pt x="95" y="20"/>
                      <a:pt x="103" y="28"/>
                      <a:pt x="103" y="38"/>
                    </a:cubicBezTo>
                    <a:cubicBezTo>
                      <a:pt x="103" y="48"/>
                      <a:pt x="95" y="57"/>
                      <a:pt x="85" y="57"/>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grpSp>
      </p:grpSp>
      <p:grpSp>
        <p:nvGrpSpPr>
          <p:cNvPr id="79" name="Group 78">
            <a:extLst>
              <a:ext uri="{FF2B5EF4-FFF2-40B4-BE49-F238E27FC236}">
                <a16:creationId xmlns:a16="http://schemas.microsoft.com/office/drawing/2014/main" id="{00209CFB-BDDB-440E-AFD5-2DDD653FB8E2}"/>
              </a:ext>
            </a:extLst>
          </p:cNvPr>
          <p:cNvGrpSpPr/>
          <p:nvPr/>
        </p:nvGrpSpPr>
        <p:grpSpPr>
          <a:xfrm>
            <a:off x="4354480" y="4152409"/>
            <a:ext cx="454436" cy="426242"/>
            <a:chOff x="4287912" y="4582102"/>
            <a:chExt cx="454436" cy="426242"/>
          </a:xfrm>
        </p:grpSpPr>
        <p:sp>
          <p:nvSpPr>
            <p:cNvPr id="80" name="Freeform 13">
              <a:extLst>
                <a:ext uri="{FF2B5EF4-FFF2-40B4-BE49-F238E27FC236}">
                  <a16:creationId xmlns:a16="http://schemas.microsoft.com/office/drawing/2014/main" id="{A92805FF-E0FD-4958-8B74-F570D935A1CE}"/>
                </a:ext>
              </a:extLst>
            </p:cNvPr>
            <p:cNvSpPr>
              <a:spLocks/>
            </p:cNvSpPr>
            <p:nvPr/>
          </p:nvSpPr>
          <p:spPr bwMode="auto">
            <a:xfrm>
              <a:off x="4287912" y="4582102"/>
              <a:ext cx="454436" cy="426242"/>
            </a:xfrm>
            <a:custGeom>
              <a:avLst/>
              <a:gdLst>
                <a:gd name="T0" fmla="*/ 33 w 232"/>
                <a:gd name="T1" fmla="*/ 169 h 217"/>
                <a:gd name="T2" fmla="*/ 55 w 232"/>
                <a:gd name="T3" fmla="*/ 32 h 217"/>
                <a:gd name="T4" fmla="*/ 199 w 232"/>
                <a:gd name="T5" fmla="*/ 52 h 217"/>
                <a:gd name="T6" fmla="*/ 173 w 232"/>
                <a:gd name="T7" fmla="*/ 184 h 217"/>
                <a:gd name="T8" fmla="*/ 33 w 232"/>
                <a:gd name="T9" fmla="*/ 169 h 217"/>
              </a:gdLst>
              <a:ahLst/>
              <a:cxnLst>
                <a:cxn ang="0">
                  <a:pos x="T0" y="T1"/>
                </a:cxn>
                <a:cxn ang="0">
                  <a:pos x="T2" y="T3"/>
                </a:cxn>
                <a:cxn ang="0">
                  <a:pos x="T4" y="T5"/>
                </a:cxn>
                <a:cxn ang="0">
                  <a:pos x="T6" y="T7"/>
                </a:cxn>
                <a:cxn ang="0">
                  <a:pos x="T8" y="T9"/>
                </a:cxn>
              </a:cxnLst>
              <a:rect l="0" t="0" r="r" b="b"/>
              <a:pathLst>
                <a:path w="232" h="217">
                  <a:moveTo>
                    <a:pt x="33" y="169"/>
                  </a:moveTo>
                  <a:cubicBezTo>
                    <a:pt x="0" y="126"/>
                    <a:pt x="10" y="64"/>
                    <a:pt x="55" y="32"/>
                  </a:cubicBezTo>
                  <a:cubicBezTo>
                    <a:pt x="101" y="0"/>
                    <a:pt x="165" y="9"/>
                    <a:pt x="199" y="52"/>
                  </a:cubicBezTo>
                  <a:cubicBezTo>
                    <a:pt x="232" y="96"/>
                    <a:pt x="218" y="152"/>
                    <a:pt x="173" y="184"/>
                  </a:cubicBezTo>
                  <a:cubicBezTo>
                    <a:pt x="127" y="217"/>
                    <a:pt x="67" y="213"/>
                    <a:pt x="33" y="169"/>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grpSp>
          <p:nvGrpSpPr>
            <p:cNvPr id="81" name="Groupe 307">
              <a:extLst>
                <a:ext uri="{FF2B5EF4-FFF2-40B4-BE49-F238E27FC236}">
                  <a16:creationId xmlns:a16="http://schemas.microsoft.com/office/drawing/2014/main" id="{BCFE8AD9-9517-457B-9EFD-F00C86C98AC5}"/>
                </a:ext>
              </a:extLst>
            </p:cNvPr>
            <p:cNvGrpSpPr/>
            <p:nvPr/>
          </p:nvGrpSpPr>
          <p:grpSpPr>
            <a:xfrm>
              <a:off x="4391186" y="4649282"/>
              <a:ext cx="247888" cy="291883"/>
              <a:chOff x="4926013" y="1876425"/>
              <a:chExt cx="465137" cy="547688"/>
            </a:xfrm>
          </p:grpSpPr>
          <p:sp>
            <p:nvSpPr>
              <p:cNvPr id="82" name="Freeform 183">
                <a:extLst>
                  <a:ext uri="{FF2B5EF4-FFF2-40B4-BE49-F238E27FC236}">
                    <a16:creationId xmlns:a16="http://schemas.microsoft.com/office/drawing/2014/main" id="{63C5EA6B-1FE8-4894-A5C9-A87D12F6525A}"/>
                  </a:ext>
                </a:extLst>
              </p:cNvPr>
              <p:cNvSpPr>
                <a:spLocks/>
              </p:cNvSpPr>
              <p:nvPr/>
            </p:nvSpPr>
            <p:spPr bwMode="auto">
              <a:xfrm>
                <a:off x="4926013" y="1876425"/>
                <a:ext cx="465137" cy="547688"/>
              </a:xfrm>
              <a:custGeom>
                <a:avLst/>
                <a:gdLst>
                  <a:gd name="T0" fmla="*/ 111 w 124"/>
                  <a:gd name="T1" fmla="*/ 29 h 146"/>
                  <a:gd name="T2" fmla="*/ 36 w 124"/>
                  <a:gd name="T3" fmla="*/ 17 h 146"/>
                  <a:gd name="T4" fmla="*/ 16 w 124"/>
                  <a:gd name="T5" fmla="*/ 42 h 146"/>
                  <a:gd name="T6" fmla="*/ 13 w 124"/>
                  <a:gd name="T7" fmla="*/ 64 h 146"/>
                  <a:gd name="T8" fmla="*/ 14 w 124"/>
                  <a:gd name="T9" fmla="*/ 67 h 146"/>
                  <a:gd name="T10" fmla="*/ 12 w 124"/>
                  <a:gd name="T11" fmla="*/ 71 h 146"/>
                  <a:gd name="T12" fmla="*/ 3 w 124"/>
                  <a:gd name="T13" fmla="*/ 85 h 146"/>
                  <a:gd name="T14" fmla="*/ 6 w 124"/>
                  <a:gd name="T15" fmla="*/ 93 h 146"/>
                  <a:gd name="T16" fmla="*/ 12 w 124"/>
                  <a:gd name="T17" fmla="*/ 101 h 146"/>
                  <a:gd name="T18" fmla="*/ 13 w 124"/>
                  <a:gd name="T19" fmla="*/ 110 h 146"/>
                  <a:gd name="T20" fmla="*/ 13 w 124"/>
                  <a:gd name="T21" fmla="*/ 110 h 146"/>
                  <a:gd name="T22" fmla="*/ 13 w 124"/>
                  <a:gd name="T23" fmla="*/ 118 h 146"/>
                  <a:gd name="T24" fmla="*/ 20 w 124"/>
                  <a:gd name="T25" fmla="*/ 126 h 146"/>
                  <a:gd name="T26" fmla="*/ 29 w 124"/>
                  <a:gd name="T27" fmla="*/ 125 h 146"/>
                  <a:gd name="T28" fmla="*/ 40 w 124"/>
                  <a:gd name="T29" fmla="*/ 135 h 146"/>
                  <a:gd name="T30" fmla="*/ 46 w 124"/>
                  <a:gd name="T31" fmla="*/ 143 h 146"/>
                  <a:gd name="T32" fmla="*/ 83 w 124"/>
                  <a:gd name="T33" fmla="*/ 140 h 146"/>
                  <a:gd name="T34" fmla="*/ 90 w 124"/>
                  <a:gd name="T35" fmla="*/ 140 h 146"/>
                  <a:gd name="T36" fmla="*/ 99 w 124"/>
                  <a:gd name="T37" fmla="*/ 142 h 146"/>
                  <a:gd name="T38" fmla="*/ 98 w 124"/>
                  <a:gd name="T39" fmla="*/ 132 h 146"/>
                  <a:gd name="T40" fmla="*/ 96 w 124"/>
                  <a:gd name="T41" fmla="*/ 124 h 146"/>
                  <a:gd name="T42" fmla="*/ 102 w 124"/>
                  <a:gd name="T43" fmla="*/ 98 h 146"/>
                  <a:gd name="T44" fmla="*/ 110 w 124"/>
                  <a:gd name="T45" fmla="*/ 88 h 146"/>
                  <a:gd name="T46" fmla="*/ 113 w 124"/>
                  <a:gd name="T47" fmla="*/ 83 h 146"/>
                  <a:gd name="T48" fmla="*/ 111 w 124"/>
                  <a:gd name="T49" fmla="*/ 2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146">
                    <a:moveTo>
                      <a:pt x="111" y="29"/>
                    </a:moveTo>
                    <a:cubicBezTo>
                      <a:pt x="94" y="5"/>
                      <a:pt x="60" y="0"/>
                      <a:pt x="36" y="17"/>
                    </a:cubicBezTo>
                    <a:cubicBezTo>
                      <a:pt x="26" y="24"/>
                      <a:pt x="20" y="33"/>
                      <a:pt x="16" y="42"/>
                    </a:cubicBezTo>
                    <a:cubicBezTo>
                      <a:pt x="13" y="49"/>
                      <a:pt x="12" y="56"/>
                      <a:pt x="13" y="64"/>
                    </a:cubicBezTo>
                    <a:cubicBezTo>
                      <a:pt x="13" y="65"/>
                      <a:pt x="13" y="66"/>
                      <a:pt x="14" y="67"/>
                    </a:cubicBezTo>
                    <a:cubicBezTo>
                      <a:pt x="13" y="68"/>
                      <a:pt x="13" y="70"/>
                      <a:pt x="12" y="71"/>
                    </a:cubicBezTo>
                    <a:cubicBezTo>
                      <a:pt x="9" y="76"/>
                      <a:pt x="6" y="80"/>
                      <a:pt x="3" y="85"/>
                    </a:cubicBezTo>
                    <a:cubicBezTo>
                      <a:pt x="0" y="90"/>
                      <a:pt x="0" y="91"/>
                      <a:pt x="6" y="93"/>
                    </a:cubicBezTo>
                    <a:cubicBezTo>
                      <a:pt x="10" y="94"/>
                      <a:pt x="12" y="97"/>
                      <a:pt x="12" y="101"/>
                    </a:cubicBezTo>
                    <a:cubicBezTo>
                      <a:pt x="13" y="104"/>
                      <a:pt x="13" y="107"/>
                      <a:pt x="13" y="110"/>
                    </a:cubicBezTo>
                    <a:cubicBezTo>
                      <a:pt x="13" y="110"/>
                      <a:pt x="13" y="110"/>
                      <a:pt x="13" y="110"/>
                    </a:cubicBezTo>
                    <a:cubicBezTo>
                      <a:pt x="13" y="113"/>
                      <a:pt x="12" y="115"/>
                      <a:pt x="13" y="118"/>
                    </a:cubicBezTo>
                    <a:cubicBezTo>
                      <a:pt x="13" y="122"/>
                      <a:pt x="15" y="125"/>
                      <a:pt x="20" y="126"/>
                    </a:cubicBezTo>
                    <a:cubicBezTo>
                      <a:pt x="23" y="126"/>
                      <a:pt x="26" y="126"/>
                      <a:pt x="29" y="125"/>
                    </a:cubicBezTo>
                    <a:cubicBezTo>
                      <a:pt x="36" y="125"/>
                      <a:pt x="39" y="127"/>
                      <a:pt x="40" y="135"/>
                    </a:cubicBezTo>
                    <a:cubicBezTo>
                      <a:pt x="40" y="140"/>
                      <a:pt x="41" y="141"/>
                      <a:pt x="46" y="143"/>
                    </a:cubicBezTo>
                    <a:cubicBezTo>
                      <a:pt x="59" y="146"/>
                      <a:pt x="71" y="143"/>
                      <a:pt x="83" y="140"/>
                    </a:cubicBezTo>
                    <a:cubicBezTo>
                      <a:pt x="90" y="140"/>
                      <a:pt x="90" y="140"/>
                      <a:pt x="90" y="140"/>
                    </a:cubicBezTo>
                    <a:cubicBezTo>
                      <a:pt x="93" y="139"/>
                      <a:pt x="99" y="140"/>
                      <a:pt x="99" y="142"/>
                    </a:cubicBezTo>
                    <a:cubicBezTo>
                      <a:pt x="99" y="142"/>
                      <a:pt x="98" y="133"/>
                      <a:pt x="98" y="132"/>
                    </a:cubicBezTo>
                    <a:cubicBezTo>
                      <a:pt x="98" y="132"/>
                      <a:pt x="98" y="128"/>
                      <a:pt x="96" y="124"/>
                    </a:cubicBezTo>
                    <a:cubicBezTo>
                      <a:pt x="95" y="115"/>
                      <a:pt x="96" y="106"/>
                      <a:pt x="102" y="98"/>
                    </a:cubicBezTo>
                    <a:cubicBezTo>
                      <a:pt x="105" y="95"/>
                      <a:pt x="107" y="91"/>
                      <a:pt x="110" y="88"/>
                    </a:cubicBezTo>
                    <a:cubicBezTo>
                      <a:pt x="111" y="86"/>
                      <a:pt x="112" y="85"/>
                      <a:pt x="113" y="83"/>
                    </a:cubicBezTo>
                    <a:cubicBezTo>
                      <a:pt x="124" y="67"/>
                      <a:pt x="124" y="46"/>
                      <a:pt x="111" y="2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83" name="Freeform 184">
                <a:extLst>
                  <a:ext uri="{FF2B5EF4-FFF2-40B4-BE49-F238E27FC236}">
                    <a16:creationId xmlns:a16="http://schemas.microsoft.com/office/drawing/2014/main" id="{211FCDA6-8AB7-406D-8A3F-C07288D7A657}"/>
                  </a:ext>
                </a:extLst>
              </p:cNvPr>
              <p:cNvSpPr>
                <a:spLocks/>
              </p:cNvSpPr>
              <p:nvPr/>
            </p:nvSpPr>
            <p:spPr bwMode="auto">
              <a:xfrm>
                <a:off x="5000626" y="1955800"/>
                <a:ext cx="341312" cy="280988"/>
              </a:xfrm>
              <a:custGeom>
                <a:avLst/>
                <a:gdLst>
                  <a:gd name="T0" fmla="*/ 26 w 91"/>
                  <a:gd name="T1" fmla="*/ 48 h 75"/>
                  <a:gd name="T2" fmla="*/ 26 w 91"/>
                  <a:gd name="T3" fmla="*/ 50 h 75"/>
                  <a:gd name="T4" fmla="*/ 40 w 91"/>
                  <a:gd name="T5" fmla="*/ 60 h 75"/>
                  <a:gd name="T6" fmla="*/ 46 w 91"/>
                  <a:gd name="T7" fmla="*/ 55 h 75"/>
                  <a:gd name="T8" fmla="*/ 50 w 91"/>
                  <a:gd name="T9" fmla="*/ 54 h 75"/>
                  <a:gd name="T10" fmla="*/ 49 w 91"/>
                  <a:gd name="T11" fmla="*/ 58 h 75"/>
                  <a:gd name="T12" fmla="*/ 36 w 91"/>
                  <a:gd name="T13" fmla="*/ 65 h 75"/>
                  <a:gd name="T14" fmla="*/ 43 w 91"/>
                  <a:gd name="T15" fmla="*/ 69 h 75"/>
                  <a:gd name="T16" fmla="*/ 47 w 91"/>
                  <a:gd name="T17" fmla="*/ 69 h 75"/>
                  <a:gd name="T18" fmla="*/ 53 w 91"/>
                  <a:gd name="T19" fmla="*/ 70 h 75"/>
                  <a:gd name="T20" fmla="*/ 57 w 91"/>
                  <a:gd name="T21" fmla="*/ 71 h 75"/>
                  <a:gd name="T22" fmla="*/ 72 w 91"/>
                  <a:gd name="T23" fmla="*/ 69 h 75"/>
                  <a:gd name="T24" fmla="*/ 75 w 91"/>
                  <a:gd name="T25" fmla="*/ 64 h 75"/>
                  <a:gd name="T26" fmla="*/ 85 w 91"/>
                  <a:gd name="T27" fmla="*/ 55 h 75"/>
                  <a:gd name="T28" fmla="*/ 86 w 91"/>
                  <a:gd name="T29" fmla="*/ 52 h 75"/>
                  <a:gd name="T30" fmla="*/ 89 w 91"/>
                  <a:gd name="T31" fmla="*/ 36 h 75"/>
                  <a:gd name="T32" fmla="*/ 80 w 91"/>
                  <a:gd name="T33" fmla="*/ 33 h 75"/>
                  <a:gd name="T34" fmla="*/ 78 w 91"/>
                  <a:gd name="T35" fmla="*/ 35 h 75"/>
                  <a:gd name="T36" fmla="*/ 75 w 91"/>
                  <a:gd name="T37" fmla="*/ 35 h 75"/>
                  <a:gd name="T38" fmla="*/ 75 w 91"/>
                  <a:gd name="T39" fmla="*/ 32 h 75"/>
                  <a:gd name="T40" fmla="*/ 83 w 91"/>
                  <a:gd name="T41" fmla="*/ 28 h 75"/>
                  <a:gd name="T42" fmla="*/ 86 w 91"/>
                  <a:gd name="T43" fmla="*/ 24 h 75"/>
                  <a:gd name="T44" fmla="*/ 81 w 91"/>
                  <a:gd name="T45" fmla="*/ 18 h 75"/>
                  <a:gd name="T46" fmla="*/ 75 w 91"/>
                  <a:gd name="T47" fmla="*/ 13 h 75"/>
                  <a:gd name="T48" fmla="*/ 67 w 91"/>
                  <a:gd name="T49" fmla="*/ 8 h 75"/>
                  <a:gd name="T50" fmla="*/ 65 w 91"/>
                  <a:gd name="T51" fmla="*/ 7 h 75"/>
                  <a:gd name="T52" fmla="*/ 56 w 91"/>
                  <a:gd name="T53" fmla="*/ 4 h 75"/>
                  <a:gd name="T54" fmla="*/ 55 w 91"/>
                  <a:gd name="T55" fmla="*/ 4 h 75"/>
                  <a:gd name="T56" fmla="*/ 42 w 91"/>
                  <a:gd name="T57" fmla="*/ 4 h 75"/>
                  <a:gd name="T58" fmla="*/ 29 w 91"/>
                  <a:gd name="T59" fmla="*/ 7 h 75"/>
                  <a:gd name="T60" fmla="*/ 21 w 91"/>
                  <a:gd name="T61" fmla="*/ 8 h 75"/>
                  <a:gd name="T62" fmla="*/ 18 w 91"/>
                  <a:gd name="T63" fmla="*/ 13 h 75"/>
                  <a:gd name="T64" fmla="*/ 23 w 91"/>
                  <a:gd name="T65" fmla="*/ 14 h 75"/>
                  <a:gd name="T66" fmla="*/ 26 w 91"/>
                  <a:gd name="T67" fmla="*/ 14 h 75"/>
                  <a:gd name="T68" fmla="*/ 25 w 91"/>
                  <a:gd name="T69" fmla="*/ 17 h 75"/>
                  <a:gd name="T70" fmla="*/ 15 w 91"/>
                  <a:gd name="T71" fmla="*/ 16 h 75"/>
                  <a:gd name="T72" fmla="*/ 13 w 91"/>
                  <a:gd name="T73" fmla="*/ 13 h 75"/>
                  <a:gd name="T74" fmla="*/ 9 w 91"/>
                  <a:gd name="T75" fmla="*/ 20 h 75"/>
                  <a:gd name="T76" fmla="*/ 1 w 91"/>
                  <a:gd name="T77" fmla="*/ 27 h 75"/>
                  <a:gd name="T78" fmla="*/ 5 w 91"/>
                  <a:gd name="T79" fmla="*/ 37 h 75"/>
                  <a:gd name="T80" fmla="*/ 14 w 91"/>
                  <a:gd name="T81" fmla="*/ 34 h 75"/>
                  <a:gd name="T82" fmla="*/ 17 w 91"/>
                  <a:gd name="T83" fmla="*/ 33 h 75"/>
                  <a:gd name="T84" fmla="*/ 17 w 91"/>
                  <a:gd name="T85" fmla="*/ 36 h 75"/>
                  <a:gd name="T86" fmla="*/ 10 w 91"/>
                  <a:gd name="T87" fmla="*/ 43 h 75"/>
                  <a:gd name="T88" fmla="*/ 26 w 91"/>
                  <a:gd name="T89" fmla="*/ 4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1" h="75">
                    <a:moveTo>
                      <a:pt x="26" y="48"/>
                    </a:moveTo>
                    <a:cubicBezTo>
                      <a:pt x="26" y="49"/>
                      <a:pt x="26" y="50"/>
                      <a:pt x="26" y="50"/>
                    </a:cubicBezTo>
                    <a:cubicBezTo>
                      <a:pt x="26" y="58"/>
                      <a:pt x="33" y="63"/>
                      <a:pt x="40" y="60"/>
                    </a:cubicBezTo>
                    <a:cubicBezTo>
                      <a:pt x="42" y="58"/>
                      <a:pt x="44" y="56"/>
                      <a:pt x="46" y="55"/>
                    </a:cubicBezTo>
                    <a:cubicBezTo>
                      <a:pt x="47" y="54"/>
                      <a:pt x="49" y="54"/>
                      <a:pt x="50" y="54"/>
                    </a:cubicBezTo>
                    <a:cubicBezTo>
                      <a:pt x="50" y="55"/>
                      <a:pt x="50" y="57"/>
                      <a:pt x="49" y="58"/>
                    </a:cubicBezTo>
                    <a:cubicBezTo>
                      <a:pt x="46" y="62"/>
                      <a:pt x="41" y="64"/>
                      <a:pt x="36" y="65"/>
                    </a:cubicBezTo>
                    <a:cubicBezTo>
                      <a:pt x="37" y="68"/>
                      <a:pt x="40" y="68"/>
                      <a:pt x="43" y="69"/>
                    </a:cubicBezTo>
                    <a:cubicBezTo>
                      <a:pt x="44" y="69"/>
                      <a:pt x="45" y="69"/>
                      <a:pt x="47" y="69"/>
                    </a:cubicBezTo>
                    <a:cubicBezTo>
                      <a:pt x="49" y="69"/>
                      <a:pt x="51" y="70"/>
                      <a:pt x="53" y="70"/>
                    </a:cubicBezTo>
                    <a:cubicBezTo>
                      <a:pt x="55" y="70"/>
                      <a:pt x="56" y="70"/>
                      <a:pt x="57" y="71"/>
                    </a:cubicBezTo>
                    <a:cubicBezTo>
                      <a:pt x="62" y="75"/>
                      <a:pt x="68" y="74"/>
                      <a:pt x="72" y="69"/>
                    </a:cubicBezTo>
                    <a:cubicBezTo>
                      <a:pt x="73" y="68"/>
                      <a:pt x="74" y="66"/>
                      <a:pt x="75" y="64"/>
                    </a:cubicBezTo>
                    <a:cubicBezTo>
                      <a:pt x="82" y="64"/>
                      <a:pt x="83" y="63"/>
                      <a:pt x="85" y="55"/>
                    </a:cubicBezTo>
                    <a:cubicBezTo>
                      <a:pt x="85" y="54"/>
                      <a:pt x="86" y="53"/>
                      <a:pt x="86" y="52"/>
                    </a:cubicBezTo>
                    <a:cubicBezTo>
                      <a:pt x="90" y="47"/>
                      <a:pt x="91" y="42"/>
                      <a:pt x="89" y="36"/>
                    </a:cubicBezTo>
                    <a:cubicBezTo>
                      <a:pt x="88" y="31"/>
                      <a:pt x="83" y="30"/>
                      <a:pt x="80" y="33"/>
                    </a:cubicBezTo>
                    <a:cubicBezTo>
                      <a:pt x="79" y="34"/>
                      <a:pt x="79" y="35"/>
                      <a:pt x="78" y="35"/>
                    </a:cubicBezTo>
                    <a:cubicBezTo>
                      <a:pt x="77" y="35"/>
                      <a:pt x="76" y="35"/>
                      <a:pt x="75" y="35"/>
                    </a:cubicBezTo>
                    <a:cubicBezTo>
                      <a:pt x="75" y="34"/>
                      <a:pt x="75" y="33"/>
                      <a:pt x="75" y="32"/>
                    </a:cubicBezTo>
                    <a:cubicBezTo>
                      <a:pt x="77" y="29"/>
                      <a:pt x="80" y="28"/>
                      <a:pt x="83" y="28"/>
                    </a:cubicBezTo>
                    <a:cubicBezTo>
                      <a:pt x="86" y="28"/>
                      <a:pt x="87" y="26"/>
                      <a:pt x="86" y="24"/>
                    </a:cubicBezTo>
                    <a:cubicBezTo>
                      <a:pt x="85" y="22"/>
                      <a:pt x="83" y="20"/>
                      <a:pt x="81" y="18"/>
                    </a:cubicBezTo>
                    <a:cubicBezTo>
                      <a:pt x="81" y="14"/>
                      <a:pt x="80" y="14"/>
                      <a:pt x="75" y="13"/>
                    </a:cubicBezTo>
                    <a:cubicBezTo>
                      <a:pt x="73" y="8"/>
                      <a:pt x="73" y="8"/>
                      <a:pt x="67" y="8"/>
                    </a:cubicBezTo>
                    <a:cubicBezTo>
                      <a:pt x="66" y="8"/>
                      <a:pt x="65" y="8"/>
                      <a:pt x="65" y="7"/>
                    </a:cubicBezTo>
                    <a:cubicBezTo>
                      <a:pt x="63" y="4"/>
                      <a:pt x="60" y="3"/>
                      <a:pt x="56" y="4"/>
                    </a:cubicBezTo>
                    <a:cubicBezTo>
                      <a:pt x="56" y="4"/>
                      <a:pt x="55" y="4"/>
                      <a:pt x="55" y="4"/>
                    </a:cubicBezTo>
                    <a:cubicBezTo>
                      <a:pt x="50" y="0"/>
                      <a:pt x="46" y="1"/>
                      <a:pt x="42" y="4"/>
                    </a:cubicBezTo>
                    <a:cubicBezTo>
                      <a:pt x="36" y="2"/>
                      <a:pt x="33" y="3"/>
                      <a:pt x="29" y="7"/>
                    </a:cubicBezTo>
                    <a:cubicBezTo>
                      <a:pt x="26" y="7"/>
                      <a:pt x="23" y="7"/>
                      <a:pt x="21" y="8"/>
                    </a:cubicBezTo>
                    <a:cubicBezTo>
                      <a:pt x="19" y="9"/>
                      <a:pt x="17" y="10"/>
                      <a:pt x="18" y="13"/>
                    </a:cubicBezTo>
                    <a:cubicBezTo>
                      <a:pt x="19" y="15"/>
                      <a:pt x="21" y="15"/>
                      <a:pt x="23" y="14"/>
                    </a:cubicBezTo>
                    <a:cubicBezTo>
                      <a:pt x="24" y="13"/>
                      <a:pt x="25" y="14"/>
                      <a:pt x="26" y="14"/>
                    </a:cubicBezTo>
                    <a:cubicBezTo>
                      <a:pt x="25" y="15"/>
                      <a:pt x="26" y="17"/>
                      <a:pt x="25" y="17"/>
                    </a:cubicBezTo>
                    <a:cubicBezTo>
                      <a:pt x="22" y="20"/>
                      <a:pt x="18" y="19"/>
                      <a:pt x="15" y="16"/>
                    </a:cubicBezTo>
                    <a:cubicBezTo>
                      <a:pt x="15" y="15"/>
                      <a:pt x="14" y="14"/>
                      <a:pt x="13" y="13"/>
                    </a:cubicBezTo>
                    <a:cubicBezTo>
                      <a:pt x="9" y="14"/>
                      <a:pt x="9" y="17"/>
                      <a:pt x="9" y="20"/>
                    </a:cubicBezTo>
                    <a:cubicBezTo>
                      <a:pt x="4" y="22"/>
                      <a:pt x="2" y="23"/>
                      <a:pt x="1" y="27"/>
                    </a:cubicBezTo>
                    <a:cubicBezTo>
                      <a:pt x="0" y="31"/>
                      <a:pt x="2" y="35"/>
                      <a:pt x="5" y="37"/>
                    </a:cubicBezTo>
                    <a:cubicBezTo>
                      <a:pt x="8" y="39"/>
                      <a:pt x="11" y="38"/>
                      <a:pt x="14" y="34"/>
                    </a:cubicBezTo>
                    <a:cubicBezTo>
                      <a:pt x="15" y="33"/>
                      <a:pt x="16" y="33"/>
                      <a:pt x="17" y="33"/>
                    </a:cubicBezTo>
                    <a:cubicBezTo>
                      <a:pt x="17" y="34"/>
                      <a:pt x="18" y="36"/>
                      <a:pt x="17" y="36"/>
                    </a:cubicBezTo>
                    <a:cubicBezTo>
                      <a:pt x="15" y="39"/>
                      <a:pt x="13" y="41"/>
                      <a:pt x="10" y="43"/>
                    </a:cubicBezTo>
                    <a:cubicBezTo>
                      <a:pt x="14" y="48"/>
                      <a:pt x="19" y="48"/>
                      <a:pt x="26" y="48"/>
                    </a:cubicBezTo>
                    <a:close/>
                  </a:path>
                </a:pathLst>
              </a:custGeom>
              <a:solidFill>
                <a:srgbClr val="003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84" name="Freeform 185">
                <a:extLst>
                  <a:ext uri="{FF2B5EF4-FFF2-40B4-BE49-F238E27FC236}">
                    <a16:creationId xmlns:a16="http://schemas.microsoft.com/office/drawing/2014/main" id="{01CFB9DB-579E-4AE4-9CE1-1473ABA9581A}"/>
                  </a:ext>
                </a:extLst>
              </p:cNvPr>
              <p:cNvSpPr>
                <a:spLocks/>
              </p:cNvSpPr>
              <p:nvPr/>
            </p:nvSpPr>
            <p:spPr bwMode="auto">
              <a:xfrm>
                <a:off x="5173663" y="2060575"/>
                <a:ext cx="74612" cy="82550"/>
              </a:xfrm>
              <a:custGeom>
                <a:avLst/>
                <a:gdLst>
                  <a:gd name="T0" fmla="*/ 17 w 20"/>
                  <a:gd name="T1" fmla="*/ 22 h 22"/>
                  <a:gd name="T2" fmla="*/ 11 w 20"/>
                  <a:gd name="T3" fmla="*/ 16 h 22"/>
                  <a:gd name="T4" fmla="*/ 7 w 20"/>
                  <a:gd name="T5" fmla="*/ 12 h 22"/>
                  <a:gd name="T6" fmla="*/ 0 w 20"/>
                  <a:gd name="T7" fmla="*/ 4 h 22"/>
                  <a:gd name="T8" fmla="*/ 1 w 20"/>
                  <a:gd name="T9" fmla="*/ 0 h 22"/>
                  <a:gd name="T10" fmla="*/ 4 w 20"/>
                  <a:gd name="T11" fmla="*/ 2 h 22"/>
                  <a:gd name="T12" fmla="*/ 12 w 20"/>
                  <a:gd name="T13" fmla="*/ 9 h 22"/>
                  <a:gd name="T14" fmla="*/ 14 w 20"/>
                  <a:gd name="T15" fmla="*/ 12 h 22"/>
                  <a:gd name="T16" fmla="*/ 18 w 20"/>
                  <a:gd name="T17" fmla="*/ 17 h 22"/>
                  <a:gd name="T18" fmla="*/ 20 w 20"/>
                  <a:gd name="T19" fmla="*/ 20 h 22"/>
                  <a:gd name="T20" fmla="*/ 17 w 20"/>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
                    <a:moveTo>
                      <a:pt x="17" y="22"/>
                    </a:moveTo>
                    <a:cubicBezTo>
                      <a:pt x="15" y="20"/>
                      <a:pt x="12" y="18"/>
                      <a:pt x="11" y="16"/>
                    </a:cubicBezTo>
                    <a:cubicBezTo>
                      <a:pt x="10" y="14"/>
                      <a:pt x="9" y="13"/>
                      <a:pt x="7" y="12"/>
                    </a:cubicBezTo>
                    <a:cubicBezTo>
                      <a:pt x="3" y="10"/>
                      <a:pt x="1" y="7"/>
                      <a:pt x="0" y="4"/>
                    </a:cubicBezTo>
                    <a:cubicBezTo>
                      <a:pt x="0" y="3"/>
                      <a:pt x="1" y="2"/>
                      <a:pt x="1" y="0"/>
                    </a:cubicBezTo>
                    <a:cubicBezTo>
                      <a:pt x="2" y="1"/>
                      <a:pt x="4" y="1"/>
                      <a:pt x="4" y="2"/>
                    </a:cubicBezTo>
                    <a:cubicBezTo>
                      <a:pt x="5" y="6"/>
                      <a:pt x="8" y="8"/>
                      <a:pt x="12" y="9"/>
                    </a:cubicBezTo>
                    <a:cubicBezTo>
                      <a:pt x="13" y="9"/>
                      <a:pt x="14" y="11"/>
                      <a:pt x="14" y="12"/>
                    </a:cubicBezTo>
                    <a:cubicBezTo>
                      <a:pt x="15" y="14"/>
                      <a:pt x="15" y="16"/>
                      <a:pt x="18" y="17"/>
                    </a:cubicBezTo>
                    <a:cubicBezTo>
                      <a:pt x="19" y="17"/>
                      <a:pt x="20" y="19"/>
                      <a:pt x="20" y="20"/>
                    </a:cubicBezTo>
                    <a:cubicBezTo>
                      <a:pt x="20" y="20"/>
                      <a:pt x="18" y="21"/>
                      <a:pt x="17" y="22"/>
                    </a:cubicBezTo>
                    <a:close/>
                  </a:path>
                </a:pathLst>
              </a:custGeom>
              <a:solidFill>
                <a:srgbClr val="2EB6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85" name="Freeform 186">
                <a:extLst>
                  <a:ext uri="{FF2B5EF4-FFF2-40B4-BE49-F238E27FC236}">
                    <a16:creationId xmlns:a16="http://schemas.microsoft.com/office/drawing/2014/main" id="{F8678420-AD30-4D6C-AB00-217566FE7668}"/>
                  </a:ext>
                </a:extLst>
              </p:cNvPr>
              <p:cNvSpPr>
                <a:spLocks/>
              </p:cNvSpPr>
              <p:nvPr/>
            </p:nvSpPr>
            <p:spPr bwMode="auto">
              <a:xfrm>
                <a:off x="5211763" y="1985962"/>
                <a:ext cx="71437" cy="55563"/>
              </a:xfrm>
              <a:custGeom>
                <a:avLst/>
                <a:gdLst>
                  <a:gd name="T0" fmla="*/ 4 w 19"/>
                  <a:gd name="T1" fmla="*/ 7 h 15"/>
                  <a:gd name="T2" fmla="*/ 3 w 19"/>
                  <a:gd name="T3" fmla="*/ 3 h 15"/>
                  <a:gd name="T4" fmla="*/ 4 w 19"/>
                  <a:gd name="T5" fmla="*/ 1 h 15"/>
                  <a:gd name="T6" fmla="*/ 6 w 19"/>
                  <a:gd name="T7" fmla="*/ 1 h 15"/>
                  <a:gd name="T8" fmla="*/ 8 w 19"/>
                  <a:gd name="T9" fmla="*/ 4 h 15"/>
                  <a:gd name="T10" fmla="*/ 11 w 19"/>
                  <a:gd name="T11" fmla="*/ 7 h 15"/>
                  <a:gd name="T12" fmla="*/ 19 w 19"/>
                  <a:gd name="T13" fmla="*/ 12 h 15"/>
                  <a:gd name="T14" fmla="*/ 18 w 19"/>
                  <a:gd name="T15" fmla="*/ 15 h 15"/>
                  <a:gd name="T16" fmla="*/ 15 w 19"/>
                  <a:gd name="T17" fmla="*/ 14 h 15"/>
                  <a:gd name="T18" fmla="*/ 4 w 19"/>
                  <a:gd name="T19" fmla="*/ 11 h 15"/>
                  <a:gd name="T20" fmla="*/ 0 w 19"/>
                  <a:gd name="T21" fmla="*/ 11 h 15"/>
                  <a:gd name="T22" fmla="*/ 3 w 19"/>
                  <a:gd name="T23" fmla="*/ 8 h 15"/>
                  <a:gd name="T24" fmla="*/ 4 w 19"/>
                  <a:gd name="T25"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5">
                    <a:moveTo>
                      <a:pt x="4" y="7"/>
                    </a:moveTo>
                    <a:cubicBezTo>
                      <a:pt x="4" y="5"/>
                      <a:pt x="3" y="4"/>
                      <a:pt x="3" y="3"/>
                    </a:cubicBezTo>
                    <a:cubicBezTo>
                      <a:pt x="3" y="2"/>
                      <a:pt x="3" y="1"/>
                      <a:pt x="4" y="1"/>
                    </a:cubicBezTo>
                    <a:cubicBezTo>
                      <a:pt x="4" y="0"/>
                      <a:pt x="6" y="1"/>
                      <a:pt x="6" y="1"/>
                    </a:cubicBezTo>
                    <a:cubicBezTo>
                      <a:pt x="7" y="2"/>
                      <a:pt x="7" y="3"/>
                      <a:pt x="8" y="4"/>
                    </a:cubicBezTo>
                    <a:cubicBezTo>
                      <a:pt x="8" y="6"/>
                      <a:pt x="9" y="7"/>
                      <a:pt x="11" y="7"/>
                    </a:cubicBezTo>
                    <a:cubicBezTo>
                      <a:pt x="14" y="7"/>
                      <a:pt x="17" y="9"/>
                      <a:pt x="19" y="12"/>
                    </a:cubicBezTo>
                    <a:cubicBezTo>
                      <a:pt x="19" y="13"/>
                      <a:pt x="18" y="14"/>
                      <a:pt x="18" y="15"/>
                    </a:cubicBezTo>
                    <a:cubicBezTo>
                      <a:pt x="17" y="15"/>
                      <a:pt x="16" y="15"/>
                      <a:pt x="15" y="14"/>
                    </a:cubicBezTo>
                    <a:cubicBezTo>
                      <a:pt x="12" y="10"/>
                      <a:pt x="9" y="10"/>
                      <a:pt x="4" y="11"/>
                    </a:cubicBezTo>
                    <a:cubicBezTo>
                      <a:pt x="3" y="12"/>
                      <a:pt x="2" y="11"/>
                      <a:pt x="0" y="11"/>
                    </a:cubicBezTo>
                    <a:cubicBezTo>
                      <a:pt x="1" y="10"/>
                      <a:pt x="2" y="9"/>
                      <a:pt x="3" y="8"/>
                    </a:cubicBezTo>
                    <a:cubicBezTo>
                      <a:pt x="3" y="7"/>
                      <a:pt x="4" y="7"/>
                      <a:pt x="4" y="7"/>
                    </a:cubicBezTo>
                    <a:close/>
                  </a:path>
                </a:pathLst>
              </a:custGeom>
              <a:solidFill>
                <a:srgbClr val="2EB6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86" name="Freeform 187">
                <a:extLst>
                  <a:ext uri="{FF2B5EF4-FFF2-40B4-BE49-F238E27FC236}">
                    <a16:creationId xmlns:a16="http://schemas.microsoft.com/office/drawing/2014/main" id="{51239F8F-65D3-4E3D-AA42-F0CA792DB2F7}"/>
                  </a:ext>
                </a:extLst>
              </p:cNvPr>
              <p:cNvSpPr>
                <a:spLocks/>
              </p:cNvSpPr>
              <p:nvPr/>
            </p:nvSpPr>
            <p:spPr bwMode="auto">
              <a:xfrm>
                <a:off x="5121276" y="1985962"/>
                <a:ext cx="52387" cy="58738"/>
              </a:xfrm>
              <a:custGeom>
                <a:avLst/>
                <a:gdLst>
                  <a:gd name="T0" fmla="*/ 14 w 14"/>
                  <a:gd name="T1" fmla="*/ 5 h 16"/>
                  <a:gd name="T2" fmla="*/ 2 w 14"/>
                  <a:gd name="T3" fmla="*/ 15 h 16"/>
                  <a:gd name="T4" fmla="*/ 1 w 14"/>
                  <a:gd name="T5" fmla="*/ 14 h 16"/>
                  <a:gd name="T6" fmla="*/ 2 w 14"/>
                  <a:gd name="T7" fmla="*/ 12 h 16"/>
                  <a:gd name="T8" fmla="*/ 6 w 14"/>
                  <a:gd name="T9" fmla="*/ 10 h 16"/>
                  <a:gd name="T10" fmla="*/ 9 w 14"/>
                  <a:gd name="T11" fmla="*/ 4 h 16"/>
                  <a:gd name="T12" fmla="*/ 11 w 14"/>
                  <a:gd name="T13" fmla="*/ 0 h 16"/>
                  <a:gd name="T14" fmla="*/ 13 w 14"/>
                  <a:gd name="T15" fmla="*/ 3 h 16"/>
                  <a:gd name="T16" fmla="*/ 14 w 14"/>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6">
                    <a:moveTo>
                      <a:pt x="14" y="5"/>
                    </a:moveTo>
                    <a:cubicBezTo>
                      <a:pt x="14" y="10"/>
                      <a:pt x="8" y="16"/>
                      <a:pt x="2" y="15"/>
                    </a:cubicBezTo>
                    <a:cubicBezTo>
                      <a:pt x="2" y="15"/>
                      <a:pt x="1" y="14"/>
                      <a:pt x="1" y="14"/>
                    </a:cubicBezTo>
                    <a:cubicBezTo>
                      <a:pt x="0" y="13"/>
                      <a:pt x="1" y="12"/>
                      <a:pt x="2" y="12"/>
                    </a:cubicBezTo>
                    <a:cubicBezTo>
                      <a:pt x="3" y="11"/>
                      <a:pt x="4" y="11"/>
                      <a:pt x="6" y="10"/>
                    </a:cubicBezTo>
                    <a:cubicBezTo>
                      <a:pt x="8" y="9"/>
                      <a:pt x="10" y="7"/>
                      <a:pt x="9" y="4"/>
                    </a:cubicBezTo>
                    <a:cubicBezTo>
                      <a:pt x="9" y="2"/>
                      <a:pt x="8" y="0"/>
                      <a:pt x="11" y="0"/>
                    </a:cubicBezTo>
                    <a:cubicBezTo>
                      <a:pt x="12" y="0"/>
                      <a:pt x="13" y="2"/>
                      <a:pt x="13" y="3"/>
                    </a:cubicBezTo>
                    <a:cubicBezTo>
                      <a:pt x="13" y="4"/>
                      <a:pt x="14" y="4"/>
                      <a:pt x="14" y="5"/>
                    </a:cubicBezTo>
                    <a:close/>
                  </a:path>
                </a:pathLst>
              </a:custGeom>
              <a:solidFill>
                <a:srgbClr val="2EB6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87" name="Freeform 188">
                <a:extLst>
                  <a:ext uri="{FF2B5EF4-FFF2-40B4-BE49-F238E27FC236}">
                    <a16:creationId xmlns:a16="http://schemas.microsoft.com/office/drawing/2014/main" id="{7F3FDC23-3A90-40B1-9B05-53350E8A40E9}"/>
                  </a:ext>
                </a:extLst>
              </p:cNvPr>
              <p:cNvSpPr>
                <a:spLocks/>
              </p:cNvSpPr>
              <p:nvPr/>
            </p:nvSpPr>
            <p:spPr bwMode="auto">
              <a:xfrm>
                <a:off x="5203826" y="2176462"/>
                <a:ext cx="66675" cy="38100"/>
              </a:xfrm>
              <a:custGeom>
                <a:avLst/>
                <a:gdLst>
                  <a:gd name="T0" fmla="*/ 10 w 18"/>
                  <a:gd name="T1" fmla="*/ 10 h 10"/>
                  <a:gd name="T2" fmla="*/ 1 w 18"/>
                  <a:gd name="T3" fmla="*/ 4 h 10"/>
                  <a:gd name="T4" fmla="*/ 1 w 18"/>
                  <a:gd name="T5" fmla="*/ 0 h 10"/>
                  <a:gd name="T6" fmla="*/ 4 w 18"/>
                  <a:gd name="T7" fmla="*/ 2 h 10"/>
                  <a:gd name="T8" fmla="*/ 12 w 18"/>
                  <a:gd name="T9" fmla="*/ 6 h 10"/>
                  <a:gd name="T10" fmla="*/ 17 w 18"/>
                  <a:gd name="T11" fmla="*/ 6 h 10"/>
                  <a:gd name="T12" fmla="*/ 14 w 18"/>
                  <a:gd name="T13" fmla="*/ 9 h 10"/>
                  <a:gd name="T14" fmla="*/ 10 w 18"/>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0">
                    <a:moveTo>
                      <a:pt x="10" y="10"/>
                    </a:moveTo>
                    <a:cubicBezTo>
                      <a:pt x="6" y="10"/>
                      <a:pt x="2" y="7"/>
                      <a:pt x="1" y="4"/>
                    </a:cubicBezTo>
                    <a:cubicBezTo>
                      <a:pt x="0" y="3"/>
                      <a:pt x="1" y="2"/>
                      <a:pt x="1" y="0"/>
                    </a:cubicBezTo>
                    <a:cubicBezTo>
                      <a:pt x="2" y="1"/>
                      <a:pt x="4" y="1"/>
                      <a:pt x="4" y="2"/>
                    </a:cubicBezTo>
                    <a:cubicBezTo>
                      <a:pt x="7" y="6"/>
                      <a:pt x="8" y="6"/>
                      <a:pt x="12" y="6"/>
                    </a:cubicBezTo>
                    <a:cubicBezTo>
                      <a:pt x="14" y="5"/>
                      <a:pt x="16" y="6"/>
                      <a:pt x="17" y="6"/>
                    </a:cubicBezTo>
                    <a:cubicBezTo>
                      <a:pt x="18" y="9"/>
                      <a:pt x="15" y="9"/>
                      <a:pt x="14" y="9"/>
                    </a:cubicBezTo>
                    <a:cubicBezTo>
                      <a:pt x="12" y="10"/>
                      <a:pt x="11" y="10"/>
                      <a:pt x="10" y="10"/>
                    </a:cubicBezTo>
                    <a:close/>
                  </a:path>
                </a:pathLst>
              </a:custGeom>
              <a:solidFill>
                <a:srgbClr val="2EB6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88" name="Freeform 189">
                <a:extLst>
                  <a:ext uri="{FF2B5EF4-FFF2-40B4-BE49-F238E27FC236}">
                    <a16:creationId xmlns:a16="http://schemas.microsoft.com/office/drawing/2014/main" id="{E286C460-8B28-4228-AEE9-18CB4F97E1F8}"/>
                  </a:ext>
                </a:extLst>
              </p:cNvPr>
              <p:cNvSpPr>
                <a:spLocks/>
              </p:cNvSpPr>
              <p:nvPr/>
            </p:nvSpPr>
            <p:spPr bwMode="auto">
              <a:xfrm>
                <a:off x="5124451" y="2055812"/>
                <a:ext cx="26987" cy="57150"/>
              </a:xfrm>
              <a:custGeom>
                <a:avLst/>
                <a:gdLst>
                  <a:gd name="T0" fmla="*/ 0 w 7"/>
                  <a:gd name="T1" fmla="*/ 9 h 15"/>
                  <a:gd name="T2" fmla="*/ 2 w 7"/>
                  <a:gd name="T3" fmla="*/ 3 h 15"/>
                  <a:gd name="T4" fmla="*/ 4 w 7"/>
                  <a:gd name="T5" fmla="*/ 1 h 15"/>
                  <a:gd name="T6" fmla="*/ 6 w 7"/>
                  <a:gd name="T7" fmla="*/ 0 h 15"/>
                  <a:gd name="T8" fmla="*/ 6 w 7"/>
                  <a:gd name="T9" fmla="*/ 5 h 15"/>
                  <a:gd name="T10" fmla="*/ 5 w 7"/>
                  <a:gd name="T11" fmla="*/ 13 h 15"/>
                  <a:gd name="T12" fmla="*/ 3 w 7"/>
                  <a:gd name="T13" fmla="*/ 15 h 15"/>
                  <a:gd name="T14" fmla="*/ 0 w 7"/>
                  <a:gd name="T15" fmla="*/ 10 h 15"/>
                  <a:gd name="T16" fmla="*/ 0 w 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5">
                    <a:moveTo>
                      <a:pt x="0" y="9"/>
                    </a:moveTo>
                    <a:cubicBezTo>
                      <a:pt x="0" y="7"/>
                      <a:pt x="1" y="5"/>
                      <a:pt x="2" y="3"/>
                    </a:cubicBezTo>
                    <a:cubicBezTo>
                      <a:pt x="3" y="3"/>
                      <a:pt x="3" y="1"/>
                      <a:pt x="4" y="1"/>
                    </a:cubicBezTo>
                    <a:cubicBezTo>
                      <a:pt x="4" y="0"/>
                      <a:pt x="5" y="0"/>
                      <a:pt x="6" y="0"/>
                    </a:cubicBezTo>
                    <a:cubicBezTo>
                      <a:pt x="7" y="2"/>
                      <a:pt x="7" y="3"/>
                      <a:pt x="6" y="5"/>
                    </a:cubicBezTo>
                    <a:cubicBezTo>
                      <a:pt x="4" y="7"/>
                      <a:pt x="4" y="10"/>
                      <a:pt x="5" y="13"/>
                    </a:cubicBezTo>
                    <a:cubicBezTo>
                      <a:pt x="5" y="14"/>
                      <a:pt x="4" y="15"/>
                      <a:pt x="3" y="15"/>
                    </a:cubicBezTo>
                    <a:cubicBezTo>
                      <a:pt x="1" y="15"/>
                      <a:pt x="0" y="12"/>
                      <a:pt x="0" y="10"/>
                    </a:cubicBezTo>
                    <a:cubicBezTo>
                      <a:pt x="0" y="9"/>
                      <a:pt x="0" y="9"/>
                      <a:pt x="0" y="9"/>
                    </a:cubicBezTo>
                    <a:close/>
                  </a:path>
                </a:pathLst>
              </a:custGeom>
              <a:solidFill>
                <a:srgbClr val="2EB6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grpSp>
      </p:grpSp>
      <p:grpSp>
        <p:nvGrpSpPr>
          <p:cNvPr id="89" name="Group 88">
            <a:extLst>
              <a:ext uri="{FF2B5EF4-FFF2-40B4-BE49-F238E27FC236}">
                <a16:creationId xmlns:a16="http://schemas.microsoft.com/office/drawing/2014/main" id="{6488646C-4A65-416A-9AE3-921AD7083367}"/>
              </a:ext>
            </a:extLst>
          </p:cNvPr>
          <p:cNvGrpSpPr/>
          <p:nvPr/>
        </p:nvGrpSpPr>
        <p:grpSpPr>
          <a:xfrm>
            <a:off x="8455256" y="4152409"/>
            <a:ext cx="454436" cy="426242"/>
            <a:chOff x="8388688" y="4582102"/>
            <a:chExt cx="454436" cy="426242"/>
          </a:xfrm>
        </p:grpSpPr>
        <p:sp>
          <p:nvSpPr>
            <p:cNvPr id="90" name="Freeform 13">
              <a:extLst>
                <a:ext uri="{FF2B5EF4-FFF2-40B4-BE49-F238E27FC236}">
                  <a16:creationId xmlns:a16="http://schemas.microsoft.com/office/drawing/2014/main" id="{EA0DAD0C-B57C-4D48-BB12-19443782D1EE}"/>
                </a:ext>
              </a:extLst>
            </p:cNvPr>
            <p:cNvSpPr>
              <a:spLocks/>
            </p:cNvSpPr>
            <p:nvPr/>
          </p:nvSpPr>
          <p:spPr bwMode="auto">
            <a:xfrm>
              <a:off x="8388688" y="4582102"/>
              <a:ext cx="454436" cy="426242"/>
            </a:xfrm>
            <a:custGeom>
              <a:avLst/>
              <a:gdLst>
                <a:gd name="T0" fmla="*/ 33 w 232"/>
                <a:gd name="T1" fmla="*/ 169 h 217"/>
                <a:gd name="T2" fmla="*/ 55 w 232"/>
                <a:gd name="T3" fmla="*/ 32 h 217"/>
                <a:gd name="T4" fmla="*/ 199 w 232"/>
                <a:gd name="T5" fmla="*/ 52 h 217"/>
                <a:gd name="T6" fmla="*/ 173 w 232"/>
                <a:gd name="T7" fmla="*/ 184 h 217"/>
                <a:gd name="T8" fmla="*/ 33 w 232"/>
                <a:gd name="T9" fmla="*/ 169 h 217"/>
              </a:gdLst>
              <a:ahLst/>
              <a:cxnLst>
                <a:cxn ang="0">
                  <a:pos x="T0" y="T1"/>
                </a:cxn>
                <a:cxn ang="0">
                  <a:pos x="T2" y="T3"/>
                </a:cxn>
                <a:cxn ang="0">
                  <a:pos x="T4" y="T5"/>
                </a:cxn>
                <a:cxn ang="0">
                  <a:pos x="T6" y="T7"/>
                </a:cxn>
                <a:cxn ang="0">
                  <a:pos x="T8" y="T9"/>
                </a:cxn>
              </a:cxnLst>
              <a:rect l="0" t="0" r="r" b="b"/>
              <a:pathLst>
                <a:path w="232" h="217">
                  <a:moveTo>
                    <a:pt x="33" y="169"/>
                  </a:moveTo>
                  <a:cubicBezTo>
                    <a:pt x="0" y="126"/>
                    <a:pt x="10" y="64"/>
                    <a:pt x="55" y="32"/>
                  </a:cubicBezTo>
                  <a:cubicBezTo>
                    <a:pt x="101" y="0"/>
                    <a:pt x="165" y="9"/>
                    <a:pt x="199" y="52"/>
                  </a:cubicBezTo>
                  <a:cubicBezTo>
                    <a:pt x="232" y="96"/>
                    <a:pt x="218" y="152"/>
                    <a:pt x="173" y="184"/>
                  </a:cubicBezTo>
                  <a:cubicBezTo>
                    <a:pt x="127" y="217"/>
                    <a:pt x="67" y="213"/>
                    <a:pt x="33" y="169"/>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91" name="Freeform 12">
              <a:extLst>
                <a:ext uri="{FF2B5EF4-FFF2-40B4-BE49-F238E27FC236}">
                  <a16:creationId xmlns:a16="http://schemas.microsoft.com/office/drawing/2014/main" id="{1DDEF017-3A18-4687-BD2D-901AF115C80A}"/>
                </a:ext>
              </a:extLst>
            </p:cNvPr>
            <p:cNvSpPr>
              <a:spLocks noEditPoints="1"/>
            </p:cNvSpPr>
            <p:nvPr/>
          </p:nvSpPr>
          <p:spPr bwMode="auto">
            <a:xfrm>
              <a:off x="8542787" y="4646358"/>
              <a:ext cx="146238" cy="297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grpSp>
      <p:grpSp>
        <p:nvGrpSpPr>
          <p:cNvPr id="92" name="Group 91">
            <a:extLst>
              <a:ext uri="{FF2B5EF4-FFF2-40B4-BE49-F238E27FC236}">
                <a16:creationId xmlns:a16="http://schemas.microsoft.com/office/drawing/2014/main" id="{53898D7F-FB1B-48DB-95DE-6693C913A688}"/>
              </a:ext>
            </a:extLst>
          </p:cNvPr>
          <p:cNvGrpSpPr/>
          <p:nvPr/>
        </p:nvGrpSpPr>
        <p:grpSpPr>
          <a:xfrm>
            <a:off x="10465661" y="4152409"/>
            <a:ext cx="454436" cy="426242"/>
            <a:chOff x="8388688" y="4582102"/>
            <a:chExt cx="454436" cy="426242"/>
          </a:xfrm>
        </p:grpSpPr>
        <p:sp>
          <p:nvSpPr>
            <p:cNvPr id="93" name="Freeform 13">
              <a:extLst>
                <a:ext uri="{FF2B5EF4-FFF2-40B4-BE49-F238E27FC236}">
                  <a16:creationId xmlns:a16="http://schemas.microsoft.com/office/drawing/2014/main" id="{8F9D3AF6-71B5-4B0A-B55F-7FAD5AF62A84}"/>
                </a:ext>
              </a:extLst>
            </p:cNvPr>
            <p:cNvSpPr>
              <a:spLocks/>
            </p:cNvSpPr>
            <p:nvPr/>
          </p:nvSpPr>
          <p:spPr bwMode="auto">
            <a:xfrm>
              <a:off x="8388688" y="4582102"/>
              <a:ext cx="454436" cy="426242"/>
            </a:xfrm>
            <a:custGeom>
              <a:avLst/>
              <a:gdLst>
                <a:gd name="T0" fmla="*/ 33 w 232"/>
                <a:gd name="T1" fmla="*/ 169 h 217"/>
                <a:gd name="T2" fmla="*/ 55 w 232"/>
                <a:gd name="T3" fmla="*/ 32 h 217"/>
                <a:gd name="T4" fmla="*/ 199 w 232"/>
                <a:gd name="T5" fmla="*/ 52 h 217"/>
                <a:gd name="T6" fmla="*/ 173 w 232"/>
                <a:gd name="T7" fmla="*/ 184 h 217"/>
                <a:gd name="T8" fmla="*/ 33 w 232"/>
                <a:gd name="T9" fmla="*/ 169 h 217"/>
              </a:gdLst>
              <a:ahLst/>
              <a:cxnLst>
                <a:cxn ang="0">
                  <a:pos x="T0" y="T1"/>
                </a:cxn>
                <a:cxn ang="0">
                  <a:pos x="T2" y="T3"/>
                </a:cxn>
                <a:cxn ang="0">
                  <a:pos x="T4" y="T5"/>
                </a:cxn>
                <a:cxn ang="0">
                  <a:pos x="T6" y="T7"/>
                </a:cxn>
                <a:cxn ang="0">
                  <a:pos x="T8" y="T9"/>
                </a:cxn>
              </a:cxnLst>
              <a:rect l="0" t="0" r="r" b="b"/>
              <a:pathLst>
                <a:path w="232" h="217">
                  <a:moveTo>
                    <a:pt x="33" y="169"/>
                  </a:moveTo>
                  <a:cubicBezTo>
                    <a:pt x="0" y="126"/>
                    <a:pt x="10" y="64"/>
                    <a:pt x="55" y="32"/>
                  </a:cubicBezTo>
                  <a:cubicBezTo>
                    <a:pt x="101" y="0"/>
                    <a:pt x="165" y="9"/>
                    <a:pt x="199" y="52"/>
                  </a:cubicBezTo>
                  <a:cubicBezTo>
                    <a:pt x="232" y="96"/>
                    <a:pt x="218" y="152"/>
                    <a:pt x="173" y="184"/>
                  </a:cubicBezTo>
                  <a:cubicBezTo>
                    <a:pt x="127" y="217"/>
                    <a:pt x="67" y="213"/>
                    <a:pt x="33" y="169"/>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94" name="Freeform 12">
              <a:extLst>
                <a:ext uri="{FF2B5EF4-FFF2-40B4-BE49-F238E27FC236}">
                  <a16:creationId xmlns:a16="http://schemas.microsoft.com/office/drawing/2014/main" id="{BC42B732-4D87-44E9-B31A-0976368D579C}"/>
                </a:ext>
              </a:extLst>
            </p:cNvPr>
            <p:cNvSpPr>
              <a:spLocks noEditPoints="1"/>
            </p:cNvSpPr>
            <p:nvPr/>
          </p:nvSpPr>
          <p:spPr bwMode="auto">
            <a:xfrm>
              <a:off x="8542787" y="4646358"/>
              <a:ext cx="146238" cy="297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grpSp>
    </p:spTree>
    <p:extLst>
      <p:ext uri="{BB962C8B-B14F-4D97-AF65-F5344CB8AC3E}">
        <p14:creationId xmlns:p14="http://schemas.microsoft.com/office/powerpoint/2010/main" val="358808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1DA5F6-E7F9-4D6E-B581-2EBE0C611F85}"/>
              </a:ext>
            </a:extLst>
          </p:cNvPr>
          <p:cNvSpPr>
            <a:spLocks noGrp="1"/>
          </p:cNvSpPr>
          <p:nvPr>
            <p:ph type="title"/>
          </p:nvPr>
        </p:nvSpPr>
        <p:spPr/>
        <p:txBody>
          <a:bodyPr/>
          <a:lstStyle/>
          <a:p>
            <a:r>
              <a:rPr lang="en-US" dirty="0">
                <a:latin typeface="+mn-lt"/>
              </a:rPr>
              <a:t>The agile methodology relies on 4 key artifacts</a:t>
            </a:r>
            <a:endParaRPr lang="fr-FR" dirty="0">
              <a:latin typeface="+mn-lt"/>
            </a:endParaRPr>
          </a:p>
        </p:txBody>
      </p:sp>
      <p:sp>
        <p:nvSpPr>
          <p:cNvPr id="83" name="Arrow: Bent-Up 82">
            <a:extLst>
              <a:ext uri="{FF2B5EF4-FFF2-40B4-BE49-F238E27FC236}">
                <a16:creationId xmlns:a16="http://schemas.microsoft.com/office/drawing/2014/main" id="{DAA4E16E-2194-4A58-A3C9-60A367BE9759}"/>
              </a:ext>
            </a:extLst>
          </p:cNvPr>
          <p:cNvSpPr/>
          <p:nvPr/>
        </p:nvSpPr>
        <p:spPr>
          <a:xfrm rot="5400000">
            <a:off x="5545812" y="-863473"/>
            <a:ext cx="2173509" cy="10282447"/>
          </a:xfrm>
          <a:prstGeom prst="bentUpArrow">
            <a:avLst>
              <a:gd name="adj1" fmla="val 13981"/>
              <a:gd name="adj2" fmla="val 15186"/>
              <a:gd name="adj3" fmla="val 25000"/>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94" name="Title 4">
            <a:extLst>
              <a:ext uri="{FF2B5EF4-FFF2-40B4-BE49-F238E27FC236}">
                <a16:creationId xmlns:a16="http://schemas.microsoft.com/office/drawing/2014/main" id="{278E3334-F476-479B-A525-80AC866E0D8D}"/>
              </a:ext>
            </a:extLst>
          </p:cNvPr>
          <p:cNvSpPr txBox="1">
            <a:spLocks/>
          </p:cNvSpPr>
          <p:nvPr/>
        </p:nvSpPr>
        <p:spPr>
          <a:xfrm>
            <a:off x="8130191" y="3592530"/>
            <a:ext cx="3433966" cy="1722998"/>
          </a:xfrm>
          <a:prstGeom prst="rect">
            <a:avLst/>
          </a:prstGeom>
        </p:spPr>
        <p:txBody>
          <a:bodyPr vert="horz" lIns="0" tIns="180000" rIns="0" bIns="0" rtlCol="0" anchor="t">
            <a:norm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2000" b="0" i="0" u="none" strike="noStrike" kern="1200" cap="none" spc="200" normalizeH="0" baseline="0" noProof="0">
                <a:ln>
                  <a:noFill/>
                </a:ln>
                <a:solidFill>
                  <a:schemeClr val="tx2"/>
                </a:solidFill>
                <a:effectLst/>
                <a:uLnTx/>
                <a:uFillTx/>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200" normalizeH="0" baseline="0" noProof="0">
              <a:ln>
                <a:noFill/>
              </a:ln>
              <a:solidFill>
                <a:prstClr val="black"/>
              </a:solidFill>
              <a:effectLst/>
              <a:uLnTx/>
              <a:uFillTx/>
              <a:latin typeface="+mn-lt"/>
              <a:ea typeface="+mj-ea"/>
              <a:cs typeface="Arial" panose="020B0604020202020204" pitchFamily="34" charset="0"/>
            </a:endParaRPr>
          </a:p>
        </p:txBody>
      </p:sp>
      <p:sp>
        <p:nvSpPr>
          <p:cNvPr id="95" name="Title 4">
            <a:extLst>
              <a:ext uri="{FF2B5EF4-FFF2-40B4-BE49-F238E27FC236}">
                <a16:creationId xmlns:a16="http://schemas.microsoft.com/office/drawing/2014/main" id="{AA469031-AB65-4EA3-AFE0-AFE225D106BC}"/>
              </a:ext>
            </a:extLst>
          </p:cNvPr>
          <p:cNvSpPr txBox="1">
            <a:spLocks/>
          </p:cNvSpPr>
          <p:nvPr/>
        </p:nvSpPr>
        <p:spPr>
          <a:xfrm>
            <a:off x="92764" y="2034973"/>
            <a:ext cx="2981739" cy="738664"/>
          </a:xfrm>
          <a:prstGeom prst="rect">
            <a:avLst/>
          </a:prstGeom>
        </p:spPr>
        <p:txBody>
          <a:bodyPr vert="horz" lIns="91440" tIns="45720" rIns="91440" bIns="45720" rtlCol="0" anchor="t">
            <a:sp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1400" b="1" i="0" u="none" strike="noStrike" kern="1200" cap="none" spc="0" normalizeH="0" baseline="0" noProof="0">
                <a:ln>
                  <a:noFill/>
                </a:ln>
                <a:solidFill>
                  <a:srgbClr val="0070AD"/>
                </a:solidFill>
                <a:effectLst/>
                <a:uLnTx/>
                <a:uFillTx/>
                <a:latin typeface="+mn-lt"/>
                <a:ea typeface="+mj-ea"/>
                <a:cs typeface="Arial" panose="020B0604020202020204" pitchFamily="34" charset="0"/>
              </a:rPr>
              <a:t>Product Vision</a:t>
            </a:r>
            <a:br>
              <a:rPr kumimoji="0" lang="fr-FR" sz="1400" b="0" i="0" u="none" strike="noStrike" kern="1200" cap="none" spc="0" normalizeH="0" baseline="0" noProof="0">
                <a:ln>
                  <a:noFill/>
                </a:ln>
                <a:solidFill>
                  <a:srgbClr val="0070AD"/>
                </a:solidFill>
                <a:effectLst/>
                <a:uLnTx/>
                <a:uFillTx/>
                <a:latin typeface="+mn-lt"/>
                <a:ea typeface="+mj-ea"/>
                <a:cs typeface="Arial" panose="020B0604020202020204" pitchFamily="34" charset="0"/>
              </a:rPr>
            </a:br>
            <a:r>
              <a:rPr kumimoji="0" lang="en-US" sz="1400" b="0" i="0" u="none" strike="noStrike" kern="1200" cap="none" spc="0" normalizeH="0" baseline="0" noProof="0">
                <a:ln>
                  <a:noFill/>
                </a:ln>
                <a:solidFill>
                  <a:prstClr val="black"/>
                </a:solidFill>
                <a:effectLst/>
                <a:uLnTx/>
                <a:uFillTx/>
                <a:latin typeface="+mn-lt"/>
                <a:ea typeface="+mj-ea"/>
                <a:cs typeface="Arial" panose="020B0604020202020204" pitchFamily="34" charset="0"/>
              </a:rPr>
              <a:t>communicates the essence of the product in a concise way </a:t>
            </a:r>
            <a:endParaRPr kumimoji="0" lang="fr-FR" sz="1400" b="0" i="0" u="none" strike="noStrike" kern="1200" cap="none" spc="0" normalizeH="0" baseline="0" noProof="0">
              <a:ln>
                <a:noFill/>
              </a:ln>
              <a:solidFill>
                <a:prstClr val="black"/>
              </a:solidFill>
              <a:effectLst/>
              <a:uLnTx/>
              <a:uFillTx/>
              <a:latin typeface="+mn-lt"/>
              <a:ea typeface="+mj-ea"/>
              <a:cs typeface="Arial" panose="020B0604020202020204" pitchFamily="34" charset="0"/>
            </a:endParaRPr>
          </a:p>
        </p:txBody>
      </p:sp>
      <p:pic>
        <p:nvPicPr>
          <p:cNvPr id="96" name="Picture 4" descr="http://rightshumanassociation.com/images/vision-icon.png">
            <a:extLst>
              <a:ext uri="{FF2B5EF4-FFF2-40B4-BE49-F238E27FC236}">
                <a16:creationId xmlns:a16="http://schemas.microsoft.com/office/drawing/2014/main" id="{5A45B9AF-9599-4691-A060-4164B66E4F2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16427" y="1018022"/>
            <a:ext cx="917999" cy="91800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96" descr="A close up of a sign&#10;&#10;Description automatically generated">
            <a:extLst>
              <a:ext uri="{FF2B5EF4-FFF2-40B4-BE49-F238E27FC236}">
                <a16:creationId xmlns:a16="http://schemas.microsoft.com/office/drawing/2014/main" id="{44F02591-3AC8-412A-9363-4CA21E63767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2505" y="5229028"/>
            <a:ext cx="361021" cy="361021"/>
          </a:xfrm>
          <a:prstGeom prst="rect">
            <a:avLst/>
          </a:prstGeom>
        </p:spPr>
      </p:pic>
      <p:pic>
        <p:nvPicPr>
          <p:cNvPr id="98" name="Picture 97" descr="A close up of a sign&#10;&#10;Description automatically generated">
            <a:extLst>
              <a:ext uri="{FF2B5EF4-FFF2-40B4-BE49-F238E27FC236}">
                <a16:creationId xmlns:a16="http://schemas.microsoft.com/office/drawing/2014/main" id="{A8DF5F38-E628-4ABD-8625-490DD3B0AE0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840678" y="5229028"/>
            <a:ext cx="361021" cy="361021"/>
          </a:xfrm>
          <a:prstGeom prst="rect">
            <a:avLst/>
          </a:prstGeom>
        </p:spPr>
      </p:pic>
      <p:sp>
        <p:nvSpPr>
          <p:cNvPr id="99" name="TextBox 98">
            <a:extLst>
              <a:ext uri="{FF2B5EF4-FFF2-40B4-BE49-F238E27FC236}">
                <a16:creationId xmlns:a16="http://schemas.microsoft.com/office/drawing/2014/main" id="{73990082-A809-4EAA-84C3-AD47A86A73A8}"/>
              </a:ext>
            </a:extLst>
          </p:cNvPr>
          <p:cNvSpPr txBox="1"/>
          <p:nvPr/>
        </p:nvSpPr>
        <p:spPr>
          <a:xfrm>
            <a:off x="1770162" y="3974916"/>
            <a:ext cx="256242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ea typeface="+mn-ea"/>
                <a:cs typeface="+mn-cs"/>
              </a:rPr>
              <a:t>Thanks to the </a:t>
            </a:r>
            <a:r>
              <a:rPr kumimoji="0" lang="en-US" sz="1100" b="1" i="0" u="none" strike="noStrike" kern="1200" cap="none" spc="0" normalizeH="0" baseline="0" noProof="0">
                <a:ln>
                  <a:noFill/>
                </a:ln>
                <a:solidFill>
                  <a:prstClr val="black"/>
                </a:solidFill>
                <a:effectLst/>
                <a:uLnTx/>
                <a:uFillTx/>
                <a:ea typeface="+mn-ea"/>
                <a:cs typeface="+mn-cs"/>
              </a:rPr>
              <a:t>vision</a:t>
            </a:r>
            <a:r>
              <a:rPr kumimoji="0" lang="en-US" sz="1100" b="0" i="0" u="none" strike="noStrike" kern="1200" cap="none" spc="0" normalizeH="0" baseline="0" noProof="0">
                <a:ln>
                  <a:noFill/>
                </a:ln>
                <a:solidFill>
                  <a:prstClr val="black"/>
                </a:solidFill>
                <a:effectLst/>
                <a:uLnTx/>
                <a:uFillTx/>
                <a:ea typeface="+mn-ea"/>
                <a:cs typeface="+mn-cs"/>
              </a:rPr>
              <a:t> established during the scoping phase, the collected epics/requirements become part of the </a:t>
            </a:r>
            <a:r>
              <a:rPr kumimoji="0" lang="en-US" sz="1100" b="1" i="0" u="none" strike="noStrike" kern="1200" cap="none" spc="0" normalizeH="0" baseline="0" noProof="0">
                <a:ln>
                  <a:noFill/>
                </a:ln>
                <a:solidFill>
                  <a:prstClr val="black"/>
                </a:solidFill>
                <a:effectLst/>
                <a:uLnTx/>
                <a:uFillTx/>
                <a:ea typeface="+mn-ea"/>
                <a:cs typeface="+mn-cs"/>
              </a:rPr>
              <a:t>product backlog</a:t>
            </a:r>
          </a:p>
        </p:txBody>
      </p:sp>
      <p:sp>
        <p:nvSpPr>
          <p:cNvPr id="100" name="TextBox 99">
            <a:extLst>
              <a:ext uri="{FF2B5EF4-FFF2-40B4-BE49-F238E27FC236}">
                <a16:creationId xmlns:a16="http://schemas.microsoft.com/office/drawing/2014/main" id="{1B55BAB6-A1F2-4912-B883-87FF403E05FA}"/>
              </a:ext>
            </a:extLst>
          </p:cNvPr>
          <p:cNvSpPr txBox="1"/>
          <p:nvPr/>
        </p:nvSpPr>
        <p:spPr>
          <a:xfrm>
            <a:off x="7902977" y="3974916"/>
            <a:ext cx="241347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ea typeface="+mn-ea"/>
                <a:cs typeface="+mn-cs"/>
              </a:rPr>
              <a:t>Once developed, the features/functionalities and user stories become part of the increment</a:t>
            </a:r>
          </a:p>
        </p:txBody>
      </p:sp>
      <p:sp>
        <p:nvSpPr>
          <p:cNvPr id="101" name="TextBox 100">
            <a:extLst>
              <a:ext uri="{FF2B5EF4-FFF2-40B4-BE49-F238E27FC236}">
                <a16:creationId xmlns:a16="http://schemas.microsoft.com/office/drawing/2014/main" id="{5996B531-262A-4B0E-82F5-2D7B9B01DCAA}"/>
              </a:ext>
            </a:extLst>
          </p:cNvPr>
          <p:cNvSpPr txBox="1"/>
          <p:nvPr/>
        </p:nvSpPr>
        <p:spPr>
          <a:xfrm>
            <a:off x="4766652" y="3639146"/>
            <a:ext cx="2658696" cy="12772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ea typeface="+mn-ea"/>
                <a:cs typeface="+mn-cs"/>
              </a:rPr>
              <a:t>These </a:t>
            </a:r>
            <a:r>
              <a:rPr kumimoji="0" lang="en-US" sz="1100" b="1" i="0" u="none" strike="noStrike" kern="1200" cap="none" spc="0" normalizeH="0" baseline="0" noProof="0">
                <a:ln>
                  <a:noFill/>
                </a:ln>
                <a:solidFill>
                  <a:prstClr val="black"/>
                </a:solidFill>
                <a:effectLst/>
                <a:uLnTx/>
                <a:uFillTx/>
                <a:ea typeface="+mn-ea"/>
                <a:cs typeface="+mn-cs"/>
              </a:rPr>
              <a:t>epics/requirements </a:t>
            </a:r>
            <a:r>
              <a:rPr kumimoji="0" lang="en-US" sz="1100" b="0" i="0" u="none" strike="noStrike" kern="1200" cap="none" spc="0" normalizeH="0" baseline="0" noProof="0">
                <a:ln>
                  <a:noFill/>
                </a:ln>
                <a:solidFill>
                  <a:prstClr val="black"/>
                </a:solidFill>
                <a:effectLst/>
                <a:uLnTx/>
                <a:uFillTx/>
                <a:ea typeface="+mn-ea"/>
                <a:cs typeface="+mn-cs"/>
              </a:rPr>
              <a:t>are broken down into </a:t>
            </a:r>
            <a:r>
              <a:rPr kumimoji="0" lang="en-US" sz="1100" b="1" i="0" u="none" strike="noStrike" kern="1200" cap="none" spc="0" normalizeH="0" baseline="0" noProof="0">
                <a:ln>
                  <a:noFill/>
                </a:ln>
                <a:solidFill>
                  <a:prstClr val="black"/>
                </a:solidFill>
                <a:effectLst/>
                <a:uLnTx/>
                <a:uFillTx/>
                <a:ea typeface="+mn-ea"/>
                <a:cs typeface="+mn-cs"/>
              </a:rPr>
              <a:t>features/functionalities </a:t>
            </a:r>
            <a:r>
              <a:rPr kumimoji="0" lang="en-US" sz="1100" b="0" i="0" u="none" strike="noStrike" kern="1200" cap="none" spc="0" normalizeH="0" baseline="0" noProof="0">
                <a:ln>
                  <a:noFill/>
                </a:ln>
                <a:solidFill>
                  <a:prstClr val="black"/>
                </a:solidFill>
                <a:effectLst/>
                <a:uLnTx/>
                <a:uFillTx/>
                <a:ea typeface="+mn-ea"/>
                <a:cs typeface="+mn-cs"/>
              </a:rPr>
              <a:t>and </a:t>
            </a:r>
            <a:r>
              <a:rPr kumimoji="0" lang="en-US" sz="1100" b="1" i="0" u="none" strike="noStrike" kern="1200" cap="none" spc="0" normalizeH="0" baseline="0" noProof="0">
                <a:ln>
                  <a:noFill/>
                </a:ln>
                <a:solidFill>
                  <a:prstClr val="black"/>
                </a:solidFill>
                <a:effectLst/>
                <a:uLnTx/>
                <a:uFillTx/>
                <a:ea typeface="+mn-ea"/>
                <a:cs typeface="+mn-cs"/>
              </a:rPr>
              <a:t>user stories</a:t>
            </a:r>
            <a:r>
              <a:rPr kumimoji="0" lang="en-US" sz="1100" b="0" i="0" u="none" strike="noStrike" kern="1200" cap="none" spc="0" normalizeH="0" baseline="0" noProof="0">
                <a:ln>
                  <a:noFill/>
                </a:ln>
                <a:solidFill>
                  <a:prstClr val="black"/>
                </a:solidFill>
                <a:effectLst/>
                <a:uLnTx/>
                <a:uFillTx/>
                <a:ea typeface="+mn-ea"/>
                <a:cs typeface="+mn-cs"/>
              </a:rPr>
              <a:t>; if these user stories are detailed enough, they will be chosen for development during the upcoming sprint and will be included in the </a:t>
            </a:r>
            <a:r>
              <a:rPr kumimoji="0" lang="en-US" sz="1100" b="1" i="0" u="none" strike="noStrike" kern="1200" cap="none" spc="0" normalizeH="0" baseline="0" noProof="0">
                <a:ln>
                  <a:noFill/>
                </a:ln>
                <a:solidFill>
                  <a:prstClr val="black"/>
                </a:solidFill>
                <a:effectLst/>
                <a:uLnTx/>
                <a:uFillTx/>
                <a:ea typeface="+mn-ea"/>
                <a:cs typeface="+mn-cs"/>
              </a:rPr>
              <a:t>sprint backlog</a:t>
            </a:r>
          </a:p>
        </p:txBody>
      </p:sp>
      <p:pic>
        <p:nvPicPr>
          <p:cNvPr id="102" name="Picture 101" descr="A close up of a logo&#10;&#10;Description automatically generated">
            <a:extLst>
              <a:ext uri="{FF2B5EF4-FFF2-40B4-BE49-F238E27FC236}">
                <a16:creationId xmlns:a16="http://schemas.microsoft.com/office/drawing/2014/main" id="{AEB530D3-E62C-4D8F-9216-3134DBB77F7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951660" y="5229028"/>
            <a:ext cx="361021" cy="361021"/>
          </a:xfrm>
          <a:prstGeom prst="rect">
            <a:avLst/>
          </a:prstGeom>
        </p:spPr>
      </p:pic>
      <p:pic>
        <p:nvPicPr>
          <p:cNvPr id="103" name="Picture 102" descr="A close up of a sign&#10;&#10;Description automatically generated">
            <a:extLst>
              <a:ext uri="{FF2B5EF4-FFF2-40B4-BE49-F238E27FC236}">
                <a16:creationId xmlns:a16="http://schemas.microsoft.com/office/drawing/2014/main" id="{C6B862BA-6B17-4C33-8194-2ACE1F3704D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351146" y="5229028"/>
            <a:ext cx="361021" cy="361021"/>
          </a:xfrm>
          <a:prstGeom prst="rect">
            <a:avLst/>
          </a:prstGeom>
        </p:spPr>
      </p:pic>
      <p:sp>
        <p:nvSpPr>
          <p:cNvPr id="105" name="Title 4">
            <a:extLst>
              <a:ext uri="{FF2B5EF4-FFF2-40B4-BE49-F238E27FC236}">
                <a16:creationId xmlns:a16="http://schemas.microsoft.com/office/drawing/2014/main" id="{043D51E3-8692-4F13-B28E-BB7D55B1861E}"/>
              </a:ext>
            </a:extLst>
          </p:cNvPr>
          <p:cNvSpPr txBox="1">
            <a:spLocks/>
          </p:cNvSpPr>
          <p:nvPr/>
        </p:nvSpPr>
        <p:spPr>
          <a:xfrm>
            <a:off x="6095999" y="2034973"/>
            <a:ext cx="3014215" cy="738664"/>
          </a:xfrm>
          <a:prstGeom prst="rect">
            <a:avLst/>
          </a:prstGeom>
        </p:spPr>
        <p:txBody>
          <a:bodyPr vert="horz" lIns="91440" tIns="45720" rIns="91440" bIns="45720" rtlCol="0" anchor="t">
            <a:sp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1400" b="1" i="0" u="none" strike="noStrike" kern="1200" cap="none" spc="0" normalizeH="0" baseline="0" noProof="0">
                <a:ln>
                  <a:noFill/>
                </a:ln>
                <a:solidFill>
                  <a:srgbClr val="0070AD"/>
                </a:solidFill>
                <a:effectLst/>
                <a:uLnTx/>
                <a:uFillTx/>
                <a:latin typeface="+mn-lt"/>
                <a:cs typeface="Arial" panose="020B0604020202020204" pitchFamily="34" charset="0"/>
              </a:rPr>
              <a:t>Sprint </a:t>
            </a:r>
            <a:r>
              <a:rPr kumimoji="0" lang="fr-FR" sz="1400" b="1" i="0" u="none" strike="noStrike" kern="1200" cap="none" spc="0" normalizeH="0" baseline="0" noProof="0" err="1">
                <a:ln>
                  <a:noFill/>
                </a:ln>
                <a:solidFill>
                  <a:srgbClr val="0070AD"/>
                </a:solidFill>
                <a:effectLst/>
                <a:uLnTx/>
                <a:uFillTx/>
                <a:latin typeface="+mn-lt"/>
                <a:cs typeface="Arial" panose="020B0604020202020204" pitchFamily="34" charset="0"/>
              </a:rPr>
              <a:t>Backlog</a:t>
            </a:r>
            <a:br>
              <a:rPr kumimoji="0" lang="fr-FR" sz="1400" b="0" i="0" u="none" strike="noStrike" kern="1200" cap="none" spc="0" normalizeH="0" baseline="0" noProof="0">
                <a:ln>
                  <a:noFill/>
                </a:ln>
                <a:solidFill>
                  <a:srgbClr val="0070AD"/>
                </a:solidFill>
                <a:effectLst/>
                <a:uLnTx/>
                <a:uFillTx/>
                <a:latin typeface="+mn-lt"/>
                <a:cs typeface="Arial" panose="020B0604020202020204" pitchFamily="34" charset="0"/>
              </a:rPr>
            </a:br>
            <a:r>
              <a:rPr lang="en-US" sz="1400">
                <a:solidFill>
                  <a:schemeClr val="tx1"/>
                </a:solidFill>
                <a:latin typeface="+mn-lt"/>
                <a:cs typeface="Arial" panose="020B0604020202020204" pitchFamily="34" charset="0"/>
              </a:rPr>
              <a:t>lists the tasks that the scrum team will accomplish in a sprint</a:t>
            </a:r>
            <a:endParaRPr kumimoji="0" lang="fr-FR" sz="1400" b="1" i="0" u="none" strike="noStrike" kern="1200" cap="none" spc="0" normalizeH="0" baseline="0" noProof="0">
              <a:ln>
                <a:noFill/>
              </a:ln>
              <a:solidFill>
                <a:schemeClr val="tx1"/>
              </a:solidFill>
              <a:effectLst/>
              <a:uLnTx/>
              <a:uFillTx/>
              <a:latin typeface="+mn-lt"/>
              <a:cs typeface="Arial" panose="020B0604020202020204" pitchFamily="34" charset="0"/>
            </a:endParaRPr>
          </a:p>
        </p:txBody>
      </p:sp>
      <p:sp>
        <p:nvSpPr>
          <p:cNvPr id="106" name="Arrow: Down 105">
            <a:extLst>
              <a:ext uri="{FF2B5EF4-FFF2-40B4-BE49-F238E27FC236}">
                <a16:creationId xmlns:a16="http://schemas.microsoft.com/office/drawing/2014/main" id="{2F88532F-0C85-4464-A2E0-2EFA1F79F831}"/>
              </a:ext>
            </a:extLst>
          </p:cNvPr>
          <p:cNvSpPr/>
          <p:nvPr/>
        </p:nvSpPr>
        <p:spPr>
          <a:xfrm rot="10800000">
            <a:off x="7229375" y="3224173"/>
            <a:ext cx="746966" cy="1562992"/>
          </a:xfrm>
          <a:prstGeom prst="downArrow">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grpSp>
        <p:nvGrpSpPr>
          <p:cNvPr id="107" name="Group 106">
            <a:extLst>
              <a:ext uri="{FF2B5EF4-FFF2-40B4-BE49-F238E27FC236}">
                <a16:creationId xmlns:a16="http://schemas.microsoft.com/office/drawing/2014/main" id="{27853AA3-143A-4749-9B86-A34DCD2F0D34}"/>
              </a:ext>
            </a:extLst>
          </p:cNvPr>
          <p:cNvGrpSpPr/>
          <p:nvPr/>
        </p:nvGrpSpPr>
        <p:grpSpPr>
          <a:xfrm>
            <a:off x="7143858" y="1018022"/>
            <a:ext cx="918000" cy="918000"/>
            <a:chOff x="3014110" y="793131"/>
            <a:chExt cx="918000" cy="918000"/>
          </a:xfrm>
        </p:grpSpPr>
        <p:sp>
          <p:nvSpPr>
            <p:cNvPr id="108" name="Flowchart: Connector 107">
              <a:extLst>
                <a:ext uri="{FF2B5EF4-FFF2-40B4-BE49-F238E27FC236}">
                  <a16:creationId xmlns:a16="http://schemas.microsoft.com/office/drawing/2014/main" id="{80D90B95-858B-4E32-9ED5-C252C6905482}"/>
                </a:ext>
              </a:extLst>
            </p:cNvPr>
            <p:cNvSpPr/>
            <p:nvPr/>
          </p:nvSpPr>
          <p:spPr>
            <a:xfrm>
              <a:off x="3014110" y="793131"/>
              <a:ext cx="918000" cy="918000"/>
            </a:xfrm>
            <a:prstGeom prst="flowChartConnector">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pic>
          <p:nvPicPr>
            <p:cNvPr id="109" name="Picture 6" descr="https://developers.google.com/startups/images/icon-spotlight.png">
              <a:extLst>
                <a:ext uri="{FF2B5EF4-FFF2-40B4-BE49-F238E27FC236}">
                  <a16:creationId xmlns:a16="http://schemas.microsoft.com/office/drawing/2014/main" id="{1FE55CDD-ACB8-463C-8C55-36505ADA3E6C}"/>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3133392" y="892131"/>
              <a:ext cx="679437" cy="72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10" name="Picture 109" descr="A close up of a logo&#10;&#10;Description automatically generated">
            <a:extLst>
              <a:ext uri="{FF2B5EF4-FFF2-40B4-BE49-F238E27FC236}">
                <a16:creationId xmlns:a16="http://schemas.microsoft.com/office/drawing/2014/main" id="{39431A87-AAF1-4DD8-851F-F68FF5A69F1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509220" y="5229028"/>
            <a:ext cx="361021" cy="361021"/>
          </a:xfrm>
          <a:prstGeom prst="rect">
            <a:avLst/>
          </a:prstGeom>
        </p:spPr>
      </p:pic>
      <p:sp>
        <p:nvSpPr>
          <p:cNvPr id="112" name="Title 4">
            <a:extLst>
              <a:ext uri="{FF2B5EF4-FFF2-40B4-BE49-F238E27FC236}">
                <a16:creationId xmlns:a16="http://schemas.microsoft.com/office/drawing/2014/main" id="{5933F76B-D4D2-4FB4-BC06-B4F16C543D25}"/>
              </a:ext>
            </a:extLst>
          </p:cNvPr>
          <p:cNvSpPr txBox="1">
            <a:spLocks/>
          </p:cNvSpPr>
          <p:nvPr/>
        </p:nvSpPr>
        <p:spPr>
          <a:xfrm>
            <a:off x="9143848" y="2034973"/>
            <a:ext cx="2945455" cy="1169551"/>
          </a:xfrm>
          <a:prstGeom prst="rect">
            <a:avLst/>
          </a:prstGeom>
        </p:spPr>
        <p:txBody>
          <a:bodyPr vert="horz" lIns="91440" tIns="45720" rIns="91440" bIns="45720" rtlCol="0" anchor="t">
            <a:sp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1400" b="1" i="0" u="none" strike="noStrike" kern="1200" cap="none" spc="0" normalizeH="0" baseline="0" noProof="0" err="1">
                <a:ln>
                  <a:noFill/>
                </a:ln>
                <a:solidFill>
                  <a:srgbClr val="0070AD"/>
                </a:solidFill>
                <a:effectLst/>
                <a:uLnTx/>
                <a:uFillTx/>
                <a:latin typeface="+mn-lt"/>
                <a:ea typeface="+mj-ea"/>
                <a:cs typeface="Arial" panose="020B0604020202020204" pitchFamily="34" charset="0"/>
              </a:rPr>
              <a:t>Increment</a:t>
            </a:r>
            <a:endParaRPr kumimoji="0" lang="fr-FR" sz="1400" b="1" i="0" u="none" strike="noStrike" kern="1200" cap="none" spc="0" normalizeH="0" baseline="0" noProof="0">
              <a:ln>
                <a:noFill/>
              </a:ln>
              <a:solidFill>
                <a:srgbClr val="0070AD"/>
              </a:solidFill>
              <a:effectLst/>
              <a:uLnTx/>
              <a:uFillTx/>
              <a:latin typeface="+mn-lt"/>
              <a:ea typeface="+mj-ea"/>
              <a:cs typeface="Arial" panose="020B0604020202020204"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mn-lt"/>
                <a:ea typeface="+mj-ea"/>
                <a:cs typeface="Arial" panose="020B0604020202020204" pitchFamily="34" charset="0"/>
              </a:rPr>
              <a:t>Lists the Product Backlog items that were completed during the ongoing sprint and the previous sprints</a:t>
            </a:r>
          </a:p>
        </p:txBody>
      </p:sp>
      <p:sp>
        <p:nvSpPr>
          <p:cNvPr id="113" name="Arrow: Down 112">
            <a:extLst>
              <a:ext uri="{FF2B5EF4-FFF2-40B4-BE49-F238E27FC236}">
                <a16:creationId xmlns:a16="http://schemas.microsoft.com/office/drawing/2014/main" id="{A0700778-5847-4B0F-888B-8F8659924415}"/>
              </a:ext>
            </a:extLst>
          </p:cNvPr>
          <p:cNvSpPr/>
          <p:nvPr/>
        </p:nvSpPr>
        <p:spPr>
          <a:xfrm rot="10800000">
            <a:off x="10243092" y="3224173"/>
            <a:ext cx="746966" cy="1562992"/>
          </a:xfrm>
          <a:prstGeom prst="downArrow">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grpSp>
        <p:nvGrpSpPr>
          <p:cNvPr id="114" name="Group 113">
            <a:extLst>
              <a:ext uri="{FF2B5EF4-FFF2-40B4-BE49-F238E27FC236}">
                <a16:creationId xmlns:a16="http://schemas.microsoft.com/office/drawing/2014/main" id="{A0EDB8BA-C185-45E6-B365-D62EFEDADDE9}"/>
              </a:ext>
            </a:extLst>
          </p:cNvPr>
          <p:cNvGrpSpPr/>
          <p:nvPr/>
        </p:nvGrpSpPr>
        <p:grpSpPr>
          <a:xfrm>
            <a:off x="10157227" y="1017674"/>
            <a:ext cx="918696" cy="918696"/>
            <a:chOff x="6957990" y="5797862"/>
            <a:chExt cx="684612" cy="684612"/>
          </a:xfrm>
        </p:grpSpPr>
        <p:sp>
          <p:nvSpPr>
            <p:cNvPr id="115" name="Oval 114">
              <a:extLst>
                <a:ext uri="{FF2B5EF4-FFF2-40B4-BE49-F238E27FC236}">
                  <a16:creationId xmlns:a16="http://schemas.microsoft.com/office/drawing/2014/main" id="{4778056D-2C8F-4AE0-9033-8D9146BCD178}"/>
                </a:ext>
              </a:extLst>
            </p:cNvPr>
            <p:cNvSpPr/>
            <p:nvPr/>
          </p:nvSpPr>
          <p:spPr>
            <a:xfrm>
              <a:off x="6957990" y="5797862"/>
              <a:ext cx="684612" cy="684612"/>
            </a:xfrm>
            <a:prstGeom prst="ellipse">
              <a:avLst/>
            </a:prstGeom>
            <a:solidFill>
              <a:srgbClr val="68D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6" name="Group 115">
              <a:extLst>
                <a:ext uri="{FF2B5EF4-FFF2-40B4-BE49-F238E27FC236}">
                  <a16:creationId xmlns:a16="http://schemas.microsoft.com/office/drawing/2014/main" id="{50014AC6-F545-4048-A082-73CF3ADE63B3}"/>
                </a:ext>
              </a:extLst>
            </p:cNvPr>
            <p:cNvGrpSpPr/>
            <p:nvPr/>
          </p:nvGrpSpPr>
          <p:grpSpPr>
            <a:xfrm>
              <a:off x="7052948" y="5890566"/>
              <a:ext cx="494696" cy="499203"/>
              <a:chOff x="-5449967" y="1614116"/>
              <a:chExt cx="4606231" cy="4648200"/>
            </a:xfrm>
          </p:grpSpPr>
          <p:sp>
            <p:nvSpPr>
              <p:cNvPr id="117" name="Freeform: Shape 116">
                <a:extLst>
                  <a:ext uri="{FF2B5EF4-FFF2-40B4-BE49-F238E27FC236}">
                    <a16:creationId xmlns:a16="http://schemas.microsoft.com/office/drawing/2014/main" id="{A963E797-834A-40FB-8162-DF18A31C950E}"/>
                  </a:ext>
                </a:extLst>
              </p:cNvPr>
              <p:cNvSpPr/>
              <p:nvPr/>
            </p:nvSpPr>
            <p:spPr>
              <a:xfrm>
                <a:off x="-1681936" y="4052516"/>
                <a:ext cx="457200" cy="2133600"/>
              </a:xfrm>
              <a:custGeom>
                <a:avLst/>
                <a:gdLst>
                  <a:gd name="connsiteX0" fmla="*/ 457200 w 457200"/>
                  <a:gd name="connsiteY0" fmla="*/ 304800 h 2133600"/>
                  <a:gd name="connsiteX1" fmla="*/ 457200 w 457200"/>
                  <a:gd name="connsiteY1" fmla="*/ 1905000 h 2133600"/>
                  <a:gd name="connsiteX2" fmla="*/ 390144 w 457200"/>
                  <a:gd name="connsiteY2" fmla="*/ 2066544 h 2133600"/>
                  <a:gd name="connsiteX3" fmla="*/ 228600 w 457200"/>
                  <a:gd name="connsiteY3" fmla="*/ 2133600 h 2133600"/>
                  <a:gd name="connsiteX4" fmla="*/ 0 w 457200"/>
                  <a:gd name="connsiteY4" fmla="*/ 1905000 h 2133600"/>
                  <a:gd name="connsiteX5" fmla="*/ 0 w 457200"/>
                  <a:gd name="connsiteY5" fmla="*/ 0 h 2133600"/>
                  <a:gd name="connsiteX6" fmla="*/ 457200 w 457200"/>
                  <a:gd name="connsiteY6" fmla="*/ 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2133600">
                    <a:moveTo>
                      <a:pt x="457200" y="304800"/>
                    </a:moveTo>
                    <a:lnTo>
                      <a:pt x="457200" y="1905000"/>
                    </a:lnTo>
                    <a:cubicBezTo>
                      <a:pt x="457200" y="1968246"/>
                      <a:pt x="431292" y="2025396"/>
                      <a:pt x="390144" y="2066544"/>
                    </a:cubicBezTo>
                    <a:cubicBezTo>
                      <a:pt x="348996" y="2107692"/>
                      <a:pt x="291846" y="2133600"/>
                      <a:pt x="228600" y="2133600"/>
                    </a:cubicBezTo>
                    <a:cubicBezTo>
                      <a:pt x="102108" y="2133600"/>
                      <a:pt x="0" y="2031492"/>
                      <a:pt x="0" y="1905000"/>
                    </a:cubicBezTo>
                    <a:lnTo>
                      <a:pt x="0" y="0"/>
                    </a:lnTo>
                    <a:lnTo>
                      <a:pt x="457200" y="0"/>
                    </a:lnTo>
                    <a:close/>
                  </a:path>
                </a:pathLst>
              </a:custGeom>
              <a:solidFill>
                <a:schemeClr val="accent1">
                  <a:lumMod val="75000"/>
                </a:schemeClr>
              </a:solidFill>
              <a:ln w="76200" cap="flat">
                <a:noFill/>
                <a:prstDash val="solid"/>
                <a:miter/>
              </a:ln>
            </p:spPr>
            <p:txBody>
              <a:bodyPr rtlCol="0" anchor="ctr"/>
              <a:lstStyle/>
              <a:p>
                <a:endParaRPr lang="fr-FR"/>
              </a:p>
            </p:txBody>
          </p:sp>
          <p:sp>
            <p:nvSpPr>
              <p:cNvPr id="118" name="Freeform: Shape 117">
                <a:extLst>
                  <a:ext uri="{FF2B5EF4-FFF2-40B4-BE49-F238E27FC236}">
                    <a16:creationId xmlns:a16="http://schemas.microsoft.com/office/drawing/2014/main" id="{9214E6F1-3BAD-4D6C-9F5E-93DFAF21B352}"/>
                  </a:ext>
                </a:extLst>
              </p:cNvPr>
              <p:cNvSpPr/>
              <p:nvPr/>
            </p:nvSpPr>
            <p:spPr>
              <a:xfrm>
                <a:off x="-2139136" y="4052516"/>
                <a:ext cx="457200" cy="2133600"/>
              </a:xfrm>
              <a:custGeom>
                <a:avLst/>
                <a:gdLst>
                  <a:gd name="connsiteX0" fmla="*/ 457200 w 457200"/>
                  <a:gd name="connsiteY0" fmla="*/ 0 h 2133600"/>
                  <a:gd name="connsiteX1" fmla="*/ 457200 w 457200"/>
                  <a:gd name="connsiteY1" fmla="*/ 1905000 h 2133600"/>
                  <a:gd name="connsiteX2" fmla="*/ 228600 w 457200"/>
                  <a:gd name="connsiteY2" fmla="*/ 2133600 h 2133600"/>
                  <a:gd name="connsiteX3" fmla="*/ 67056 w 457200"/>
                  <a:gd name="connsiteY3" fmla="*/ 2066544 h 2133600"/>
                  <a:gd name="connsiteX4" fmla="*/ 0 w 457200"/>
                  <a:gd name="connsiteY4" fmla="*/ 1905000 h 2133600"/>
                  <a:gd name="connsiteX5" fmla="*/ 0 w 457200"/>
                  <a:gd name="connsiteY5" fmla="*/ 304800 h 2133600"/>
                  <a:gd name="connsiteX6" fmla="*/ 0 w 457200"/>
                  <a:gd name="connsiteY6" fmla="*/ 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2133600">
                    <a:moveTo>
                      <a:pt x="457200" y="0"/>
                    </a:moveTo>
                    <a:lnTo>
                      <a:pt x="457200" y="1905000"/>
                    </a:lnTo>
                    <a:cubicBezTo>
                      <a:pt x="457200" y="2031492"/>
                      <a:pt x="355092" y="2133600"/>
                      <a:pt x="228600" y="2133600"/>
                    </a:cubicBezTo>
                    <a:cubicBezTo>
                      <a:pt x="165354" y="2133600"/>
                      <a:pt x="108204" y="2107692"/>
                      <a:pt x="67056" y="2066544"/>
                    </a:cubicBezTo>
                    <a:cubicBezTo>
                      <a:pt x="25908" y="2025396"/>
                      <a:pt x="0" y="1968246"/>
                      <a:pt x="0" y="1905000"/>
                    </a:cubicBezTo>
                    <a:lnTo>
                      <a:pt x="0" y="304800"/>
                    </a:lnTo>
                    <a:lnTo>
                      <a:pt x="0" y="0"/>
                    </a:lnTo>
                    <a:close/>
                  </a:path>
                </a:pathLst>
              </a:custGeom>
              <a:solidFill>
                <a:schemeClr val="accent1">
                  <a:lumMod val="75000"/>
                </a:schemeClr>
              </a:solidFill>
              <a:ln w="76200" cap="flat">
                <a:noFill/>
                <a:prstDash val="solid"/>
                <a:miter/>
              </a:ln>
            </p:spPr>
            <p:txBody>
              <a:bodyPr rtlCol="0" anchor="ctr"/>
              <a:lstStyle/>
              <a:p>
                <a:endParaRPr lang="fr-FR"/>
              </a:p>
            </p:txBody>
          </p:sp>
          <p:sp>
            <p:nvSpPr>
              <p:cNvPr id="119" name="Freeform: Shape 118">
                <a:extLst>
                  <a:ext uri="{FF2B5EF4-FFF2-40B4-BE49-F238E27FC236}">
                    <a16:creationId xmlns:a16="http://schemas.microsoft.com/office/drawing/2014/main" id="{E9C4CF74-7CDB-4C12-B6F4-C638DCF5E35C}"/>
                  </a:ext>
                </a:extLst>
              </p:cNvPr>
              <p:cNvSpPr/>
              <p:nvPr/>
            </p:nvSpPr>
            <p:spPr>
              <a:xfrm>
                <a:off x="-5449967" y="1761431"/>
                <a:ext cx="3119510" cy="2296170"/>
              </a:xfrm>
              <a:custGeom>
                <a:avLst/>
                <a:gdLst>
                  <a:gd name="connsiteX0" fmla="*/ 2898648 w 2898648"/>
                  <a:gd name="connsiteY0" fmla="*/ 457200 h 2133600"/>
                  <a:gd name="connsiteX1" fmla="*/ 2823210 w 2898648"/>
                  <a:gd name="connsiteY1" fmla="*/ 838200 h 2133600"/>
                  <a:gd name="connsiteX2" fmla="*/ 2696718 w 2898648"/>
                  <a:gd name="connsiteY2" fmla="*/ 685800 h 2133600"/>
                  <a:gd name="connsiteX3" fmla="*/ 2518410 w 2898648"/>
                  <a:gd name="connsiteY3" fmla="*/ 533400 h 2133600"/>
                  <a:gd name="connsiteX4" fmla="*/ 2180082 w 2898648"/>
                  <a:gd name="connsiteY4" fmla="*/ 364998 h 2133600"/>
                  <a:gd name="connsiteX5" fmla="*/ 1795272 w 2898648"/>
                  <a:gd name="connsiteY5" fmla="*/ 304800 h 2133600"/>
                  <a:gd name="connsiteX6" fmla="*/ 547878 w 2898648"/>
                  <a:gd name="connsiteY6" fmla="*/ 1405890 h 2133600"/>
                  <a:gd name="connsiteX7" fmla="*/ 533400 w 2898648"/>
                  <a:gd name="connsiteY7" fmla="*/ 1524000 h 2133600"/>
                  <a:gd name="connsiteX8" fmla="*/ 762000 w 2898648"/>
                  <a:gd name="connsiteY8" fmla="*/ 1524000 h 2133600"/>
                  <a:gd name="connsiteX9" fmla="*/ 381000 w 2898648"/>
                  <a:gd name="connsiteY9" fmla="*/ 2133600 h 2133600"/>
                  <a:gd name="connsiteX10" fmla="*/ 0 w 2898648"/>
                  <a:gd name="connsiteY10" fmla="*/ 1524000 h 2133600"/>
                  <a:gd name="connsiteX11" fmla="*/ 228600 w 2898648"/>
                  <a:gd name="connsiteY11" fmla="*/ 1524000 h 2133600"/>
                  <a:gd name="connsiteX12" fmla="*/ 240030 w 2898648"/>
                  <a:gd name="connsiteY12" fmla="*/ 1406652 h 2133600"/>
                  <a:gd name="connsiteX13" fmla="*/ 746760 w 2898648"/>
                  <a:gd name="connsiteY13" fmla="*/ 403860 h 2133600"/>
                  <a:gd name="connsiteX14" fmla="*/ 1794510 w 2898648"/>
                  <a:gd name="connsiteY14" fmla="*/ 0 h 2133600"/>
                  <a:gd name="connsiteX15" fmla="*/ 2898648 w 2898648"/>
                  <a:gd name="connsiteY15" fmla="*/ 4572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98648" h="2133600">
                    <a:moveTo>
                      <a:pt x="2898648" y="457200"/>
                    </a:moveTo>
                    <a:lnTo>
                      <a:pt x="2823210" y="838200"/>
                    </a:lnTo>
                    <a:cubicBezTo>
                      <a:pt x="2785110" y="784098"/>
                      <a:pt x="2742438" y="733044"/>
                      <a:pt x="2696718" y="685800"/>
                    </a:cubicBezTo>
                    <a:lnTo>
                      <a:pt x="2518410" y="533400"/>
                    </a:lnTo>
                    <a:cubicBezTo>
                      <a:pt x="2415540" y="461010"/>
                      <a:pt x="2301240" y="403860"/>
                      <a:pt x="2180082" y="364998"/>
                    </a:cubicBezTo>
                    <a:cubicBezTo>
                      <a:pt x="2058162" y="326136"/>
                      <a:pt x="1929384" y="304800"/>
                      <a:pt x="1795272" y="304800"/>
                    </a:cubicBezTo>
                    <a:cubicBezTo>
                      <a:pt x="1161288" y="304800"/>
                      <a:pt x="627126" y="776478"/>
                      <a:pt x="547878" y="1405890"/>
                    </a:cubicBezTo>
                    <a:lnTo>
                      <a:pt x="533400" y="1524000"/>
                    </a:lnTo>
                    <a:lnTo>
                      <a:pt x="762000" y="1524000"/>
                    </a:lnTo>
                    <a:lnTo>
                      <a:pt x="381000" y="2133600"/>
                    </a:lnTo>
                    <a:lnTo>
                      <a:pt x="0" y="1524000"/>
                    </a:lnTo>
                    <a:lnTo>
                      <a:pt x="228600" y="1524000"/>
                    </a:lnTo>
                    <a:lnTo>
                      <a:pt x="240030" y="1406652"/>
                    </a:lnTo>
                    <a:cubicBezTo>
                      <a:pt x="280416" y="1007364"/>
                      <a:pt x="467868" y="655320"/>
                      <a:pt x="746760" y="403860"/>
                    </a:cubicBezTo>
                    <a:cubicBezTo>
                      <a:pt x="1024890" y="152400"/>
                      <a:pt x="1392936" y="0"/>
                      <a:pt x="1794510" y="0"/>
                    </a:cubicBezTo>
                    <a:cubicBezTo>
                      <a:pt x="2222754" y="0"/>
                      <a:pt x="2614422" y="173736"/>
                      <a:pt x="2898648" y="457200"/>
                    </a:cubicBezTo>
                    <a:close/>
                  </a:path>
                </a:pathLst>
              </a:custGeom>
              <a:solidFill>
                <a:schemeClr val="accent2">
                  <a:lumMod val="20000"/>
                  <a:lumOff val="80000"/>
                </a:schemeClr>
              </a:solidFill>
              <a:ln w="76200" cap="flat">
                <a:noFill/>
                <a:prstDash val="solid"/>
                <a:miter/>
              </a:ln>
            </p:spPr>
            <p:txBody>
              <a:bodyPr rtlCol="0" anchor="ctr"/>
              <a:lstStyle/>
              <a:p>
                <a:endParaRPr lang="fr-FR"/>
              </a:p>
            </p:txBody>
          </p:sp>
          <p:sp>
            <p:nvSpPr>
              <p:cNvPr id="120" name="Freeform: Shape 119">
                <a:extLst>
                  <a:ext uri="{FF2B5EF4-FFF2-40B4-BE49-F238E27FC236}">
                    <a16:creationId xmlns:a16="http://schemas.microsoft.com/office/drawing/2014/main" id="{DE14A345-B2F1-442E-8258-2FF0CC6F60C7}"/>
                  </a:ext>
                </a:extLst>
              </p:cNvPr>
              <p:cNvSpPr/>
              <p:nvPr/>
            </p:nvSpPr>
            <p:spPr>
              <a:xfrm>
                <a:off x="-5263336" y="4357316"/>
                <a:ext cx="914400" cy="1905000"/>
              </a:xfrm>
              <a:custGeom>
                <a:avLst/>
                <a:gdLst>
                  <a:gd name="connsiteX0" fmla="*/ 457200 w 914400"/>
                  <a:gd name="connsiteY0" fmla="*/ 0 h 1905000"/>
                  <a:gd name="connsiteX1" fmla="*/ 914400 w 914400"/>
                  <a:gd name="connsiteY1" fmla="*/ 762000 h 1905000"/>
                  <a:gd name="connsiteX2" fmla="*/ 685800 w 914400"/>
                  <a:gd name="connsiteY2" fmla="*/ 762000 h 1905000"/>
                  <a:gd name="connsiteX3" fmla="*/ 685800 w 914400"/>
                  <a:gd name="connsiteY3" fmla="*/ 1905000 h 1905000"/>
                  <a:gd name="connsiteX4" fmla="*/ 228600 w 914400"/>
                  <a:gd name="connsiteY4" fmla="*/ 1905000 h 1905000"/>
                  <a:gd name="connsiteX5" fmla="*/ 228600 w 914400"/>
                  <a:gd name="connsiteY5" fmla="*/ 762000 h 1905000"/>
                  <a:gd name="connsiteX6" fmla="*/ 0 w 914400"/>
                  <a:gd name="connsiteY6" fmla="*/ 76200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1905000">
                    <a:moveTo>
                      <a:pt x="457200" y="0"/>
                    </a:moveTo>
                    <a:lnTo>
                      <a:pt x="914400" y="762000"/>
                    </a:lnTo>
                    <a:lnTo>
                      <a:pt x="685800" y="762000"/>
                    </a:lnTo>
                    <a:lnTo>
                      <a:pt x="685800" y="1905000"/>
                    </a:lnTo>
                    <a:lnTo>
                      <a:pt x="228600" y="1905000"/>
                    </a:lnTo>
                    <a:lnTo>
                      <a:pt x="228600" y="762000"/>
                    </a:lnTo>
                    <a:lnTo>
                      <a:pt x="0" y="762000"/>
                    </a:lnTo>
                    <a:close/>
                  </a:path>
                </a:pathLst>
              </a:custGeom>
              <a:solidFill>
                <a:schemeClr val="bg1">
                  <a:lumMod val="95000"/>
                </a:schemeClr>
              </a:solidFill>
              <a:ln w="76200" cap="flat">
                <a:noFill/>
                <a:prstDash val="solid"/>
                <a:miter/>
              </a:ln>
            </p:spPr>
            <p:txBody>
              <a:bodyPr rtlCol="0" anchor="ctr"/>
              <a:lstStyle/>
              <a:p>
                <a:endParaRPr lang="fr-FR"/>
              </a:p>
            </p:txBody>
          </p:sp>
          <p:sp>
            <p:nvSpPr>
              <p:cNvPr id="121" name="Freeform: Shape 120">
                <a:extLst>
                  <a:ext uri="{FF2B5EF4-FFF2-40B4-BE49-F238E27FC236}">
                    <a16:creationId xmlns:a16="http://schemas.microsoft.com/office/drawing/2014/main" id="{278F8B3C-E0AF-4F9D-8C9C-4237681DB3F7}"/>
                  </a:ext>
                </a:extLst>
              </p:cNvPr>
              <p:cNvSpPr/>
              <p:nvPr/>
            </p:nvSpPr>
            <p:spPr>
              <a:xfrm>
                <a:off x="-3967936" y="3061916"/>
                <a:ext cx="914400" cy="2895600"/>
              </a:xfrm>
              <a:custGeom>
                <a:avLst/>
                <a:gdLst>
                  <a:gd name="connsiteX0" fmla="*/ 457200 w 914400"/>
                  <a:gd name="connsiteY0" fmla="*/ 0 h 2895600"/>
                  <a:gd name="connsiteX1" fmla="*/ 914400 w 914400"/>
                  <a:gd name="connsiteY1" fmla="*/ 762000 h 2895600"/>
                  <a:gd name="connsiteX2" fmla="*/ 685800 w 914400"/>
                  <a:gd name="connsiteY2" fmla="*/ 762000 h 2895600"/>
                  <a:gd name="connsiteX3" fmla="*/ 685800 w 914400"/>
                  <a:gd name="connsiteY3" fmla="*/ 2895600 h 2895600"/>
                  <a:gd name="connsiteX4" fmla="*/ 228600 w 914400"/>
                  <a:gd name="connsiteY4" fmla="*/ 2895600 h 2895600"/>
                  <a:gd name="connsiteX5" fmla="*/ 228600 w 914400"/>
                  <a:gd name="connsiteY5" fmla="*/ 762000 h 2895600"/>
                  <a:gd name="connsiteX6" fmla="*/ 0 w 914400"/>
                  <a:gd name="connsiteY6" fmla="*/ 76200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2895600">
                    <a:moveTo>
                      <a:pt x="457200" y="0"/>
                    </a:moveTo>
                    <a:lnTo>
                      <a:pt x="914400" y="762000"/>
                    </a:lnTo>
                    <a:lnTo>
                      <a:pt x="685800" y="762000"/>
                    </a:lnTo>
                    <a:lnTo>
                      <a:pt x="685800" y="2895600"/>
                    </a:lnTo>
                    <a:lnTo>
                      <a:pt x="228600" y="2895600"/>
                    </a:lnTo>
                    <a:lnTo>
                      <a:pt x="228600" y="762000"/>
                    </a:lnTo>
                    <a:lnTo>
                      <a:pt x="0" y="762000"/>
                    </a:lnTo>
                    <a:close/>
                  </a:path>
                </a:pathLst>
              </a:custGeom>
              <a:solidFill>
                <a:schemeClr val="bg1">
                  <a:lumMod val="95000"/>
                </a:schemeClr>
              </a:solidFill>
              <a:ln w="76200" cap="flat">
                <a:noFill/>
                <a:prstDash val="solid"/>
                <a:miter/>
              </a:ln>
            </p:spPr>
            <p:txBody>
              <a:bodyPr rtlCol="0" anchor="ctr"/>
              <a:lstStyle/>
              <a:p>
                <a:endParaRPr lang="fr-FR"/>
              </a:p>
            </p:txBody>
          </p:sp>
          <p:sp>
            <p:nvSpPr>
              <p:cNvPr id="122" name="Freeform: Shape 121">
                <a:extLst>
                  <a:ext uri="{FF2B5EF4-FFF2-40B4-BE49-F238E27FC236}">
                    <a16:creationId xmlns:a16="http://schemas.microsoft.com/office/drawing/2014/main" id="{A72C1508-5103-4ADC-8537-80894225E884}"/>
                  </a:ext>
                </a:extLst>
              </p:cNvPr>
              <p:cNvSpPr/>
              <p:nvPr/>
            </p:nvSpPr>
            <p:spPr>
              <a:xfrm>
                <a:off x="-2520136" y="2738066"/>
                <a:ext cx="1676400" cy="1619250"/>
              </a:xfrm>
              <a:custGeom>
                <a:avLst/>
                <a:gdLst>
                  <a:gd name="connsiteX0" fmla="*/ 1295400 w 1676400"/>
                  <a:gd name="connsiteY0" fmla="*/ 1314450 h 1619250"/>
                  <a:gd name="connsiteX1" fmla="*/ 838200 w 1676400"/>
                  <a:gd name="connsiteY1" fmla="*/ 1314450 h 1619250"/>
                  <a:gd name="connsiteX2" fmla="*/ 381000 w 1676400"/>
                  <a:gd name="connsiteY2" fmla="*/ 1314450 h 1619250"/>
                  <a:gd name="connsiteX3" fmla="*/ 381000 w 1676400"/>
                  <a:gd name="connsiteY3" fmla="*/ 1619250 h 1619250"/>
                  <a:gd name="connsiteX4" fmla="*/ 228600 w 1676400"/>
                  <a:gd name="connsiteY4" fmla="*/ 1619250 h 1619250"/>
                  <a:gd name="connsiteX5" fmla="*/ 0 w 1676400"/>
                  <a:gd name="connsiteY5" fmla="*/ 1390650 h 1619250"/>
                  <a:gd name="connsiteX6" fmla="*/ 0 w 1676400"/>
                  <a:gd name="connsiteY6" fmla="*/ 781050 h 1619250"/>
                  <a:gd name="connsiteX7" fmla="*/ 534924 w 1676400"/>
                  <a:gd name="connsiteY7" fmla="*/ 0 h 1619250"/>
                  <a:gd name="connsiteX8" fmla="*/ 533400 w 1676400"/>
                  <a:gd name="connsiteY8" fmla="*/ 19050 h 1619250"/>
                  <a:gd name="connsiteX9" fmla="*/ 838200 w 1676400"/>
                  <a:gd name="connsiteY9" fmla="*/ 400050 h 1619250"/>
                  <a:gd name="connsiteX10" fmla="*/ 1143000 w 1676400"/>
                  <a:gd name="connsiteY10" fmla="*/ 19050 h 1619250"/>
                  <a:gd name="connsiteX11" fmla="*/ 1141476 w 1676400"/>
                  <a:gd name="connsiteY11" fmla="*/ 0 h 1619250"/>
                  <a:gd name="connsiteX12" fmla="*/ 1431036 w 1676400"/>
                  <a:gd name="connsiteY12" fmla="*/ 188214 h 1619250"/>
                  <a:gd name="connsiteX13" fmla="*/ 1676400 w 1676400"/>
                  <a:gd name="connsiteY13" fmla="*/ 781050 h 1619250"/>
                  <a:gd name="connsiteX14" fmla="*/ 1676400 w 1676400"/>
                  <a:gd name="connsiteY14" fmla="*/ 1390650 h 1619250"/>
                  <a:gd name="connsiteX15" fmla="*/ 1447800 w 1676400"/>
                  <a:gd name="connsiteY15" fmla="*/ 1619250 h 1619250"/>
                  <a:gd name="connsiteX16" fmla="*/ 1295400 w 1676400"/>
                  <a:gd name="connsiteY16" fmla="*/ 161925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6400" h="1619250">
                    <a:moveTo>
                      <a:pt x="1295400" y="1314450"/>
                    </a:moveTo>
                    <a:lnTo>
                      <a:pt x="838200" y="1314450"/>
                    </a:lnTo>
                    <a:lnTo>
                      <a:pt x="381000" y="1314450"/>
                    </a:lnTo>
                    <a:lnTo>
                      <a:pt x="381000" y="1619250"/>
                    </a:lnTo>
                    <a:lnTo>
                      <a:pt x="228600" y="1619250"/>
                    </a:lnTo>
                    <a:cubicBezTo>
                      <a:pt x="102108" y="1619250"/>
                      <a:pt x="0" y="1517142"/>
                      <a:pt x="0" y="1390650"/>
                    </a:cubicBezTo>
                    <a:lnTo>
                      <a:pt x="0" y="781050"/>
                    </a:lnTo>
                    <a:cubicBezTo>
                      <a:pt x="0" y="424434"/>
                      <a:pt x="221742" y="120396"/>
                      <a:pt x="534924" y="0"/>
                    </a:cubicBezTo>
                    <a:cubicBezTo>
                      <a:pt x="534924" y="6858"/>
                      <a:pt x="533400" y="12954"/>
                      <a:pt x="533400" y="19050"/>
                    </a:cubicBezTo>
                    <a:cubicBezTo>
                      <a:pt x="533400" y="229362"/>
                      <a:pt x="669798" y="400050"/>
                      <a:pt x="838200" y="400050"/>
                    </a:cubicBezTo>
                    <a:cubicBezTo>
                      <a:pt x="1006602" y="400050"/>
                      <a:pt x="1143000" y="229362"/>
                      <a:pt x="1143000" y="19050"/>
                    </a:cubicBezTo>
                    <a:cubicBezTo>
                      <a:pt x="1143000" y="12954"/>
                      <a:pt x="1141476" y="6858"/>
                      <a:pt x="1141476" y="0"/>
                    </a:cubicBezTo>
                    <a:cubicBezTo>
                      <a:pt x="1251204" y="41910"/>
                      <a:pt x="1349502" y="106680"/>
                      <a:pt x="1431036" y="188214"/>
                    </a:cubicBezTo>
                    <a:cubicBezTo>
                      <a:pt x="1582674" y="339852"/>
                      <a:pt x="1676400" y="549402"/>
                      <a:pt x="1676400" y="781050"/>
                    </a:cubicBezTo>
                    <a:lnTo>
                      <a:pt x="1676400" y="1390650"/>
                    </a:lnTo>
                    <a:cubicBezTo>
                      <a:pt x="1676400" y="1517142"/>
                      <a:pt x="1574292" y="1619250"/>
                      <a:pt x="1447800" y="1619250"/>
                    </a:cubicBezTo>
                    <a:lnTo>
                      <a:pt x="1295400" y="1619250"/>
                    </a:lnTo>
                    <a:close/>
                  </a:path>
                </a:pathLst>
              </a:custGeom>
              <a:solidFill>
                <a:schemeClr val="accent2"/>
              </a:solidFill>
              <a:ln w="76200" cap="flat">
                <a:noFill/>
                <a:prstDash val="solid"/>
                <a:miter/>
              </a:ln>
            </p:spPr>
            <p:txBody>
              <a:bodyPr rtlCol="0" anchor="ctr"/>
              <a:lstStyle/>
              <a:p>
                <a:endParaRPr lang="fr-FR"/>
              </a:p>
            </p:txBody>
          </p:sp>
          <p:sp>
            <p:nvSpPr>
              <p:cNvPr id="123" name="Freeform: Shape 122">
                <a:extLst>
                  <a:ext uri="{FF2B5EF4-FFF2-40B4-BE49-F238E27FC236}">
                    <a16:creationId xmlns:a16="http://schemas.microsoft.com/office/drawing/2014/main" id="{738E4DCF-BB4D-4229-9528-FFC2BD9B1EE6}"/>
                  </a:ext>
                </a:extLst>
              </p:cNvPr>
              <p:cNvSpPr/>
              <p:nvPr/>
            </p:nvSpPr>
            <p:spPr>
              <a:xfrm>
                <a:off x="-1986736" y="2680916"/>
                <a:ext cx="609600" cy="457200"/>
              </a:xfrm>
              <a:custGeom>
                <a:avLst/>
                <a:gdLst>
                  <a:gd name="connsiteX0" fmla="*/ 608076 w 609600"/>
                  <a:gd name="connsiteY0" fmla="*/ 57150 h 457200"/>
                  <a:gd name="connsiteX1" fmla="*/ 609600 w 609600"/>
                  <a:gd name="connsiteY1" fmla="*/ 76200 h 457200"/>
                  <a:gd name="connsiteX2" fmla="*/ 304800 w 609600"/>
                  <a:gd name="connsiteY2" fmla="*/ 457200 h 457200"/>
                  <a:gd name="connsiteX3" fmla="*/ 0 w 609600"/>
                  <a:gd name="connsiteY3" fmla="*/ 76200 h 457200"/>
                  <a:gd name="connsiteX4" fmla="*/ 1524 w 609600"/>
                  <a:gd name="connsiteY4" fmla="*/ 57150 h 457200"/>
                  <a:gd name="connsiteX5" fmla="*/ 304800 w 609600"/>
                  <a:gd name="connsiteY5" fmla="*/ 0 h 457200"/>
                  <a:gd name="connsiteX6" fmla="*/ 608076 w 609600"/>
                  <a:gd name="connsiteY6" fmla="*/ 571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457200">
                    <a:moveTo>
                      <a:pt x="608076" y="57150"/>
                    </a:moveTo>
                    <a:cubicBezTo>
                      <a:pt x="608076" y="64008"/>
                      <a:pt x="609600" y="70104"/>
                      <a:pt x="609600" y="76200"/>
                    </a:cubicBezTo>
                    <a:cubicBezTo>
                      <a:pt x="609600" y="286512"/>
                      <a:pt x="473202" y="457200"/>
                      <a:pt x="304800" y="457200"/>
                    </a:cubicBezTo>
                    <a:cubicBezTo>
                      <a:pt x="136398" y="457200"/>
                      <a:pt x="0" y="286512"/>
                      <a:pt x="0" y="76200"/>
                    </a:cubicBezTo>
                    <a:cubicBezTo>
                      <a:pt x="0" y="70104"/>
                      <a:pt x="1524" y="64008"/>
                      <a:pt x="1524" y="57150"/>
                    </a:cubicBezTo>
                    <a:cubicBezTo>
                      <a:pt x="95250" y="19812"/>
                      <a:pt x="198120" y="0"/>
                      <a:pt x="304800" y="0"/>
                    </a:cubicBezTo>
                    <a:cubicBezTo>
                      <a:pt x="411480" y="0"/>
                      <a:pt x="514350" y="19812"/>
                      <a:pt x="608076" y="57150"/>
                    </a:cubicBezTo>
                    <a:close/>
                  </a:path>
                </a:pathLst>
              </a:custGeom>
              <a:solidFill>
                <a:schemeClr val="accent2">
                  <a:lumMod val="20000"/>
                  <a:lumOff val="80000"/>
                </a:schemeClr>
              </a:solidFill>
              <a:ln w="76200" cap="flat">
                <a:noFill/>
                <a:prstDash val="solid"/>
                <a:miter/>
              </a:ln>
            </p:spPr>
            <p:txBody>
              <a:bodyPr rtlCol="0" anchor="ctr"/>
              <a:lstStyle/>
              <a:p>
                <a:endParaRPr lang="fr-FR"/>
              </a:p>
            </p:txBody>
          </p:sp>
          <p:sp>
            <p:nvSpPr>
              <p:cNvPr id="124" name="Freeform: Shape 123">
                <a:extLst>
                  <a:ext uri="{FF2B5EF4-FFF2-40B4-BE49-F238E27FC236}">
                    <a16:creationId xmlns:a16="http://schemas.microsoft.com/office/drawing/2014/main" id="{8FD9BA0D-3DB8-43CA-B976-33BD1074B828}"/>
                  </a:ext>
                </a:extLst>
              </p:cNvPr>
              <p:cNvSpPr/>
              <p:nvPr/>
            </p:nvSpPr>
            <p:spPr>
              <a:xfrm>
                <a:off x="-2215336" y="1614116"/>
                <a:ext cx="1066800" cy="1066800"/>
              </a:xfrm>
              <a:custGeom>
                <a:avLst/>
                <a:gdLst>
                  <a:gd name="connsiteX0" fmla="*/ 1066800 w 1066800"/>
                  <a:gd name="connsiteY0" fmla="*/ 533400 h 1066800"/>
                  <a:gd name="connsiteX1" fmla="*/ 533400 w 1066800"/>
                  <a:gd name="connsiteY1" fmla="*/ 1066800 h 1066800"/>
                  <a:gd name="connsiteX2" fmla="*/ 0 w 1066800"/>
                  <a:gd name="connsiteY2" fmla="*/ 533400 h 1066800"/>
                  <a:gd name="connsiteX3" fmla="*/ 533400 w 1066800"/>
                  <a:gd name="connsiteY3" fmla="*/ 0 h 1066800"/>
                  <a:gd name="connsiteX4" fmla="*/ 1066800 w 1066800"/>
                  <a:gd name="connsiteY4" fmla="*/ 533400 h 106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800" h="1066800">
                    <a:moveTo>
                      <a:pt x="1066800" y="533400"/>
                    </a:moveTo>
                    <a:cubicBezTo>
                      <a:pt x="1066800" y="827989"/>
                      <a:pt x="827989" y="1066800"/>
                      <a:pt x="533400" y="1066800"/>
                    </a:cubicBezTo>
                    <a:cubicBezTo>
                      <a:pt x="238811" y="1066800"/>
                      <a:pt x="0" y="827989"/>
                      <a:pt x="0" y="533400"/>
                    </a:cubicBezTo>
                    <a:cubicBezTo>
                      <a:pt x="0" y="238811"/>
                      <a:pt x="238811" y="0"/>
                      <a:pt x="533400" y="0"/>
                    </a:cubicBezTo>
                    <a:cubicBezTo>
                      <a:pt x="827989" y="0"/>
                      <a:pt x="1066800" y="238811"/>
                      <a:pt x="1066800" y="533400"/>
                    </a:cubicBezTo>
                    <a:close/>
                  </a:path>
                </a:pathLst>
              </a:custGeom>
              <a:solidFill>
                <a:schemeClr val="accent2">
                  <a:lumMod val="20000"/>
                  <a:lumOff val="80000"/>
                </a:schemeClr>
              </a:solidFill>
              <a:ln w="76200" cap="flat">
                <a:noFill/>
                <a:prstDash val="solid"/>
                <a:miter/>
              </a:ln>
            </p:spPr>
            <p:txBody>
              <a:bodyPr rtlCol="0" anchor="ctr"/>
              <a:lstStyle/>
              <a:p>
                <a:endParaRPr lang="fr-FR"/>
              </a:p>
            </p:txBody>
          </p:sp>
          <p:sp>
            <p:nvSpPr>
              <p:cNvPr id="125" name="Freeform: Shape 124">
                <a:extLst>
                  <a:ext uri="{FF2B5EF4-FFF2-40B4-BE49-F238E27FC236}">
                    <a16:creationId xmlns:a16="http://schemas.microsoft.com/office/drawing/2014/main" id="{2CB35218-8800-46C4-9E91-65D1B4AE74F2}"/>
                  </a:ext>
                </a:extLst>
              </p:cNvPr>
              <p:cNvSpPr/>
              <p:nvPr/>
            </p:nvSpPr>
            <p:spPr>
              <a:xfrm>
                <a:off x="-5110936" y="6109916"/>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chemeClr val="accent1">
                  <a:lumMod val="75000"/>
                </a:schemeClr>
              </a:solidFill>
              <a:ln w="76200" cap="flat">
                <a:noFill/>
                <a:prstDash val="solid"/>
                <a:miter/>
              </a:ln>
            </p:spPr>
            <p:txBody>
              <a:bodyPr rtlCol="0" anchor="ctr"/>
              <a:lstStyle/>
              <a:p>
                <a:endParaRPr lang="fr-FR"/>
              </a:p>
            </p:txBody>
          </p:sp>
          <p:sp>
            <p:nvSpPr>
              <p:cNvPr id="126" name="Freeform: Shape 125">
                <a:extLst>
                  <a:ext uri="{FF2B5EF4-FFF2-40B4-BE49-F238E27FC236}">
                    <a16:creationId xmlns:a16="http://schemas.microsoft.com/office/drawing/2014/main" id="{2CA94073-FB25-49D6-AF1F-931F9436B2C1}"/>
                  </a:ext>
                </a:extLst>
              </p:cNvPr>
              <p:cNvSpPr/>
              <p:nvPr/>
            </p:nvSpPr>
            <p:spPr>
              <a:xfrm>
                <a:off x="-5110936" y="5805116"/>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chemeClr val="accent1">
                  <a:lumMod val="75000"/>
                </a:schemeClr>
              </a:solidFill>
              <a:ln w="76200" cap="flat">
                <a:noFill/>
                <a:prstDash val="solid"/>
                <a:miter/>
              </a:ln>
            </p:spPr>
            <p:txBody>
              <a:bodyPr rtlCol="0" anchor="ctr"/>
              <a:lstStyle/>
              <a:p>
                <a:endParaRPr lang="fr-FR"/>
              </a:p>
            </p:txBody>
          </p:sp>
          <p:sp>
            <p:nvSpPr>
              <p:cNvPr id="127" name="Freeform: Shape 126">
                <a:extLst>
                  <a:ext uri="{FF2B5EF4-FFF2-40B4-BE49-F238E27FC236}">
                    <a16:creationId xmlns:a16="http://schemas.microsoft.com/office/drawing/2014/main" id="{56E9C018-06C6-4421-87F2-7A7C18A924A6}"/>
                  </a:ext>
                </a:extLst>
              </p:cNvPr>
              <p:cNvSpPr/>
              <p:nvPr/>
            </p:nvSpPr>
            <p:spPr>
              <a:xfrm>
                <a:off x="-5397905" y="4209259"/>
                <a:ext cx="1183538" cy="1748256"/>
              </a:xfrm>
              <a:custGeom>
                <a:avLst/>
                <a:gdLst>
                  <a:gd name="connsiteX0" fmla="*/ 0 w 1183538"/>
                  <a:gd name="connsiteY0" fmla="*/ 986257 h 1748256"/>
                  <a:gd name="connsiteX1" fmla="*/ 286969 w 1183538"/>
                  <a:gd name="connsiteY1" fmla="*/ 986257 h 1748256"/>
                  <a:gd name="connsiteX2" fmla="*/ 286969 w 1183538"/>
                  <a:gd name="connsiteY2" fmla="*/ 1443457 h 1748256"/>
                  <a:gd name="connsiteX3" fmla="*/ 439369 w 1183538"/>
                  <a:gd name="connsiteY3" fmla="*/ 1443457 h 1748256"/>
                  <a:gd name="connsiteX4" fmla="*/ 439369 w 1183538"/>
                  <a:gd name="connsiteY4" fmla="*/ 833857 h 1748256"/>
                  <a:gd name="connsiteX5" fmla="*/ 269138 w 1183538"/>
                  <a:gd name="connsiteY5" fmla="*/ 833857 h 1748256"/>
                  <a:gd name="connsiteX6" fmla="*/ 591769 w 1183538"/>
                  <a:gd name="connsiteY6" fmla="*/ 296113 h 1748256"/>
                  <a:gd name="connsiteX7" fmla="*/ 914400 w 1183538"/>
                  <a:gd name="connsiteY7" fmla="*/ 833857 h 1748256"/>
                  <a:gd name="connsiteX8" fmla="*/ 744169 w 1183538"/>
                  <a:gd name="connsiteY8" fmla="*/ 833857 h 1748256"/>
                  <a:gd name="connsiteX9" fmla="*/ 744169 w 1183538"/>
                  <a:gd name="connsiteY9" fmla="*/ 1748257 h 1748256"/>
                  <a:gd name="connsiteX10" fmla="*/ 896569 w 1183538"/>
                  <a:gd name="connsiteY10" fmla="*/ 1748257 h 1748256"/>
                  <a:gd name="connsiteX11" fmla="*/ 896569 w 1183538"/>
                  <a:gd name="connsiteY11" fmla="*/ 986257 h 1748256"/>
                  <a:gd name="connsiteX12" fmla="*/ 1183539 w 1183538"/>
                  <a:gd name="connsiteY12" fmla="*/ 986257 h 1748256"/>
                  <a:gd name="connsiteX13" fmla="*/ 591769 w 1183538"/>
                  <a:gd name="connsiteY13" fmla="*/ 0 h 174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3538" h="1748256">
                    <a:moveTo>
                      <a:pt x="0" y="986257"/>
                    </a:moveTo>
                    <a:lnTo>
                      <a:pt x="286969" y="986257"/>
                    </a:lnTo>
                    <a:lnTo>
                      <a:pt x="286969" y="1443457"/>
                    </a:lnTo>
                    <a:lnTo>
                      <a:pt x="439369" y="1443457"/>
                    </a:lnTo>
                    <a:lnTo>
                      <a:pt x="439369" y="833857"/>
                    </a:lnTo>
                    <a:lnTo>
                      <a:pt x="269138" y="833857"/>
                    </a:lnTo>
                    <a:lnTo>
                      <a:pt x="591769" y="296113"/>
                    </a:lnTo>
                    <a:lnTo>
                      <a:pt x="914400" y="833857"/>
                    </a:lnTo>
                    <a:lnTo>
                      <a:pt x="744169" y="833857"/>
                    </a:lnTo>
                    <a:lnTo>
                      <a:pt x="744169" y="1748257"/>
                    </a:lnTo>
                    <a:lnTo>
                      <a:pt x="896569" y="1748257"/>
                    </a:lnTo>
                    <a:lnTo>
                      <a:pt x="896569" y="986257"/>
                    </a:lnTo>
                    <a:lnTo>
                      <a:pt x="1183539" y="986257"/>
                    </a:lnTo>
                    <a:lnTo>
                      <a:pt x="591769" y="0"/>
                    </a:lnTo>
                    <a:close/>
                  </a:path>
                </a:pathLst>
              </a:custGeom>
              <a:solidFill>
                <a:schemeClr val="accent1">
                  <a:lumMod val="75000"/>
                </a:schemeClr>
              </a:solidFill>
              <a:ln w="76200" cap="flat">
                <a:noFill/>
                <a:prstDash val="solid"/>
                <a:miter/>
              </a:ln>
            </p:spPr>
            <p:txBody>
              <a:bodyPr rtlCol="0" anchor="ctr"/>
              <a:lstStyle/>
              <a:p>
                <a:endParaRPr lang="fr-FR"/>
              </a:p>
            </p:txBody>
          </p:sp>
          <p:sp>
            <p:nvSpPr>
              <p:cNvPr id="128" name="Freeform: Shape 127">
                <a:extLst>
                  <a:ext uri="{FF2B5EF4-FFF2-40B4-BE49-F238E27FC236}">
                    <a16:creationId xmlns:a16="http://schemas.microsoft.com/office/drawing/2014/main" id="{DF2098A6-A3FE-448E-858D-76FEA5A9BBA6}"/>
                  </a:ext>
                </a:extLst>
              </p:cNvPr>
              <p:cNvSpPr/>
              <p:nvPr/>
            </p:nvSpPr>
            <p:spPr>
              <a:xfrm>
                <a:off x="-4102505" y="2913783"/>
                <a:ext cx="1183538" cy="2738932"/>
              </a:xfrm>
              <a:custGeom>
                <a:avLst/>
                <a:gdLst>
                  <a:gd name="connsiteX0" fmla="*/ 0 w 1183538"/>
                  <a:gd name="connsiteY0" fmla="*/ 986333 h 2738932"/>
                  <a:gd name="connsiteX1" fmla="*/ 286969 w 1183538"/>
                  <a:gd name="connsiteY1" fmla="*/ 986333 h 2738932"/>
                  <a:gd name="connsiteX2" fmla="*/ 286969 w 1183538"/>
                  <a:gd name="connsiteY2" fmla="*/ 2738933 h 2738932"/>
                  <a:gd name="connsiteX3" fmla="*/ 439369 w 1183538"/>
                  <a:gd name="connsiteY3" fmla="*/ 2738933 h 2738932"/>
                  <a:gd name="connsiteX4" fmla="*/ 439369 w 1183538"/>
                  <a:gd name="connsiteY4" fmla="*/ 833933 h 2738932"/>
                  <a:gd name="connsiteX5" fmla="*/ 269139 w 1183538"/>
                  <a:gd name="connsiteY5" fmla="*/ 833933 h 2738932"/>
                  <a:gd name="connsiteX6" fmla="*/ 591769 w 1183538"/>
                  <a:gd name="connsiteY6" fmla="*/ 296266 h 2738932"/>
                  <a:gd name="connsiteX7" fmla="*/ 914400 w 1183538"/>
                  <a:gd name="connsiteY7" fmla="*/ 833933 h 2738932"/>
                  <a:gd name="connsiteX8" fmla="*/ 744169 w 1183538"/>
                  <a:gd name="connsiteY8" fmla="*/ 833933 h 2738932"/>
                  <a:gd name="connsiteX9" fmla="*/ 744169 w 1183538"/>
                  <a:gd name="connsiteY9" fmla="*/ 2434133 h 2738932"/>
                  <a:gd name="connsiteX10" fmla="*/ 896569 w 1183538"/>
                  <a:gd name="connsiteY10" fmla="*/ 2434133 h 2738932"/>
                  <a:gd name="connsiteX11" fmla="*/ 896569 w 1183538"/>
                  <a:gd name="connsiteY11" fmla="*/ 986333 h 2738932"/>
                  <a:gd name="connsiteX12" fmla="*/ 1183538 w 1183538"/>
                  <a:gd name="connsiteY12" fmla="*/ 986333 h 2738932"/>
                  <a:gd name="connsiteX13" fmla="*/ 591769 w 1183538"/>
                  <a:gd name="connsiteY13" fmla="*/ 0 h 273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3538" h="2738932">
                    <a:moveTo>
                      <a:pt x="0" y="986333"/>
                    </a:moveTo>
                    <a:lnTo>
                      <a:pt x="286969" y="986333"/>
                    </a:lnTo>
                    <a:lnTo>
                      <a:pt x="286969" y="2738933"/>
                    </a:lnTo>
                    <a:lnTo>
                      <a:pt x="439369" y="2738933"/>
                    </a:lnTo>
                    <a:lnTo>
                      <a:pt x="439369" y="833933"/>
                    </a:lnTo>
                    <a:lnTo>
                      <a:pt x="269139" y="833933"/>
                    </a:lnTo>
                    <a:lnTo>
                      <a:pt x="591769" y="296266"/>
                    </a:lnTo>
                    <a:lnTo>
                      <a:pt x="914400" y="833933"/>
                    </a:lnTo>
                    <a:lnTo>
                      <a:pt x="744169" y="833933"/>
                    </a:lnTo>
                    <a:lnTo>
                      <a:pt x="744169" y="2434133"/>
                    </a:lnTo>
                    <a:lnTo>
                      <a:pt x="896569" y="2434133"/>
                    </a:lnTo>
                    <a:lnTo>
                      <a:pt x="896569" y="986333"/>
                    </a:lnTo>
                    <a:lnTo>
                      <a:pt x="1183538" y="986333"/>
                    </a:lnTo>
                    <a:lnTo>
                      <a:pt x="591769" y="0"/>
                    </a:lnTo>
                    <a:close/>
                  </a:path>
                </a:pathLst>
              </a:custGeom>
              <a:solidFill>
                <a:schemeClr val="accent1">
                  <a:lumMod val="75000"/>
                </a:schemeClr>
              </a:solidFill>
              <a:ln w="76200" cap="flat">
                <a:noFill/>
                <a:prstDash val="solid"/>
                <a:miter/>
              </a:ln>
            </p:spPr>
            <p:txBody>
              <a:bodyPr rtlCol="0" anchor="ctr"/>
              <a:lstStyle/>
              <a:p>
                <a:endParaRPr lang="fr-FR"/>
              </a:p>
            </p:txBody>
          </p:sp>
          <p:sp>
            <p:nvSpPr>
              <p:cNvPr id="129" name="Freeform: Shape 128">
                <a:extLst>
                  <a:ext uri="{FF2B5EF4-FFF2-40B4-BE49-F238E27FC236}">
                    <a16:creationId xmlns:a16="http://schemas.microsoft.com/office/drawing/2014/main" id="{D5F92A35-62E3-4D16-BC38-DA8ACE413611}"/>
                  </a:ext>
                </a:extLst>
              </p:cNvPr>
              <p:cNvSpPr/>
              <p:nvPr/>
            </p:nvSpPr>
            <p:spPr>
              <a:xfrm>
                <a:off x="-3358336" y="5500316"/>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chemeClr val="accent1">
                  <a:lumMod val="75000"/>
                </a:schemeClr>
              </a:solidFill>
              <a:ln w="76200" cap="flat">
                <a:noFill/>
                <a:prstDash val="solid"/>
                <a:miter/>
              </a:ln>
            </p:spPr>
            <p:txBody>
              <a:bodyPr rtlCol="0" anchor="ctr"/>
              <a:lstStyle/>
              <a:p>
                <a:endParaRPr lang="fr-FR"/>
              </a:p>
            </p:txBody>
          </p:sp>
          <p:sp>
            <p:nvSpPr>
              <p:cNvPr id="130" name="Freeform: Shape 129">
                <a:extLst>
                  <a:ext uri="{FF2B5EF4-FFF2-40B4-BE49-F238E27FC236}">
                    <a16:creationId xmlns:a16="http://schemas.microsoft.com/office/drawing/2014/main" id="{241B0FC7-52CB-4B3A-BA70-3D145D151AE5}"/>
                  </a:ext>
                </a:extLst>
              </p:cNvPr>
              <p:cNvSpPr/>
              <p:nvPr/>
            </p:nvSpPr>
            <p:spPr>
              <a:xfrm>
                <a:off x="-3358336" y="5805116"/>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chemeClr val="accent1">
                  <a:lumMod val="75000"/>
                </a:schemeClr>
              </a:solidFill>
              <a:ln w="76200" cap="flat">
                <a:noFill/>
                <a:prstDash val="solid"/>
                <a:miter/>
              </a:ln>
            </p:spPr>
            <p:txBody>
              <a:bodyPr rtlCol="0" anchor="ctr"/>
              <a:lstStyle/>
              <a:p>
                <a:endParaRPr lang="fr-FR"/>
              </a:p>
            </p:txBody>
          </p:sp>
          <p:sp>
            <p:nvSpPr>
              <p:cNvPr id="131" name="Freeform: Shape 130">
                <a:extLst>
                  <a:ext uri="{FF2B5EF4-FFF2-40B4-BE49-F238E27FC236}">
                    <a16:creationId xmlns:a16="http://schemas.microsoft.com/office/drawing/2014/main" id="{0CD03CE6-7293-4B87-97D4-E830B15CD821}"/>
                  </a:ext>
                </a:extLst>
              </p:cNvPr>
              <p:cNvSpPr/>
              <p:nvPr/>
            </p:nvSpPr>
            <p:spPr>
              <a:xfrm>
                <a:off x="-1758136" y="3366716"/>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chemeClr val="accent1">
                  <a:lumMod val="50000"/>
                </a:schemeClr>
              </a:solidFill>
              <a:ln w="76200" cap="flat">
                <a:noFill/>
                <a:prstDash val="solid"/>
                <a:miter/>
              </a:ln>
            </p:spPr>
            <p:txBody>
              <a:bodyPr rtlCol="0" anchor="ctr"/>
              <a:lstStyle/>
              <a:p>
                <a:endParaRPr lang="fr-FR"/>
              </a:p>
            </p:txBody>
          </p:sp>
          <p:sp>
            <p:nvSpPr>
              <p:cNvPr id="132" name="Rectangle 131">
                <a:extLst>
                  <a:ext uri="{FF2B5EF4-FFF2-40B4-BE49-F238E27FC236}">
                    <a16:creationId xmlns:a16="http://schemas.microsoft.com/office/drawing/2014/main" id="{1921B327-507C-4EAD-892C-6D63F4E4C38C}"/>
                  </a:ext>
                </a:extLst>
              </p:cNvPr>
              <p:cNvSpPr/>
              <p:nvPr/>
            </p:nvSpPr>
            <p:spPr>
              <a:xfrm>
                <a:off x="-2262353" y="3926625"/>
                <a:ext cx="1130559" cy="4206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34" name="Title 4">
            <a:extLst>
              <a:ext uri="{FF2B5EF4-FFF2-40B4-BE49-F238E27FC236}">
                <a16:creationId xmlns:a16="http://schemas.microsoft.com/office/drawing/2014/main" id="{AEC2EDD2-9C4F-4A59-802F-86E4023A3AD9}"/>
              </a:ext>
            </a:extLst>
          </p:cNvPr>
          <p:cNvSpPr txBox="1">
            <a:spLocks/>
          </p:cNvSpPr>
          <p:nvPr/>
        </p:nvSpPr>
        <p:spPr>
          <a:xfrm>
            <a:off x="3061907" y="2034973"/>
            <a:ext cx="3053971" cy="738664"/>
          </a:xfrm>
          <a:prstGeom prst="rect">
            <a:avLst/>
          </a:prstGeom>
        </p:spPr>
        <p:txBody>
          <a:bodyPr vert="horz" lIns="91440" tIns="45720" rIns="91440" bIns="45720" rtlCol="0" anchor="t">
            <a:sp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1400" b="1" i="0" u="none" strike="noStrike" kern="1200" cap="none" spc="0" normalizeH="0" baseline="0" noProof="0">
                <a:ln>
                  <a:noFill/>
                </a:ln>
                <a:solidFill>
                  <a:srgbClr val="0070AD"/>
                </a:solidFill>
                <a:effectLst/>
                <a:uLnTx/>
                <a:uFillTx/>
                <a:latin typeface="+mn-lt"/>
                <a:cs typeface="Arial" panose="020B0604020202020204" pitchFamily="34" charset="0"/>
              </a:rPr>
              <a:t>Product </a:t>
            </a:r>
            <a:r>
              <a:rPr kumimoji="0" lang="fr-FR" sz="1400" b="1" i="0" u="none" strike="noStrike" kern="1200" cap="none" spc="0" normalizeH="0" baseline="0" noProof="0" err="1">
                <a:ln>
                  <a:noFill/>
                </a:ln>
                <a:solidFill>
                  <a:srgbClr val="0070AD"/>
                </a:solidFill>
                <a:effectLst/>
                <a:uLnTx/>
                <a:uFillTx/>
                <a:latin typeface="+mn-lt"/>
                <a:cs typeface="Arial" panose="020B0604020202020204" pitchFamily="34" charset="0"/>
              </a:rPr>
              <a:t>Backlog</a:t>
            </a:r>
            <a:br>
              <a:rPr kumimoji="0" lang="fr-FR" sz="1400" b="1" i="0" u="none" strike="noStrike" kern="1200" cap="none" spc="0" normalizeH="0" baseline="0" noProof="0">
                <a:ln>
                  <a:noFill/>
                </a:ln>
                <a:solidFill>
                  <a:srgbClr val="0070AD"/>
                </a:solidFill>
                <a:effectLst/>
                <a:uLnTx/>
                <a:uFillTx/>
                <a:latin typeface="+mn-lt"/>
                <a:cs typeface="Arial" panose="020B0604020202020204" pitchFamily="34" charset="0"/>
              </a:rPr>
            </a:br>
            <a:r>
              <a:rPr lang="en-US" sz="1400">
                <a:solidFill>
                  <a:prstClr val="black"/>
                </a:solidFill>
                <a:latin typeface="+mn-lt"/>
                <a:cs typeface="Arial" panose="020B0604020202020204" pitchFamily="34" charset="0"/>
              </a:rPr>
              <a:t>is an ordered list of things to be done to deliver the product</a:t>
            </a:r>
            <a:endParaRPr kumimoji="0" lang="fr-FR" sz="1400" b="0" i="0" u="none" strike="noStrike" kern="1200" cap="none" spc="0" normalizeH="0" baseline="0" noProof="0">
              <a:ln>
                <a:noFill/>
              </a:ln>
              <a:solidFill>
                <a:prstClr val="black"/>
              </a:solidFill>
              <a:effectLst/>
              <a:uLnTx/>
              <a:uFillTx/>
              <a:latin typeface="+mn-lt"/>
              <a:cs typeface="Arial" panose="020B0604020202020204" pitchFamily="34" charset="0"/>
            </a:endParaRPr>
          </a:p>
        </p:txBody>
      </p:sp>
      <p:sp>
        <p:nvSpPr>
          <p:cNvPr id="135" name="Arrow: Down 134">
            <a:extLst>
              <a:ext uri="{FF2B5EF4-FFF2-40B4-BE49-F238E27FC236}">
                <a16:creationId xmlns:a16="http://schemas.microsoft.com/office/drawing/2014/main" id="{D77C3949-7617-4FC4-83DA-B44B11C92009}"/>
              </a:ext>
            </a:extLst>
          </p:cNvPr>
          <p:cNvSpPr/>
          <p:nvPr/>
        </p:nvSpPr>
        <p:spPr>
          <a:xfrm rot="10800000">
            <a:off x="4215659" y="3200693"/>
            <a:ext cx="746966" cy="1562992"/>
          </a:xfrm>
          <a:prstGeom prst="downArrow">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pic>
        <p:nvPicPr>
          <p:cNvPr id="136" name="Picture 2" descr="http://www.swiftspaceinc.com/wp-content/uploads/2014/08/Document-icon.jpg">
            <a:extLst>
              <a:ext uri="{FF2B5EF4-FFF2-40B4-BE49-F238E27FC236}">
                <a16:creationId xmlns:a16="http://schemas.microsoft.com/office/drawing/2014/main" id="{535E6B6D-8828-4B89-A465-8210229E9C6F}"/>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a:off x="4129936" y="1019006"/>
            <a:ext cx="918412" cy="916032"/>
          </a:xfrm>
          <a:prstGeom prst="flowChartConnector">
            <a:avLst/>
          </a:prstGeom>
          <a:noFill/>
          <a:ln>
            <a:noFill/>
          </a:ln>
          <a:extLst>
            <a:ext uri="{909E8E84-426E-40DD-AFC4-6F175D3DCCD1}">
              <a14:hiddenFill xmlns:a14="http://schemas.microsoft.com/office/drawing/2010/main">
                <a:solidFill>
                  <a:srgbClr val="FFFFFF"/>
                </a:solidFill>
              </a14:hiddenFill>
            </a:ext>
          </a:extLst>
        </p:spPr>
      </p:pic>
      <p:grpSp>
        <p:nvGrpSpPr>
          <p:cNvPr id="137" name="Graphic 8">
            <a:extLst>
              <a:ext uri="{FF2B5EF4-FFF2-40B4-BE49-F238E27FC236}">
                <a16:creationId xmlns:a16="http://schemas.microsoft.com/office/drawing/2014/main" id="{B9607DA5-DF18-4802-89FB-F607AC83491F}"/>
              </a:ext>
            </a:extLst>
          </p:cNvPr>
          <p:cNvGrpSpPr/>
          <p:nvPr/>
        </p:nvGrpSpPr>
        <p:grpSpPr>
          <a:xfrm>
            <a:off x="10538415" y="5280622"/>
            <a:ext cx="326527" cy="326527"/>
            <a:chOff x="3657600" y="990600"/>
            <a:chExt cx="4876800" cy="4876800"/>
          </a:xfrm>
        </p:grpSpPr>
        <p:sp>
          <p:nvSpPr>
            <p:cNvPr id="138" name="Freeform: Shape 137">
              <a:extLst>
                <a:ext uri="{FF2B5EF4-FFF2-40B4-BE49-F238E27FC236}">
                  <a16:creationId xmlns:a16="http://schemas.microsoft.com/office/drawing/2014/main" id="{8CEE905B-5E91-477A-B4EF-6B6BA6BDFD17}"/>
                </a:ext>
              </a:extLst>
            </p:cNvPr>
            <p:cNvSpPr/>
            <p:nvPr/>
          </p:nvSpPr>
          <p:spPr>
            <a:xfrm>
              <a:off x="3657595" y="1289646"/>
              <a:ext cx="841957" cy="546830"/>
            </a:xfrm>
            <a:custGeom>
              <a:avLst/>
              <a:gdLst>
                <a:gd name="connsiteX0" fmla="*/ 425991 w 841957"/>
                <a:gd name="connsiteY0" fmla="*/ 7677 h 546830"/>
                <a:gd name="connsiteX1" fmla="*/ 425153 w 841957"/>
                <a:gd name="connsiteY1" fmla="*/ 0 h 546830"/>
                <a:gd name="connsiteX2" fmla="*/ 356211 w 841957"/>
                <a:gd name="connsiteY2" fmla="*/ 0 h 546830"/>
                <a:gd name="connsiteX3" fmla="*/ 20141 w 841957"/>
                <a:gd name="connsiteY3" fmla="*/ 546830 h 546830"/>
                <a:gd name="connsiteX4" fmla="*/ 730477 w 841957"/>
                <a:gd name="connsiteY4" fmla="*/ 546830 h 546830"/>
                <a:gd name="connsiteX5" fmla="*/ 841958 w 841957"/>
                <a:gd name="connsiteY5" fmla="*/ 53397 h 546830"/>
                <a:gd name="connsiteX6" fmla="*/ 425991 w 841957"/>
                <a:gd name="connsiteY6" fmla="*/ 7677 h 54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1957" h="546830">
                  <a:moveTo>
                    <a:pt x="425991" y="7677"/>
                  </a:moveTo>
                  <a:lnTo>
                    <a:pt x="425153" y="0"/>
                  </a:lnTo>
                  <a:lnTo>
                    <a:pt x="356211" y="0"/>
                  </a:lnTo>
                  <a:cubicBezTo>
                    <a:pt x="-123458" y="0"/>
                    <a:pt x="20141" y="546830"/>
                    <a:pt x="20141" y="546830"/>
                  </a:cubicBezTo>
                  <a:lnTo>
                    <a:pt x="730477" y="546830"/>
                  </a:lnTo>
                  <a:lnTo>
                    <a:pt x="841958" y="53397"/>
                  </a:lnTo>
                  <a:lnTo>
                    <a:pt x="425991" y="7677"/>
                  </a:lnTo>
                  <a:close/>
                </a:path>
              </a:pathLst>
            </a:custGeom>
            <a:solidFill>
              <a:srgbClr val="D2D2D2"/>
            </a:solidFill>
            <a:ln w="9525" cap="flat">
              <a:solidFill>
                <a:schemeClr val="tx1"/>
              </a:solidFill>
              <a:prstDash val="solid"/>
              <a:miter/>
            </a:ln>
          </p:spPr>
          <p:txBody>
            <a:bodyPr rtlCol="0" anchor="ctr"/>
            <a:lstStyle/>
            <a:p>
              <a:endParaRPr lang="fr-FR"/>
            </a:p>
          </p:txBody>
        </p:sp>
        <p:sp>
          <p:nvSpPr>
            <p:cNvPr id="139" name="Freeform: Shape 138">
              <a:extLst>
                <a:ext uri="{FF2B5EF4-FFF2-40B4-BE49-F238E27FC236}">
                  <a16:creationId xmlns:a16="http://schemas.microsoft.com/office/drawing/2014/main" id="{1C629364-846A-495A-B46C-2CBC8BD67BA4}"/>
                </a:ext>
              </a:extLst>
            </p:cNvPr>
            <p:cNvSpPr/>
            <p:nvPr/>
          </p:nvSpPr>
          <p:spPr>
            <a:xfrm>
              <a:off x="4013815" y="1289656"/>
              <a:ext cx="3716083" cy="4278696"/>
            </a:xfrm>
            <a:custGeom>
              <a:avLst/>
              <a:gdLst>
                <a:gd name="connsiteX0" fmla="*/ 3716084 w 3716083"/>
                <a:gd name="connsiteY0" fmla="*/ 3731876 h 4278696"/>
                <a:gd name="connsiteX1" fmla="*/ 3211582 w 3716083"/>
                <a:gd name="connsiteY1" fmla="*/ 0 h 4278696"/>
                <a:gd name="connsiteX2" fmla="*/ 0 w 3716083"/>
                <a:gd name="connsiteY2" fmla="*/ 0 h 4278696"/>
                <a:gd name="connsiteX3" fmla="*/ 853821 w 3716083"/>
                <a:gd name="connsiteY3" fmla="*/ 4278697 h 4278696"/>
                <a:gd name="connsiteX4" fmla="*/ 1058761 w 3716083"/>
                <a:gd name="connsiteY4" fmla="*/ 4278697 h 4278696"/>
                <a:gd name="connsiteX5" fmla="*/ 1169156 w 3716083"/>
                <a:gd name="connsiteY5" fmla="*/ 4231825 h 4278696"/>
                <a:gd name="connsiteX6" fmla="*/ 1134523 w 3716083"/>
                <a:gd name="connsiteY6" fmla="*/ 4225071 h 4278696"/>
                <a:gd name="connsiteX7" fmla="*/ 3716084 w 3716083"/>
                <a:gd name="connsiteY7" fmla="*/ 3731876 h 4278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6083" h="4278696">
                  <a:moveTo>
                    <a:pt x="3716084" y="3731876"/>
                  </a:moveTo>
                  <a:cubicBezTo>
                    <a:pt x="3524860" y="2578103"/>
                    <a:pt x="3911584" y="0"/>
                    <a:pt x="3211582" y="0"/>
                  </a:cubicBezTo>
                  <a:lnTo>
                    <a:pt x="0" y="0"/>
                  </a:lnTo>
                  <a:cubicBezTo>
                    <a:pt x="901789" y="0"/>
                    <a:pt x="0" y="4278697"/>
                    <a:pt x="853821" y="4278697"/>
                  </a:cubicBezTo>
                  <a:lnTo>
                    <a:pt x="1058761" y="4278697"/>
                  </a:lnTo>
                  <a:lnTo>
                    <a:pt x="1169156" y="4231825"/>
                  </a:lnTo>
                  <a:lnTo>
                    <a:pt x="1134523" y="4225071"/>
                  </a:lnTo>
                  <a:lnTo>
                    <a:pt x="3716084" y="3731876"/>
                  </a:lnTo>
                  <a:close/>
                </a:path>
              </a:pathLst>
            </a:custGeom>
            <a:solidFill>
              <a:srgbClr val="EFEDEE"/>
            </a:solidFill>
            <a:ln w="9525" cap="flat">
              <a:solidFill>
                <a:schemeClr val="tx1"/>
              </a:solidFill>
              <a:prstDash val="solid"/>
              <a:miter/>
            </a:ln>
          </p:spPr>
          <p:txBody>
            <a:bodyPr rtlCol="0" anchor="ctr"/>
            <a:lstStyle/>
            <a:p>
              <a:endParaRPr lang="fr-FR"/>
            </a:p>
          </p:txBody>
        </p:sp>
        <p:sp>
          <p:nvSpPr>
            <p:cNvPr id="140" name="Freeform: Shape 139">
              <a:extLst>
                <a:ext uri="{FF2B5EF4-FFF2-40B4-BE49-F238E27FC236}">
                  <a16:creationId xmlns:a16="http://schemas.microsoft.com/office/drawing/2014/main" id="{1A6AE33B-92EF-4D8E-ACB7-22CEEF8E7C1F}"/>
                </a:ext>
              </a:extLst>
            </p:cNvPr>
            <p:cNvSpPr/>
            <p:nvPr/>
          </p:nvSpPr>
          <p:spPr>
            <a:xfrm>
              <a:off x="4867646" y="5021532"/>
              <a:ext cx="3567805" cy="546830"/>
            </a:xfrm>
            <a:custGeom>
              <a:avLst/>
              <a:gdLst>
                <a:gd name="connsiteX0" fmla="*/ 0 w 3567805"/>
                <a:gd name="connsiteY0" fmla="*/ 546830 h 546830"/>
                <a:gd name="connsiteX1" fmla="*/ 336071 w 3567805"/>
                <a:gd name="connsiteY1" fmla="*/ 0 h 546830"/>
                <a:gd name="connsiteX2" fmla="*/ 3547663 w 3567805"/>
                <a:gd name="connsiteY2" fmla="*/ 0 h 546830"/>
                <a:gd name="connsiteX3" fmla="*/ 3211592 w 3567805"/>
                <a:gd name="connsiteY3" fmla="*/ 546830 h 546830"/>
                <a:gd name="connsiteX4" fmla="*/ 0 w 3567805"/>
                <a:gd name="connsiteY4" fmla="*/ 546830 h 546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7805" h="546830">
                  <a:moveTo>
                    <a:pt x="0" y="546830"/>
                  </a:moveTo>
                  <a:cubicBezTo>
                    <a:pt x="479669" y="546830"/>
                    <a:pt x="336071" y="0"/>
                    <a:pt x="336071" y="0"/>
                  </a:cubicBezTo>
                  <a:lnTo>
                    <a:pt x="3547663" y="0"/>
                  </a:lnTo>
                  <a:cubicBezTo>
                    <a:pt x="3547663" y="0"/>
                    <a:pt x="3691271" y="546830"/>
                    <a:pt x="3211592" y="546830"/>
                  </a:cubicBezTo>
                  <a:lnTo>
                    <a:pt x="0" y="546830"/>
                  </a:lnTo>
                  <a:close/>
                </a:path>
              </a:pathLst>
            </a:custGeom>
            <a:solidFill>
              <a:srgbClr val="D2D2D2"/>
            </a:solidFill>
            <a:ln w="9525" cap="flat">
              <a:solidFill>
                <a:schemeClr val="tx1"/>
              </a:solidFill>
              <a:prstDash val="solid"/>
              <a:miter/>
            </a:ln>
          </p:spPr>
          <p:txBody>
            <a:bodyPr rtlCol="0" anchor="ctr"/>
            <a:lstStyle/>
            <a:p>
              <a:endParaRPr lang="fr-FR"/>
            </a:p>
          </p:txBody>
        </p:sp>
        <p:grpSp>
          <p:nvGrpSpPr>
            <p:cNvPr id="141" name="Graphic 8">
              <a:extLst>
                <a:ext uri="{FF2B5EF4-FFF2-40B4-BE49-F238E27FC236}">
                  <a16:creationId xmlns:a16="http://schemas.microsoft.com/office/drawing/2014/main" id="{FCFF01BA-DBD9-4401-91EC-B2507077794A}"/>
                </a:ext>
              </a:extLst>
            </p:cNvPr>
            <p:cNvGrpSpPr/>
            <p:nvPr/>
          </p:nvGrpSpPr>
          <p:grpSpPr>
            <a:xfrm>
              <a:off x="4794046" y="2016690"/>
              <a:ext cx="2546022" cy="2622785"/>
              <a:chOff x="4794046" y="2016690"/>
              <a:chExt cx="2546022" cy="2622785"/>
            </a:xfrm>
            <a:solidFill>
              <a:srgbClr val="3A484A"/>
            </a:solidFill>
          </p:grpSpPr>
          <p:sp>
            <p:nvSpPr>
              <p:cNvPr id="144" name="Freeform: Shape 143">
                <a:extLst>
                  <a:ext uri="{FF2B5EF4-FFF2-40B4-BE49-F238E27FC236}">
                    <a16:creationId xmlns:a16="http://schemas.microsoft.com/office/drawing/2014/main" id="{07728CEA-5E48-4B37-A547-CA19BB5B0D08}"/>
                  </a:ext>
                </a:extLst>
              </p:cNvPr>
              <p:cNvSpPr/>
              <p:nvPr/>
            </p:nvSpPr>
            <p:spPr>
              <a:xfrm>
                <a:off x="4794046" y="2016690"/>
                <a:ext cx="1163954" cy="147180"/>
              </a:xfrm>
              <a:custGeom>
                <a:avLst/>
                <a:gdLst>
                  <a:gd name="connsiteX0" fmla="*/ 1090365 w 1163954"/>
                  <a:gd name="connsiteY0" fmla="*/ 147180 h 147180"/>
                  <a:gd name="connsiteX1" fmla="*/ 73590 w 1163954"/>
                  <a:gd name="connsiteY1" fmla="*/ 147180 h 147180"/>
                  <a:gd name="connsiteX2" fmla="*/ 0 w 1163954"/>
                  <a:gd name="connsiteY2" fmla="*/ 73590 h 147180"/>
                  <a:gd name="connsiteX3" fmla="*/ 73590 w 1163954"/>
                  <a:gd name="connsiteY3" fmla="*/ 0 h 147180"/>
                  <a:gd name="connsiteX4" fmla="*/ 1090365 w 1163954"/>
                  <a:gd name="connsiteY4" fmla="*/ 0 h 147180"/>
                  <a:gd name="connsiteX5" fmla="*/ 1163955 w 1163954"/>
                  <a:gd name="connsiteY5" fmla="*/ 73590 h 147180"/>
                  <a:gd name="connsiteX6" fmla="*/ 1090365 w 1163954"/>
                  <a:gd name="connsiteY6" fmla="*/ 147180 h 14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3954" h="147180">
                    <a:moveTo>
                      <a:pt x="1090365" y="147180"/>
                    </a:moveTo>
                    <a:lnTo>
                      <a:pt x="73590" y="147180"/>
                    </a:lnTo>
                    <a:cubicBezTo>
                      <a:pt x="32937" y="147180"/>
                      <a:pt x="0" y="114233"/>
                      <a:pt x="0" y="73590"/>
                    </a:cubicBezTo>
                    <a:cubicBezTo>
                      <a:pt x="0" y="32947"/>
                      <a:pt x="32937" y="0"/>
                      <a:pt x="73590" y="0"/>
                    </a:cubicBezTo>
                    <a:lnTo>
                      <a:pt x="1090365" y="0"/>
                    </a:lnTo>
                    <a:cubicBezTo>
                      <a:pt x="1131018" y="0"/>
                      <a:pt x="1163955" y="32947"/>
                      <a:pt x="1163955" y="73590"/>
                    </a:cubicBezTo>
                    <a:cubicBezTo>
                      <a:pt x="1163955" y="114233"/>
                      <a:pt x="1131018" y="147180"/>
                      <a:pt x="1090365" y="147180"/>
                    </a:cubicBezTo>
                    <a:close/>
                  </a:path>
                </a:pathLst>
              </a:custGeom>
              <a:solidFill>
                <a:srgbClr val="3A484A"/>
              </a:solidFill>
              <a:ln w="9525" cap="flat">
                <a:noFill/>
                <a:prstDash val="solid"/>
                <a:miter/>
              </a:ln>
            </p:spPr>
            <p:txBody>
              <a:bodyPr rtlCol="0" anchor="ctr"/>
              <a:lstStyle/>
              <a:p>
                <a:endParaRPr lang="fr-FR"/>
              </a:p>
            </p:txBody>
          </p:sp>
          <p:sp>
            <p:nvSpPr>
              <p:cNvPr id="145" name="Freeform: Shape 144">
                <a:extLst>
                  <a:ext uri="{FF2B5EF4-FFF2-40B4-BE49-F238E27FC236}">
                    <a16:creationId xmlns:a16="http://schemas.microsoft.com/office/drawing/2014/main" id="{BBCF4FCB-3E99-485E-8131-30795C342368}"/>
                  </a:ext>
                </a:extLst>
              </p:cNvPr>
              <p:cNvSpPr/>
              <p:nvPr/>
            </p:nvSpPr>
            <p:spPr>
              <a:xfrm>
                <a:off x="6648554" y="4492294"/>
                <a:ext cx="691515" cy="147180"/>
              </a:xfrm>
              <a:custGeom>
                <a:avLst/>
                <a:gdLst>
                  <a:gd name="connsiteX0" fmla="*/ 617925 w 691515"/>
                  <a:gd name="connsiteY0" fmla="*/ 147181 h 147180"/>
                  <a:gd name="connsiteX1" fmla="*/ 73590 w 691515"/>
                  <a:gd name="connsiteY1" fmla="*/ 147181 h 147180"/>
                  <a:gd name="connsiteX2" fmla="*/ 0 w 691515"/>
                  <a:gd name="connsiteY2" fmla="*/ 73590 h 147180"/>
                  <a:gd name="connsiteX3" fmla="*/ 73590 w 691515"/>
                  <a:gd name="connsiteY3" fmla="*/ 0 h 147180"/>
                  <a:gd name="connsiteX4" fmla="*/ 617925 w 691515"/>
                  <a:gd name="connsiteY4" fmla="*/ 0 h 147180"/>
                  <a:gd name="connsiteX5" fmla="*/ 691515 w 691515"/>
                  <a:gd name="connsiteY5" fmla="*/ 73590 h 147180"/>
                  <a:gd name="connsiteX6" fmla="*/ 617925 w 691515"/>
                  <a:gd name="connsiteY6" fmla="*/ 147181 h 14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15" h="147180">
                    <a:moveTo>
                      <a:pt x="617925" y="147181"/>
                    </a:moveTo>
                    <a:lnTo>
                      <a:pt x="73590" y="147181"/>
                    </a:lnTo>
                    <a:cubicBezTo>
                      <a:pt x="32938" y="147181"/>
                      <a:pt x="0" y="114233"/>
                      <a:pt x="0" y="73590"/>
                    </a:cubicBezTo>
                    <a:cubicBezTo>
                      <a:pt x="0" y="32947"/>
                      <a:pt x="32938" y="0"/>
                      <a:pt x="73590" y="0"/>
                    </a:cubicBezTo>
                    <a:lnTo>
                      <a:pt x="617925" y="0"/>
                    </a:lnTo>
                    <a:cubicBezTo>
                      <a:pt x="658578" y="0"/>
                      <a:pt x="691515" y="32947"/>
                      <a:pt x="691515" y="73590"/>
                    </a:cubicBezTo>
                    <a:cubicBezTo>
                      <a:pt x="691515" y="114224"/>
                      <a:pt x="658578" y="147181"/>
                      <a:pt x="617925" y="147181"/>
                    </a:cubicBezTo>
                    <a:close/>
                  </a:path>
                </a:pathLst>
              </a:custGeom>
              <a:solidFill>
                <a:srgbClr val="3A484A"/>
              </a:solidFill>
              <a:ln w="9525" cap="flat">
                <a:noFill/>
                <a:prstDash val="solid"/>
                <a:miter/>
              </a:ln>
            </p:spPr>
            <p:txBody>
              <a:bodyPr rtlCol="0" anchor="ctr"/>
              <a:lstStyle/>
              <a:p>
                <a:endParaRPr lang="fr-FR"/>
              </a:p>
            </p:txBody>
          </p:sp>
          <p:sp>
            <p:nvSpPr>
              <p:cNvPr id="146" name="Freeform: Shape 145">
                <a:extLst>
                  <a:ext uri="{FF2B5EF4-FFF2-40B4-BE49-F238E27FC236}">
                    <a16:creationId xmlns:a16="http://schemas.microsoft.com/office/drawing/2014/main" id="{49BB4446-B7D9-4491-949B-E93361664018}"/>
                  </a:ext>
                </a:extLst>
              </p:cNvPr>
              <p:cNvSpPr/>
              <p:nvPr/>
            </p:nvSpPr>
            <p:spPr>
              <a:xfrm>
                <a:off x="4794046" y="2456573"/>
                <a:ext cx="2406110" cy="147180"/>
              </a:xfrm>
              <a:custGeom>
                <a:avLst/>
                <a:gdLst>
                  <a:gd name="connsiteX0" fmla="*/ 2332520 w 2406110"/>
                  <a:gd name="connsiteY0" fmla="*/ 147180 h 147180"/>
                  <a:gd name="connsiteX1" fmla="*/ 73590 w 2406110"/>
                  <a:gd name="connsiteY1" fmla="*/ 147180 h 147180"/>
                  <a:gd name="connsiteX2" fmla="*/ 0 w 2406110"/>
                  <a:gd name="connsiteY2" fmla="*/ 73590 h 147180"/>
                  <a:gd name="connsiteX3" fmla="*/ 73590 w 2406110"/>
                  <a:gd name="connsiteY3" fmla="*/ 0 h 147180"/>
                  <a:gd name="connsiteX4" fmla="*/ 2332520 w 2406110"/>
                  <a:gd name="connsiteY4" fmla="*/ 0 h 147180"/>
                  <a:gd name="connsiteX5" fmla="*/ 2406110 w 2406110"/>
                  <a:gd name="connsiteY5" fmla="*/ 73590 h 147180"/>
                  <a:gd name="connsiteX6" fmla="*/ 2332520 w 2406110"/>
                  <a:gd name="connsiteY6" fmla="*/ 147180 h 14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6110" h="147180">
                    <a:moveTo>
                      <a:pt x="2332520" y="147180"/>
                    </a:moveTo>
                    <a:lnTo>
                      <a:pt x="73590" y="147180"/>
                    </a:lnTo>
                    <a:cubicBezTo>
                      <a:pt x="32937" y="147180"/>
                      <a:pt x="0" y="114233"/>
                      <a:pt x="0" y="73590"/>
                    </a:cubicBezTo>
                    <a:cubicBezTo>
                      <a:pt x="0" y="32947"/>
                      <a:pt x="32937" y="0"/>
                      <a:pt x="73590" y="0"/>
                    </a:cubicBezTo>
                    <a:lnTo>
                      <a:pt x="2332520" y="0"/>
                    </a:lnTo>
                    <a:cubicBezTo>
                      <a:pt x="2373173" y="0"/>
                      <a:pt x="2406110" y="32947"/>
                      <a:pt x="2406110" y="73590"/>
                    </a:cubicBezTo>
                    <a:cubicBezTo>
                      <a:pt x="2406110" y="114233"/>
                      <a:pt x="2373173" y="147180"/>
                      <a:pt x="2332520" y="147180"/>
                    </a:cubicBezTo>
                    <a:close/>
                  </a:path>
                </a:pathLst>
              </a:custGeom>
              <a:solidFill>
                <a:srgbClr val="3A484A"/>
              </a:solidFill>
              <a:ln w="9525" cap="flat">
                <a:noFill/>
                <a:prstDash val="solid"/>
                <a:miter/>
              </a:ln>
            </p:spPr>
            <p:txBody>
              <a:bodyPr rtlCol="0" anchor="ctr"/>
              <a:lstStyle/>
              <a:p>
                <a:endParaRPr lang="fr-FR"/>
              </a:p>
            </p:txBody>
          </p:sp>
          <p:sp>
            <p:nvSpPr>
              <p:cNvPr id="147" name="Freeform: Shape 146">
                <a:extLst>
                  <a:ext uri="{FF2B5EF4-FFF2-40B4-BE49-F238E27FC236}">
                    <a16:creationId xmlns:a16="http://schemas.microsoft.com/office/drawing/2014/main" id="{363423DB-97AE-4ECA-B213-60FAFD308565}"/>
                  </a:ext>
                </a:extLst>
              </p:cNvPr>
              <p:cNvSpPr/>
              <p:nvPr/>
            </p:nvSpPr>
            <p:spPr>
              <a:xfrm>
                <a:off x="4794046" y="2856757"/>
                <a:ext cx="2406110" cy="147180"/>
              </a:xfrm>
              <a:custGeom>
                <a:avLst/>
                <a:gdLst>
                  <a:gd name="connsiteX0" fmla="*/ 2332520 w 2406110"/>
                  <a:gd name="connsiteY0" fmla="*/ 147180 h 147180"/>
                  <a:gd name="connsiteX1" fmla="*/ 73590 w 2406110"/>
                  <a:gd name="connsiteY1" fmla="*/ 147180 h 147180"/>
                  <a:gd name="connsiteX2" fmla="*/ 0 w 2406110"/>
                  <a:gd name="connsiteY2" fmla="*/ 73590 h 147180"/>
                  <a:gd name="connsiteX3" fmla="*/ 73590 w 2406110"/>
                  <a:gd name="connsiteY3" fmla="*/ 0 h 147180"/>
                  <a:gd name="connsiteX4" fmla="*/ 2332520 w 2406110"/>
                  <a:gd name="connsiteY4" fmla="*/ 0 h 147180"/>
                  <a:gd name="connsiteX5" fmla="*/ 2406110 w 2406110"/>
                  <a:gd name="connsiteY5" fmla="*/ 73590 h 147180"/>
                  <a:gd name="connsiteX6" fmla="*/ 2332520 w 2406110"/>
                  <a:gd name="connsiteY6" fmla="*/ 147180 h 14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6110" h="147180">
                    <a:moveTo>
                      <a:pt x="2332520" y="147180"/>
                    </a:moveTo>
                    <a:lnTo>
                      <a:pt x="73590" y="147180"/>
                    </a:lnTo>
                    <a:cubicBezTo>
                      <a:pt x="32937" y="147180"/>
                      <a:pt x="0" y="114233"/>
                      <a:pt x="0" y="73590"/>
                    </a:cubicBezTo>
                    <a:cubicBezTo>
                      <a:pt x="0" y="32947"/>
                      <a:pt x="32937" y="0"/>
                      <a:pt x="73590" y="0"/>
                    </a:cubicBezTo>
                    <a:lnTo>
                      <a:pt x="2332520" y="0"/>
                    </a:lnTo>
                    <a:cubicBezTo>
                      <a:pt x="2373173" y="0"/>
                      <a:pt x="2406110" y="32947"/>
                      <a:pt x="2406110" y="73590"/>
                    </a:cubicBezTo>
                    <a:cubicBezTo>
                      <a:pt x="2406110" y="114233"/>
                      <a:pt x="2373173" y="147180"/>
                      <a:pt x="2332520" y="147180"/>
                    </a:cubicBezTo>
                    <a:close/>
                  </a:path>
                </a:pathLst>
              </a:custGeom>
              <a:solidFill>
                <a:srgbClr val="3A484A"/>
              </a:solidFill>
              <a:ln w="9525" cap="flat">
                <a:noFill/>
                <a:prstDash val="solid"/>
                <a:miter/>
              </a:ln>
            </p:spPr>
            <p:txBody>
              <a:bodyPr rtlCol="0" anchor="ctr"/>
              <a:lstStyle/>
              <a:p>
                <a:endParaRPr lang="fr-FR"/>
              </a:p>
            </p:txBody>
          </p:sp>
          <p:sp>
            <p:nvSpPr>
              <p:cNvPr id="148" name="Freeform: Shape 147">
                <a:extLst>
                  <a:ext uri="{FF2B5EF4-FFF2-40B4-BE49-F238E27FC236}">
                    <a16:creationId xmlns:a16="http://schemas.microsoft.com/office/drawing/2014/main" id="{B96A6C43-0F40-47FC-9413-665B2A68F233}"/>
                  </a:ext>
                </a:extLst>
              </p:cNvPr>
              <p:cNvSpPr/>
              <p:nvPr/>
            </p:nvSpPr>
            <p:spPr>
              <a:xfrm>
                <a:off x="4794046" y="3256949"/>
                <a:ext cx="1914877" cy="147180"/>
              </a:xfrm>
              <a:custGeom>
                <a:avLst/>
                <a:gdLst>
                  <a:gd name="connsiteX0" fmla="*/ 1841297 w 1914877"/>
                  <a:gd name="connsiteY0" fmla="*/ 147180 h 147180"/>
                  <a:gd name="connsiteX1" fmla="*/ 73590 w 1914877"/>
                  <a:gd name="connsiteY1" fmla="*/ 147180 h 147180"/>
                  <a:gd name="connsiteX2" fmla="*/ 0 w 1914877"/>
                  <a:gd name="connsiteY2" fmla="*/ 73590 h 147180"/>
                  <a:gd name="connsiteX3" fmla="*/ 73590 w 1914877"/>
                  <a:gd name="connsiteY3" fmla="*/ 0 h 147180"/>
                  <a:gd name="connsiteX4" fmla="*/ 1841287 w 1914877"/>
                  <a:gd name="connsiteY4" fmla="*/ 0 h 147180"/>
                  <a:gd name="connsiteX5" fmla="*/ 1914878 w 1914877"/>
                  <a:gd name="connsiteY5" fmla="*/ 73590 h 147180"/>
                  <a:gd name="connsiteX6" fmla="*/ 1841297 w 1914877"/>
                  <a:gd name="connsiteY6" fmla="*/ 147180 h 14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4877" h="147180">
                    <a:moveTo>
                      <a:pt x="1841297" y="147180"/>
                    </a:moveTo>
                    <a:lnTo>
                      <a:pt x="73590" y="147180"/>
                    </a:lnTo>
                    <a:cubicBezTo>
                      <a:pt x="32937" y="147180"/>
                      <a:pt x="0" y="114233"/>
                      <a:pt x="0" y="73590"/>
                    </a:cubicBezTo>
                    <a:cubicBezTo>
                      <a:pt x="0" y="32947"/>
                      <a:pt x="32937" y="0"/>
                      <a:pt x="73590" y="0"/>
                    </a:cubicBezTo>
                    <a:lnTo>
                      <a:pt x="1841287" y="0"/>
                    </a:lnTo>
                    <a:cubicBezTo>
                      <a:pt x="1881940" y="0"/>
                      <a:pt x="1914878" y="32947"/>
                      <a:pt x="1914878" y="73590"/>
                    </a:cubicBezTo>
                    <a:cubicBezTo>
                      <a:pt x="1914878" y="114233"/>
                      <a:pt x="1881940" y="147180"/>
                      <a:pt x="1841297" y="147180"/>
                    </a:cubicBezTo>
                    <a:close/>
                  </a:path>
                </a:pathLst>
              </a:custGeom>
              <a:solidFill>
                <a:srgbClr val="3A484A"/>
              </a:solidFill>
              <a:ln w="9525" cap="flat">
                <a:noFill/>
                <a:prstDash val="solid"/>
                <a:miter/>
              </a:ln>
            </p:spPr>
            <p:txBody>
              <a:bodyPr rtlCol="0" anchor="ctr"/>
              <a:lstStyle/>
              <a:p>
                <a:endParaRPr lang="fr-FR"/>
              </a:p>
            </p:txBody>
          </p:sp>
        </p:grpSp>
        <p:sp>
          <p:nvSpPr>
            <p:cNvPr id="142" name="Freeform: Shape 141">
              <a:extLst>
                <a:ext uri="{FF2B5EF4-FFF2-40B4-BE49-F238E27FC236}">
                  <a16:creationId xmlns:a16="http://schemas.microsoft.com/office/drawing/2014/main" id="{A31237A7-EC28-4FAE-AE97-A70CF90C1433}"/>
                </a:ext>
              </a:extLst>
            </p:cNvPr>
            <p:cNvSpPr/>
            <p:nvPr/>
          </p:nvSpPr>
          <p:spPr>
            <a:xfrm>
              <a:off x="6446062" y="1453353"/>
              <a:ext cx="2088337" cy="2088337"/>
            </a:xfrm>
            <a:custGeom>
              <a:avLst/>
              <a:gdLst>
                <a:gd name="connsiteX0" fmla="*/ 721128 w 2088337"/>
                <a:gd name="connsiteY0" fmla="*/ 721128 h 2088337"/>
                <a:gd name="connsiteX1" fmla="*/ 0 w 2088337"/>
                <a:gd name="connsiteY1" fmla="*/ 2088337 h 2088337"/>
                <a:gd name="connsiteX2" fmla="*/ 1367209 w 2088337"/>
                <a:gd name="connsiteY2" fmla="*/ 1367209 h 2088337"/>
                <a:gd name="connsiteX3" fmla="*/ 2088337 w 2088337"/>
                <a:gd name="connsiteY3" fmla="*/ 0 h 2088337"/>
                <a:gd name="connsiteX4" fmla="*/ 721128 w 2088337"/>
                <a:gd name="connsiteY4" fmla="*/ 721128 h 2088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337" h="2088337">
                  <a:moveTo>
                    <a:pt x="721128" y="721128"/>
                  </a:moveTo>
                  <a:cubicBezTo>
                    <a:pt x="288722" y="1153535"/>
                    <a:pt x="34776" y="1663141"/>
                    <a:pt x="0" y="2088337"/>
                  </a:cubicBezTo>
                  <a:cubicBezTo>
                    <a:pt x="425196" y="2053571"/>
                    <a:pt x="934812" y="1799615"/>
                    <a:pt x="1367209" y="1367209"/>
                  </a:cubicBezTo>
                  <a:cubicBezTo>
                    <a:pt x="1799606" y="934803"/>
                    <a:pt x="2053571" y="425196"/>
                    <a:pt x="2088337" y="0"/>
                  </a:cubicBezTo>
                  <a:cubicBezTo>
                    <a:pt x="1663151" y="34776"/>
                    <a:pt x="1153525" y="288722"/>
                    <a:pt x="721128" y="721128"/>
                  </a:cubicBezTo>
                  <a:close/>
                </a:path>
              </a:pathLst>
            </a:custGeom>
            <a:solidFill>
              <a:srgbClr val="F2C42C"/>
            </a:solidFill>
            <a:ln w="9525" cap="flat">
              <a:solidFill>
                <a:schemeClr val="tx1"/>
              </a:solidFill>
              <a:prstDash val="solid"/>
              <a:miter/>
            </a:ln>
          </p:spPr>
          <p:txBody>
            <a:bodyPr rtlCol="0" anchor="ctr"/>
            <a:lstStyle/>
            <a:p>
              <a:endParaRPr lang="fr-FR"/>
            </a:p>
          </p:txBody>
        </p:sp>
        <p:sp>
          <p:nvSpPr>
            <p:cNvPr id="143" name="Freeform: Shape 142">
              <a:extLst>
                <a:ext uri="{FF2B5EF4-FFF2-40B4-BE49-F238E27FC236}">
                  <a16:creationId xmlns:a16="http://schemas.microsoft.com/office/drawing/2014/main" id="{F62DB1E7-BDA6-438E-B18A-63905C3FC269}"/>
                </a:ext>
              </a:extLst>
            </p:cNvPr>
            <p:cNvSpPr/>
            <p:nvPr/>
          </p:nvSpPr>
          <p:spPr>
            <a:xfrm>
              <a:off x="6126549" y="1998166"/>
              <a:ext cx="1863047" cy="1863040"/>
            </a:xfrm>
            <a:custGeom>
              <a:avLst/>
              <a:gdLst>
                <a:gd name="connsiteX0" fmla="*/ 73597 w 1863047"/>
                <a:gd name="connsiteY0" fmla="*/ 1863040 h 1863040"/>
                <a:gd name="connsiteX1" fmla="*/ 21553 w 1863047"/>
                <a:gd name="connsiteY1" fmla="*/ 1841485 h 1863040"/>
                <a:gd name="connsiteX2" fmla="*/ 21553 w 1863047"/>
                <a:gd name="connsiteY2" fmla="*/ 1737415 h 1863040"/>
                <a:gd name="connsiteX3" fmla="*/ 1737415 w 1863047"/>
                <a:gd name="connsiteY3" fmla="*/ 21553 h 1863040"/>
                <a:gd name="connsiteX4" fmla="*/ 1841495 w 1863047"/>
                <a:gd name="connsiteY4" fmla="*/ 21553 h 1863040"/>
                <a:gd name="connsiteX5" fmla="*/ 1841495 w 1863047"/>
                <a:gd name="connsiteY5" fmla="*/ 125623 h 1863040"/>
                <a:gd name="connsiteX6" fmla="*/ 125642 w 1863047"/>
                <a:gd name="connsiteY6" fmla="*/ 1841475 h 1863040"/>
                <a:gd name="connsiteX7" fmla="*/ 73597 w 1863047"/>
                <a:gd name="connsiteY7" fmla="*/ 1863040 h 186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3047" h="1863040">
                  <a:moveTo>
                    <a:pt x="73597" y="1863040"/>
                  </a:moveTo>
                  <a:cubicBezTo>
                    <a:pt x="54766" y="1863040"/>
                    <a:pt x="35926" y="1855858"/>
                    <a:pt x="21553" y="1841485"/>
                  </a:cubicBezTo>
                  <a:cubicBezTo>
                    <a:pt x="-7184" y="1812748"/>
                    <a:pt x="-7184" y="1766142"/>
                    <a:pt x="21553" y="1737415"/>
                  </a:cubicBezTo>
                  <a:lnTo>
                    <a:pt x="1737415" y="21553"/>
                  </a:lnTo>
                  <a:cubicBezTo>
                    <a:pt x="1766161" y="-7184"/>
                    <a:pt x="1812758" y="-7184"/>
                    <a:pt x="1841495" y="21553"/>
                  </a:cubicBezTo>
                  <a:cubicBezTo>
                    <a:pt x="1870231" y="50290"/>
                    <a:pt x="1870231" y="96895"/>
                    <a:pt x="1841495" y="125623"/>
                  </a:cubicBezTo>
                  <a:lnTo>
                    <a:pt x="125642" y="1841475"/>
                  </a:lnTo>
                  <a:cubicBezTo>
                    <a:pt x="111269" y="1855858"/>
                    <a:pt x="92428" y="1863040"/>
                    <a:pt x="73597" y="1863040"/>
                  </a:cubicBezTo>
                  <a:close/>
                </a:path>
              </a:pathLst>
            </a:custGeom>
            <a:solidFill>
              <a:srgbClr val="E0B629"/>
            </a:solidFill>
            <a:ln w="9525" cap="flat">
              <a:solidFill>
                <a:schemeClr val="tx1"/>
              </a:solidFill>
              <a:prstDash val="solid"/>
              <a:miter/>
            </a:ln>
          </p:spPr>
          <p:txBody>
            <a:bodyPr rtlCol="0" anchor="ctr"/>
            <a:lstStyle/>
            <a:p>
              <a:endParaRPr lang="fr-FR"/>
            </a:p>
          </p:txBody>
        </p:sp>
      </p:grpSp>
      <p:grpSp>
        <p:nvGrpSpPr>
          <p:cNvPr id="166" name="Group 165">
            <a:extLst>
              <a:ext uri="{FF2B5EF4-FFF2-40B4-BE49-F238E27FC236}">
                <a16:creationId xmlns:a16="http://schemas.microsoft.com/office/drawing/2014/main" id="{C6A5C359-B10B-43C4-BB13-D55ACF2B0A6B}"/>
              </a:ext>
            </a:extLst>
          </p:cNvPr>
          <p:cNvGrpSpPr/>
          <p:nvPr/>
        </p:nvGrpSpPr>
        <p:grpSpPr>
          <a:xfrm>
            <a:off x="1928905" y="5935539"/>
            <a:ext cx="1460504" cy="430887"/>
            <a:chOff x="102697" y="3080008"/>
            <a:chExt cx="1460504" cy="430887"/>
          </a:xfrm>
        </p:grpSpPr>
        <p:pic>
          <p:nvPicPr>
            <p:cNvPr id="85" name="Picture 84" descr="A close up of a sign&#10;&#10;Description automatically generated">
              <a:extLst>
                <a:ext uri="{FF2B5EF4-FFF2-40B4-BE49-F238E27FC236}">
                  <a16:creationId xmlns:a16="http://schemas.microsoft.com/office/drawing/2014/main" id="{516B6E27-1F12-45E4-AF5C-08CA2BFAE7A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2697" y="3127811"/>
              <a:ext cx="360000" cy="360000"/>
            </a:xfrm>
            <a:prstGeom prst="rect">
              <a:avLst/>
            </a:prstGeom>
          </p:spPr>
        </p:pic>
        <p:sp>
          <p:nvSpPr>
            <p:cNvPr id="86" name="TextBox 85">
              <a:extLst>
                <a:ext uri="{FF2B5EF4-FFF2-40B4-BE49-F238E27FC236}">
                  <a16:creationId xmlns:a16="http://schemas.microsoft.com/office/drawing/2014/main" id="{286A9933-7CBF-45F2-95B3-F2A48453781E}"/>
                </a:ext>
              </a:extLst>
            </p:cNvPr>
            <p:cNvSpPr txBox="1"/>
            <p:nvPr/>
          </p:nvSpPr>
          <p:spPr>
            <a:xfrm>
              <a:off x="408226" y="3080008"/>
              <a:ext cx="115497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1" u="none" strike="noStrike" kern="1200" cap="none" spc="0" normalizeH="0" baseline="0" noProof="0">
                  <a:ln>
                    <a:noFill/>
                  </a:ln>
                  <a:solidFill>
                    <a:prstClr val="black"/>
                  </a:solidFill>
                  <a:effectLst/>
                  <a:uLnTx/>
                  <a:uFillTx/>
                  <a:ea typeface="+mn-ea"/>
                  <a:cs typeface="+mn-cs"/>
                </a:rPr>
                <a:t>Epics / </a:t>
              </a:r>
              <a:r>
                <a:rPr kumimoji="0" lang="fr-FR" sz="1100" b="0" i="1" u="none" strike="noStrike" kern="1200" cap="none" spc="0" normalizeH="0" baseline="0" noProof="0" err="1">
                  <a:ln>
                    <a:noFill/>
                  </a:ln>
                  <a:solidFill>
                    <a:prstClr val="black"/>
                  </a:solidFill>
                  <a:effectLst/>
                  <a:uLnTx/>
                  <a:uFillTx/>
                  <a:ea typeface="+mn-ea"/>
                  <a:cs typeface="+mn-cs"/>
                </a:rPr>
                <a:t>Requirements</a:t>
              </a:r>
              <a:endParaRPr kumimoji="0" lang="en-US" sz="1100" b="0" i="1" u="none" strike="noStrike" kern="1200" cap="none" spc="0" normalizeH="0" baseline="0" noProof="0">
                <a:ln>
                  <a:noFill/>
                </a:ln>
                <a:solidFill>
                  <a:prstClr val="black"/>
                </a:solidFill>
                <a:effectLst/>
                <a:uLnTx/>
                <a:uFillTx/>
                <a:ea typeface="+mn-ea"/>
                <a:cs typeface="+mn-cs"/>
              </a:endParaRPr>
            </a:p>
          </p:txBody>
        </p:sp>
      </p:grpSp>
      <p:grpSp>
        <p:nvGrpSpPr>
          <p:cNvPr id="167" name="Group 166">
            <a:extLst>
              <a:ext uri="{FF2B5EF4-FFF2-40B4-BE49-F238E27FC236}">
                <a16:creationId xmlns:a16="http://schemas.microsoft.com/office/drawing/2014/main" id="{4F3191BA-254C-490D-B8D2-49950B2D08B1}"/>
              </a:ext>
            </a:extLst>
          </p:cNvPr>
          <p:cNvGrpSpPr/>
          <p:nvPr/>
        </p:nvGrpSpPr>
        <p:grpSpPr>
          <a:xfrm>
            <a:off x="3694938" y="5970982"/>
            <a:ext cx="1766310" cy="360000"/>
            <a:chOff x="102697" y="3725168"/>
            <a:chExt cx="1766310" cy="360000"/>
          </a:xfrm>
        </p:grpSpPr>
        <p:sp>
          <p:nvSpPr>
            <p:cNvPr id="88" name="TextBox 87">
              <a:extLst>
                <a:ext uri="{FF2B5EF4-FFF2-40B4-BE49-F238E27FC236}">
                  <a16:creationId xmlns:a16="http://schemas.microsoft.com/office/drawing/2014/main" id="{C7B2FE01-752B-467D-9D09-65FD55BAFFD9}"/>
                </a:ext>
              </a:extLst>
            </p:cNvPr>
            <p:cNvSpPr txBox="1"/>
            <p:nvPr/>
          </p:nvSpPr>
          <p:spPr>
            <a:xfrm>
              <a:off x="408226" y="3749373"/>
              <a:ext cx="146078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1" u="none" strike="noStrike" kern="1200" cap="none" spc="0" normalizeH="0" baseline="0" noProof="0" err="1">
                  <a:ln>
                    <a:noFill/>
                  </a:ln>
                  <a:solidFill>
                    <a:prstClr val="black"/>
                  </a:solidFill>
                  <a:effectLst/>
                  <a:uLnTx/>
                  <a:uFillTx/>
                  <a:ea typeface="+mn-ea"/>
                  <a:cs typeface="+mn-cs"/>
                </a:rPr>
                <a:t>Features</a:t>
              </a:r>
              <a:endParaRPr kumimoji="0" lang="en-US" sz="1100" b="0" i="1" u="none" strike="noStrike" kern="1200" cap="none" spc="0" normalizeH="0" baseline="0" noProof="0">
                <a:ln>
                  <a:noFill/>
                </a:ln>
                <a:solidFill>
                  <a:prstClr val="black"/>
                </a:solidFill>
                <a:effectLst/>
                <a:uLnTx/>
                <a:uFillTx/>
                <a:ea typeface="+mn-ea"/>
                <a:cs typeface="+mn-cs"/>
              </a:endParaRPr>
            </a:p>
          </p:txBody>
        </p:sp>
        <p:pic>
          <p:nvPicPr>
            <p:cNvPr id="89" name="Picture 88" descr="A close up of a sign&#10;&#10;Description automatically generated">
              <a:extLst>
                <a:ext uri="{FF2B5EF4-FFF2-40B4-BE49-F238E27FC236}">
                  <a16:creationId xmlns:a16="http://schemas.microsoft.com/office/drawing/2014/main" id="{B90D9CF4-F8B2-403B-831E-AD94247CC173}"/>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02697" y="3725168"/>
              <a:ext cx="265575" cy="360000"/>
            </a:xfrm>
            <a:prstGeom prst="rect">
              <a:avLst/>
            </a:prstGeom>
          </p:spPr>
        </p:pic>
      </p:grpSp>
      <p:grpSp>
        <p:nvGrpSpPr>
          <p:cNvPr id="168" name="Group 167">
            <a:extLst>
              <a:ext uri="{FF2B5EF4-FFF2-40B4-BE49-F238E27FC236}">
                <a16:creationId xmlns:a16="http://schemas.microsoft.com/office/drawing/2014/main" id="{C27C3F47-DEAE-44FA-8B79-4F23151C7188}"/>
              </a:ext>
            </a:extLst>
          </p:cNvPr>
          <p:cNvGrpSpPr/>
          <p:nvPr/>
        </p:nvGrpSpPr>
        <p:grpSpPr>
          <a:xfrm>
            <a:off x="6859203" y="5935539"/>
            <a:ext cx="1011038" cy="430887"/>
            <a:chOff x="102697" y="4322525"/>
            <a:chExt cx="1011038" cy="430887"/>
          </a:xfrm>
        </p:grpSpPr>
        <p:pic>
          <p:nvPicPr>
            <p:cNvPr id="91" name="Picture 90" descr="A close up of a logo&#10;&#10;Description automatically generated">
              <a:extLst>
                <a:ext uri="{FF2B5EF4-FFF2-40B4-BE49-F238E27FC236}">
                  <a16:creationId xmlns:a16="http://schemas.microsoft.com/office/drawing/2014/main" id="{38ED9B63-F9DE-4741-8C19-3ADCE9E334F3}"/>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02697" y="4352843"/>
              <a:ext cx="360000" cy="360000"/>
            </a:xfrm>
            <a:prstGeom prst="rect">
              <a:avLst/>
            </a:prstGeom>
          </p:spPr>
        </p:pic>
        <p:sp>
          <p:nvSpPr>
            <p:cNvPr id="92" name="TextBox 91">
              <a:extLst>
                <a:ext uri="{FF2B5EF4-FFF2-40B4-BE49-F238E27FC236}">
                  <a16:creationId xmlns:a16="http://schemas.microsoft.com/office/drawing/2014/main" id="{97F1D1CF-73CB-45CF-ADD6-C6D49F9D8FDB}"/>
                </a:ext>
              </a:extLst>
            </p:cNvPr>
            <p:cNvSpPr txBox="1"/>
            <p:nvPr/>
          </p:nvSpPr>
          <p:spPr>
            <a:xfrm>
              <a:off x="408226" y="4322525"/>
              <a:ext cx="70550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1" u="none" strike="noStrike" kern="1200" cap="none" spc="0" normalizeH="0" baseline="0" noProof="0">
                  <a:ln>
                    <a:noFill/>
                  </a:ln>
                  <a:solidFill>
                    <a:prstClr val="black"/>
                  </a:solidFill>
                  <a:effectLst/>
                  <a:uLnTx/>
                  <a:uFillTx/>
                  <a:ea typeface="+mn-ea"/>
                  <a:cs typeface="+mn-cs"/>
                </a:rPr>
                <a:t>User Stories</a:t>
              </a:r>
              <a:endParaRPr kumimoji="0" lang="en-US" sz="1100" b="0" i="1" u="none" strike="noStrike" kern="1200" cap="none" spc="0" normalizeH="0" baseline="0" noProof="0">
                <a:ln>
                  <a:noFill/>
                </a:ln>
                <a:solidFill>
                  <a:prstClr val="black"/>
                </a:solidFill>
                <a:effectLst/>
                <a:uLnTx/>
                <a:uFillTx/>
                <a:ea typeface="+mn-ea"/>
                <a:cs typeface="+mn-cs"/>
              </a:endParaRPr>
            </a:p>
          </p:txBody>
        </p:sp>
      </p:grpSp>
      <p:grpSp>
        <p:nvGrpSpPr>
          <p:cNvPr id="169" name="Group 168">
            <a:extLst>
              <a:ext uri="{FF2B5EF4-FFF2-40B4-BE49-F238E27FC236}">
                <a16:creationId xmlns:a16="http://schemas.microsoft.com/office/drawing/2014/main" id="{91A286BE-09B5-44ED-BF02-A5888DF776DD}"/>
              </a:ext>
            </a:extLst>
          </p:cNvPr>
          <p:cNvGrpSpPr/>
          <p:nvPr/>
        </p:nvGrpSpPr>
        <p:grpSpPr>
          <a:xfrm>
            <a:off x="8067512" y="5850900"/>
            <a:ext cx="1411466" cy="600164"/>
            <a:chOff x="102697" y="4849003"/>
            <a:chExt cx="1411466" cy="600164"/>
          </a:xfrm>
        </p:grpSpPr>
        <p:sp>
          <p:nvSpPr>
            <p:cNvPr id="93" name="TextBox 92">
              <a:extLst>
                <a:ext uri="{FF2B5EF4-FFF2-40B4-BE49-F238E27FC236}">
                  <a16:creationId xmlns:a16="http://schemas.microsoft.com/office/drawing/2014/main" id="{80C0C6EE-532F-472F-A3B9-AE204D0A5EC6}"/>
                </a:ext>
              </a:extLst>
            </p:cNvPr>
            <p:cNvSpPr txBox="1"/>
            <p:nvPr/>
          </p:nvSpPr>
          <p:spPr>
            <a:xfrm>
              <a:off x="408226" y="4849003"/>
              <a:ext cx="1105937"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1" u="none" strike="noStrike" kern="1200" cap="none" spc="0" normalizeH="0" baseline="0" noProof="0" err="1">
                  <a:ln>
                    <a:noFill/>
                  </a:ln>
                  <a:solidFill>
                    <a:prstClr val="black"/>
                  </a:solidFill>
                  <a:effectLst/>
                  <a:uLnTx/>
                  <a:uFillTx/>
                  <a:ea typeface="+mn-ea"/>
                  <a:cs typeface="+mn-cs"/>
                </a:rPr>
                <a:t>Feature</a:t>
              </a:r>
              <a:r>
                <a:rPr kumimoji="0" lang="fr-FR" sz="1100" b="0" i="1" u="none" strike="noStrike" kern="1200" cap="none" spc="0" normalizeH="0" baseline="0" noProof="0">
                  <a:ln>
                    <a:noFill/>
                  </a:ln>
                  <a:solidFill>
                    <a:prstClr val="black"/>
                  </a:solidFill>
                  <a:effectLst/>
                  <a:uLnTx/>
                  <a:uFillTx/>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1" u="none" strike="noStrike" kern="1200" cap="none" spc="0" normalizeH="0" baseline="0" noProof="0">
                  <a:ln>
                    <a:noFill/>
                  </a:ln>
                  <a:solidFill>
                    <a:prstClr val="black"/>
                  </a:solidFill>
                  <a:effectLst/>
                  <a:uLnTx/>
                  <a:uFillTx/>
                  <a:ea typeface="+mn-ea"/>
                  <a:cs typeface="+mn-cs"/>
                </a:rPr>
                <a:t>&amp; </a:t>
              </a:r>
              <a:r>
                <a:rPr kumimoji="0" lang="fr-FR" sz="1100" b="0" i="1" u="none" strike="noStrike" kern="1200" cap="none" spc="0" normalizeH="0" baseline="0" noProof="0" err="1">
                  <a:ln>
                    <a:noFill/>
                  </a:ln>
                  <a:solidFill>
                    <a:prstClr val="black"/>
                  </a:solidFill>
                  <a:effectLst/>
                  <a:uLnTx/>
                  <a:uFillTx/>
                  <a:ea typeface="+mn-ea"/>
                  <a:cs typeface="+mn-cs"/>
                </a:rPr>
                <a:t>developped</a:t>
              </a:r>
              <a:endParaRPr kumimoji="0" lang="fr-FR" sz="1100" b="0" i="1"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1" u="none" strike="noStrike" kern="1200" cap="none" spc="0" normalizeH="0" baseline="0" noProof="0">
                  <a:ln>
                    <a:noFill/>
                  </a:ln>
                  <a:solidFill>
                    <a:prstClr val="black"/>
                  </a:solidFill>
                  <a:effectLst/>
                  <a:uLnTx/>
                  <a:uFillTx/>
                  <a:ea typeface="+mn-ea"/>
                  <a:cs typeface="+mn-cs"/>
                </a:rPr>
                <a:t>user stories</a:t>
              </a:r>
            </a:p>
          </p:txBody>
        </p:sp>
        <p:grpSp>
          <p:nvGrpSpPr>
            <p:cNvPr id="149" name="Graphic 8">
              <a:extLst>
                <a:ext uri="{FF2B5EF4-FFF2-40B4-BE49-F238E27FC236}">
                  <a16:creationId xmlns:a16="http://schemas.microsoft.com/office/drawing/2014/main" id="{0BBBD3C0-443C-47FD-9FFD-416DDEA20C1A}"/>
                </a:ext>
              </a:extLst>
            </p:cNvPr>
            <p:cNvGrpSpPr/>
            <p:nvPr/>
          </p:nvGrpSpPr>
          <p:grpSpPr>
            <a:xfrm>
              <a:off x="102697" y="5005463"/>
              <a:ext cx="308572" cy="308572"/>
              <a:chOff x="3657600" y="990600"/>
              <a:chExt cx="4876800" cy="4876800"/>
            </a:xfrm>
          </p:grpSpPr>
          <p:sp>
            <p:nvSpPr>
              <p:cNvPr id="150" name="Freeform: Shape 149">
                <a:extLst>
                  <a:ext uri="{FF2B5EF4-FFF2-40B4-BE49-F238E27FC236}">
                    <a16:creationId xmlns:a16="http://schemas.microsoft.com/office/drawing/2014/main" id="{CFD16742-806B-4ABD-8D59-440463D4A9FC}"/>
                  </a:ext>
                </a:extLst>
              </p:cNvPr>
              <p:cNvSpPr/>
              <p:nvPr/>
            </p:nvSpPr>
            <p:spPr>
              <a:xfrm>
                <a:off x="3657595" y="1289646"/>
                <a:ext cx="841957" cy="546830"/>
              </a:xfrm>
              <a:custGeom>
                <a:avLst/>
                <a:gdLst>
                  <a:gd name="connsiteX0" fmla="*/ 425991 w 841957"/>
                  <a:gd name="connsiteY0" fmla="*/ 7677 h 546830"/>
                  <a:gd name="connsiteX1" fmla="*/ 425153 w 841957"/>
                  <a:gd name="connsiteY1" fmla="*/ 0 h 546830"/>
                  <a:gd name="connsiteX2" fmla="*/ 356211 w 841957"/>
                  <a:gd name="connsiteY2" fmla="*/ 0 h 546830"/>
                  <a:gd name="connsiteX3" fmla="*/ 20141 w 841957"/>
                  <a:gd name="connsiteY3" fmla="*/ 546830 h 546830"/>
                  <a:gd name="connsiteX4" fmla="*/ 730477 w 841957"/>
                  <a:gd name="connsiteY4" fmla="*/ 546830 h 546830"/>
                  <a:gd name="connsiteX5" fmla="*/ 841958 w 841957"/>
                  <a:gd name="connsiteY5" fmla="*/ 53397 h 546830"/>
                  <a:gd name="connsiteX6" fmla="*/ 425991 w 841957"/>
                  <a:gd name="connsiteY6" fmla="*/ 7677 h 54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1957" h="546830">
                    <a:moveTo>
                      <a:pt x="425991" y="7677"/>
                    </a:moveTo>
                    <a:lnTo>
                      <a:pt x="425153" y="0"/>
                    </a:lnTo>
                    <a:lnTo>
                      <a:pt x="356211" y="0"/>
                    </a:lnTo>
                    <a:cubicBezTo>
                      <a:pt x="-123458" y="0"/>
                      <a:pt x="20141" y="546830"/>
                      <a:pt x="20141" y="546830"/>
                    </a:cubicBezTo>
                    <a:lnTo>
                      <a:pt x="730477" y="546830"/>
                    </a:lnTo>
                    <a:lnTo>
                      <a:pt x="841958" y="53397"/>
                    </a:lnTo>
                    <a:lnTo>
                      <a:pt x="425991" y="7677"/>
                    </a:lnTo>
                    <a:close/>
                  </a:path>
                </a:pathLst>
              </a:custGeom>
              <a:solidFill>
                <a:srgbClr val="D2D2D2"/>
              </a:solidFill>
              <a:ln w="9525" cap="flat">
                <a:solidFill>
                  <a:schemeClr val="tx1"/>
                </a:solidFill>
                <a:prstDash val="solid"/>
                <a:miter/>
              </a:ln>
            </p:spPr>
            <p:txBody>
              <a:bodyPr rtlCol="0" anchor="ctr"/>
              <a:lstStyle/>
              <a:p>
                <a:endParaRPr lang="fr-FR"/>
              </a:p>
            </p:txBody>
          </p:sp>
          <p:sp>
            <p:nvSpPr>
              <p:cNvPr id="151" name="Freeform: Shape 150">
                <a:extLst>
                  <a:ext uri="{FF2B5EF4-FFF2-40B4-BE49-F238E27FC236}">
                    <a16:creationId xmlns:a16="http://schemas.microsoft.com/office/drawing/2014/main" id="{7B99CAD6-8AC7-4BB8-997C-BECC8687AE00}"/>
                  </a:ext>
                </a:extLst>
              </p:cNvPr>
              <p:cNvSpPr/>
              <p:nvPr/>
            </p:nvSpPr>
            <p:spPr>
              <a:xfrm>
                <a:off x="4013815" y="1289656"/>
                <a:ext cx="3716083" cy="4278696"/>
              </a:xfrm>
              <a:custGeom>
                <a:avLst/>
                <a:gdLst>
                  <a:gd name="connsiteX0" fmla="*/ 3716084 w 3716083"/>
                  <a:gd name="connsiteY0" fmla="*/ 3731876 h 4278696"/>
                  <a:gd name="connsiteX1" fmla="*/ 3211582 w 3716083"/>
                  <a:gd name="connsiteY1" fmla="*/ 0 h 4278696"/>
                  <a:gd name="connsiteX2" fmla="*/ 0 w 3716083"/>
                  <a:gd name="connsiteY2" fmla="*/ 0 h 4278696"/>
                  <a:gd name="connsiteX3" fmla="*/ 853821 w 3716083"/>
                  <a:gd name="connsiteY3" fmla="*/ 4278697 h 4278696"/>
                  <a:gd name="connsiteX4" fmla="*/ 1058761 w 3716083"/>
                  <a:gd name="connsiteY4" fmla="*/ 4278697 h 4278696"/>
                  <a:gd name="connsiteX5" fmla="*/ 1169156 w 3716083"/>
                  <a:gd name="connsiteY5" fmla="*/ 4231825 h 4278696"/>
                  <a:gd name="connsiteX6" fmla="*/ 1134523 w 3716083"/>
                  <a:gd name="connsiteY6" fmla="*/ 4225071 h 4278696"/>
                  <a:gd name="connsiteX7" fmla="*/ 3716084 w 3716083"/>
                  <a:gd name="connsiteY7" fmla="*/ 3731876 h 4278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6083" h="4278696">
                    <a:moveTo>
                      <a:pt x="3716084" y="3731876"/>
                    </a:moveTo>
                    <a:cubicBezTo>
                      <a:pt x="3524860" y="2578103"/>
                      <a:pt x="3911584" y="0"/>
                      <a:pt x="3211582" y="0"/>
                    </a:cubicBezTo>
                    <a:lnTo>
                      <a:pt x="0" y="0"/>
                    </a:lnTo>
                    <a:cubicBezTo>
                      <a:pt x="901789" y="0"/>
                      <a:pt x="0" y="4278697"/>
                      <a:pt x="853821" y="4278697"/>
                    </a:cubicBezTo>
                    <a:lnTo>
                      <a:pt x="1058761" y="4278697"/>
                    </a:lnTo>
                    <a:lnTo>
                      <a:pt x="1169156" y="4231825"/>
                    </a:lnTo>
                    <a:lnTo>
                      <a:pt x="1134523" y="4225071"/>
                    </a:lnTo>
                    <a:lnTo>
                      <a:pt x="3716084" y="3731876"/>
                    </a:lnTo>
                    <a:close/>
                  </a:path>
                </a:pathLst>
              </a:custGeom>
              <a:solidFill>
                <a:srgbClr val="EFEDEE"/>
              </a:solidFill>
              <a:ln w="9525" cap="flat">
                <a:solidFill>
                  <a:schemeClr val="tx1"/>
                </a:solidFill>
                <a:prstDash val="solid"/>
                <a:miter/>
              </a:ln>
            </p:spPr>
            <p:txBody>
              <a:bodyPr rtlCol="0" anchor="ctr"/>
              <a:lstStyle/>
              <a:p>
                <a:endParaRPr lang="fr-FR"/>
              </a:p>
            </p:txBody>
          </p:sp>
          <p:sp>
            <p:nvSpPr>
              <p:cNvPr id="152" name="Freeform: Shape 151">
                <a:extLst>
                  <a:ext uri="{FF2B5EF4-FFF2-40B4-BE49-F238E27FC236}">
                    <a16:creationId xmlns:a16="http://schemas.microsoft.com/office/drawing/2014/main" id="{4BF3A8D4-AC0F-4B03-A7A1-CA5FEABF5209}"/>
                  </a:ext>
                </a:extLst>
              </p:cNvPr>
              <p:cNvSpPr/>
              <p:nvPr/>
            </p:nvSpPr>
            <p:spPr>
              <a:xfrm>
                <a:off x="4867646" y="5021532"/>
                <a:ext cx="3567805" cy="546830"/>
              </a:xfrm>
              <a:custGeom>
                <a:avLst/>
                <a:gdLst>
                  <a:gd name="connsiteX0" fmla="*/ 0 w 3567805"/>
                  <a:gd name="connsiteY0" fmla="*/ 546830 h 546830"/>
                  <a:gd name="connsiteX1" fmla="*/ 336071 w 3567805"/>
                  <a:gd name="connsiteY1" fmla="*/ 0 h 546830"/>
                  <a:gd name="connsiteX2" fmla="*/ 3547663 w 3567805"/>
                  <a:gd name="connsiteY2" fmla="*/ 0 h 546830"/>
                  <a:gd name="connsiteX3" fmla="*/ 3211592 w 3567805"/>
                  <a:gd name="connsiteY3" fmla="*/ 546830 h 546830"/>
                  <a:gd name="connsiteX4" fmla="*/ 0 w 3567805"/>
                  <a:gd name="connsiteY4" fmla="*/ 546830 h 546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7805" h="546830">
                    <a:moveTo>
                      <a:pt x="0" y="546830"/>
                    </a:moveTo>
                    <a:cubicBezTo>
                      <a:pt x="479669" y="546830"/>
                      <a:pt x="336071" y="0"/>
                      <a:pt x="336071" y="0"/>
                    </a:cubicBezTo>
                    <a:lnTo>
                      <a:pt x="3547663" y="0"/>
                    </a:lnTo>
                    <a:cubicBezTo>
                      <a:pt x="3547663" y="0"/>
                      <a:pt x="3691271" y="546830"/>
                      <a:pt x="3211592" y="546830"/>
                    </a:cubicBezTo>
                    <a:lnTo>
                      <a:pt x="0" y="546830"/>
                    </a:lnTo>
                    <a:close/>
                  </a:path>
                </a:pathLst>
              </a:custGeom>
              <a:solidFill>
                <a:srgbClr val="D2D2D2"/>
              </a:solidFill>
              <a:ln w="9525" cap="flat">
                <a:solidFill>
                  <a:schemeClr val="tx1"/>
                </a:solidFill>
                <a:prstDash val="solid"/>
                <a:miter/>
              </a:ln>
            </p:spPr>
            <p:txBody>
              <a:bodyPr rtlCol="0" anchor="ctr"/>
              <a:lstStyle/>
              <a:p>
                <a:endParaRPr lang="fr-FR"/>
              </a:p>
            </p:txBody>
          </p:sp>
          <p:grpSp>
            <p:nvGrpSpPr>
              <p:cNvPr id="153" name="Graphic 8">
                <a:extLst>
                  <a:ext uri="{FF2B5EF4-FFF2-40B4-BE49-F238E27FC236}">
                    <a16:creationId xmlns:a16="http://schemas.microsoft.com/office/drawing/2014/main" id="{7A329952-64CA-4B96-AEAF-3E5A4D3336EA}"/>
                  </a:ext>
                </a:extLst>
              </p:cNvPr>
              <p:cNvGrpSpPr/>
              <p:nvPr/>
            </p:nvGrpSpPr>
            <p:grpSpPr>
              <a:xfrm>
                <a:off x="4794046" y="2016690"/>
                <a:ext cx="2546022" cy="2622785"/>
                <a:chOff x="4794046" y="2016690"/>
                <a:chExt cx="2546022" cy="2622785"/>
              </a:xfrm>
              <a:solidFill>
                <a:srgbClr val="3A484A"/>
              </a:solidFill>
            </p:grpSpPr>
            <p:sp>
              <p:nvSpPr>
                <p:cNvPr id="156" name="Freeform: Shape 155">
                  <a:extLst>
                    <a:ext uri="{FF2B5EF4-FFF2-40B4-BE49-F238E27FC236}">
                      <a16:creationId xmlns:a16="http://schemas.microsoft.com/office/drawing/2014/main" id="{CE79F4C1-F5C7-479E-A66A-89CFBD420C0E}"/>
                    </a:ext>
                  </a:extLst>
                </p:cNvPr>
                <p:cNvSpPr/>
                <p:nvPr/>
              </p:nvSpPr>
              <p:spPr>
                <a:xfrm>
                  <a:off x="4794046" y="2016690"/>
                  <a:ext cx="1163954" cy="147180"/>
                </a:xfrm>
                <a:custGeom>
                  <a:avLst/>
                  <a:gdLst>
                    <a:gd name="connsiteX0" fmla="*/ 1090365 w 1163954"/>
                    <a:gd name="connsiteY0" fmla="*/ 147180 h 147180"/>
                    <a:gd name="connsiteX1" fmla="*/ 73590 w 1163954"/>
                    <a:gd name="connsiteY1" fmla="*/ 147180 h 147180"/>
                    <a:gd name="connsiteX2" fmla="*/ 0 w 1163954"/>
                    <a:gd name="connsiteY2" fmla="*/ 73590 h 147180"/>
                    <a:gd name="connsiteX3" fmla="*/ 73590 w 1163954"/>
                    <a:gd name="connsiteY3" fmla="*/ 0 h 147180"/>
                    <a:gd name="connsiteX4" fmla="*/ 1090365 w 1163954"/>
                    <a:gd name="connsiteY4" fmla="*/ 0 h 147180"/>
                    <a:gd name="connsiteX5" fmla="*/ 1163955 w 1163954"/>
                    <a:gd name="connsiteY5" fmla="*/ 73590 h 147180"/>
                    <a:gd name="connsiteX6" fmla="*/ 1090365 w 1163954"/>
                    <a:gd name="connsiteY6" fmla="*/ 147180 h 14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3954" h="147180">
                      <a:moveTo>
                        <a:pt x="1090365" y="147180"/>
                      </a:moveTo>
                      <a:lnTo>
                        <a:pt x="73590" y="147180"/>
                      </a:lnTo>
                      <a:cubicBezTo>
                        <a:pt x="32937" y="147180"/>
                        <a:pt x="0" y="114233"/>
                        <a:pt x="0" y="73590"/>
                      </a:cubicBezTo>
                      <a:cubicBezTo>
                        <a:pt x="0" y="32947"/>
                        <a:pt x="32937" y="0"/>
                        <a:pt x="73590" y="0"/>
                      </a:cubicBezTo>
                      <a:lnTo>
                        <a:pt x="1090365" y="0"/>
                      </a:lnTo>
                      <a:cubicBezTo>
                        <a:pt x="1131018" y="0"/>
                        <a:pt x="1163955" y="32947"/>
                        <a:pt x="1163955" y="73590"/>
                      </a:cubicBezTo>
                      <a:cubicBezTo>
                        <a:pt x="1163955" y="114233"/>
                        <a:pt x="1131018" y="147180"/>
                        <a:pt x="1090365" y="147180"/>
                      </a:cubicBezTo>
                      <a:close/>
                    </a:path>
                  </a:pathLst>
                </a:custGeom>
                <a:solidFill>
                  <a:srgbClr val="3A484A"/>
                </a:solidFill>
                <a:ln w="9525" cap="flat">
                  <a:noFill/>
                  <a:prstDash val="solid"/>
                  <a:miter/>
                </a:ln>
              </p:spPr>
              <p:txBody>
                <a:bodyPr rtlCol="0" anchor="ctr"/>
                <a:lstStyle/>
                <a:p>
                  <a:endParaRPr lang="fr-FR"/>
                </a:p>
              </p:txBody>
            </p:sp>
            <p:sp>
              <p:nvSpPr>
                <p:cNvPr id="157" name="Freeform: Shape 156">
                  <a:extLst>
                    <a:ext uri="{FF2B5EF4-FFF2-40B4-BE49-F238E27FC236}">
                      <a16:creationId xmlns:a16="http://schemas.microsoft.com/office/drawing/2014/main" id="{684BDF57-6491-446E-AE52-8D4C98E3F1DF}"/>
                    </a:ext>
                  </a:extLst>
                </p:cNvPr>
                <p:cNvSpPr/>
                <p:nvPr/>
              </p:nvSpPr>
              <p:spPr>
                <a:xfrm>
                  <a:off x="6648554" y="4492294"/>
                  <a:ext cx="691515" cy="147180"/>
                </a:xfrm>
                <a:custGeom>
                  <a:avLst/>
                  <a:gdLst>
                    <a:gd name="connsiteX0" fmla="*/ 617925 w 691515"/>
                    <a:gd name="connsiteY0" fmla="*/ 147181 h 147180"/>
                    <a:gd name="connsiteX1" fmla="*/ 73590 w 691515"/>
                    <a:gd name="connsiteY1" fmla="*/ 147181 h 147180"/>
                    <a:gd name="connsiteX2" fmla="*/ 0 w 691515"/>
                    <a:gd name="connsiteY2" fmla="*/ 73590 h 147180"/>
                    <a:gd name="connsiteX3" fmla="*/ 73590 w 691515"/>
                    <a:gd name="connsiteY3" fmla="*/ 0 h 147180"/>
                    <a:gd name="connsiteX4" fmla="*/ 617925 w 691515"/>
                    <a:gd name="connsiteY4" fmla="*/ 0 h 147180"/>
                    <a:gd name="connsiteX5" fmla="*/ 691515 w 691515"/>
                    <a:gd name="connsiteY5" fmla="*/ 73590 h 147180"/>
                    <a:gd name="connsiteX6" fmla="*/ 617925 w 691515"/>
                    <a:gd name="connsiteY6" fmla="*/ 147181 h 14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15" h="147180">
                      <a:moveTo>
                        <a:pt x="617925" y="147181"/>
                      </a:moveTo>
                      <a:lnTo>
                        <a:pt x="73590" y="147181"/>
                      </a:lnTo>
                      <a:cubicBezTo>
                        <a:pt x="32938" y="147181"/>
                        <a:pt x="0" y="114233"/>
                        <a:pt x="0" y="73590"/>
                      </a:cubicBezTo>
                      <a:cubicBezTo>
                        <a:pt x="0" y="32947"/>
                        <a:pt x="32938" y="0"/>
                        <a:pt x="73590" y="0"/>
                      </a:cubicBezTo>
                      <a:lnTo>
                        <a:pt x="617925" y="0"/>
                      </a:lnTo>
                      <a:cubicBezTo>
                        <a:pt x="658578" y="0"/>
                        <a:pt x="691515" y="32947"/>
                        <a:pt x="691515" y="73590"/>
                      </a:cubicBezTo>
                      <a:cubicBezTo>
                        <a:pt x="691515" y="114224"/>
                        <a:pt x="658578" y="147181"/>
                        <a:pt x="617925" y="147181"/>
                      </a:cubicBezTo>
                      <a:close/>
                    </a:path>
                  </a:pathLst>
                </a:custGeom>
                <a:solidFill>
                  <a:srgbClr val="3A484A"/>
                </a:solidFill>
                <a:ln w="9525" cap="flat">
                  <a:noFill/>
                  <a:prstDash val="solid"/>
                  <a:miter/>
                </a:ln>
              </p:spPr>
              <p:txBody>
                <a:bodyPr rtlCol="0" anchor="ctr"/>
                <a:lstStyle/>
                <a:p>
                  <a:endParaRPr lang="fr-FR"/>
                </a:p>
              </p:txBody>
            </p:sp>
            <p:sp>
              <p:nvSpPr>
                <p:cNvPr id="158" name="Freeform: Shape 157">
                  <a:extLst>
                    <a:ext uri="{FF2B5EF4-FFF2-40B4-BE49-F238E27FC236}">
                      <a16:creationId xmlns:a16="http://schemas.microsoft.com/office/drawing/2014/main" id="{C78F7682-4C88-4E66-B896-9BFA40DD19BA}"/>
                    </a:ext>
                  </a:extLst>
                </p:cNvPr>
                <p:cNvSpPr/>
                <p:nvPr/>
              </p:nvSpPr>
              <p:spPr>
                <a:xfrm>
                  <a:off x="4794046" y="2456573"/>
                  <a:ext cx="2406110" cy="147180"/>
                </a:xfrm>
                <a:custGeom>
                  <a:avLst/>
                  <a:gdLst>
                    <a:gd name="connsiteX0" fmla="*/ 2332520 w 2406110"/>
                    <a:gd name="connsiteY0" fmla="*/ 147180 h 147180"/>
                    <a:gd name="connsiteX1" fmla="*/ 73590 w 2406110"/>
                    <a:gd name="connsiteY1" fmla="*/ 147180 h 147180"/>
                    <a:gd name="connsiteX2" fmla="*/ 0 w 2406110"/>
                    <a:gd name="connsiteY2" fmla="*/ 73590 h 147180"/>
                    <a:gd name="connsiteX3" fmla="*/ 73590 w 2406110"/>
                    <a:gd name="connsiteY3" fmla="*/ 0 h 147180"/>
                    <a:gd name="connsiteX4" fmla="*/ 2332520 w 2406110"/>
                    <a:gd name="connsiteY4" fmla="*/ 0 h 147180"/>
                    <a:gd name="connsiteX5" fmla="*/ 2406110 w 2406110"/>
                    <a:gd name="connsiteY5" fmla="*/ 73590 h 147180"/>
                    <a:gd name="connsiteX6" fmla="*/ 2332520 w 2406110"/>
                    <a:gd name="connsiteY6" fmla="*/ 147180 h 14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6110" h="147180">
                      <a:moveTo>
                        <a:pt x="2332520" y="147180"/>
                      </a:moveTo>
                      <a:lnTo>
                        <a:pt x="73590" y="147180"/>
                      </a:lnTo>
                      <a:cubicBezTo>
                        <a:pt x="32937" y="147180"/>
                        <a:pt x="0" y="114233"/>
                        <a:pt x="0" y="73590"/>
                      </a:cubicBezTo>
                      <a:cubicBezTo>
                        <a:pt x="0" y="32947"/>
                        <a:pt x="32937" y="0"/>
                        <a:pt x="73590" y="0"/>
                      </a:cubicBezTo>
                      <a:lnTo>
                        <a:pt x="2332520" y="0"/>
                      </a:lnTo>
                      <a:cubicBezTo>
                        <a:pt x="2373173" y="0"/>
                        <a:pt x="2406110" y="32947"/>
                        <a:pt x="2406110" y="73590"/>
                      </a:cubicBezTo>
                      <a:cubicBezTo>
                        <a:pt x="2406110" y="114233"/>
                        <a:pt x="2373173" y="147180"/>
                        <a:pt x="2332520" y="147180"/>
                      </a:cubicBezTo>
                      <a:close/>
                    </a:path>
                  </a:pathLst>
                </a:custGeom>
                <a:solidFill>
                  <a:srgbClr val="3A484A"/>
                </a:solidFill>
                <a:ln w="9525" cap="flat">
                  <a:noFill/>
                  <a:prstDash val="solid"/>
                  <a:miter/>
                </a:ln>
              </p:spPr>
              <p:txBody>
                <a:bodyPr rtlCol="0" anchor="ctr"/>
                <a:lstStyle/>
                <a:p>
                  <a:endParaRPr lang="fr-FR"/>
                </a:p>
              </p:txBody>
            </p:sp>
            <p:sp>
              <p:nvSpPr>
                <p:cNvPr id="159" name="Freeform: Shape 158">
                  <a:extLst>
                    <a:ext uri="{FF2B5EF4-FFF2-40B4-BE49-F238E27FC236}">
                      <a16:creationId xmlns:a16="http://schemas.microsoft.com/office/drawing/2014/main" id="{7AA0AAD2-1B88-4CB8-8C80-87B6E8522182}"/>
                    </a:ext>
                  </a:extLst>
                </p:cNvPr>
                <p:cNvSpPr/>
                <p:nvPr/>
              </p:nvSpPr>
              <p:spPr>
                <a:xfrm>
                  <a:off x="4794046" y="2856757"/>
                  <a:ext cx="2406110" cy="147180"/>
                </a:xfrm>
                <a:custGeom>
                  <a:avLst/>
                  <a:gdLst>
                    <a:gd name="connsiteX0" fmla="*/ 2332520 w 2406110"/>
                    <a:gd name="connsiteY0" fmla="*/ 147180 h 147180"/>
                    <a:gd name="connsiteX1" fmla="*/ 73590 w 2406110"/>
                    <a:gd name="connsiteY1" fmla="*/ 147180 h 147180"/>
                    <a:gd name="connsiteX2" fmla="*/ 0 w 2406110"/>
                    <a:gd name="connsiteY2" fmla="*/ 73590 h 147180"/>
                    <a:gd name="connsiteX3" fmla="*/ 73590 w 2406110"/>
                    <a:gd name="connsiteY3" fmla="*/ 0 h 147180"/>
                    <a:gd name="connsiteX4" fmla="*/ 2332520 w 2406110"/>
                    <a:gd name="connsiteY4" fmla="*/ 0 h 147180"/>
                    <a:gd name="connsiteX5" fmla="*/ 2406110 w 2406110"/>
                    <a:gd name="connsiteY5" fmla="*/ 73590 h 147180"/>
                    <a:gd name="connsiteX6" fmla="*/ 2332520 w 2406110"/>
                    <a:gd name="connsiteY6" fmla="*/ 147180 h 14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6110" h="147180">
                      <a:moveTo>
                        <a:pt x="2332520" y="147180"/>
                      </a:moveTo>
                      <a:lnTo>
                        <a:pt x="73590" y="147180"/>
                      </a:lnTo>
                      <a:cubicBezTo>
                        <a:pt x="32937" y="147180"/>
                        <a:pt x="0" y="114233"/>
                        <a:pt x="0" y="73590"/>
                      </a:cubicBezTo>
                      <a:cubicBezTo>
                        <a:pt x="0" y="32947"/>
                        <a:pt x="32937" y="0"/>
                        <a:pt x="73590" y="0"/>
                      </a:cubicBezTo>
                      <a:lnTo>
                        <a:pt x="2332520" y="0"/>
                      </a:lnTo>
                      <a:cubicBezTo>
                        <a:pt x="2373173" y="0"/>
                        <a:pt x="2406110" y="32947"/>
                        <a:pt x="2406110" y="73590"/>
                      </a:cubicBezTo>
                      <a:cubicBezTo>
                        <a:pt x="2406110" y="114233"/>
                        <a:pt x="2373173" y="147180"/>
                        <a:pt x="2332520" y="147180"/>
                      </a:cubicBezTo>
                      <a:close/>
                    </a:path>
                  </a:pathLst>
                </a:custGeom>
                <a:solidFill>
                  <a:srgbClr val="3A484A"/>
                </a:solidFill>
                <a:ln w="9525" cap="flat">
                  <a:noFill/>
                  <a:prstDash val="solid"/>
                  <a:miter/>
                </a:ln>
              </p:spPr>
              <p:txBody>
                <a:bodyPr rtlCol="0" anchor="ctr"/>
                <a:lstStyle/>
                <a:p>
                  <a:endParaRPr lang="fr-FR"/>
                </a:p>
              </p:txBody>
            </p:sp>
            <p:sp>
              <p:nvSpPr>
                <p:cNvPr id="160" name="Freeform: Shape 159">
                  <a:extLst>
                    <a:ext uri="{FF2B5EF4-FFF2-40B4-BE49-F238E27FC236}">
                      <a16:creationId xmlns:a16="http://schemas.microsoft.com/office/drawing/2014/main" id="{4CAE7C34-D808-40AC-BBA8-E65D9E6953C5}"/>
                    </a:ext>
                  </a:extLst>
                </p:cNvPr>
                <p:cNvSpPr/>
                <p:nvPr/>
              </p:nvSpPr>
              <p:spPr>
                <a:xfrm>
                  <a:off x="4794046" y="3256949"/>
                  <a:ext cx="1914877" cy="147180"/>
                </a:xfrm>
                <a:custGeom>
                  <a:avLst/>
                  <a:gdLst>
                    <a:gd name="connsiteX0" fmla="*/ 1841297 w 1914877"/>
                    <a:gd name="connsiteY0" fmla="*/ 147180 h 147180"/>
                    <a:gd name="connsiteX1" fmla="*/ 73590 w 1914877"/>
                    <a:gd name="connsiteY1" fmla="*/ 147180 h 147180"/>
                    <a:gd name="connsiteX2" fmla="*/ 0 w 1914877"/>
                    <a:gd name="connsiteY2" fmla="*/ 73590 h 147180"/>
                    <a:gd name="connsiteX3" fmla="*/ 73590 w 1914877"/>
                    <a:gd name="connsiteY3" fmla="*/ 0 h 147180"/>
                    <a:gd name="connsiteX4" fmla="*/ 1841287 w 1914877"/>
                    <a:gd name="connsiteY4" fmla="*/ 0 h 147180"/>
                    <a:gd name="connsiteX5" fmla="*/ 1914878 w 1914877"/>
                    <a:gd name="connsiteY5" fmla="*/ 73590 h 147180"/>
                    <a:gd name="connsiteX6" fmla="*/ 1841297 w 1914877"/>
                    <a:gd name="connsiteY6" fmla="*/ 147180 h 14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4877" h="147180">
                      <a:moveTo>
                        <a:pt x="1841297" y="147180"/>
                      </a:moveTo>
                      <a:lnTo>
                        <a:pt x="73590" y="147180"/>
                      </a:lnTo>
                      <a:cubicBezTo>
                        <a:pt x="32937" y="147180"/>
                        <a:pt x="0" y="114233"/>
                        <a:pt x="0" y="73590"/>
                      </a:cubicBezTo>
                      <a:cubicBezTo>
                        <a:pt x="0" y="32947"/>
                        <a:pt x="32937" y="0"/>
                        <a:pt x="73590" y="0"/>
                      </a:cubicBezTo>
                      <a:lnTo>
                        <a:pt x="1841287" y="0"/>
                      </a:lnTo>
                      <a:cubicBezTo>
                        <a:pt x="1881940" y="0"/>
                        <a:pt x="1914878" y="32947"/>
                        <a:pt x="1914878" y="73590"/>
                      </a:cubicBezTo>
                      <a:cubicBezTo>
                        <a:pt x="1914878" y="114233"/>
                        <a:pt x="1881940" y="147180"/>
                        <a:pt x="1841297" y="147180"/>
                      </a:cubicBezTo>
                      <a:close/>
                    </a:path>
                  </a:pathLst>
                </a:custGeom>
                <a:solidFill>
                  <a:srgbClr val="3A484A"/>
                </a:solidFill>
                <a:ln w="9525" cap="flat">
                  <a:noFill/>
                  <a:prstDash val="solid"/>
                  <a:miter/>
                </a:ln>
              </p:spPr>
              <p:txBody>
                <a:bodyPr rtlCol="0" anchor="ctr"/>
                <a:lstStyle/>
                <a:p>
                  <a:endParaRPr lang="fr-FR"/>
                </a:p>
              </p:txBody>
            </p:sp>
          </p:grpSp>
          <p:sp>
            <p:nvSpPr>
              <p:cNvPr id="154" name="Freeform: Shape 153">
                <a:extLst>
                  <a:ext uri="{FF2B5EF4-FFF2-40B4-BE49-F238E27FC236}">
                    <a16:creationId xmlns:a16="http://schemas.microsoft.com/office/drawing/2014/main" id="{BB44552A-4BB1-443E-B0EE-DC79BF4AD848}"/>
                  </a:ext>
                </a:extLst>
              </p:cNvPr>
              <p:cNvSpPr/>
              <p:nvPr/>
            </p:nvSpPr>
            <p:spPr>
              <a:xfrm>
                <a:off x="6446062" y="1453353"/>
                <a:ext cx="2088337" cy="2088337"/>
              </a:xfrm>
              <a:custGeom>
                <a:avLst/>
                <a:gdLst>
                  <a:gd name="connsiteX0" fmla="*/ 721128 w 2088337"/>
                  <a:gd name="connsiteY0" fmla="*/ 721128 h 2088337"/>
                  <a:gd name="connsiteX1" fmla="*/ 0 w 2088337"/>
                  <a:gd name="connsiteY1" fmla="*/ 2088337 h 2088337"/>
                  <a:gd name="connsiteX2" fmla="*/ 1367209 w 2088337"/>
                  <a:gd name="connsiteY2" fmla="*/ 1367209 h 2088337"/>
                  <a:gd name="connsiteX3" fmla="*/ 2088337 w 2088337"/>
                  <a:gd name="connsiteY3" fmla="*/ 0 h 2088337"/>
                  <a:gd name="connsiteX4" fmla="*/ 721128 w 2088337"/>
                  <a:gd name="connsiteY4" fmla="*/ 721128 h 2088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337" h="2088337">
                    <a:moveTo>
                      <a:pt x="721128" y="721128"/>
                    </a:moveTo>
                    <a:cubicBezTo>
                      <a:pt x="288722" y="1153535"/>
                      <a:pt x="34776" y="1663141"/>
                      <a:pt x="0" y="2088337"/>
                    </a:cubicBezTo>
                    <a:cubicBezTo>
                      <a:pt x="425196" y="2053571"/>
                      <a:pt x="934812" y="1799615"/>
                      <a:pt x="1367209" y="1367209"/>
                    </a:cubicBezTo>
                    <a:cubicBezTo>
                      <a:pt x="1799606" y="934803"/>
                      <a:pt x="2053571" y="425196"/>
                      <a:pt x="2088337" y="0"/>
                    </a:cubicBezTo>
                    <a:cubicBezTo>
                      <a:pt x="1663151" y="34776"/>
                      <a:pt x="1153525" y="288722"/>
                      <a:pt x="721128" y="721128"/>
                    </a:cubicBezTo>
                    <a:close/>
                  </a:path>
                </a:pathLst>
              </a:custGeom>
              <a:solidFill>
                <a:srgbClr val="F2C42C"/>
              </a:solidFill>
              <a:ln w="9525" cap="flat">
                <a:solidFill>
                  <a:schemeClr val="tx1"/>
                </a:solidFill>
                <a:prstDash val="solid"/>
                <a:miter/>
              </a:ln>
            </p:spPr>
            <p:txBody>
              <a:bodyPr rtlCol="0" anchor="ctr"/>
              <a:lstStyle/>
              <a:p>
                <a:endParaRPr lang="fr-FR"/>
              </a:p>
            </p:txBody>
          </p:sp>
          <p:sp>
            <p:nvSpPr>
              <p:cNvPr id="155" name="Freeform: Shape 154">
                <a:extLst>
                  <a:ext uri="{FF2B5EF4-FFF2-40B4-BE49-F238E27FC236}">
                    <a16:creationId xmlns:a16="http://schemas.microsoft.com/office/drawing/2014/main" id="{1F4A1ABE-55ED-4F40-9C2E-3649B3C096FF}"/>
                  </a:ext>
                </a:extLst>
              </p:cNvPr>
              <p:cNvSpPr/>
              <p:nvPr/>
            </p:nvSpPr>
            <p:spPr>
              <a:xfrm>
                <a:off x="6126549" y="1998166"/>
                <a:ext cx="1863047" cy="1863040"/>
              </a:xfrm>
              <a:custGeom>
                <a:avLst/>
                <a:gdLst>
                  <a:gd name="connsiteX0" fmla="*/ 73597 w 1863047"/>
                  <a:gd name="connsiteY0" fmla="*/ 1863040 h 1863040"/>
                  <a:gd name="connsiteX1" fmla="*/ 21553 w 1863047"/>
                  <a:gd name="connsiteY1" fmla="*/ 1841485 h 1863040"/>
                  <a:gd name="connsiteX2" fmla="*/ 21553 w 1863047"/>
                  <a:gd name="connsiteY2" fmla="*/ 1737415 h 1863040"/>
                  <a:gd name="connsiteX3" fmla="*/ 1737415 w 1863047"/>
                  <a:gd name="connsiteY3" fmla="*/ 21553 h 1863040"/>
                  <a:gd name="connsiteX4" fmla="*/ 1841495 w 1863047"/>
                  <a:gd name="connsiteY4" fmla="*/ 21553 h 1863040"/>
                  <a:gd name="connsiteX5" fmla="*/ 1841495 w 1863047"/>
                  <a:gd name="connsiteY5" fmla="*/ 125623 h 1863040"/>
                  <a:gd name="connsiteX6" fmla="*/ 125642 w 1863047"/>
                  <a:gd name="connsiteY6" fmla="*/ 1841475 h 1863040"/>
                  <a:gd name="connsiteX7" fmla="*/ 73597 w 1863047"/>
                  <a:gd name="connsiteY7" fmla="*/ 1863040 h 186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3047" h="1863040">
                    <a:moveTo>
                      <a:pt x="73597" y="1863040"/>
                    </a:moveTo>
                    <a:cubicBezTo>
                      <a:pt x="54766" y="1863040"/>
                      <a:pt x="35926" y="1855858"/>
                      <a:pt x="21553" y="1841485"/>
                    </a:cubicBezTo>
                    <a:cubicBezTo>
                      <a:pt x="-7184" y="1812748"/>
                      <a:pt x="-7184" y="1766142"/>
                      <a:pt x="21553" y="1737415"/>
                    </a:cubicBezTo>
                    <a:lnTo>
                      <a:pt x="1737415" y="21553"/>
                    </a:lnTo>
                    <a:cubicBezTo>
                      <a:pt x="1766161" y="-7184"/>
                      <a:pt x="1812758" y="-7184"/>
                      <a:pt x="1841495" y="21553"/>
                    </a:cubicBezTo>
                    <a:cubicBezTo>
                      <a:pt x="1870231" y="50290"/>
                      <a:pt x="1870231" y="96895"/>
                      <a:pt x="1841495" y="125623"/>
                    </a:cubicBezTo>
                    <a:lnTo>
                      <a:pt x="125642" y="1841475"/>
                    </a:lnTo>
                    <a:cubicBezTo>
                      <a:pt x="111269" y="1855858"/>
                      <a:pt x="92428" y="1863040"/>
                      <a:pt x="73597" y="1863040"/>
                    </a:cubicBezTo>
                    <a:close/>
                  </a:path>
                </a:pathLst>
              </a:custGeom>
              <a:solidFill>
                <a:srgbClr val="E0B629"/>
              </a:solidFill>
              <a:ln w="9525" cap="flat">
                <a:solidFill>
                  <a:schemeClr val="tx1"/>
                </a:solidFill>
                <a:prstDash val="solid"/>
                <a:miter/>
              </a:ln>
            </p:spPr>
            <p:txBody>
              <a:bodyPr rtlCol="0" anchor="ctr"/>
              <a:lstStyle/>
              <a:p>
                <a:endParaRPr lang="fr-FR"/>
              </a:p>
            </p:txBody>
          </p:sp>
        </p:grpSp>
      </p:grpSp>
    </p:spTree>
    <p:extLst>
      <p:ext uri="{BB962C8B-B14F-4D97-AF65-F5344CB8AC3E}">
        <p14:creationId xmlns:p14="http://schemas.microsoft.com/office/powerpoint/2010/main" val="2716586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B084D2-F37F-4F45-88CE-6F47D653A088}"/>
              </a:ext>
            </a:extLst>
          </p:cNvPr>
          <p:cNvSpPr>
            <a:spLocks noGrp="1"/>
          </p:cNvSpPr>
          <p:nvPr>
            <p:ph type="title"/>
          </p:nvPr>
        </p:nvSpPr>
        <p:spPr/>
        <p:txBody>
          <a:bodyPr/>
          <a:lstStyle/>
          <a:p>
            <a:r>
              <a:rPr lang="en-US" dirty="0"/>
              <a:t>As an agile method, the Scrum organizes iterations around 3 roles, 4 ceremonies and 4 artifacts to transform business needs into MVPs</a:t>
            </a:r>
            <a:endParaRPr lang="fr-FR" dirty="0"/>
          </a:p>
        </p:txBody>
      </p:sp>
      <p:sp>
        <p:nvSpPr>
          <p:cNvPr id="170" name="Arrow: Circular 169">
            <a:extLst>
              <a:ext uri="{FF2B5EF4-FFF2-40B4-BE49-F238E27FC236}">
                <a16:creationId xmlns:a16="http://schemas.microsoft.com/office/drawing/2014/main" id="{7A19E2F4-1A8E-4B3C-ACA3-CFF513DF4FED}"/>
              </a:ext>
            </a:extLst>
          </p:cNvPr>
          <p:cNvSpPr/>
          <p:nvPr/>
        </p:nvSpPr>
        <p:spPr>
          <a:xfrm rot="20369247" flipH="1">
            <a:off x="3650106" y="457812"/>
            <a:ext cx="4982516" cy="5229134"/>
          </a:xfrm>
          <a:prstGeom prst="circularArrow">
            <a:avLst>
              <a:gd name="adj1" fmla="val 10184"/>
              <a:gd name="adj2" fmla="val 1142319"/>
              <a:gd name="adj3" fmla="val 20504426"/>
              <a:gd name="adj4" fmla="val 6955452"/>
              <a:gd name="adj5" fmla="val 125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ea typeface="+mn-ea"/>
              <a:cs typeface="+mn-cs"/>
            </a:endParaRPr>
          </a:p>
        </p:txBody>
      </p:sp>
      <p:sp>
        <p:nvSpPr>
          <p:cNvPr id="171" name="Arrow: Right 170">
            <a:extLst>
              <a:ext uri="{FF2B5EF4-FFF2-40B4-BE49-F238E27FC236}">
                <a16:creationId xmlns:a16="http://schemas.microsoft.com/office/drawing/2014/main" id="{DB6CCAC9-3D29-431E-AB38-E63BA0BC1F53}"/>
              </a:ext>
            </a:extLst>
          </p:cNvPr>
          <p:cNvSpPr/>
          <p:nvPr/>
        </p:nvSpPr>
        <p:spPr>
          <a:xfrm>
            <a:off x="611506" y="4000171"/>
            <a:ext cx="6546626" cy="787400"/>
          </a:xfrm>
          <a:prstGeom prst="rightArrow">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ea typeface="+mn-ea"/>
              <a:cs typeface="+mn-cs"/>
            </a:endParaRPr>
          </a:p>
        </p:txBody>
      </p:sp>
      <p:sp>
        <p:nvSpPr>
          <p:cNvPr id="172" name="Arrow: Right 171">
            <a:extLst>
              <a:ext uri="{FF2B5EF4-FFF2-40B4-BE49-F238E27FC236}">
                <a16:creationId xmlns:a16="http://schemas.microsoft.com/office/drawing/2014/main" id="{4C859487-8217-46F7-A028-67444433E282}"/>
              </a:ext>
            </a:extLst>
          </p:cNvPr>
          <p:cNvSpPr/>
          <p:nvPr/>
        </p:nvSpPr>
        <p:spPr>
          <a:xfrm>
            <a:off x="7360614" y="4042527"/>
            <a:ext cx="3130463" cy="787400"/>
          </a:xfrm>
          <a:prstGeom prst="rightArrow">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ea typeface="+mn-ea"/>
              <a:cs typeface="+mn-cs"/>
            </a:endParaRPr>
          </a:p>
        </p:txBody>
      </p:sp>
      <p:sp>
        <p:nvSpPr>
          <p:cNvPr id="173" name="TextBox 172">
            <a:extLst>
              <a:ext uri="{FF2B5EF4-FFF2-40B4-BE49-F238E27FC236}">
                <a16:creationId xmlns:a16="http://schemas.microsoft.com/office/drawing/2014/main" id="{A6E55159-7E27-436C-A030-B05EE0208A5D}"/>
              </a:ext>
            </a:extLst>
          </p:cNvPr>
          <p:cNvSpPr txBox="1"/>
          <p:nvPr/>
        </p:nvSpPr>
        <p:spPr>
          <a:xfrm>
            <a:off x="10069968" y="4852609"/>
            <a:ext cx="1854550" cy="461665"/>
          </a:xfrm>
          <a:prstGeom prst="rect">
            <a:avLst/>
          </a:prstGeom>
          <a:noFill/>
        </p:spPr>
        <p:txBody>
          <a:bodyPr wrap="square" rtlCol="0">
            <a:spAutoFit/>
          </a:bodyPr>
          <a:lstStyle>
            <a:defPPr>
              <a:defRPr lang="fr-FR"/>
            </a:defPPr>
            <a:lvl1pPr algn="ctr">
              <a:defRPr sz="1400" b="1">
                <a:solidFill>
                  <a:srgbClr val="00206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2B143D"/>
                </a:solidFill>
                <a:effectLst/>
                <a:uLnTx/>
                <a:uFillTx/>
                <a:ea typeface="+mn-ea"/>
                <a:cs typeface="+mn-cs"/>
              </a:rPr>
              <a:t>Minimum Viable Product (MVP)</a:t>
            </a:r>
          </a:p>
        </p:txBody>
      </p:sp>
      <p:grpSp>
        <p:nvGrpSpPr>
          <p:cNvPr id="174" name="Group 173">
            <a:extLst>
              <a:ext uri="{FF2B5EF4-FFF2-40B4-BE49-F238E27FC236}">
                <a16:creationId xmlns:a16="http://schemas.microsoft.com/office/drawing/2014/main" id="{3DCE6A02-1D7C-40BE-A1E1-7BD78F98C82F}"/>
              </a:ext>
            </a:extLst>
          </p:cNvPr>
          <p:cNvGrpSpPr/>
          <p:nvPr/>
        </p:nvGrpSpPr>
        <p:grpSpPr>
          <a:xfrm>
            <a:off x="10461465" y="3815274"/>
            <a:ext cx="1074182" cy="1014653"/>
            <a:chOff x="10385264" y="4848811"/>
            <a:chExt cx="1074182" cy="1014653"/>
          </a:xfrm>
        </p:grpSpPr>
        <p:sp>
          <p:nvSpPr>
            <p:cNvPr id="175" name="Oval 174">
              <a:extLst>
                <a:ext uri="{FF2B5EF4-FFF2-40B4-BE49-F238E27FC236}">
                  <a16:creationId xmlns:a16="http://schemas.microsoft.com/office/drawing/2014/main" id="{E4BACDF3-42B0-49BC-A805-5C8345817FDE}"/>
                </a:ext>
              </a:extLst>
            </p:cNvPr>
            <p:cNvSpPr/>
            <p:nvPr/>
          </p:nvSpPr>
          <p:spPr>
            <a:xfrm>
              <a:off x="10463842" y="4949064"/>
              <a:ext cx="914400" cy="914400"/>
            </a:xfrm>
            <a:prstGeom prst="ellipse">
              <a:avLst/>
            </a:prstGeom>
            <a:solidFill>
              <a:schemeClr val="tx2">
                <a:lumMod val="90000"/>
                <a:lumOff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pic>
          <p:nvPicPr>
            <p:cNvPr id="176" name="Picture 175" descr="A picture containing drawing&#10;&#10;Description automatically generated">
              <a:extLst>
                <a:ext uri="{FF2B5EF4-FFF2-40B4-BE49-F238E27FC236}">
                  <a16:creationId xmlns:a16="http://schemas.microsoft.com/office/drawing/2014/main" id="{5AD75100-9961-418D-BCD1-AF98FF0DEE7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703999" y="5186099"/>
              <a:ext cx="440329" cy="440329"/>
            </a:xfrm>
            <a:prstGeom prst="rect">
              <a:avLst/>
            </a:prstGeom>
          </p:spPr>
        </p:pic>
        <p:sp>
          <p:nvSpPr>
            <p:cNvPr id="177" name="TextBox 176">
              <a:extLst>
                <a:ext uri="{FF2B5EF4-FFF2-40B4-BE49-F238E27FC236}">
                  <a16:creationId xmlns:a16="http://schemas.microsoft.com/office/drawing/2014/main" id="{7BE729FD-82D4-4207-9311-AF956B76BFC4}"/>
                </a:ext>
              </a:extLst>
            </p:cNvPr>
            <p:cNvSpPr txBox="1"/>
            <p:nvPr/>
          </p:nvSpPr>
          <p:spPr>
            <a:xfrm>
              <a:off x="10531946" y="4910582"/>
              <a:ext cx="465830"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FFFFFF"/>
                  </a:solidFill>
                  <a:effectLst/>
                  <a:uLnTx/>
                  <a:uFillTx/>
                  <a:ea typeface="+mn-ea"/>
                  <a:cs typeface="+mn-cs"/>
                </a:rPr>
                <a:t>.</a:t>
              </a:r>
            </a:p>
          </p:txBody>
        </p:sp>
        <p:sp>
          <p:nvSpPr>
            <p:cNvPr id="178" name="TextBox 177">
              <a:extLst>
                <a:ext uri="{FF2B5EF4-FFF2-40B4-BE49-F238E27FC236}">
                  <a16:creationId xmlns:a16="http://schemas.microsoft.com/office/drawing/2014/main" id="{B2EC435F-73DA-464E-98E7-4623CF07C41A}"/>
                </a:ext>
              </a:extLst>
            </p:cNvPr>
            <p:cNvSpPr txBox="1"/>
            <p:nvPr/>
          </p:nvSpPr>
          <p:spPr>
            <a:xfrm>
              <a:off x="10655033" y="4848811"/>
              <a:ext cx="465830"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FFFFFF"/>
                  </a:solidFill>
                  <a:effectLst/>
                  <a:uLnTx/>
                  <a:uFillTx/>
                  <a:ea typeface="+mn-ea"/>
                  <a:cs typeface="+mn-cs"/>
                </a:rPr>
                <a:t>.</a:t>
              </a:r>
            </a:p>
          </p:txBody>
        </p:sp>
        <p:sp>
          <p:nvSpPr>
            <p:cNvPr id="179" name="TextBox 178">
              <a:extLst>
                <a:ext uri="{FF2B5EF4-FFF2-40B4-BE49-F238E27FC236}">
                  <a16:creationId xmlns:a16="http://schemas.microsoft.com/office/drawing/2014/main" id="{703E4E32-F61F-478E-B0B5-E6E3BE09525B}"/>
                </a:ext>
              </a:extLst>
            </p:cNvPr>
            <p:cNvSpPr txBox="1"/>
            <p:nvPr/>
          </p:nvSpPr>
          <p:spPr>
            <a:xfrm>
              <a:off x="10980516" y="5088537"/>
              <a:ext cx="465830"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FFFFFF"/>
                  </a:solidFill>
                  <a:effectLst/>
                  <a:uLnTx/>
                  <a:uFillTx/>
                  <a:ea typeface="+mn-ea"/>
                  <a:cs typeface="+mn-cs"/>
                </a:rPr>
                <a:t>.</a:t>
              </a:r>
            </a:p>
          </p:txBody>
        </p:sp>
        <p:sp>
          <p:nvSpPr>
            <p:cNvPr id="180" name="TextBox 179">
              <a:extLst>
                <a:ext uri="{FF2B5EF4-FFF2-40B4-BE49-F238E27FC236}">
                  <a16:creationId xmlns:a16="http://schemas.microsoft.com/office/drawing/2014/main" id="{D2750244-BC2F-4B71-9932-1EABE7A0BD12}"/>
                </a:ext>
              </a:extLst>
            </p:cNvPr>
            <p:cNvSpPr txBox="1"/>
            <p:nvPr/>
          </p:nvSpPr>
          <p:spPr>
            <a:xfrm>
              <a:off x="10993616" y="5147617"/>
              <a:ext cx="465830"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FFFFFF"/>
                  </a:solidFill>
                  <a:effectLst/>
                  <a:uLnTx/>
                  <a:uFillTx/>
                  <a:ea typeface="+mn-ea"/>
                  <a:cs typeface="+mn-cs"/>
                </a:rPr>
                <a:t>.</a:t>
              </a:r>
            </a:p>
          </p:txBody>
        </p:sp>
        <p:sp>
          <p:nvSpPr>
            <p:cNvPr id="181" name="TextBox 180">
              <a:extLst>
                <a:ext uri="{FF2B5EF4-FFF2-40B4-BE49-F238E27FC236}">
                  <a16:creationId xmlns:a16="http://schemas.microsoft.com/office/drawing/2014/main" id="{6E2D679B-7056-49C8-B72A-5F2E9BECA648}"/>
                </a:ext>
              </a:extLst>
            </p:cNvPr>
            <p:cNvSpPr txBox="1"/>
            <p:nvPr/>
          </p:nvSpPr>
          <p:spPr>
            <a:xfrm>
              <a:off x="10887948" y="5275931"/>
              <a:ext cx="465830"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FFFFFF"/>
                  </a:solidFill>
                  <a:effectLst/>
                  <a:uLnTx/>
                  <a:uFillTx/>
                  <a:ea typeface="+mn-ea"/>
                  <a:cs typeface="+mn-cs"/>
                </a:rPr>
                <a:t>.</a:t>
              </a:r>
            </a:p>
          </p:txBody>
        </p:sp>
        <p:sp>
          <p:nvSpPr>
            <p:cNvPr id="182" name="TextBox 181">
              <a:extLst>
                <a:ext uri="{FF2B5EF4-FFF2-40B4-BE49-F238E27FC236}">
                  <a16:creationId xmlns:a16="http://schemas.microsoft.com/office/drawing/2014/main" id="{33C0B554-60DF-4370-8854-BDF42CB0FA94}"/>
                </a:ext>
              </a:extLst>
            </p:cNvPr>
            <p:cNvSpPr txBox="1"/>
            <p:nvPr/>
          </p:nvSpPr>
          <p:spPr>
            <a:xfrm>
              <a:off x="10901903" y="5417533"/>
              <a:ext cx="465830"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FFFFFF"/>
                  </a:solidFill>
                  <a:effectLst/>
                  <a:uLnTx/>
                  <a:uFillTx/>
                  <a:ea typeface="+mn-ea"/>
                  <a:cs typeface="+mn-cs"/>
                </a:rPr>
                <a:t>.</a:t>
              </a:r>
            </a:p>
          </p:txBody>
        </p:sp>
        <p:sp>
          <p:nvSpPr>
            <p:cNvPr id="183" name="TextBox 182">
              <a:extLst>
                <a:ext uri="{FF2B5EF4-FFF2-40B4-BE49-F238E27FC236}">
                  <a16:creationId xmlns:a16="http://schemas.microsoft.com/office/drawing/2014/main" id="{20BCC3ED-65D1-42F1-B7B0-23B4F489635C}"/>
                </a:ext>
              </a:extLst>
            </p:cNvPr>
            <p:cNvSpPr txBox="1"/>
            <p:nvPr/>
          </p:nvSpPr>
          <p:spPr>
            <a:xfrm>
              <a:off x="10385264" y="5232867"/>
              <a:ext cx="465830"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FFFFFF"/>
                  </a:solidFill>
                  <a:effectLst/>
                  <a:uLnTx/>
                  <a:uFillTx/>
                  <a:ea typeface="+mn-ea"/>
                  <a:cs typeface="+mn-cs"/>
                </a:rPr>
                <a:t>.</a:t>
              </a:r>
            </a:p>
          </p:txBody>
        </p:sp>
        <p:sp>
          <p:nvSpPr>
            <p:cNvPr id="184" name="TextBox 183">
              <a:extLst>
                <a:ext uri="{FF2B5EF4-FFF2-40B4-BE49-F238E27FC236}">
                  <a16:creationId xmlns:a16="http://schemas.microsoft.com/office/drawing/2014/main" id="{9EEA9C50-5E46-470A-8B50-296387170279}"/>
                </a:ext>
              </a:extLst>
            </p:cNvPr>
            <p:cNvSpPr txBox="1"/>
            <p:nvPr/>
          </p:nvSpPr>
          <p:spPr>
            <a:xfrm>
              <a:off x="10405111" y="5083616"/>
              <a:ext cx="465830"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FFFFFF"/>
                  </a:solidFill>
                  <a:effectLst/>
                  <a:uLnTx/>
                  <a:uFillTx/>
                  <a:ea typeface="+mn-ea"/>
                  <a:cs typeface="+mn-cs"/>
                </a:rPr>
                <a:t>.</a:t>
              </a:r>
            </a:p>
          </p:txBody>
        </p:sp>
      </p:grpSp>
      <p:grpSp>
        <p:nvGrpSpPr>
          <p:cNvPr id="185" name="Group 184">
            <a:extLst>
              <a:ext uri="{FF2B5EF4-FFF2-40B4-BE49-F238E27FC236}">
                <a16:creationId xmlns:a16="http://schemas.microsoft.com/office/drawing/2014/main" id="{DA3EED21-7A82-495B-9E1F-A0078220E22F}"/>
              </a:ext>
            </a:extLst>
          </p:cNvPr>
          <p:cNvGrpSpPr/>
          <p:nvPr/>
        </p:nvGrpSpPr>
        <p:grpSpPr>
          <a:xfrm>
            <a:off x="10269789" y="1140584"/>
            <a:ext cx="1854550" cy="1032492"/>
            <a:chOff x="9838660" y="2526083"/>
            <a:chExt cx="1854550" cy="1032492"/>
          </a:xfrm>
        </p:grpSpPr>
        <p:sp>
          <p:nvSpPr>
            <p:cNvPr id="186" name="Rectangle 185">
              <a:extLst>
                <a:ext uri="{FF2B5EF4-FFF2-40B4-BE49-F238E27FC236}">
                  <a16:creationId xmlns:a16="http://schemas.microsoft.com/office/drawing/2014/main" id="{6E10562B-082F-42FC-ADD4-37E67908C8E0}"/>
                </a:ext>
              </a:extLst>
            </p:cNvPr>
            <p:cNvSpPr/>
            <p:nvPr/>
          </p:nvSpPr>
          <p:spPr>
            <a:xfrm>
              <a:off x="9838660" y="2656888"/>
              <a:ext cx="1854550" cy="901687"/>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187" name="TextBox 186">
              <a:extLst>
                <a:ext uri="{FF2B5EF4-FFF2-40B4-BE49-F238E27FC236}">
                  <a16:creationId xmlns:a16="http://schemas.microsoft.com/office/drawing/2014/main" id="{7458D5A6-7AD1-4DC7-9C12-CA54C737DAE7}"/>
                </a:ext>
              </a:extLst>
            </p:cNvPr>
            <p:cNvSpPr txBox="1"/>
            <p:nvPr/>
          </p:nvSpPr>
          <p:spPr>
            <a:xfrm>
              <a:off x="9937748" y="2821172"/>
              <a:ext cx="175546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srgbClr val="2B143D">
                      <a:lumMod val="50000"/>
                      <a:lumOff val="50000"/>
                    </a:srgbClr>
                  </a:solidFill>
                  <a:effectLst/>
                  <a:uLnTx/>
                  <a:uFillTx/>
                  <a:ea typeface="+mn-ea"/>
                  <a:cs typeface="+mn-cs"/>
                </a:rPr>
                <a:t>- Scrum Team</a:t>
              </a:r>
            </a:p>
          </p:txBody>
        </p:sp>
        <p:sp>
          <p:nvSpPr>
            <p:cNvPr id="188" name="TextBox 187">
              <a:extLst>
                <a:ext uri="{FF2B5EF4-FFF2-40B4-BE49-F238E27FC236}">
                  <a16:creationId xmlns:a16="http://schemas.microsoft.com/office/drawing/2014/main" id="{06601E21-5923-474D-936F-0F0CE8E545EB}"/>
                </a:ext>
              </a:extLst>
            </p:cNvPr>
            <p:cNvSpPr txBox="1"/>
            <p:nvPr/>
          </p:nvSpPr>
          <p:spPr>
            <a:xfrm>
              <a:off x="9880545" y="2526083"/>
              <a:ext cx="990914" cy="26161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err="1">
                  <a:ln>
                    <a:noFill/>
                  </a:ln>
                  <a:solidFill>
                    <a:prstClr val="black">
                      <a:lumMod val="75000"/>
                      <a:lumOff val="25000"/>
                    </a:prstClr>
                  </a:solidFill>
                  <a:effectLst/>
                  <a:uLnTx/>
                  <a:uFillTx/>
                  <a:ea typeface="+mn-ea"/>
                  <a:cs typeface="+mn-cs"/>
                </a:rPr>
                <a:t>Legend</a:t>
              </a:r>
              <a:r>
                <a:rPr kumimoji="0" lang="fr-FR" sz="1100" b="1" i="0" u="none" strike="noStrike" kern="1200" cap="none" spc="0" normalizeH="0" baseline="0" noProof="0">
                  <a:ln>
                    <a:noFill/>
                  </a:ln>
                  <a:solidFill>
                    <a:prstClr val="black">
                      <a:lumMod val="75000"/>
                      <a:lumOff val="25000"/>
                    </a:prstClr>
                  </a:solidFill>
                  <a:effectLst/>
                  <a:uLnTx/>
                  <a:uFillTx/>
                  <a:ea typeface="+mn-ea"/>
                  <a:cs typeface="+mn-cs"/>
                </a:rPr>
                <a:t> </a:t>
              </a:r>
            </a:p>
          </p:txBody>
        </p:sp>
        <p:sp>
          <p:nvSpPr>
            <p:cNvPr id="189" name="TextBox 188">
              <a:extLst>
                <a:ext uri="{FF2B5EF4-FFF2-40B4-BE49-F238E27FC236}">
                  <a16:creationId xmlns:a16="http://schemas.microsoft.com/office/drawing/2014/main" id="{DD6D2127-5C39-4721-8270-E35E270189BC}"/>
                </a:ext>
              </a:extLst>
            </p:cNvPr>
            <p:cNvSpPr txBox="1"/>
            <p:nvPr/>
          </p:nvSpPr>
          <p:spPr>
            <a:xfrm>
              <a:off x="9937748" y="3039033"/>
              <a:ext cx="175546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srgbClr val="12ABDB"/>
                  </a:solidFill>
                  <a:effectLst/>
                  <a:uLnTx/>
                  <a:uFillTx/>
                  <a:ea typeface="+mn-ea"/>
                  <a:cs typeface="+mn-cs"/>
                </a:rPr>
                <a:t>- Artefacts</a:t>
              </a:r>
            </a:p>
          </p:txBody>
        </p:sp>
        <p:sp>
          <p:nvSpPr>
            <p:cNvPr id="190" name="TextBox 189">
              <a:extLst>
                <a:ext uri="{FF2B5EF4-FFF2-40B4-BE49-F238E27FC236}">
                  <a16:creationId xmlns:a16="http://schemas.microsoft.com/office/drawing/2014/main" id="{7A55005D-CECD-41DB-91E5-9C8F066A8EF9}"/>
                </a:ext>
              </a:extLst>
            </p:cNvPr>
            <p:cNvSpPr txBox="1"/>
            <p:nvPr/>
          </p:nvSpPr>
          <p:spPr>
            <a:xfrm>
              <a:off x="9937748" y="3256894"/>
              <a:ext cx="175546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srgbClr val="C00000"/>
                  </a:solidFill>
                  <a:effectLst/>
                  <a:uLnTx/>
                  <a:uFillTx/>
                  <a:ea typeface="+mn-ea"/>
                  <a:cs typeface="+mn-cs"/>
                </a:rPr>
                <a:t>- </a:t>
              </a:r>
              <a:r>
                <a:rPr kumimoji="0" lang="fr-FR" sz="1100" b="1" i="0" u="none" strike="noStrike" kern="1200" cap="none" spc="0" normalizeH="0" baseline="0" noProof="0" dirty="0" err="1">
                  <a:ln>
                    <a:noFill/>
                  </a:ln>
                  <a:solidFill>
                    <a:srgbClr val="C00000"/>
                  </a:solidFill>
                  <a:effectLst/>
                  <a:uLnTx/>
                  <a:uFillTx/>
                  <a:ea typeface="+mn-ea"/>
                  <a:cs typeface="+mn-cs"/>
                </a:rPr>
                <a:t>Ceremonies</a:t>
              </a:r>
              <a:endParaRPr kumimoji="0" lang="fr-FR" sz="1100" b="1" i="0" u="none" strike="noStrike" kern="1200" cap="none" spc="0" normalizeH="0" baseline="0" noProof="0" dirty="0">
                <a:ln>
                  <a:noFill/>
                </a:ln>
                <a:solidFill>
                  <a:srgbClr val="C00000"/>
                </a:solidFill>
                <a:effectLst/>
                <a:uLnTx/>
                <a:uFillTx/>
                <a:ea typeface="+mn-ea"/>
                <a:cs typeface="+mn-cs"/>
              </a:endParaRPr>
            </a:p>
          </p:txBody>
        </p:sp>
      </p:grpSp>
      <p:pic>
        <p:nvPicPr>
          <p:cNvPr id="191" name="Picture 190">
            <a:extLst>
              <a:ext uri="{FF2B5EF4-FFF2-40B4-BE49-F238E27FC236}">
                <a16:creationId xmlns:a16="http://schemas.microsoft.com/office/drawing/2014/main" id="{0EBAD0C9-B09C-4BCA-ABD0-12B59FF6069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06671" y="1729481"/>
            <a:ext cx="573521" cy="573521"/>
          </a:xfrm>
          <a:prstGeom prst="rect">
            <a:avLst/>
          </a:prstGeom>
        </p:spPr>
      </p:pic>
      <p:sp>
        <p:nvSpPr>
          <p:cNvPr id="192" name="TextBox 191">
            <a:extLst>
              <a:ext uri="{FF2B5EF4-FFF2-40B4-BE49-F238E27FC236}">
                <a16:creationId xmlns:a16="http://schemas.microsoft.com/office/drawing/2014/main" id="{128E2601-AACC-4D88-99DF-3BF552257700}"/>
              </a:ext>
            </a:extLst>
          </p:cNvPr>
          <p:cNvSpPr txBox="1"/>
          <p:nvPr/>
        </p:nvSpPr>
        <p:spPr>
          <a:xfrm>
            <a:off x="1574990" y="1445501"/>
            <a:ext cx="186470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a:ln>
                  <a:noFill/>
                </a:ln>
                <a:solidFill>
                  <a:srgbClr val="00205B"/>
                </a:solidFill>
                <a:effectLst/>
                <a:uLnTx/>
                <a:uFillTx/>
                <a:ea typeface="+mn-ea"/>
                <a:cs typeface="Calibri" panose="020F0502020204030204" pitchFamily="34" charset="0"/>
              </a:rPr>
              <a:t>Business </a:t>
            </a:r>
            <a:r>
              <a:rPr kumimoji="0" lang="fr-FR" sz="1400" b="0" i="0" u="none" strike="noStrike" kern="0" cap="none" spc="0" normalizeH="0" baseline="0" noProof="0" err="1">
                <a:ln>
                  <a:noFill/>
                </a:ln>
                <a:solidFill>
                  <a:srgbClr val="00205B"/>
                </a:solidFill>
                <a:effectLst/>
                <a:uLnTx/>
                <a:uFillTx/>
                <a:ea typeface="+mn-ea"/>
                <a:cs typeface="Calibri" panose="020F0502020204030204" pitchFamily="34" charset="0"/>
              </a:rPr>
              <a:t>needs</a:t>
            </a:r>
            <a:endParaRPr kumimoji="0" lang="fr-FR" sz="1400" b="0" i="0" u="none" strike="noStrike" kern="0" cap="none" spc="0" normalizeH="0" baseline="0" noProof="0">
              <a:ln>
                <a:noFill/>
              </a:ln>
              <a:solidFill>
                <a:srgbClr val="00205B"/>
              </a:solidFill>
              <a:effectLst/>
              <a:uLnTx/>
              <a:uFillTx/>
              <a:ea typeface="+mn-ea"/>
              <a:cs typeface="Calibri" panose="020F0502020204030204" pitchFamily="34" charset="0"/>
            </a:endParaRPr>
          </a:p>
        </p:txBody>
      </p:sp>
      <p:pic>
        <p:nvPicPr>
          <p:cNvPr id="193" name="Picture 2" descr="http://www.swiftspaceinc.com/wp-content/uploads/2014/08/Document-icon.jpg">
            <a:extLst>
              <a:ext uri="{FF2B5EF4-FFF2-40B4-BE49-F238E27FC236}">
                <a16:creationId xmlns:a16="http://schemas.microsoft.com/office/drawing/2014/main" id="{DD97BD64-54A7-4230-B749-1B177DEFEE34}"/>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1233143" y="4042506"/>
            <a:ext cx="796288" cy="794224"/>
          </a:xfrm>
          <a:prstGeom prst="flowChartConnector">
            <a:avLst/>
          </a:prstGeom>
          <a:noFill/>
          <a:ln>
            <a:noFill/>
          </a:ln>
          <a:extLst>
            <a:ext uri="{909E8E84-426E-40DD-AFC4-6F175D3DCCD1}">
              <a14:hiddenFill xmlns:a14="http://schemas.microsoft.com/office/drawing/2010/main">
                <a:solidFill>
                  <a:srgbClr val="FFFFFF"/>
                </a:solidFill>
              </a14:hiddenFill>
            </a:ext>
          </a:extLst>
        </p:spPr>
      </p:pic>
      <p:cxnSp>
        <p:nvCxnSpPr>
          <p:cNvPr id="194" name="Connector: Elbow 193">
            <a:extLst>
              <a:ext uri="{FF2B5EF4-FFF2-40B4-BE49-F238E27FC236}">
                <a16:creationId xmlns:a16="http://schemas.microsoft.com/office/drawing/2014/main" id="{D62CB6DE-50FF-411B-B1E6-CCA240051876}"/>
              </a:ext>
            </a:extLst>
          </p:cNvPr>
          <p:cNvCxnSpPr>
            <a:cxnSpLocks/>
            <a:stCxn id="197" idx="2"/>
          </p:cNvCxnSpPr>
          <p:nvPr/>
        </p:nvCxnSpPr>
        <p:spPr>
          <a:xfrm rot="16200000" flipH="1">
            <a:off x="653088" y="2416690"/>
            <a:ext cx="714305" cy="4869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30A2B707-53EE-4080-8B93-ED556495E6DE}"/>
              </a:ext>
            </a:extLst>
          </p:cNvPr>
          <p:cNvCxnSpPr>
            <a:cxnSpLocks/>
          </p:cNvCxnSpPr>
          <p:nvPr/>
        </p:nvCxnSpPr>
        <p:spPr>
          <a:xfrm rot="5400000">
            <a:off x="1890828" y="2414701"/>
            <a:ext cx="714305" cy="4909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C5024EBA-6CBD-4FFA-AB41-3D9FF2B72B45}"/>
              </a:ext>
            </a:extLst>
          </p:cNvPr>
          <p:cNvSpPr txBox="1"/>
          <p:nvPr/>
        </p:nvSpPr>
        <p:spPr>
          <a:xfrm>
            <a:off x="141473" y="1414724"/>
            <a:ext cx="125180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12ABDB"/>
                </a:solidFill>
                <a:effectLst/>
                <a:uLnTx/>
                <a:uFillTx/>
                <a:ea typeface="+mn-ea"/>
                <a:cs typeface="+mn-cs"/>
              </a:rPr>
              <a:t>Vision</a:t>
            </a:r>
          </a:p>
        </p:txBody>
      </p:sp>
      <p:pic>
        <p:nvPicPr>
          <p:cNvPr id="197" name="Picture 4" descr="http://rightshumanassociation.com/images/vision-icon.png">
            <a:extLst>
              <a:ext uri="{FF2B5EF4-FFF2-40B4-BE49-F238E27FC236}">
                <a16:creationId xmlns:a16="http://schemas.microsoft.com/office/drawing/2014/main" id="{823B13A7-80BE-41F5-9157-F783E191C2D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483993" y="1737435"/>
            <a:ext cx="565566" cy="565567"/>
          </a:xfrm>
          <a:prstGeom prst="rect">
            <a:avLst/>
          </a:prstGeom>
          <a:noFill/>
          <a:extLst>
            <a:ext uri="{909E8E84-426E-40DD-AFC4-6F175D3DCCD1}">
              <a14:hiddenFill xmlns:a14="http://schemas.microsoft.com/office/drawing/2010/main">
                <a:solidFill>
                  <a:srgbClr val="FFFFFF"/>
                </a:solidFill>
              </a14:hiddenFill>
            </a:ext>
          </a:extLst>
        </p:spPr>
      </p:pic>
      <p:sp>
        <p:nvSpPr>
          <p:cNvPr id="198" name="Rectangle 197">
            <a:extLst>
              <a:ext uri="{FF2B5EF4-FFF2-40B4-BE49-F238E27FC236}">
                <a16:creationId xmlns:a16="http://schemas.microsoft.com/office/drawing/2014/main" id="{3287285F-0B69-4B5B-841B-FBFD1D4B7342}"/>
              </a:ext>
            </a:extLst>
          </p:cNvPr>
          <p:cNvSpPr/>
          <p:nvPr/>
        </p:nvSpPr>
        <p:spPr>
          <a:xfrm>
            <a:off x="4428702" y="3915527"/>
            <a:ext cx="45719" cy="91440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199" name="Rectangle 198">
            <a:extLst>
              <a:ext uri="{FF2B5EF4-FFF2-40B4-BE49-F238E27FC236}">
                <a16:creationId xmlns:a16="http://schemas.microsoft.com/office/drawing/2014/main" id="{B1FADC96-8E41-4A06-9CCD-F21DB2864C9B}"/>
              </a:ext>
            </a:extLst>
          </p:cNvPr>
          <p:cNvSpPr/>
          <p:nvPr/>
        </p:nvSpPr>
        <p:spPr>
          <a:xfrm>
            <a:off x="7353574" y="3915527"/>
            <a:ext cx="45719" cy="91440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grpSp>
        <p:nvGrpSpPr>
          <p:cNvPr id="200" name="Group 199">
            <a:extLst>
              <a:ext uri="{FF2B5EF4-FFF2-40B4-BE49-F238E27FC236}">
                <a16:creationId xmlns:a16="http://schemas.microsoft.com/office/drawing/2014/main" id="{F67012DB-4205-4320-A7FB-F395BE084FE7}"/>
              </a:ext>
            </a:extLst>
          </p:cNvPr>
          <p:cNvGrpSpPr/>
          <p:nvPr/>
        </p:nvGrpSpPr>
        <p:grpSpPr>
          <a:xfrm>
            <a:off x="3481972" y="5454961"/>
            <a:ext cx="1941232" cy="972725"/>
            <a:chOff x="3411487" y="5797861"/>
            <a:chExt cx="1941232" cy="972725"/>
          </a:xfrm>
        </p:grpSpPr>
        <p:sp>
          <p:nvSpPr>
            <p:cNvPr id="201" name="TextBox 200">
              <a:extLst>
                <a:ext uri="{FF2B5EF4-FFF2-40B4-BE49-F238E27FC236}">
                  <a16:creationId xmlns:a16="http://schemas.microsoft.com/office/drawing/2014/main" id="{16F0E185-19D3-4ACD-A4B6-4E130B405B47}"/>
                </a:ext>
              </a:extLst>
            </p:cNvPr>
            <p:cNvSpPr txBox="1"/>
            <p:nvPr/>
          </p:nvSpPr>
          <p:spPr>
            <a:xfrm>
              <a:off x="3411487" y="6432032"/>
              <a:ext cx="1941232" cy="338554"/>
            </a:xfrm>
            <a:prstGeom prst="rect">
              <a:avLst/>
            </a:prstGeom>
            <a:noFill/>
          </p:spPr>
          <p:txBody>
            <a:bodyPr wrap="square" rtlCol="0">
              <a:spAutoFit/>
            </a:bodyPr>
            <a:lstStyle>
              <a:defPPr>
                <a:defRPr lang="fr-FR"/>
              </a:defPPr>
              <a:lvl1pPr algn="ctr">
                <a:defRPr sz="1400" b="1">
                  <a:solidFill>
                    <a:srgbClr val="00206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12ABDB"/>
                  </a:solidFill>
                  <a:effectLst/>
                  <a:uLnTx/>
                  <a:uFillTx/>
                  <a:ea typeface="+mn-ea"/>
                  <a:cs typeface="+mn-cs"/>
                </a:rPr>
                <a:t>Sprint </a:t>
              </a:r>
              <a:r>
                <a:rPr kumimoji="0" lang="fr-FR" sz="1600" b="1" i="0" u="none" strike="noStrike" kern="1200" cap="none" spc="0" normalizeH="0" baseline="0" noProof="0" err="1">
                  <a:ln>
                    <a:noFill/>
                  </a:ln>
                  <a:solidFill>
                    <a:srgbClr val="12ABDB"/>
                  </a:solidFill>
                  <a:effectLst/>
                  <a:uLnTx/>
                  <a:uFillTx/>
                  <a:ea typeface="+mn-ea"/>
                  <a:cs typeface="+mn-cs"/>
                </a:rPr>
                <a:t>Backlog</a:t>
              </a:r>
              <a:endParaRPr kumimoji="0" lang="fr-FR" sz="1600" b="1" i="0" u="none" strike="noStrike" kern="1200" cap="none" spc="0" normalizeH="0" baseline="0" noProof="0">
                <a:ln>
                  <a:noFill/>
                </a:ln>
                <a:solidFill>
                  <a:srgbClr val="12ABDB"/>
                </a:solidFill>
                <a:effectLst/>
                <a:uLnTx/>
                <a:uFillTx/>
                <a:ea typeface="+mn-ea"/>
                <a:cs typeface="+mn-cs"/>
              </a:endParaRPr>
            </a:p>
          </p:txBody>
        </p:sp>
        <p:grpSp>
          <p:nvGrpSpPr>
            <p:cNvPr id="202" name="Group 201">
              <a:extLst>
                <a:ext uri="{FF2B5EF4-FFF2-40B4-BE49-F238E27FC236}">
                  <a16:creationId xmlns:a16="http://schemas.microsoft.com/office/drawing/2014/main" id="{708C5F0F-B87A-4057-BFBC-53619FEE59AD}"/>
                </a:ext>
              </a:extLst>
            </p:cNvPr>
            <p:cNvGrpSpPr/>
            <p:nvPr/>
          </p:nvGrpSpPr>
          <p:grpSpPr>
            <a:xfrm>
              <a:off x="4039797" y="5797861"/>
              <a:ext cx="684612" cy="684612"/>
              <a:chOff x="4013001" y="5797861"/>
              <a:chExt cx="684612" cy="684612"/>
            </a:xfrm>
          </p:grpSpPr>
          <p:sp>
            <p:nvSpPr>
              <p:cNvPr id="203" name="Flowchart: Connector 202">
                <a:extLst>
                  <a:ext uri="{FF2B5EF4-FFF2-40B4-BE49-F238E27FC236}">
                    <a16:creationId xmlns:a16="http://schemas.microsoft.com/office/drawing/2014/main" id="{C9BCF153-EDBE-42C4-9EFB-65B4B4121803}"/>
                  </a:ext>
                </a:extLst>
              </p:cNvPr>
              <p:cNvSpPr/>
              <p:nvPr/>
            </p:nvSpPr>
            <p:spPr>
              <a:xfrm>
                <a:off x="4013001" y="5797861"/>
                <a:ext cx="684612" cy="684612"/>
              </a:xfrm>
              <a:prstGeom prst="flowChartConnector">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pic>
            <p:nvPicPr>
              <p:cNvPr id="204" name="Picture 6" descr="https://developers.google.com/startups/images/icon-spotlight.png">
                <a:extLst>
                  <a:ext uri="{FF2B5EF4-FFF2-40B4-BE49-F238E27FC236}">
                    <a16:creationId xmlns:a16="http://schemas.microsoft.com/office/drawing/2014/main" id="{0A39B828-6431-4C12-A45F-21A495A96905}"/>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4101957" y="5871692"/>
                <a:ext cx="506700" cy="53695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05" name="Group 204">
            <a:extLst>
              <a:ext uri="{FF2B5EF4-FFF2-40B4-BE49-F238E27FC236}">
                <a16:creationId xmlns:a16="http://schemas.microsoft.com/office/drawing/2014/main" id="{AEAAE3BD-E789-491B-A32B-4DF70FF369A7}"/>
              </a:ext>
            </a:extLst>
          </p:cNvPr>
          <p:cNvGrpSpPr/>
          <p:nvPr/>
        </p:nvGrpSpPr>
        <p:grpSpPr>
          <a:xfrm>
            <a:off x="6511557" y="5493062"/>
            <a:ext cx="1729752" cy="951358"/>
            <a:chOff x="6435357" y="5797862"/>
            <a:chExt cx="1729752" cy="951358"/>
          </a:xfrm>
        </p:grpSpPr>
        <p:sp>
          <p:nvSpPr>
            <p:cNvPr id="206" name="TextBox 205">
              <a:extLst>
                <a:ext uri="{FF2B5EF4-FFF2-40B4-BE49-F238E27FC236}">
                  <a16:creationId xmlns:a16="http://schemas.microsoft.com/office/drawing/2014/main" id="{09154E00-21C9-4B31-AA72-AB288537D0D4}"/>
                </a:ext>
              </a:extLst>
            </p:cNvPr>
            <p:cNvSpPr txBox="1"/>
            <p:nvPr/>
          </p:nvSpPr>
          <p:spPr>
            <a:xfrm>
              <a:off x="6435357" y="6410666"/>
              <a:ext cx="1729752" cy="338554"/>
            </a:xfrm>
            <a:prstGeom prst="rect">
              <a:avLst/>
            </a:prstGeom>
            <a:noFill/>
          </p:spPr>
          <p:txBody>
            <a:bodyPr wrap="square" rtlCol="0">
              <a:spAutoFit/>
            </a:bodyPr>
            <a:lstStyle>
              <a:defPPr>
                <a:defRPr lang="fr-FR"/>
              </a:defPPr>
              <a:lvl1pPr algn="ctr">
                <a:defRPr sz="1400" b="1">
                  <a:solidFill>
                    <a:srgbClr val="00206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2ABDB"/>
                  </a:solidFill>
                  <a:effectLst/>
                  <a:uLnTx/>
                  <a:uFillTx/>
                  <a:ea typeface="+mn-ea"/>
                  <a:cs typeface="+mn-cs"/>
                </a:rPr>
                <a:t>Increment</a:t>
              </a:r>
            </a:p>
          </p:txBody>
        </p:sp>
        <p:grpSp>
          <p:nvGrpSpPr>
            <p:cNvPr id="207" name="Group 206">
              <a:extLst>
                <a:ext uri="{FF2B5EF4-FFF2-40B4-BE49-F238E27FC236}">
                  <a16:creationId xmlns:a16="http://schemas.microsoft.com/office/drawing/2014/main" id="{E4FA0540-5442-4B13-BE4B-049FFB17EA27}"/>
                </a:ext>
              </a:extLst>
            </p:cNvPr>
            <p:cNvGrpSpPr/>
            <p:nvPr/>
          </p:nvGrpSpPr>
          <p:grpSpPr>
            <a:xfrm>
              <a:off x="6957927" y="5797862"/>
              <a:ext cx="684612" cy="684612"/>
              <a:chOff x="6957990" y="5797862"/>
              <a:chExt cx="684612" cy="684612"/>
            </a:xfrm>
          </p:grpSpPr>
          <p:sp>
            <p:nvSpPr>
              <p:cNvPr id="208" name="Oval 207">
                <a:extLst>
                  <a:ext uri="{FF2B5EF4-FFF2-40B4-BE49-F238E27FC236}">
                    <a16:creationId xmlns:a16="http://schemas.microsoft.com/office/drawing/2014/main" id="{9CD55B2D-5068-4C76-9202-04657154ABCC}"/>
                  </a:ext>
                </a:extLst>
              </p:cNvPr>
              <p:cNvSpPr/>
              <p:nvPr/>
            </p:nvSpPr>
            <p:spPr>
              <a:xfrm>
                <a:off x="6957990" y="5797862"/>
                <a:ext cx="684612" cy="684612"/>
              </a:xfrm>
              <a:prstGeom prst="ellipse">
                <a:avLst/>
              </a:prstGeom>
              <a:solidFill>
                <a:srgbClr val="68D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grpSp>
            <p:nvGrpSpPr>
              <p:cNvPr id="209" name="Group 208">
                <a:extLst>
                  <a:ext uri="{FF2B5EF4-FFF2-40B4-BE49-F238E27FC236}">
                    <a16:creationId xmlns:a16="http://schemas.microsoft.com/office/drawing/2014/main" id="{209D0002-4349-4E92-85D9-93F2F1D140F4}"/>
                  </a:ext>
                </a:extLst>
              </p:cNvPr>
              <p:cNvGrpSpPr/>
              <p:nvPr/>
            </p:nvGrpSpPr>
            <p:grpSpPr>
              <a:xfrm>
                <a:off x="7052948" y="5890566"/>
                <a:ext cx="494696" cy="499203"/>
                <a:chOff x="-5449967" y="1614116"/>
                <a:chExt cx="4606231" cy="4648200"/>
              </a:xfrm>
            </p:grpSpPr>
            <p:sp>
              <p:nvSpPr>
                <p:cNvPr id="210" name="Freeform: Shape 209">
                  <a:extLst>
                    <a:ext uri="{FF2B5EF4-FFF2-40B4-BE49-F238E27FC236}">
                      <a16:creationId xmlns:a16="http://schemas.microsoft.com/office/drawing/2014/main" id="{BD5F63CC-ADAC-4E45-AA41-8A9FF51D7D75}"/>
                    </a:ext>
                  </a:extLst>
                </p:cNvPr>
                <p:cNvSpPr/>
                <p:nvPr/>
              </p:nvSpPr>
              <p:spPr>
                <a:xfrm>
                  <a:off x="-1681936" y="4052516"/>
                  <a:ext cx="457200" cy="2133600"/>
                </a:xfrm>
                <a:custGeom>
                  <a:avLst/>
                  <a:gdLst>
                    <a:gd name="connsiteX0" fmla="*/ 457200 w 457200"/>
                    <a:gd name="connsiteY0" fmla="*/ 304800 h 2133600"/>
                    <a:gd name="connsiteX1" fmla="*/ 457200 w 457200"/>
                    <a:gd name="connsiteY1" fmla="*/ 1905000 h 2133600"/>
                    <a:gd name="connsiteX2" fmla="*/ 390144 w 457200"/>
                    <a:gd name="connsiteY2" fmla="*/ 2066544 h 2133600"/>
                    <a:gd name="connsiteX3" fmla="*/ 228600 w 457200"/>
                    <a:gd name="connsiteY3" fmla="*/ 2133600 h 2133600"/>
                    <a:gd name="connsiteX4" fmla="*/ 0 w 457200"/>
                    <a:gd name="connsiteY4" fmla="*/ 1905000 h 2133600"/>
                    <a:gd name="connsiteX5" fmla="*/ 0 w 457200"/>
                    <a:gd name="connsiteY5" fmla="*/ 0 h 2133600"/>
                    <a:gd name="connsiteX6" fmla="*/ 457200 w 457200"/>
                    <a:gd name="connsiteY6" fmla="*/ 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2133600">
                      <a:moveTo>
                        <a:pt x="457200" y="304800"/>
                      </a:moveTo>
                      <a:lnTo>
                        <a:pt x="457200" y="1905000"/>
                      </a:lnTo>
                      <a:cubicBezTo>
                        <a:pt x="457200" y="1968246"/>
                        <a:pt x="431292" y="2025396"/>
                        <a:pt x="390144" y="2066544"/>
                      </a:cubicBezTo>
                      <a:cubicBezTo>
                        <a:pt x="348996" y="2107692"/>
                        <a:pt x="291846" y="2133600"/>
                        <a:pt x="228600" y="2133600"/>
                      </a:cubicBezTo>
                      <a:cubicBezTo>
                        <a:pt x="102108" y="2133600"/>
                        <a:pt x="0" y="2031492"/>
                        <a:pt x="0" y="1905000"/>
                      </a:cubicBezTo>
                      <a:lnTo>
                        <a:pt x="0" y="0"/>
                      </a:lnTo>
                      <a:lnTo>
                        <a:pt x="457200" y="0"/>
                      </a:lnTo>
                      <a:close/>
                    </a:path>
                  </a:pathLst>
                </a:custGeom>
                <a:solidFill>
                  <a:schemeClr val="accent1">
                    <a:lumMod val="75000"/>
                  </a:schemeClr>
                </a:solid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ea typeface="+mn-ea"/>
                    <a:cs typeface="+mn-cs"/>
                  </a:endParaRPr>
                </a:p>
              </p:txBody>
            </p:sp>
            <p:sp>
              <p:nvSpPr>
                <p:cNvPr id="211" name="Freeform: Shape 210">
                  <a:extLst>
                    <a:ext uri="{FF2B5EF4-FFF2-40B4-BE49-F238E27FC236}">
                      <a16:creationId xmlns:a16="http://schemas.microsoft.com/office/drawing/2014/main" id="{9941034B-2F5F-4B50-A078-C8D0CA8243D6}"/>
                    </a:ext>
                  </a:extLst>
                </p:cNvPr>
                <p:cNvSpPr/>
                <p:nvPr/>
              </p:nvSpPr>
              <p:spPr>
                <a:xfrm>
                  <a:off x="-2139136" y="4052516"/>
                  <a:ext cx="457200" cy="2133600"/>
                </a:xfrm>
                <a:custGeom>
                  <a:avLst/>
                  <a:gdLst>
                    <a:gd name="connsiteX0" fmla="*/ 457200 w 457200"/>
                    <a:gd name="connsiteY0" fmla="*/ 0 h 2133600"/>
                    <a:gd name="connsiteX1" fmla="*/ 457200 w 457200"/>
                    <a:gd name="connsiteY1" fmla="*/ 1905000 h 2133600"/>
                    <a:gd name="connsiteX2" fmla="*/ 228600 w 457200"/>
                    <a:gd name="connsiteY2" fmla="*/ 2133600 h 2133600"/>
                    <a:gd name="connsiteX3" fmla="*/ 67056 w 457200"/>
                    <a:gd name="connsiteY3" fmla="*/ 2066544 h 2133600"/>
                    <a:gd name="connsiteX4" fmla="*/ 0 w 457200"/>
                    <a:gd name="connsiteY4" fmla="*/ 1905000 h 2133600"/>
                    <a:gd name="connsiteX5" fmla="*/ 0 w 457200"/>
                    <a:gd name="connsiteY5" fmla="*/ 304800 h 2133600"/>
                    <a:gd name="connsiteX6" fmla="*/ 0 w 457200"/>
                    <a:gd name="connsiteY6" fmla="*/ 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2133600">
                      <a:moveTo>
                        <a:pt x="457200" y="0"/>
                      </a:moveTo>
                      <a:lnTo>
                        <a:pt x="457200" y="1905000"/>
                      </a:lnTo>
                      <a:cubicBezTo>
                        <a:pt x="457200" y="2031492"/>
                        <a:pt x="355092" y="2133600"/>
                        <a:pt x="228600" y="2133600"/>
                      </a:cubicBezTo>
                      <a:cubicBezTo>
                        <a:pt x="165354" y="2133600"/>
                        <a:pt x="108204" y="2107692"/>
                        <a:pt x="67056" y="2066544"/>
                      </a:cubicBezTo>
                      <a:cubicBezTo>
                        <a:pt x="25908" y="2025396"/>
                        <a:pt x="0" y="1968246"/>
                        <a:pt x="0" y="1905000"/>
                      </a:cubicBezTo>
                      <a:lnTo>
                        <a:pt x="0" y="304800"/>
                      </a:lnTo>
                      <a:lnTo>
                        <a:pt x="0" y="0"/>
                      </a:lnTo>
                      <a:close/>
                    </a:path>
                  </a:pathLst>
                </a:custGeom>
                <a:solidFill>
                  <a:schemeClr val="accent1">
                    <a:lumMod val="75000"/>
                  </a:schemeClr>
                </a:solid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ea typeface="+mn-ea"/>
                    <a:cs typeface="+mn-cs"/>
                  </a:endParaRPr>
                </a:p>
              </p:txBody>
            </p:sp>
            <p:sp>
              <p:nvSpPr>
                <p:cNvPr id="212" name="Freeform: Shape 211">
                  <a:extLst>
                    <a:ext uri="{FF2B5EF4-FFF2-40B4-BE49-F238E27FC236}">
                      <a16:creationId xmlns:a16="http://schemas.microsoft.com/office/drawing/2014/main" id="{BDA2EDE1-EDF0-4DE6-B4F3-E26FF95FC295}"/>
                    </a:ext>
                  </a:extLst>
                </p:cNvPr>
                <p:cNvSpPr/>
                <p:nvPr/>
              </p:nvSpPr>
              <p:spPr>
                <a:xfrm>
                  <a:off x="-5449967" y="1761431"/>
                  <a:ext cx="3119510" cy="2296170"/>
                </a:xfrm>
                <a:custGeom>
                  <a:avLst/>
                  <a:gdLst>
                    <a:gd name="connsiteX0" fmla="*/ 2898648 w 2898648"/>
                    <a:gd name="connsiteY0" fmla="*/ 457200 h 2133600"/>
                    <a:gd name="connsiteX1" fmla="*/ 2823210 w 2898648"/>
                    <a:gd name="connsiteY1" fmla="*/ 838200 h 2133600"/>
                    <a:gd name="connsiteX2" fmla="*/ 2696718 w 2898648"/>
                    <a:gd name="connsiteY2" fmla="*/ 685800 h 2133600"/>
                    <a:gd name="connsiteX3" fmla="*/ 2518410 w 2898648"/>
                    <a:gd name="connsiteY3" fmla="*/ 533400 h 2133600"/>
                    <a:gd name="connsiteX4" fmla="*/ 2180082 w 2898648"/>
                    <a:gd name="connsiteY4" fmla="*/ 364998 h 2133600"/>
                    <a:gd name="connsiteX5" fmla="*/ 1795272 w 2898648"/>
                    <a:gd name="connsiteY5" fmla="*/ 304800 h 2133600"/>
                    <a:gd name="connsiteX6" fmla="*/ 547878 w 2898648"/>
                    <a:gd name="connsiteY6" fmla="*/ 1405890 h 2133600"/>
                    <a:gd name="connsiteX7" fmla="*/ 533400 w 2898648"/>
                    <a:gd name="connsiteY7" fmla="*/ 1524000 h 2133600"/>
                    <a:gd name="connsiteX8" fmla="*/ 762000 w 2898648"/>
                    <a:gd name="connsiteY8" fmla="*/ 1524000 h 2133600"/>
                    <a:gd name="connsiteX9" fmla="*/ 381000 w 2898648"/>
                    <a:gd name="connsiteY9" fmla="*/ 2133600 h 2133600"/>
                    <a:gd name="connsiteX10" fmla="*/ 0 w 2898648"/>
                    <a:gd name="connsiteY10" fmla="*/ 1524000 h 2133600"/>
                    <a:gd name="connsiteX11" fmla="*/ 228600 w 2898648"/>
                    <a:gd name="connsiteY11" fmla="*/ 1524000 h 2133600"/>
                    <a:gd name="connsiteX12" fmla="*/ 240030 w 2898648"/>
                    <a:gd name="connsiteY12" fmla="*/ 1406652 h 2133600"/>
                    <a:gd name="connsiteX13" fmla="*/ 746760 w 2898648"/>
                    <a:gd name="connsiteY13" fmla="*/ 403860 h 2133600"/>
                    <a:gd name="connsiteX14" fmla="*/ 1794510 w 2898648"/>
                    <a:gd name="connsiteY14" fmla="*/ 0 h 2133600"/>
                    <a:gd name="connsiteX15" fmla="*/ 2898648 w 2898648"/>
                    <a:gd name="connsiteY15" fmla="*/ 4572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98648" h="2133600">
                      <a:moveTo>
                        <a:pt x="2898648" y="457200"/>
                      </a:moveTo>
                      <a:lnTo>
                        <a:pt x="2823210" y="838200"/>
                      </a:lnTo>
                      <a:cubicBezTo>
                        <a:pt x="2785110" y="784098"/>
                        <a:pt x="2742438" y="733044"/>
                        <a:pt x="2696718" y="685800"/>
                      </a:cubicBezTo>
                      <a:lnTo>
                        <a:pt x="2518410" y="533400"/>
                      </a:lnTo>
                      <a:cubicBezTo>
                        <a:pt x="2415540" y="461010"/>
                        <a:pt x="2301240" y="403860"/>
                        <a:pt x="2180082" y="364998"/>
                      </a:cubicBezTo>
                      <a:cubicBezTo>
                        <a:pt x="2058162" y="326136"/>
                        <a:pt x="1929384" y="304800"/>
                        <a:pt x="1795272" y="304800"/>
                      </a:cubicBezTo>
                      <a:cubicBezTo>
                        <a:pt x="1161288" y="304800"/>
                        <a:pt x="627126" y="776478"/>
                        <a:pt x="547878" y="1405890"/>
                      </a:cubicBezTo>
                      <a:lnTo>
                        <a:pt x="533400" y="1524000"/>
                      </a:lnTo>
                      <a:lnTo>
                        <a:pt x="762000" y="1524000"/>
                      </a:lnTo>
                      <a:lnTo>
                        <a:pt x="381000" y="2133600"/>
                      </a:lnTo>
                      <a:lnTo>
                        <a:pt x="0" y="1524000"/>
                      </a:lnTo>
                      <a:lnTo>
                        <a:pt x="228600" y="1524000"/>
                      </a:lnTo>
                      <a:lnTo>
                        <a:pt x="240030" y="1406652"/>
                      </a:lnTo>
                      <a:cubicBezTo>
                        <a:pt x="280416" y="1007364"/>
                        <a:pt x="467868" y="655320"/>
                        <a:pt x="746760" y="403860"/>
                      </a:cubicBezTo>
                      <a:cubicBezTo>
                        <a:pt x="1024890" y="152400"/>
                        <a:pt x="1392936" y="0"/>
                        <a:pt x="1794510" y="0"/>
                      </a:cubicBezTo>
                      <a:cubicBezTo>
                        <a:pt x="2222754" y="0"/>
                        <a:pt x="2614422" y="173736"/>
                        <a:pt x="2898648" y="457200"/>
                      </a:cubicBezTo>
                      <a:close/>
                    </a:path>
                  </a:pathLst>
                </a:custGeom>
                <a:solidFill>
                  <a:schemeClr val="accent2">
                    <a:lumMod val="20000"/>
                    <a:lumOff val="80000"/>
                  </a:schemeClr>
                </a:solid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ea typeface="+mn-ea"/>
                    <a:cs typeface="+mn-cs"/>
                  </a:endParaRPr>
                </a:p>
              </p:txBody>
            </p:sp>
            <p:sp>
              <p:nvSpPr>
                <p:cNvPr id="213" name="Freeform: Shape 212">
                  <a:extLst>
                    <a:ext uri="{FF2B5EF4-FFF2-40B4-BE49-F238E27FC236}">
                      <a16:creationId xmlns:a16="http://schemas.microsoft.com/office/drawing/2014/main" id="{55A4FBBA-22C0-49C7-89D9-834A2D7E0280}"/>
                    </a:ext>
                  </a:extLst>
                </p:cNvPr>
                <p:cNvSpPr/>
                <p:nvPr/>
              </p:nvSpPr>
              <p:spPr>
                <a:xfrm>
                  <a:off x="-5263336" y="4357316"/>
                  <a:ext cx="914400" cy="1905000"/>
                </a:xfrm>
                <a:custGeom>
                  <a:avLst/>
                  <a:gdLst>
                    <a:gd name="connsiteX0" fmla="*/ 457200 w 914400"/>
                    <a:gd name="connsiteY0" fmla="*/ 0 h 1905000"/>
                    <a:gd name="connsiteX1" fmla="*/ 914400 w 914400"/>
                    <a:gd name="connsiteY1" fmla="*/ 762000 h 1905000"/>
                    <a:gd name="connsiteX2" fmla="*/ 685800 w 914400"/>
                    <a:gd name="connsiteY2" fmla="*/ 762000 h 1905000"/>
                    <a:gd name="connsiteX3" fmla="*/ 685800 w 914400"/>
                    <a:gd name="connsiteY3" fmla="*/ 1905000 h 1905000"/>
                    <a:gd name="connsiteX4" fmla="*/ 228600 w 914400"/>
                    <a:gd name="connsiteY4" fmla="*/ 1905000 h 1905000"/>
                    <a:gd name="connsiteX5" fmla="*/ 228600 w 914400"/>
                    <a:gd name="connsiteY5" fmla="*/ 762000 h 1905000"/>
                    <a:gd name="connsiteX6" fmla="*/ 0 w 914400"/>
                    <a:gd name="connsiteY6" fmla="*/ 76200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1905000">
                      <a:moveTo>
                        <a:pt x="457200" y="0"/>
                      </a:moveTo>
                      <a:lnTo>
                        <a:pt x="914400" y="762000"/>
                      </a:lnTo>
                      <a:lnTo>
                        <a:pt x="685800" y="762000"/>
                      </a:lnTo>
                      <a:lnTo>
                        <a:pt x="685800" y="1905000"/>
                      </a:lnTo>
                      <a:lnTo>
                        <a:pt x="228600" y="1905000"/>
                      </a:lnTo>
                      <a:lnTo>
                        <a:pt x="228600" y="762000"/>
                      </a:lnTo>
                      <a:lnTo>
                        <a:pt x="0" y="762000"/>
                      </a:lnTo>
                      <a:close/>
                    </a:path>
                  </a:pathLst>
                </a:custGeom>
                <a:solidFill>
                  <a:schemeClr val="bg1">
                    <a:lumMod val="95000"/>
                  </a:schemeClr>
                </a:solid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ea typeface="+mn-ea"/>
                    <a:cs typeface="+mn-cs"/>
                  </a:endParaRPr>
                </a:p>
              </p:txBody>
            </p:sp>
            <p:sp>
              <p:nvSpPr>
                <p:cNvPr id="214" name="Freeform: Shape 213">
                  <a:extLst>
                    <a:ext uri="{FF2B5EF4-FFF2-40B4-BE49-F238E27FC236}">
                      <a16:creationId xmlns:a16="http://schemas.microsoft.com/office/drawing/2014/main" id="{77DE6768-A20E-42ED-BBEC-58C9E2228B45}"/>
                    </a:ext>
                  </a:extLst>
                </p:cNvPr>
                <p:cNvSpPr/>
                <p:nvPr/>
              </p:nvSpPr>
              <p:spPr>
                <a:xfrm>
                  <a:off x="-3967936" y="3061916"/>
                  <a:ext cx="914400" cy="2895600"/>
                </a:xfrm>
                <a:custGeom>
                  <a:avLst/>
                  <a:gdLst>
                    <a:gd name="connsiteX0" fmla="*/ 457200 w 914400"/>
                    <a:gd name="connsiteY0" fmla="*/ 0 h 2895600"/>
                    <a:gd name="connsiteX1" fmla="*/ 914400 w 914400"/>
                    <a:gd name="connsiteY1" fmla="*/ 762000 h 2895600"/>
                    <a:gd name="connsiteX2" fmla="*/ 685800 w 914400"/>
                    <a:gd name="connsiteY2" fmla="*/ 762000 h 2895600"/>
                    <a:gd name="connsiteX3" fmla="*/ 685800 w 914400"/>
                    <a:gd name="connsiteY3" fmla="*/ 2895600 h 2895600"/>
                    <a:gd name="connsiteX4" fmla="*/ 228600 w 914400"/>
                    <a:gd name="connsiteY4" fmla="*/ 2895600 h 2895600"/>
                    <a:gd name="connsiteX5" fmla="*/ 228600 w 914400"/>
                    <a:gd name="connsiteY5" fmla="*/ 762000 h 2895600"/>
                    <a:gd name="connsiteX6" fmla="*/ 0 w 914400"/>
                    <a:gd name="connsiteY6" fmla="*/ 76200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2895600">
                      <a:moveTo>
                        <a:pt x="457200" y="0"/>
                      </a:moveTo>
                      <a:lnTo>
                        <a:pt x="914400" y="762000"/>
                      </a:lnTo>
                      <a:lnTo>
                        <a:pt x="685800" y="762000"/>
                      </a:lnTo>
                      <a:lnTo>
                        <a:pt x="685800" y="2895600"/>
                      </a:lnTo>
                      <a:lnTo>
                        <a:pt x="228600" y="2895600"/>
                      </a:lnTo>
                      <a:lnTo>
                        <a:pt x="228600" y="762000"/>
                      </a:lnTo>
                      <a:lnTo>
                        <a:pt x="0" y="762000"/>
                      </a:lnTo>
                      <a:close/>
                    </a:path>
                  </a:pathLst>
                </a:custGeom>
                <a:solidFill>
                  <a:schemeClr val="bg1">
                    <a:lumMod val="95000"/>
                  </a:schemeClr>
                </a:solid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ea typeface="+mn-ea"/>
                    <a:cs typeface="+mn-cs"/>
                  </a:endParaRPr>
                </a:p>
              </p:txBody>
            </p:sp>
            <p:sp>
              <p:nvSpPr>
                <p:cNvPr id="215" name="Freeform: Shape 214">
                  <a:extLst>
                    <a:ext uri="{FF2B5EF4-FFF2-40B4-BE49-F238E27FC236}">
                      <a16:creationId xmlns:a16="http://schemas.microsoft.com/office/drawing/2014/main" id="{6381B028-F098-4D52-8BF8-C460EDC41F9C}"/>
                    </a:ext>
                  </a:extLst>
                </p:cNvPr>
                <p:cNvSpPr/>
                <p:nvPr/>
              </p:nvSpPr>
              <p:spPr>
                <a:xfrm>
                  <a:off x="-2520136" y="2738066"/>
                  <a:ext cx="1676400" cy="1619250"/>
                </a:xfrm>
                <a:custGeom>
                  <a:avLst/>
                  <a:gdLst>
                    <a:gd name="connsiteX0" fmla="*/ 1295400 w 1676400"/>
                    <a:gd name="connsiteY0" fmla="*/ 1314450 h 1619250"/>
                    <a:gd name="connsiteX1" fmla="*/ 838200 w 1676400"/>
                    <a:gd name="connsiteY1" fmla="*/ 1314450 h 1619250"/>
                    <a:gd name="connsiteX2" fmla="*/ 381000 w 1676400"/>
                    <a:gd name="connsiteY2" fmla="*/ 1314450 h 1619250"/>
                    <a:gd name="connsiteX3" fmla="*/ 381000 w 1676400"/>
                    <a:gd name="connsiteY3" fmla="*/ 1619250 h 1619250"/>
                    <a:gd name="connsiteX4" fmla="*/ 228600 w 1676400"/>
                    <a:gd name="connsiteY4" fmla="*/ 1619250 h 1619250"/>
                    <a:gd name="connsiteX5" fmla="*/ 0 w 1676400"/>
                    <a:gd name="connsiteY5" fmla="*/ 1390650 h 1619250"/>
                    <a:gd name="connsiteX6" fmla="*/ 0 w 1676400"/>
                    <a:gd name="connsiteY6" fmla="*/ 781050 h 1619250"/>
                    <a:gd name="connsiteX7" fmla="*/ 534924 w 1676400"/>
                    <a:gd name="connsiteY7" fmla="*/ 0 h 1619250"/>
                    <a:gd name="connsiteX8" fmla="*/ 533400 w 1676400"/>
                    <a:gd name="connsiteY8" fmla="*/ 19050 h 1619250"/>
                    <a:gd name="connsiteX9" fmla="*/ 838200 w 1676400"/>
                    <a:gd name="connsiteY9" fmla="*/ 400050 h 1619250"/>
                    <a:gd name="connsiteX10" fmla="*/ 1143000 w 1676400"/>
                    <a:gd name="connsiteY10" fmla="*/ 19050 h 1619250"/>
                    <a:gd name="connsiteX11" fmla="*/ 1141476 w 1676400"/>
                    <a:gd name="connsiteY11" fmla="*/ 0 h 1619250"/>
                    <a:gd name="connsiteX12" fmla="*/ 1431036 w 1676400"/>
                    <a:gd name="connsiteY12" fmla="*/ 188214 h 1619250"/>
                    <a:gd name="connsiteX13" fmla="*/ 1676400 w 1676400"/>
                    <a:gd name="connsiteY13" fmla="*/ 781050 h 1619250"/>
                    <a:gd name="connsiteX14" fmla="*/ 1676400 w 1676400"/>
                    <a:gd name="connsiteY14" fmla="*/ 1390650 h 1619250"/>
                    <a:gd name="connsiteX15" fmla="*/ 1447800 w 1676400"/>
                    <a:gd name="connsiteY15" fmla="*/ 1619250 h 1619250"/>
                    <a:gd name="connsiteX16" fmla="*/ 1295400 w 1676400"/>
                    <a:gd name="connsiteY16" fmla="*/ 161925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6400" h="1619250">
                      <a:moveTo>
                        <a:pt x="1295400" y="1314450"/>
                      </a:moveTo>
                      <a:lnTo>
                        <a:pt x="838200" y="1314450"/>
                      </a:lnTo>
                      <a:lnTo>
                        <a:pt x="381000" y="1314450"/>
                      </a:lnTo>
                      <a:lnTo>
                        <a:pt x="381000" y="1619250"/>
                      </a:lnTo>
                      <a:lnTo>
                        <a:pt x="228600" y="1619250"/>
                      </a:lnTo>
                      <a:cubicBezTo>
                        <a:pt x="102108" y="1619250"/>
                        <a:pt x="0" y="1517142"/>
                        <a:pt x="0" y="1390650"/>
                      </a:cubicBezTo>
                      <a:lnTo>
                        <a:pt x="0" y="781050"/>
                      </a:lnTo>
                      <a:cubicBezTo>
                        <a:pt x="0" y="424434"/>
                        <a:pt x="221742" y="120396"/>
                        <a:pt x="534924" y="0"/>
                      </a:cubicBezTo>
                      <a:cubicBezTo>
                        <a:pt x="534924" y="6858"/>
                        <a:pt x="533400" y="12954"/>
                        <a:pt x="533400" y="19050"/>
                      </a:cubicBezTo>
                      <a:cubicBezTo>
                        <a:pt x="533400" y="229362"/>
                        <a:pt x="669798" y="400050"/>
                        <a:pt x="838200" y="400050"/>
                      </a:cubicBezTo>
                      <a:cubicBezTo>
                        <a:pt x="1006602" y="400050"/>
                        <a:pt x="1143000" y="229362"/>
                        <a:pt x="1143000" y="19050"/>
                      </a:cubicBezTo>
                      <a:cubicBezTo>
                        <a:pt x="1143000" y="12954"/>
                        <a:pt x="1141476" y="6858"/>
                        <a:pt x="1141476" y="0"/>
                      </a:cubicBezTo>
                      <a:cubicBezTo>
                        <a:pt x="1251204" y="41910"/>
                        <a:pt x="1349502" y="106680"/>
                        <a:pt x="1431036" y="188214"/>
                      </a:cubicBezTo>
                      <a:cubicBezTo>
                        <a:pt x="1582674" y="339852"/>
                        <a:pt x="1676400" y="549402"/>
                        <a:pt x="1676400" y="781050"/>
                      </a:cubicBezTo>
                      <a:lnTo>
                        <a:pt x="1676400" y="1390650"/>
                      </a:lnTo>
                      <a:cubicBezTo>
                        <a:pt x="1676400" y="1517142"/>
                        <a:pt x="1574292" y="1619250"/>
                        <a:pt x="1447800" y="1619250"/>
                      </a:cubicBezTo>
                      <a:lnTo>
                        <a:pt x="1295400" y="1619250"/>
                      </a:lnTo>
                      <a:close/>
                    </a:path>
                  </a:pathLst>
                </a:custGeom>
                <a:solidFill>
                  <a:schemeClr val="accent2"/>
                </a:solid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ea typeface="+mn-ea"/>
                    <a:cs typeface="+mn-cs"/>
                  </a:endParaRPr>
                </a:p>
              </p:txBody>
            </p:sp>
            <p:sp>
              <p:nvSpPr>
                <p:cNvPr id="216" name="Freeform: Shape 215">
                  <a:extLst>
                    <a:ext uri="{FF2B5EF4-FFF2-40B4-BE49-F238E27FC236}">
                      <a16:creationId xmlns:a16="http://schemas.microsoft.com/office/drawing/2014/main" id="{8DBECD84-D24E-40EC-83AE-153AF2FD5038}"/>
                    </a:ext>
                  </a:extLst>
                </p:cNvPr>
                <p:cNvSpPr/>
                <p:nvPr/>
              </p:nvSpPr>
              <p:spPr>
                <a:xfrm>
                  <a:off x="-1986736" y="2680916"/>
                  <a:ext cx="609600" cy="457200"/>
                </a:xfrm>
                <a:custGeom>
                  <a:avLst/>
                  <a:gdLst>
                    <a:gd name="connsiteX0" fmla="*/ 608076 w 609600"/>
                    <a:gd name="connsiteY0" fmla="*/ 57150 h 457200"/>
                    <a:gd name="connsiteX1" fmla="*/ 609600 w 609600"/>
                    <a:gd name="connsiteY1" fmla="*/ 76200 h 457200"/>
                    <a:gd name="connsiteX2" fmla="*/ 304800 w 609600"/>
                    <a:gd name="connsiteY2" fmla="*/ 457200 h 457200"/>
                    <a:gd name="connsiteX3" fmla="*/ 0 w 609600"/>
                    <a:gd name="connsiteY3" fmla="*/ 76200 h 457200"/>
                    <a:gd name="connsiteX4" fmla="*/ 1524 w 609600"/>
                    <a:gd name="connsiteY4" fmla="*/ 57150 h 457200"/>
                    <a:gd name="connsiteX5" fmla="*/ 304800 w 609600"/>
                    <a:gd name="connsiteY5" fmla="*/ 0 h 457200"/>
                    <a:gd name="connsiteX6" fmla="*/ 608076 w 609600"/>
                    <a:gd name="connsiteY6" fmla="*/ 571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457200">
                      <a:moveTo>
                        <a:pt x="608076" y="57150"/>
                      </a:moveTo>
                      <a:cubicBezTo>
                        <a:pt x="608076" y="64008"/>
                        <a:pt x="609600" y="70104"/>
                        <a:pt x="609600" y="76200"/>
                      </a:cubicBezTo>
                      <a:cubicBezTo>
                        <a:pt x="609600" y="286512"/>
                        <a:pt x="473202" y="457200"/>
                        <a:pt x="304800" y="457200"/>
                      </a:cubicBezTo>
                      <a:cubicBezTo>
                        <a:pt x="136398" y="457200"/>
                        <a:pt x="0" y="286512"/>
                        <a:pt x="0" y="76200"/>
                      </a:cubicBezTo>
                      <a:cubicBezTo>
                        <a:pt x="0" y="70104"/>
                        <a:pt x="1524" y="64008"/>
                        <a:pt x="1524" y="57150"/>
                      </a:cubicBezTo>
                      <a:cubicBezTo>
                        <a:pt x="95250" y="19812"/>
                        <a:pt x="198120" y="0"/>
                        <a:pt x="304800" y="0"/>
                      </a:cubicBezTo>
                      <a:cubicBezTo>
                        <a:pt x="411480" y="0"/>
                        <a:pt x="514350" y="19812"/>
                        <a:pt x="608076" y="57150"/>
                      </a:cubicBezTo>
                      <a:close/>
                    </a:path>
                  </a:pathLst>
                </a:custGeom>
                <a:solidFill>
                  <a:schemeClr val="accent2">
                    <a:lumMod val="20000"/>
                    <a:lumOff val="80000"/>
                  </a:schemeClr>
                </a:solid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ea typeface="+mn-ea"/>
                    <a:cs typeface="+mn-cs"/>
                  </a:endParaRPr>
                </a:p>
              </p:txBody>
            </p:sp>
            <p:sp>
              <p:nvSpPr>
                <p:cNvPr id="217" name="Freeform: Shape 216">
                  <a:extLst>
                    <a:ext uri="{FF2B5EF4-FFF2-40B4-BE49-F238E27FC236}">
                      <a16:creationId xmlns:a16="http://schemas.microsoft.com/office/drawing/2014/main" id="{A2937B0B-9E09-4118-A9A5-336ECF23D070}"/>
                    </a:ext>
                  </a:extLst>
                </p:cNvPr>
                <p:cNvSpPr/>
                <p:nvPr/>
              </p:nvSpPr>
              <p:spPr>
                <a:xfrm>
                  <a:off x="-2215336" y="1614116"/>
                  <a:ext cx="1066800" cy="1066800"/>
                </a:xfrm>
                <a:custGeom>
                  <a:avLst/>
                  <a:gdLst>
                    <a:gd name="connsiteX0" fmla="*/ 1066800 w 1066800"/>
                    <a:gd name="connsiteY0" fmla="*/ 533400 h 1066800"/>
                    <a:gd name="connsiteX1" fmla="*/ 533400 w 1066800"/>
                    <a:gd name="connsiteY1" fmla="*/ 1066800 h 1066800"/>
                    <a:gd name="connsiteX2" fmla="*/ 0 w 1066800"/>
                    <a:gd name="connsiteY2" fmla="*/ 533400 h 1066800"/>
                    <a:gd name="connsiteX3" fmla="*/ 533400 w 1066800"/>
                    <a:gd name="connsiteY3" fmla="*/ 0 h 1066800"/>
                    <a:gd name="connsiteX4" fmla="*/ 1066800 w 1066800"/>
                    <a:gd name="connsiteY4" fmla="*/ 533400 h 106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800" h="1066800">
                      <a:moveTo>
                        <a:pt x="1066800" y="533400"/>
                      </a:moveTo>
                      <a:cubicBezTo>
                        <a:pt x="1066800" y="827989"/>
                        <a:pt x="827989" y="1066800"/>
                        <a:pt x="533400" y="1066800"/>
                      </a:cubicBezTo>
                      <a:cubicBezTo>
                        <a:pt x="238811" y="1066800"/>
                        <a:pt x="0" y="827989"/>
                        <a:pt x="0" y="533400"/>
                      </a:cubicBezTo>
                      <a:cubicBezTo>
                        <a:pt x="0" y="238811"/>
                        <a:pt x="238811" y="0"/>
                        <a:pt x="533400" y="0"/>
                      </a:cubicBezTo>
                      <a:cubicBezTo>
                        <a:pt x="827989" y="0"/>
                        <a:pt x="1066800" y="238811"/>
                        <a:pt x="1066800" y="533400"/>
                      </a:cubicBezTo>
                      <a:close/>
                    </a:path>
                  </a:pathLst>
                </a:custGeom>
                <a:solidFill>
                  <a:schemeClr val="accent2">
                    <a:lumMod val="20000"/>
                    <a:lumOff val="80000"/>
                  </a:schemeClr>
                </a:solid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ea typeface="+mn-ea"/>
                    <a:cs typeface="+mn-cs"/>
                  </a:endParaRPr>
                </a:p>
              </p:txBody>
            </p:sp>
            <p:sp>
              <p:nvSpPr>
                <p:cNvPr id="218" name="Freeform: Shape 217">
                  <a:extLst>
                    <a:ext uri="{FF2B5EF4-FFF2-40B4-BE49-F238E27FC236}">
                      <a16:creationId xmlns:a16="http://schemas.microsoft.com/office/drawing/2014/main" id="{2DC87852-ED95-428C-893A-A652B7D459CF}"/>
                    </a:ext>
                  </a:extLst>
                </p:cNvPr>
                <p:cNvSpPr/>
                <p:nvPr/>
              </p:nvSpPr>
              <p:spPr>
                <a:xfrm>
                  <a:off x="-5110936" y="6109916"/>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chemeClr val="accent1">
                    <a:lumMod val="75000"/>
                  </a:schemeClr>
                </a:solid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ea typeface="+mn-ea"/>
                    <a:cs typeface="+mn-cs"/>
                  </a:endParaRPr>
                </a:p>
              </p:txBody>
            </p:sp>
            <p:sp>
              <p:nvSpPr>
                <p:cNvPr id="219" name="Freeform: Shape 218">
                  <a:extLst>
                    <a:ext uri="{FF2B5EF4-FFF2-40B4-BE49-F238E27FC236}">
                      <a16:creationId xmlns:a16="http://schemas.microsoft.com/office/drawing/2014/main" id="{82BE5B3A-125E-41E1-BB1F-804461D2E33B}"/>
                    </a:ext>
                  </a:extLst>
                </p:cNvPr>
                <p:cNvSpPr/>
                <p:nvPr/>
              </p:nvSpPr>
              <p:spPr>
                <a:xfrm>
                  <a:off x="-5110936" y="5805116"/>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chemeClr val="accent1">
                    <a:lumMod val="75000"/>
                  </a:schemeClr>
                </a:solid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ea typeface="+mn-ea"/>
                    <a:cs typeface="+mn-cs"/>
                  </a:endParaRPr>
                </a:p>
              </p:txBody>
            </p:sp>
            <p:sp>
              <p:nvSpPr>
                <p:cNvPr id="220" name="Freeform: Shape 219">
                  <a:extLst>
                    <a:ext uri="{FF2B5EF4-FFF2-40B4-BE49-F238E27FC236}">
                      <a16:creationId xmlns:a16="http://schemas.microsoft.com/office/drawing/2014/main" id="{AD676144-DF20-48A9-9EB2-58DF7C209A20}"/>
                    </a:ext>
                  </a:extLst>
                </p:cNvPr>
                <p:cNvSpPr/>
                <p:nvPr/>
              </p:nvSpPr>
              <p:spPr>
                <a:xfrm>
                  <a:off x="-5397905" y="4209259"/>
                  <a:ext cx="1183538" cy="1748256"/>
                </a:xfrm>
                <a:custGeom>
                  <a:avLst/>
                  <a:gdLst>
                    <a:gd name="connsiteX0" fmla="*/ 0 w 1183538"/>
                    <a:gd name="connsiteY0" fmla="*/ 986257 h 1748256"/>
                    <a:gd name="connsiteX1" fmla="*/ 286969 w 1183538"/>
                    <a:gd name="connsiteY1" fmla="*/ 986257 h 1748256"/>
                    <a:gd name="connsiteX2" fmla="*/ 286969 w 1183538"/>
                    <a:gd name="connsiteY2" fmla="*/ 1443457 h 1748256"/>
                    <a:gd name="connsiteX3" fmla="*/ 439369 w 1183538"/>
                    <a:gd name="connsiteY3" fmla="*/ 1443457 h 1748256"/>
                    <a:gd name="connsiteX4" fmla="*/ 439369 w 1183538"/>
                    <a:gd name="connsiteY4" fmla="*/ 833857 h 1748256"/>
                    <a:gd name="connsiteX5" fmla="*/ 269138 w 1183538"/>
                    <a:gd name="connsiteY5" fmla="*/ 833857 h 1748256"/>
                    <a:gd name="connsiteX6" fmla="*/ 591769 w 1183538"/>
                    <a:gd name="connsiteY6" fmla="*/ 296113 h 1748256"/>
                    <a:gd name="connsiteX7" fmla="*/ 914400 w 1183538"/>
                    <a:gd name="connsiteY7" fmla="*/ 833857 h 1748256"/>
                    <a:gd name="connsiteX8" fmla="*/ 744169 w 1183538"/>
                    <a:gd name="connsiteY8" fmla="*/ 833857 h 1748256"/>
                    <a:gd name="connsiteX9" fmla="*/ 744169 w 1183538"/>
                    <a:gd name="connsiteY9" fmla="*/ 1748257 h 1748256"/>
                    <a:gd name="connsiteX10" fmla="*/ 896569 w 1183538"/>
                    <a:gd name="connsiteY10" fmla="*/ 1748257 h 1748256"/>
                    <a:gd name="connsiteX11" fmla="*/ 896569 w 1183538"/>
                    <a:gd name="connsiteY11" fmla="*/ 986257 h 1748256"/>
                    <a:gd name="connsiteX12" fmla="*/ 1183539 w 1183538"/>
                    <a:gd name="connsiteY12" fmla="*/ 986257 h 1748256"/>
                    <a:gd name="connsiteX13" fmla="*/ 591769 w 1183538"/>
                    <a:gd name="connsiteY13" fmla="*/ 0 h 174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3538" h="1748256">
                      <a:moveTo>
                        <a:pt x="0" y="986257"/>
                      </a:moveTo>
                      <a:lnTo>
                        <a:pt x="286969" y="986257"/>
                      </a:lnTo>
                      <a:lnTo>
                        <a:pt x="286969" y="1443457"/>
                      </a:lnTo>
                      <a:lnTo>
                        <a:pt x="439369" y="1443457"/>
                      </a:lnTo>
                      <a:lnTo>
                        <a:pt x="439369" y="833857"/>
                      </a:lnTo>
                      <a:lnTo>
                        <a:pt x="269138" y="833857"/>
                      </a:lnTo>
                      <a:lnTo>
                        <a:pt x="591769" y="296113"/>
                      </a:lnTo>
                      <a:lnTo>
                        <a:pt x="914400" y="833857"/>
                      </a:lnTo>
                      <a:lnTo>
                        <a:pt x="744169" y="833857"/>
                      </a:lnTo>
                      <a:lnTo>
                        <a:pt x="744169" y="1748257"/>
                      </a:lnTo>
                      <a:lnTo>
                        <a:pt x="896569" y="1748257"/>
                      </a:lnTo>
                      <a:lnTo>
                        <a:pt x="896569" y="986257"/>
                      </a:lnTo>
                      <a:lnTo>
                        <a:pt x="1183539" y="986257"/>
                      </a:lnTo>
                      <a:lnTo>
                        <a:pt x="591769" y="0"/>
                      </a:lnTo>
                      <a:close/>
                    </a:path>
                  </a:pathLst>
                </a:custGeom>
                <a:solidFill>
                  <a:schemeClr val="accent1">
                    <a:lumMod val="75000"/>
                  </a:schemeClr>
                </a:solid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ea typeface="+mn-ea"/>
                    <a:cs typeface="+mn-cs"/>
                  </a:endParaRPr>
                </a:p>
              </p:txBody>
            </p:sp>
            <p:sp>
              <p:nvSpPr>
                <p:cNvPr id="221" name="Freeform: Shape 220">
                  <a:extLst>
                    <a:ext uri="{FF2B5EF4-FFF2-40B4-BE49-F238E27FC236}">
                      <a16:creationId xmlns:a16="http://schemas.microsoft.com/office/drawing/2014/main" id="{59FEAC07-D9C9-4C71-BAB2-945D9362E4A6}"/>
                    </a:ext>
                  </a:extLst>
                </p:cNvPr>
                <p:cNvSpPr/>
                <p:nvPr/>
              </p:nvSpPr>
              <p:spPr>
                <a:xfrm>
                  <a:off x="-4102505" y="2913783"/>
                  <a:ext cx="1183538" cy="2738932"/>
                </a:xfrm>
                <a:custGeom>
                  <a:avLst/>
                  <a:gdLst>
                    <a:gd name="connsiteX0" fmla="*/ 0 w 1183538"/>
                    <a:gd name="connsiteY0" fmla="*/ 986333 h 2738932"/>
                    <a:gd name="connsiteX1" fmla="*/ 286969 w 1183538"/>
                    <a:gd name="connsiteY1" fmla="*/ 986333 h 2738932"/>
                    <a:gd name="connsiteX2" fmla="*/ 286969 w 1183538"/>
                    <a:gd name="connsiteY2" fmla="*/ 2738933 h 2738932"/>
                    <a:gd name="connsiteX3" fmla="*/ 439369 w 1183538"/>
                    <a:gd name="connsiteY3" fmla="*/ 2738933 h 2738932"/>
                    <a:gd name="connsiteX4" fmla="*/ 439369 w 1183538"/>
                    <a:gd name="connsiteY4" fmla="*/ 833933 h 2738932"/>
                    <a:gd name="connsiteX5" fmla="*/ 269139 w 1183538"/>
                    <a:gd name="connsiteY5" fmla="*/ 833933 h 2738932"/>
                    <a:gd name="connsiteX6" fmla="*/ 591769 w 1183538"/>
                    <a:gd name="connsiteY6" fmla="*/ 296266 h 2738932"/>
                    <a:gd name="connsiteX7" fmla="*/ 914400 w 1183538"/>
                    <a:gd name="connsiteY7" fmla="*/ 833933 h 2738932"/>
                    <a:gd name="connsiteX8" fmla="*/ 744169 w 1183538"/>
                    <a:gd name="connsiteY8" fmla="*/ 833933 h 2738932"/>
                    <a:gd name="connsiteX9" fmla="*/ 744169 w 1183538"/>
                    <a:gd name="connsiteY9" fmla="*/ 2434133 h 2738932"/>
                    <a:gd name="connsiteX10" fmla="*/ 896569 w 1183538"/>
                    <a:gd name="connsiteY10" fmla="*/ 2434133 h 2738932"/>
                    <a:gd name="connsiteX11" fmla="*/ 896569 w 1183538"/>
                    <a:gd name="connsiteY11" fmla="*/ 986333 h 2738932"/>
                    <a:gd name="connsiteX12" fmla="*/ 1183538 w 1183538"/>
                    <a:gd name="connsiteY12" fmla="*/ 986333 h 2738932"/>
                    <a:gd name="connsiteX13" fmla="*/ 591769 w 1183538"/>
                    <a:gd name="connsiteY13" fmla="*/ 0 h 273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3538" h="2738932">
                      <a:moveTo>
                        <a:pt x="0" y="986333"/>
                      </a:moveTo>
                      <a:lnTo>
                        <a:pt x="286969" y="986333"/>
                      </a:lnTo>
                      <a:lnTo>
                        <a:pt x="286969" y="2738933"/>
                      </a:lnTo>
                      <a:lnTo>
                        <a:pt x="439369" y="2738933"/>
                      </a:lnTo>
                      <a:lnTo>
                        <a:pt x="439369" y="833933"/>
                      </a:lnTo>
                      <a:lnTo>
                        <a:pt x="269139" y="833933"/>
                      </a:lnTo>
                      <a:lnTo>
                        <a:pt x="591769" y="296266"/>
                      </a:lnTo>
                      <a:lnTo>
                        <a:pt x="914400" y="833933"/>
                      </a:lnTo>
                      <a:lnTo>
                        <a:pt x="744169" y="833933"/>
                      </a:lnTo>
                      <a:lnTo>
                        <a:pt x="744169" y="2434133"/>
                      </a:lnTo>
                      <a:lnTo>
                        <a:pt x="896569" y="2434133"/>
                      </a:lnTo>
                      <a:lnTo>
                        <a:pt x="896569" y="986333"/>
                      </a:lnTo>
                      <a:lnTo>
                        <a:pt x="1183538" y="986333"/>
                      </a:lnTo>
                      <a:lnTo>
                        <a:pt x="591769" y="0"/>
                      </a:lnTo>
                      <a:close/>
                    </a:path>
                  </a:pathLst>
                </a:custGeom>
                <a:solidFill>
                  <a:schemeClr val="accent1">
                    <a:lumMod val="75000"/>
                  </a:schemeClr>
                </a:solid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ea typeface="+mn-ea"/>
                    <a:cs typeface="+mn-cs"/>
                  </a:endParaRPr>
                </a:p>
              </p:txBody>
            </p:sp>
            <p:sp>
              <p:nvSpPr>
                <p:cNvPr id="222" name="Freeform: Shape 221">
                  <a:extLst>
                    <a:ext uri="{FF2B5EF4-FFF2-40B4-BE49-F238E27FC236}">
                      <a16:creationId xmlns:a16="http://schemas.microsoft.com/office/drawing/2014/main" id="{499D07F7-C61D-4BDC-AE2C-DED693177B47}"/>
                    </a:ext>
                  </a:extLst>
                </p:cNvPr>
                <p:cNvSpPr/>
                <p:nvPr/>
              </p:nvSpPr>
              <p:spPr>
                <a:xfrm>
                  <a:off x="-3358336" y="5500316"/>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chemeClr val="accent1">
                    <a:lumMod val="75000"/>
                  </a:schemeClr>
                </a:solid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ea typeface="+mn-ea"/>
                    <a:cs typeface="+mn-cs"/>
                  </a:endParaRPr>
                </a:p>
              </p:txBody>
            </p:sp>
            <p:sp>
              <p:nvSpPr>
                <p:cNvPr id="223" name="Freeform: Shape 222">
                  <a:extLst>
                    <a:ext uri="{FF2B5EF4-FFF2-40B4-BE49-F238E27FC236}">
                      <a16:creationId xmlns:a16="http://schemas.microsoft.com/office/drawing/2014/main" id="{DBE6EEFB-C1B1-4FBA-9F42-14D6AC2DE0C6}"/>
                    </a:ext>
                  </a:extLst>
                </p:cNvPr>
                <p:cNvSpPr/>
                <p:nvPr/>
              </p:nvSpPr>
              <p:spPr>
                <a:xfrm>
                  <a:off x="-3358336" y="5805116"/>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chemeClr val="accent1">
                    <a:lumMod val="75000"/>
                  </a:schemeClr>
                </a:solid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ea typeface="+mn-ea"/>
                    <a:cs typeface="+mn-cs"/>
                  </a:endParaRPr>
                </a:p>
              </p:txBody>
            </p:sp>
            <p:sp>
              <p:nvSpPr>
                <p:cNvPr id="224" name="Freeform: Shape 223">
                  <a:extLst>
                    <a:ext uri="{FF2B5EF4-FFF2-40B4-BE49-F238E27FC236}">
                      <a16:creationId xmlns:a16="http://schemas.microsoft.com/office/drawing/2014/main" id="{C145FE5E-3F83-45DE-ABF9-AAF93E059BF0}"/>
                    </a:ext>
                  </a:extLst>
                </p:cNvPr>
                <p:cNvSpPr/>
                <p:nvPr/>
              </p:nvSpPr>
              <p:spPr>
                <a:xfrm>
                  <a:off x="-1758136" y="3366716"/>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chemeClr val="accent1">
                    <a:lumMod val="50000"/>
                  </a:schemeClr>
                </a:solid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ea typeface="+mn-ea"/>
                    <a:cs typeface="+mn-cs"/>
                  </a:endParaRPr>
                </a:p>
              </p:txBody>
            </p:sp>
            <p:sp>
              <p:nvSpPr>
                <p:cNvPr id="225" name="Rectangle 224">
                  <a:extLst>
                    <a:ext uri="{FF2B5EF4-FFF2-40B4-BE49-F238E27FC236}">
                      <a16:creationId xmlns:a16="http://schemas.microsoft.com/office/drawing/2014/main" id="{DFAA775C-B94C-4853-A70C-1C6EFCC246A2}"/>
                    </a:ext>
                  </a:extLst>
                </p:cNvPr>
                <p:cNvSpPr/>
                <p:nvPr/>
              </p:nvSpPr>
              <p:spPr>
                <a:xfrm>
                  <a:off x="-2262353" y="3926625"/>
                  <a:ext cx="1130559" cy="4206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grpSp>
        </p:grpSp>
      </p:grpSp>
      <p:sp>
        <p:nvSpPr>
          <p:cNvPr id="226" name="TextBox 225">
            <a:extLst>
              <a:ext uri="{FF2B5EF4-FFF2-40B4-BE49-F238E27FC236}">
                <a16:creationId xmlns:a16="http://schemas.microsoft.com/office/drawing/2014/main" id="{EE192A6D-3022-44E5-BD06-AEFAB47CCD22}"/>
              </a:ext>
            </a:extLst>
          </p:cNvPr>
          <p:cNvSpPr txBox="1"/>
          <p:nvPr/>
        </p:nvSpPr>
        <p:spPr>
          <a:xfrm>
            <a:off x="889769" y="4788250"/>
            <a:ext cx="148003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12ABDB"/>
                </a:solidFill>
                <a:effectLst/>
                <a:uLnTx/>
                <a:uFillTx/>
                <a:ea typeface="+mn-ea"/>
                <a:cs typeface="+mn-cs"/>
              </a:rPr>
              <a:t>Product </a:t>
            </a:r>
            <a:r>
              <a:rPr kumimoji="0" lang="fr-FR" sz="1600" b="1" i="0" u="none" strike="noStrike" kern="1200" cap="none" spc="0" normalizeH="0" baseline="0" noProof="0" err="1">
                <a:ln>
                  <a:noFill/>
                </a:ln>
                <a:solidFill>
                  <a:srgbClr val="12ABDB"/>
                </a:solidFill>
                <a:effectLst/>
                <a:uLnTx/>
                <a:uFillTx/>
                <a:ea typeface="+mn-ea"/>
                <a:cs typeface="+mn-cs"/>
              </a:rPr>
              <a:t>Backlog</a:t>
            </a:r>
            <a:endParaRPr kumimoji="0" lang="fr-FR" sz="1600" b="1" i="0" u="none" strike="noStrike" kern="1200" cap="none" spc="0" normalizeH="0" baseline="0" noProof="0">
              <a:ln>
                <a:noFill/>
              </a:ln>
              <a:solidFill>
                <a:srgbClr val="12ABDB"/>
              </a:solidFill>
              <a:effectLst/>
              <a:uLnTx/>
              <a:uFillTx/>
              <a:ea typeface="+mn-ea"/>
              <a:cs typeface="+mn-cs"/>
            </a:endParaRPr>
          </a:p>
        </p:txBody>
      </p:sp>
      <p:sp>
        <p:nvSpPr>
          <p:cNvPr id="227" name="TextBox 226">
            <a:extLst>
              <a:ext uri="{FF2B5EF4-FFF2-40B4-BE49-F238E27FC236}">
                <a16:creationId xmlns:a16="http://schemas.microsoft.com/office/drawing/2014/main" id="{B5B3C820-3DC0-46D9-8C1E-A8C122C4E79D}"/>
              </a:ext>
            </a:extLst>
          </p:cNvPr>
          <p:cNvSpPr txBox="1"/>
          <p:nvPr/>
        </p:nvSpPr>
        <p:spPr>
          <a:xfrm>
            <a:off x="5140846" y="2099277"/>
            <a:ext cx="2001358"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2B143D">
                    <a:lumMod val="50000"/>
                    <a:lumOff val="50000"/>
                  </a:srgbClr>
                </a:solidFill>
                <a:effectLst/>
                <a:uLnTx/>
                <a:uFillTx/>
                <a:ea typeface="+mn-ea"/>
                <a:cs typeface="+mn-cs"/>
              </a:rPr>
              <a:t>Development</a:t>
            </a:r>
            <a:r>
              <a:rPr kumimoji="0" lang="fr-FR" sz="1600" b="1" i="0" u="none" strike="noStrike" kern="1200" cap="none" spc="0" normalizeH="0" baseline="0" noProof="0" dirty="0">
                <a:ln>
                  <a:noFill/>
                </a:ln>
                <a:solidFill>
                  <a:srgbClr val="2B143D">
                    <a:lumMod val="50000"/>
                    <a:lumOff val="50000"/>
                  </a:srgbClr>
                </a:solidFill>
                <a:effectLst/>
                <a:uLnTx/>
                <a:uFillTx/>
                <a:ea typeface="+mn-ea"/>
                <a:cs typeface="+mn-cs"/>
              </a:rPr>
              <a:t> team</a:t>
            </a:r>
          </a:p>
        </p:txBody>
      </p:sp>
      <p:sp>
        <p:nvSpPr>
          <p:cNvPr id="228" name="TextBox 227">
            <a:extLst>
              <a:ext uri="{FF2B5EF4-FFF2-40B4-BE49-F238E27FC236}">
                <a16:creationId xmlns:a16="http://schemas.microsoft.com/office/drawing/2014/main" id="{541A25D2-12E9-4AF5-B56E-363A6401E5F6}"/>
              </a:ext>
            </a:extLst>
          </p:cNvPr>
          <p:cNvSpPr txBox="1"/>
          <p:nvPr/>
        </p:nvSpPr>
        <p:spPr>
          <a:xfrm>
            <a:off x="4485795" y="3595316"/>
            <a:ext cx="185455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2B143D">
                    <a:lumMod val="50000"/>
                    <a:lumOff val="50000"/>
                  </a:srgbClr>
                </a:solidFill>
                <a:effectLst/>
                <a:uLnTx/>
                <a:uFillTx/>
                <a:ea typeface="+mn-ea"/>
                <a:cs typeface="+mn-cs"/>
              </a:rPr>
              <a:t>Scrum Master</a:t>
            </a:r>
          </a:p>
        </p:txBody>
      </p:sp>
      <p:sp>
        <p:nvSpPr>
          <p:cNvPr id="229" name="TextBox 228">
            <a:extLst>
              <a:ext uri="{FF2B5EF4-FFF2-40B4-BE49-F238E27FC236}">
                <a16:creationId xmlns:a16="http://schemas.microsoft.com/office/drawing/2014/main" id="{72AC95F4-9C9B-4614-804D-7EBCB77844EC}"/>
              </a:ext>
            </a:extLst>
          </p:cNvPr>
          <p:cNvSpPr txBox="1"/>
          <p:nvPr/>
        </p:nvSpPr>
        <p:spPr>
          <a:xfrm>
            <a:off x="5713531" y="3172597"/>
            <a:ext cx="20737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2B143D">
                    <a:lumMod val="50000"/>
                    <a:lumOff val="50000"/>
                  </a:srgbClr>
                </a:solidFill>
                <a:effectLst/>
                <a:uLnTx/>
                <a:uFillTx/>
                <a:ea typeface="+mn-ea"/>
                <a:cs typeface="+mn-cs"/>
              </a:rPr>
              <a:t>Product </a:t>
            </a:r>
            <a:r>
              <a:rPr kumimoji="0" lang="fr-FR" sz="1600" b="1" i="0" u="none" strike="noStrike" kern="1200" cap="none" spc="0" normalizeH="0" baseline="0" noProof="0" err="1">
                <a:ln>
                  <a:noFill/>
                </a:ln>
                <a:solidFill>
                  <a:srgbClr val="2B143D">
                    <a:lumMod val="50000"/>
                    <a:lumOff val="50000"/>
                  </a:srgbClr>
                </a:solidFill>
                <a:effectLst/>
                <a:uLnTx/>
                <a:uFillTx/>
                <a:ea typeface="+mn-ea"/>
                <a:cs typeface="+mn-cs"/>
              </a:rPr>
              <a:t>Owner</a:t>
            </a:r>
            <a:endParaRPr kumimoji="0" lang="fr-FR" sz="1600" b="1" i="0" u="none" strike="noStrike" kern="1200" cap="none" spc="0" normalizeH="0" baseline="0" noProof="0">
              <a:ln>
                <a:noFill/>
              </a:ln>
              <a:solidFill>
                <a:srgbClr val="2B143D">
                  <a:lumMod val="50000"/>
                  <a:lumOff val="50000"/>
                </a:srgbClr>
              </a:solidFill>
              <a:effectLst/>
              <a:uLnTx/>
              <a:uFillTx/>
              <a:ea typeface="+mn-ea"/>
              <a:cs typeface="+mn-cs"/>
            </a:endParaRPr>
          </a:p>
        </p:txBody>
      </p:sp>
      <p:grpSp>
        <p:nvGrpSpPr>
          <p:cNvPr id="230" name="Group 229">
            <a:extLst>
              <a:ext uri="{FF2B5EF4-FFF2-40B4-BE49-F238E27FC236}">
                <a16:creationId xmlns:a16="http://schemas.microsoft.com/office/drawing/2014/main" id="{11C5ED6B-A36E-4098-B938-FD94C8315667}"/>
              </a:ext>
            </a:extLst>
          </p:cNvPr>
          <p:cNvGrpSpPr/>
          <p:nvPr/>
        </p:nvGrpSpPr>
        <p:grpSpPr>
          <a:xfrm>
            <a:off x="5793804" y="1431620"/>
            <a:ext cx="613254" cy="613250"/>
            <a:chOff x="3556710" y="1906689"/>
            <a:chExt cx="395527" cy="395527"/>
          </a:xfrm>
        </p:grpSpPr>
        <p:sp>
          <p:nvSpPr>
            <p:cNvPr id="231" name="Oval 230">
              <a:extLst>
                <a:ext uri="{FF2B5EF4-FFF2-40B4-BE49-F238E27FC236}">
                  <a16:creationId xmlns:a16="http://schemas.microsoft.com/office/drawing/2014/main" id="{30743111-D7A3-47E7-A28C-A68A67C764CB}"/>
                </a:ext>
              </a:extLst>
            </p:cNvPr>
            <p:cNvSpPr/>
            <p:nvPr/>
          </p:nvSpPr>
          <p:spPr>
            <a:xfrm>
              <a:off x="3556710" y="1906689"/>
              <a:ext cx="395527" cy="395527"/>
            </a:xfrm>
            <a:prstGeom prst="ellipse">
              <a:avLst/>
            </a:prstGeom>
            <a:solidFill>
              <a:srgbClr val="5DD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pic>
          <p:nvPicPr>
            <p:cNvPr id="232" name="Graphic 231">
              <a:extLst>
                <a:ext uri="{FF2B5EF4-FFF2-40B4-BE49-F238E27FC236}">
                  <a16:creationId xmlns:a16="http://schemas.microsoft.com/office/drawing/2014/main" id="{1DB1D0C6-AC50-41B5-B7C5-FDC3B8596F7C}"/>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592525" y="1938908"/>
              <a:ext cx="323896" cy="323894"/>
            </a:xfrm>
            <a:prstGeom prst="rect">
              <a:avLst/>
            </a:prstGeom>
          </p:spPr>
        </p:pic>
      </p:grpSp>
      <p:sp>
        <p:nvSpPr>
          <p:cNvPr id="233" name="TextBox 232">
            <a:extLst>
              <a:ext uri="{FF2B5EF4-FFF2-40B4-BE49-F238E27FC236}">
                <a16:creationId xmlns:a16="http://schemas.microsoft.com/office/drawing/2014/main" id="{D5032362-F517-4C1D-B9A8-12D5CBED256E}"/>
              </a:ext>
            </a:extLst>
          </p:cNvPr>
          <p:cNvSpPr txBox="1"/>
          <p:nvPr/>
        </p:nvSpPr>
        <p:spPr>
          <a:xfrm>
            <a:off x="577548" y="3391716"/>
            <a:ext cx="210113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2B143D">
                    <a:lumMod val="50000"/>
                    <a:lumOff val="50000"/>
                  </a:srgbClr>
                </a:solidFill>
                <a:effectLst/>
                <a:uLnTx/>
                <a:uFillTx/>
                <a:ea typeface="+mn-ea"/>
                <a:cs typeface="+mn-cs"/>
              </a:rPr>
              <a:t>Product </a:t>
            </a:r>
            <a:r>
              <a:rPr kumimoji="0" lang="fr-FR" sz="1600" b="1" i="0" u="none" strike="noStrike" kern="1200" cap="none" spc="0" normalizeH="0" baseline="0" noProof="0" err="1">
                <a:ln>
                  <a:noFill/>
                </a:ln>
                <a:solidFill>
                  <a:srgbClr val="2B143D">
                    <a:lumMod val="50000"/>
                    <a:lumOff val="50000"/>
                  </a:srgbClr>
                </a:solidFill>
                <a:effectLst/>
                <a:uLnTx/>
                <a:uFillTx/>
                <a:ea typeface="+mn-ea"/>
                <a:cs typeface="+mn-cs"/>
              </a:rPr>
              <a:t>Owner</a:t>
            </a:r>
            <a:endParaRPr kumimoji="0" lang="fr-FR" sz="1600" b="1" i="0" u="none" strike="noStrike" kern="1200" cap="none" spc="0" normalizeH="0" baseline="0" noProof="0">
              <a:ln>
                <a:noFill/>
              </a:ln>
              <a:solidFill>
                <a:srgbClr val="2B143D">
                  <a:lumMod val="50000"/>
                  <a:lumOff val="50000"/>
                </a:srgbClr>
              </a:solidFill>
              <a:effectLst/>
              <a:uLnTx/>
              <a:uFillTx/>
              <a:ea typeface="+mn-ea"/>
              <a:cs typeface="+mn-cs"/>
            </a:endParaRPr>
          </a:p>
        </p:txBody>
      </p:sp>
      <p:pic>
        <p:nvPicPr>
          <p:cNvPr id="234" name="Graphic 233">
            <a:extLst>
              <a:ext uri="{FF2B5EF4-FFF2-40B4-BE49-F238E27FC236}">
                <a16:creationId xmlns:a16="http://schemas.microsoft.com/office/drawing/2014/main" id="{6A6E2375-4124-4211-A4EE-B58DC92365DF}"/>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253704" y="2642897"/>
            <a:ext cx="748822" cy="748819"/>
          </a:xfrm>
          <a:prstGeom prst="rect">
            <a:avLst/>
          </a:prstGeom>
        </p:spPr>
      </p:pic>
      <p:pic>
        <p:nvPicPr>
          <p:cNvPr id="235" name="Graphic 234">
            <a:extLst>
              <a:ext uri="{FF2B5EF4-FFF2-40B4-BE49-F238E27FC236}">
                <a16:creationId xmlns:a16="http://schemas.microsoft.com/office/drawing/2014/main" id="{9F2BED8A-EE24-42F0-87CB-C6A5104115DF}"/>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456418" y="2614868"/>
            <a:ext cx="587932" cy="587930"/>
          </a:xfrm>
          <a:prstGeom prst="rect">
            <a:avLst/>
          </a:prstGeom>
        </p:spPr>
      </p:pic>
      <p:pic>
        <p:nvPicPr>
          <p:cNvPr id="236" name="Graphic 235">
            <a:extLst>
              <a:ext uri="{FF2B5EF4-FFF2-40B4-BE49-F238E27FC236}">
                <a16:creationId xmlns:a16="http://schemas.microsoft.com/office/drawing/2014/main" id="{E033AF7A-8B1E-4D88-96E2-0C842C10A1A3}"/>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124493" y="3028183"/>
            <a:ext cx="593642" cy="593642"/>
          </a:xfrm>
          <a:prstGeom prst="rect">
            <a:avLst/>
          </a:prstGeom>
        </p:spPr>
      </p:pic>
      <p:cxnSp>
        <p:nvCxnSpPr>
          <p:cNvPr id="237" name="Straight Arrow Connector 236">
            <a:extLst>
              <a:ext uri="{FF2B5EF4-FFF2-40B4-BE49-F238E27FC236}">
                <a16:creationId xmlns:a16="http://schemas.microsoft.com/office/drawing/2014/main" id="{C41C9BEF-D436-4F2E-9854-F79AD570B780}"/>
              </a:ext>
            </a:extLst>
          </p:cNvPr>
          <p:cNvCxnSpPr>
            <a:cxnSpLocks/>
          </p:cNvCxnSpPr>
          <p:nvPr/>
        </p:nvCxnSpPr>
        <p:spPr>
          <a:xfrm>
            <a:off x="1628117" y="3730270"/>
            <a:ext cx="3170" cy="312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CC54FA7A-248A-422B-9982-BEECE5A5CC0E}"/>
              </a:ext>
            </a:extLst>
          </p:cNvPr>
          <p:cNvSpPr txBox="1"/>
          <p:nvPr/>
        </p:nvSpPr>
        <p:spPr>
          <a:xfrm>
            <a:off x="3407387" y="4852366"/>
            <a:ext cx="2050968" cy="492443"/>
          </a:xfrm>
          <a:prstGeom prst="rect">
            <a:avLst/>
          </a:prstGeom>
          <a:noFill/>
        </p:spPr>
        <p:txBody>
          <a:bodyPr wrap="square" tIns="0" bIns="0" rtlCol="0" anchor="ctr">
            <a:spAutoFit/>
          </a:bodyPr>
          <a:lstStyle>
            <a:defPPr>
              <a:defRPr lang="fr-FR"/>
            </a:defPPr>
            <a:lvl1pPr algn="ctr">
              <a:defRPr sz="1400" b="1">
                <a:solidFill>
                  <a:srgbClr val="002060"/>
                </a:solidFill>
              </a:defRPr>
            </a:lvl1pPr>
          </a:lstStyle>
          <a:p>
            <a:r>
              <a:rPr lang="fr-FR" sz="1600" dirty="0">
                <a:solidFill>
                  <a:srgbClr val="C00000"/>
                </a:solidFill>
              </a:rPr>
              <a:t>Sprint Planning Meeting</a:t>
            </a:r>
          </a:p>
        </p:txBody>
      </p:sp>
      <p:grpSp>
        <p:nvGrpSpPr>
          <p:cNvPr id="239" name="Group 238">
            <a:extLst>
              <a:ext uri="{FF2B5EF4-FFF2-40B4-BE49-F238E27FC236}">
                <a16:creationId xmlns:a16="http://schemas.microsoft.com/office/drawing/2014/main" id="{ACB3867C-94E1-46FE-B2E0-CDF25FA39E6B}"/>
              </a:ext>
            </a:extLst>
          </p:cNvPr>
          <p:cNvGrpSpPr/>
          <p:nvPr/>
        </p:nvGrpSpPr>
        <p:grpSpPr>
          <a:xfrm>
            <a:off x="4186442" y="3934577"/>
            <a:ext cx="493784" cy="914400"/>
            <a:chOff x="4013262" y="4690556"/>
            <a:chExt cx="493784" cy="914400"/>
          </a:xfrm>
        </p:grpSpPr>
        <p:sp>
          <p:nvSpPr>
            <p:cNvPr id="240" name="Rectangle 239">
              <a:extLst>
                <a:ext uri="{FF2B5EF4-FFF2-40B4-BE49-F238E27FC236}">
                  <a16:creationId xmlns:a16="http://schemas.microsoft.com/office/drawing/2014/main" id="{91A68B01-1D90-4A0F-809D-5C7FB547E2D3}"/>
                </a:ext>
              </a:extLst>
            </p:cNvPr>
            <p:cNvSpPr/>
            <p:nvPr/>
          </p:nvSpPr>
          <p:spPr>
            <a:xfrm>
              <a:off x="4236472" y="4690556"/>
              <a:ext cx="45719" cy="91440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1" name="Picture 240">
              <a:extLst>
                <a:ext uri="{FF2B5EF4-FFF2-40B4-BE49-F238E27FC236}">
                  <a16:creationId xmlns:a16="http://schemas.microsoft.com/office/drawing/2014/main" id="{9252A170-3901-4CAE-A2E1-22FD05409305}"/>
                </a:ext>
              </a:extLst>
            </p:cNvPr>
            <p:cNvPicPr>
              <a:picLocks noChangeAspect="1"/>
            </p:cNvPicPr>
            <p:nvPr/>
          </p:nvPicPr>
          <p:blipFill>
            <a:blip r:embed="rId13" cstate="hqprint">
              <a:clrChange>
                <a:clrFrom>
                  <a:srgbClr val="F8FAFB"/>
                </a:clrFrom>
                <a:clrTo>
                  <a:srgbClr val="F8FAFB">
                    <a:alpha val="0"/>
                  </a:srgbClr>
                </a:clrTo>
              </a:clrChange>
              <a:extLst>
                <a:ext uri="{28A0092B-C50C-407E-A947-70E740481C1C}">
                  <a14:useLocalDpi xmlns:a14="http://schemas.microsoft.com/office/drawing/2010/main"/>
                </a:ext>
              </a:extLst>
            </a:blip>
            <a:stretch>
              <a:fillRect/>
            </a:stretch>
          </p:blipFill>
          <p:spPr>
            <a:xfrm>
              <a:off x="4013262" y="4856120"/>
              <a:ext cx="493784" cy="583272"/>
            </a:xfrm>
            <a:prstGeom prst="rect">
              <a:avLst/>
            </a:prstGeom>
          </p:spPr>
        </p:pic>
      </p:grpSp>
      <p:sp>
        <p:nvSpPr>
          <p:cNvPr id="242" name="TextBox 241">
            <a:extLst>
              <a:ext uri="{FF2B5EF4-FFF2-40B4-BE49-F238E27FC236}">
                <a16:creationId xmlns:a16="http://schemas.microsoft.com/office/drawing/2014/main" id="{F5FDDA27-077C-410E-A072-4C2BDDE6A7C7}"/>
              </a:ext>
            </a:extLst>
          </p:cNvPr>
          <p:cNvSpPr txBox="1"/>
          <p:nvPr/>
        </p:nvSpPr>
        <p:spPr>
          <a:xfrm>
            <a:off x="5952722" y="4852366"/>
            <a:ext cx="2809322" cy="492443"/>
          </a:xfrm>
          <a:prstGeom prst="rect">
            <a:avLst/>
          </a:prstGeom>
          <a:noFill/>
        </p:spPr>
        <p:txBody>
          <a:bodyPr wrap="square" tIns="0" bIns="0" rtlCol="0" anchor="ctr">
            <a:spAutoFit/>
          </a:bodyPr>
          <a:lstStyle>
            <a:defPPr>
              <a:defRPr lang="fr-FR"/>
            </a:defPPr>
            <a:lvl1pPr algn="ctr">
              <a:defRPr sz="1400" b="1">
                <a:solidFill>
                  <a:srgbClr val="002060"/>
                </a:solidFill>
              </a:defRPr>
            </a:lvl1pPr>
          </a:lstStyle>
          <a:p>
            <a:r>
              <a:rPr lang="fr-FR" sz="1600">
                <a:solidFill>
                  <a:srgbClr val="C00000"/>
                </a:solidFill>
              </a:rPr>
              <a:t>Sprint </a:t>
            </a:r>
            <a:r>
              <a:rPr lang="fr-FR" sz="1600" err="1">
                <a:solidFill>
                  <a:srgbClr val="C00000"/>
                </a:solidFill>
              </a:rPr>
              <a:t>Review</a:t>
            </a:r>
            <a:r>
              <a:rPr lang="fr-FR" sz="1600">
                <a:solidFill>
                  <a:srgbClr val="C00000"/>
                </a:solidFill>
              </a:rPr>
              <a:t> and Sprint </a:t>
            </a:r>
            <a:r>
              <a:rPr lang="fr-FR" sz="1600" err="1">
                <a:solidFill>
                  <a:srgbClr val="C00000"/>
                </a:solidFill>
              </a:rPr>
              <a:t>Retrospective</a:t>
            </a:r>
            <a:r>
              <a:rPr lang="fr-FR" sz="1600">
                <a:solidFill>
                  <a:srgbClr val="C00000"/>
                </a:solidFill>
              </a:rPr>
              <a:t> </a:t>
            </a:r>
          </a:p>
        </p:txBody>
      </p:sp>
      <p:grpSp>
        <p:nvGrpSpPr>
          <p:cNvPr id="243" name="Group 242">
            <a:extLst>
              <a:ext uri="{FF2B5EF4-FFF2-40B4-BE49-F238E27FC236}">
                <a16:creationId xmlns:a16="http://schemas.microsoft.com/office/drawing/2014/main" id="{6770CBD6-98E4-4F90-AC51-A40E34DB8628}"/>
              </a:ext>
            </a:extLst>
          </p:cNvPr>
          <p:cNvGrpSpPr/>
          <p:nvPr/>
        </p:nvGrpSpPr>
        <p:grpSpPr>
          <a:xfrm>
            <a:off x="7120302" y="3934577"/>
            <a:ext cx="462312" cy="914400"/>
            <a:chOff x="7022533" y="4356601"/>
            <a:chExt cx="462312" cy="914400"/>
          </a:xfrm>
        </p:grpSpPr>
        <p:sp>
          <p:nvSpPr>
            <p:cNvPr id="244" name="Rectangle 243">
              <a:extLst>
                <a:ext uri="{FF2B5EF4-FFF2-40B4-BE49-F238E27FC236}">
                  <a16:creationId xmlns:a16="http://schemas.microsoft.com/office/drawing/2014/main" id="{CA203488-E37D-4B71-B843-2FEB18AE250C}"/>
                </a:ext>
              </a:extLst>
            </p:cNvPr>
            <p:cNvSpPr/>
            <p:nvPr/>
          </p:nvSpPr>
          <p:spPr>
            <a:xfrm>
              <a:off x="7236644" y="4356601"/>
              <a:ext cx="45719" cy="91440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pic>
          <p:nvPicPr>
            <p:cNvPr id="245" name="Picture 244" descr="A close up of a logo&#10;&#10;Description automatically generated">
              <a:extLst>
                <a:ext uri="{FF2B5EF4-FFF2-40B4-BE49-F238E27FC236}">
                  <a16:creationId xmlns:a16="http://schemas.microsoft.com/office/drawing/2014/main" id="{2C21F363-DFF9-4EC3-8418-CFCE96239084}"/>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7022533" y="4675819"/>
              <a:ext cx="462312" cy="462312"/>
            </a:xfrm>
            <a:prstGeom prst="rect">
              <a:avLst/>
            </a:prstGeom>
          </p:spPr>
        </p:pic>
      </p:grpSp>
      <p:grpSp>
        <p:nvGrpSpPr>
          <p:cNvPr id="246" name="Group 245">
            <a:extLst>
              <a:ext uri="{FF2B5EF4-FFF2-40B4-BE49-F238E27FC236}">
                <a16:creationId xmlns:a16="http://schemas.microsoft.com/office/drawing/2014/main" id="{940335AF-FDFB-4ED6-AB02-69917603B35D}"/>
              </a:ext>
            </a:extLst>
          </p:cNvPr>
          <p:cNvGrpSpPr/>
          <p:nvPr/>
        </p:nvGrpSpPr>
        <p:grpSpPr>
          <a:xfrm>
            <a:off x="7317277" y="893310"/>
            <a:ext cx="2557648" cy="2424904"/>
            <a:chOff x="7519334" y="1192962"/>
            <a:chExt cx="2557648" cy="2424904"/>
          </a:xfrm>
        </p:grpSpPr>
        <p:sp>
          <p:nvSpPr>
            <p:cNvPr id="247" name="Arrow: Circular 246">
              <a:extLst>
                <a:ext uri="{FF2B5EF4-FFF2-40B4-BE49-F238E27FC236}">
                  <a16:creationId xmlns:a16="http://schemas.microsoft.com/office/drawing/2014/main" id="{4D31AA9C-195D-4DB0-BA7C-916C0D8E775F}"/>
                </a:ext>
              </a:extLst>
            </p:cNvPr>
            <p:cNvSpPr/>
            <p:nvPr/>
          </p:nvSpPr>
          <p:spPr>
            <a:xfrm rot="2423721" flipH="1">
              <a:off x="7519334" y="1192962"/>
              <a:ext cx="1885656" cy="1854156"/>
            </a:xfrm>
            <a:prstGeom prst="circularArrow">
              <a:avLst>
                <a:gd name="adj1" fmla="val 13251"/>
                <a:gd name="adj2" fmla="val 874353"/>
                <a:gd name="adj3" fmla="val 20561119"/>
                <a:gd name="adj4" fmla="val 6955452"/>
                <a:gd name="adj5" fmla="val 1393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C00000"/>
                </a:solidFill>
              </a:endParaRPr>
            </a:p>
          </p:txBody>
        </p:sp>
        <p:sp>
          <p:nvSpPr>
            <p:cNvPr id="248" name="TextBox 247">
              <a:extLst>
                <a:ext uri="{FF2B5EF4-FFF2-40B4-BE49-F238E27FC236}">
                  <a16:creationId xmlns:a16="http://schemas.microsoft.com/office/drawing/2014/main" id="{6C5EBAC6-9F24-4B9B-8EA7-F14F01C6F215}"/>
                </a:ext>
              </a:extLst>
            </p:cNvPr>
            <p:cNvSpPr txBox="1"/>
            <p:nvPr/>
          </p:nvSpPr>
          <p:spPr>
            <a:xfrm>
              <a:off x="8553863" y="3033091"/>
              <a:ext cx="1523119" cy="584775"/>
            </a:xfrm>
            <a:prstGeom prst="rect">
              <a:avLst/>
            </a:prstGeom>
            <a:noFill/>
          </p:spPr>
          <p:txBody>
            <a:bodyPr wrap="square" rtlCol="0">
              <a:spAutoFit/>
            </a:bodyPr>
            <a:lstStyle/>
            <a:p>
              <a:pPr algn="ctr"/>
              <a:r>
                <a:rPr lang="fr-FR" sz="1600" b="1" dirty="0">
                  <a:solidFill>
                    <a:srgbClr val="C00000"/>
                  </a:solidFill>
                </a:rPr>
                <a:t>Daily stand-up</a:t>
              </a:r>
            </a:p>
          </p:txBody>
        </p:sp>
        <p:sp>
          <p:nvSpPr>
            <p:cNvPr id="249" name="Rectangle 248">
              <a:extLst>
                <a:ext uri="{FF2B5EF4-FFF2-40B4-BE49-F238E27FC236}">
                  <a16:creationId xmlns:a16="http://schemas.microsoft.com/office/drawing/2014/main" id="{DF62FB32-0F14-4434-BF1A-4781A2174294}"/>
                </a:ext>
              </a:extLst>
            </p:cNvPr>
            <p:cNvSpPr/>
            <p:nvPr/>
          </p:nvSpPr>
          <p:spPr>
            <a:xfrm>
              <a:off x="8796355" y="2425571"/>
              <a:ext cx="45719" cy="624548"/>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pic>
          <p:nvPicPr>
            <p:cNvPr id="250" name="Picture 249" descr="A close up of a sign&#10;&#10;Description automatically generated">
              <a:extLst>
                <a:ext uri="{FF2B5EF4-FFF2-40B4-BE49-F238E27FC236}">
                  <a16:creationId xmlns:a16="http://schemas.microsoft.com/office/drawing/2014/main" id="{2B706809-DFFB-4808-925A-EF41284974FB}"/>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8593588" y="2521937"/>
              <a:ext cx="511154" cy="511154"/>
            </a:xfrm>
            <a:prstGeom prst="rect">
              <a:avLst/>
            </a:prstGeom>
          </p:spPr>
        </p:pic>
      </p:grpSp>
    </p:spTree>
    <p:extLst>
      <p:ext uri="{BB962C8B-B14F-4D97-AF65-F5344CB8AC3E}">
        <p14:creationId xmlns:p14="http://schemas.microsoft.com/office/powerpoint/2010/main" val="1034902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a:extLst>
              <a:ext uri="{FF2B5EF4-FFF2-40B4-BE49-F238E27FC236}">
                <a16:creationId xmlns:a16="http://schemas.microsoft.com/office/drawing/2014/main" id="{D64A89EB-597F-4A82-AD04-4127CD21014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028594" y="4485024"/>
            <a:ext cx="4140313" cy="1720800"/>
          </a:xfrm>
          <a:prstGeom prst="rect">
            <a:avLst/>
          </a:prstGeom>
        </p:spPr>
      </p:pic>
      <p:sp>
        <p:nvSpPr>
          <p:cNvPr id="4" name="Title 3">
            <a:extLst>
              <a:ext uri="{FF2B5EF4-FFF2-40B4-BE49-F238E27FC236}">
                <a16:creationId xmlns:a16="http://schemas.microsoft.com/office/drawing/2014/main" id="{62C9DC4E-9D9D-4D3C-B724-7DBEB21C1986}"/>
              </a:ext>
            </a:extLst>
          </p:cNvPr>
          <p:cNvSpPr>
            <a:spLocks noGrp="1"/>
          </p:cNvSpPr>
          <p:nvPr>
            <p:ph type="title"/>
          </p:nvPr>
        </p:nvSpPr>
        <p:spPr/>
        <p:txBody>
          <a:bodyPr/>
          <a:lstStyle/>
          <a:p>
            <a:r>
              <a:rPr lang="en-US"/>
              <a:t>The Scrum methodology helps quickly create value for the end user</a:t>
            </a:r>
            <a:endParaRPr lang="fr-FR"/>
          </a:p>
        </p:txBody>
      </p:sp>
      <p:sp>
        <p:nvSpPr>
          <p:cNvPr id="6" name="Rectangle 5">
            <a:extLst>
              <a:ext uri="{FF2B5EF4-FFF2-40B4-BE49-F238E27FC236}">
                <a16:creationId xmlns:a16="http://schemas.microsoft.com/office/drawing/2014/main" id="{DBEF56E8-0C30-4F3B-9895-A880EC98D465}"/>
              </a:ext>
            </a:extLst>
          </p:cNvPr>
          <p:cNvSpPr/>
          <p:nvPr/>
        </p:nvSpPr>
        <p:spPr>
          <a:xfrm>
            <a:off x="4022549" y="3913937"/>
            <a:ext cx="4158511" cy="338554"/>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004D"/>
                </a:solidFill>
                <a:effectLst/>
                <a:uLnTx/>
                <a:uFillTx/>
                <a:latin typeface="Arial"/>
                <a:ea typeface="ＭＳ Ｐゴシック" pitchFamily="34" charset="-128"/>
                <a:cs typeface="+mn-cs"/>
              </a:rPr>
              <a:t>If the project were to be stopped midway</a:t>
            </a:r>
          </a:p>
        </p:txBody>
      </p:sp>
      <p:sp>
        <p:nvSpPr>
          <p:cNvPr id="7" name="Rectangle 6">
            <a:extLst>
              <a:ext uri="{FF2B5EF4-FFF2-40B4-BE49-F238E27FC236}">
                <a16:creationId xmlns:a16="http://schemas.microsoft.com/office/drawing/2014/main" id="{F40C93D7-D0DA-4E54-A432-1EE54004D3AC}"/>
              </a:ext>
            </a:extLst>
          </p:cNvPr>
          <p:cNvSpPr/>
          <p:nvPr/>
        </p:nvSpPr>
        <p:spPr>
          <a:xfrm>
            <a:off x="1127449" y="4975004"/>
            <a:ext cx="2495299" cy="646331"/>
          </a:xfrm>
          <a:prstGeom prst="rect">
            <a:avLst/>
          </a:prstGeom>
        </p:spPr>
        <p:txBody>
          <a:bodyPr wrap="square">
            <a:spAutoFit/>
          </a:body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ＭＳ Ｐゴシック" pitchFamily="34" charset="-128"/>
                <a:cs typeface="+mn-cs"/>
              </a:rPr>
              <a:t>Less than 50% of the value would have been generated and nothing would be working</a:t>
            </a:r>
          </a:p>
        </p:txBody>
      </p:sp>
      <p:sp>
        <p:nvSpPr>
          <p:cNvPr id="8" name="Rectangle 7">
            <a:extLst>
              <a:ext uri="{FF2B5EF4-FFF2-40B4-BE49-F238E27FC236}">
                <a16:creationId xmlns:a16="http://schemas.microsoft.com/office/drawing/2014/main" id="{470C8F2E-24F2-49BD-B625-ED293835A088}"/>
              </a:ext>
            </a:extLst>
          </p:cNvPr>
          <p:cNvSpPr/>
          <p:nvPr/>
        </p:nvSpPr>
        <p:spPr>
          <a:xfrm>
            <a:off x="8580848" y="4975004"/>
            <a:ext cx="2495302" cy="64633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4F81BD"/>
                </a:solidFill>
                <a:effectLst/>
                <a:uLnTx/>
                <a:uFillTx/>
                <a:latin typeface="Arial"/>
                <a:ea typeface="ＭＳ Ｐゴシック" pitchFamily="34" charset="-128"/>
                <a:cs typeface="+mn-cs"/>
              </a:rPr>
              <a:t>~80% of the value will have been delivered and would be available to end users</a:t>
            </a:r>
          </a:p>
        </p:txBody>
      </p:sp>
      <p:grpSp>
        <p:nvGrpSpPr>
          <p:cNvPr id="9" name="Group 8">
            <a:extLst>
              <a:ext uri="{FF2B5EF4-FFF2-40B4-BE49-F238E27FC236}">
                <a16:creationId xmlns:a16="http://schemas.microsoft.com/office/drawing/2014/main" id="{1E85DAF8-53E4-402E-9802-06A37FD76FB8}"/>
              </a:ext>
            </a:extLst>
          </p:cNvPr>
          <p:cNvGrpSpPr/>
          <p:nvPr/>
        </p:nvGrpSpPr>
        <p:grpSpPr>
          <a:xfrm>
            <a:off x="3197829" y="3171398"/>
            <a:ext cx="5807936" cy="1455187"/>
            <a:chOff x="1656642" y="3425415"/>
            <a:chExt cx="5807936" cy="1455187"/>
          </a:xfrm>
        </p:grpSpPr>
        <p:sp>
          <p:nvSpPr>
            <p:cNvPr id="10" name="Arc 9">
              <a:extLst>
                <a:ext uri="{FF2B5EF4-FFF2-40B4-BE49-F238E27FC236}">
                  <a16:creationId xmlns:a16="http://schemas.microsoft.com/office/drawing/2014/main" id="{430008DF-28C0-40E1-A966-20D8CCD061DA}"/>
                </a:ext>
              </a:extLst>
            </p:cNvPr>
            <p:cNvSpPr/>
            <p:nvPr/>
          </p:nvSpPr>
          <p:spPr>
            <a:xfrm rot="10800000">
              <a:off x="1656642" y="3425415"/>
              <a:ext cx="1343316" cy="1440200"/>
            </a:xfrm>
            <a:prstGeom prst="arc">
              <a:avLst/>
            </a:prstGeom>
            <a:noFill/>
            <a:ln w="38100" cap="flat" cmpd="sng" algn="ctr">
              <a:solidFill>
                <a:schemeClr val="tx1">
                  <a:lumMod val="65000"/>
                  <a:lumOff val="35000"/>
                </a:schemeClr>
              </a:solidFill>
              <a:prstDash val="solid"/>
              <a:headEnd type="triangle" w="med" len="med"/>
              <a:tailEnd type="none" w="med" len="med"/>
            </a:ln>
            <a:effectLst/>
          </p:spPr>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noProof="0">
                <a:ln>
                  <a:noFill/>
                </a:ln>
                <a:solidFill>
                  <a:srgbClr val="505150"/>
                </a:solidFill>
                <a:effectLst/>
                <a:uLnTx/>
                <a:uFillTx/>
                <a:latin typeface="Arial"/>
                <a:ea typeface="+mn-ea"/>
                <a:cs typeface="+mn-cs"/>
              </a:endParaRPr>
            </a:p>
          </p:txBody>
        </p:sp>
        <p:sp>
          <p:nvSpPr>
            <p:cNvPr id="11" name="Arc 10">
              <a:extLst>
                <a:ext uri="{FF2B5EF4-FFF2-40B4-BE49-F238E27FC236}">
                  <a16:creationId xmlns:a16="http://schemas.microsoft.com/office/drawing/2014/main" id="{723BB47F-9B10-491B-93FC-ED52B5020EDE}"/>
                </a:ext>
              </a:extLst>
            </p:cNvPr>
            <p:cNvSpPr/>
            <p:nvPr/>
          </p:nvSpPr>
          <p:spPr>
            <a:xfrm rot="10800000" flipH="1">
              <a:off x="6121262" y="3440402"/>
              <a:ext cx="1343316" cy="1440200"/>
            </a:xfrm>
            <a:prstGeom prst="arc">
              <a:avLst/>
            </a:prstGeom>
            <a:noFill/>
            <a:ln w="38100" cap="flat" cmpd="sng" algn="ctr">
              <a:solidFill>
                <a:schemeClr val="accent1"/>
              </a:solidFill>
              <a:prstDash val="solid"/>
              <a:headEnd type="triangle" w="med" len="med"/>
              <a:tailEnd type="none" w="med" len="med"/>
            </a:ln>
            <a:effectLst/>
          </p:spPr>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noProof="0">
                <a:ln>
                  <a:noFill/>
                </a:ln>
                <a:solidFill>
                  <a:srgbClr val="505150"/>
                </a:solidFill>
                <a:effectLst/>
                <a:uLnTx/>
                <a:uFillTx/>
                <a:latin typeface="Arial"/>
                <a:ea typeface="+mn-ea"/>
                <a:cs typeface="+mn-cs"/>
              </a:endParaRPr>
            </a:p>
          </p:txBody>
        </p:sp>
      </p:grpSp>
      <p:sp>
        <p:nvSpPr>
          <p:cNvPr id="12" name="Right Brace 11">
            <a:extLst>
              <a:ext uri="{FF2B5EF4-FFF2-40B4-BE49-F238E27FC236}">
                <a16:creationId xmlns:a16="http://schemas.microsoft.com/office/drawing/2014/main" id="{9535BE2F-0EA8-47D6-9B2B-1D1D58B0AFF7}"/>
              </a:ext>
            </a:extLst>
          </p:cNvPr>
          <p:cNvSpPr/>
          <p:nvPr/>
        </p:nvSpPr>
        <p:spPr>
          <a:xfrm rot="5400000">
            <a:off x="5945980" y="-1636210"/>
            <a:ext cx="300042" cy="10765538"/>
          </a:xfrm>
          <a:prstGeom prst="rightBrace">
            <a:avLst/>
          </a:prstGeom>
          <a:noFill/>
          <a:ln w="28575" cap="flat" cmpd="sng" algn="ctr">
            <a:solidFill>
              <a:srgbClr val="FF004D"/>
            </a:solidFill>
            <a:prstDash val="solid"/>
          </a:ln>
          <a:effectLst/>
        </p:spPr>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noProof="0">
              <a:ln>
                <a:noFill/>
              </a:ln>
              <a:solidFill>
                <a:srgbClr val="505150"/>
              </a:solidFill>
              <a:effectLst/>
              <a:uLnTx/>
              <a:uFillTx/>
              <a:latin typeface="Arial"/>
              <a:ea typeface="+mn-ea"/>
              <a:cs typeface="+mn-cs"/>
            </a:endParaRPr>
          </a:p>
        </p:txBody>
      </p:sp>
      <p:sp>
        <p:nvSpPr>
          <p:cNvPr id="13" name="Rectangle: Rounded Corners 12">
            <a:extLst>
              <a:ext uri="{FF2B5EF4-FFF2-40B4-BE49-F238E27FC236}">
                <a16:creationId xmlns:a16="http://schemas.microsoft.com/office/drawing/2014/main" id="{384B8139-CEEC-4C26-8775-5FF5CB692109}"/>
              </a:ext>
            </a:extLst>
          </p:cNvPr>
          <p:cNvSpPr/>
          <p:nvPr/>
        </p:nvSpPr>
        <p:spPr>
          <a:xfrm>
            <a:off x="6799573" y="964096"/>
            <a:ext cx="4534662" cy="2630503"/>
          </a:xfrm>
          <a:prstGeom prst="roundRect">
            <a:avLst>
              <a:gd name="adj" fmla="val 2656"/>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14" name="Rectangle: Rounded Corners 13">
            <a:extLst>
              <a:ext uri="{FF2B5EF4-FFF2-40B4-BE49-F238E27FC236}">
                <a16:creationId xmlns:a16="http://schemas.microsoft.com/office/drawing/2014/main" id="{05940380-E06F-497F-AE91-58EF9C213FCC}"/>
              </a:ext>
            </a:extLst>
          </p:cNvPr>
          <p:cNvSpPr/>
          <p:nvPr/>
        </p:nvSpPr>
        <p:spPr>
          <a:xfrm>
            <a:off x="831481" y="964096"/>
            <a:ext cx="4534662" cy="2630503"/>
          </a:xfrm>
          <a:prstGeom prst="roundRect">
            <a:avLst>
              <a:gd name="adj" fmla="val 26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9DDBE6C6-98C4-4FFD-B689-46624A24A0BF}"/>
              </a:ext>
            </a:extLst>
          </p:cNvPr>
          <p:cNvSpPr/>
          <p:nvPr/>
        </p:nvSpPr>
        <p:spPr>
          <a:xfrm>
            <a:off x="6929991" y="3024834"/>
            <a:ext cx="4430528" cy="452912"/>
          </a:xfrm>
          <a:prstGeom prst="rect">
            <a:avLst/>
          </a:prstGeom>
          <a:noFill/>
          <a:ln w="9525" cap="flat" cmpd="sng" algn="ctr">
            <a:noFill/>
            <a:prstDash val="solid"/>
          </a:ln>
          <a:effectLst/>
        </p:spPr>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4F81BD"/>
                </a:solidFill>
                <a:effectLst/>
                <a:uLnTx/>
                <a:uFillTx/>
                <a:latin typeface="Arial"/>
                <a:ea typeface="+mn-ea"/>
                <a:cs typeface="Calibri" pitchFamily="34" charset="0"/>
              </a:rPr>
              <a:t>AGILE METHOD</a:t>
            </a:r>
            <a:br>
              <a:rPr kumimoji="0" lang="en-US" sz="1200" b="1" i="0" u="none" strike="noStrike" kern="0" cap="none" spc="0" normalizeH="0" baseline="0" noProof="0">
                <a:ln>
                  <a:noFill/>
                </a:ln>
                <a:solidFill>
                  <a:srgbClr val="4F81BD"/>
                </a:solidFill>
                <a:effectLst/>
                <a:uLnTx/>
                <a:uFillTx/>
                <a:latin typeface="Arial"/>
                <a:ea typeface="+mn-ea"/>
                <a:cs typeface="Calibri" pitchFamily="34" charset="0"/>
              </a:rPr>
            </a:br>
            <a:r>
              <a:rPr kumimoji="0" lang="en-US" sz="1200" b="1" i="0" u="none" strike="noStrike" kern="0" cap="none" spc="0" normalizeH="0" baseline="0" noProof="0">
                <a:ln>
                  <a:noFill/>
                </a:ln>
                <a:solidFill>
                  <a:srgbClr val="4F81BD"/>
                </a:solidFill>
                <a:effectLst/>
                <a:uLnTx/>
                <a:uFillTx/>
                <a:latin typeface="Arial"/>
                <a:ea typeface="+mn-ea"/>
                <a:cs typeface="Calibri" pitchFamily="34" charset="0"/>
              </a:rPr>
              <a:t>Features are available to users as soon as they are tested</a:t>
            </a:r>
          </a:p>
        </p:txBody>
      </p:sp>
      <p:sp>
        <p:nvSpPr>
          <p:cNvPr id="16" name="Rectangle 15">
            <a:extLst>
              <a:ext uri="{FF2B5EF4-FFF2-40B4-BE49-F238E27FC236}">
                <a16:creationId xmlns:a16="http://schemas.microsoft.com/office/drawing/2014/main" id="{27686CB0-8A94-4951-AFAF-381FAD355771}"/>
              </a:ext>
            </a:extLst>
          </p:cNvPr>
          <p:cNvSpPr/>
          <p:nvPr/>
        </p:nvSpPr>
        <p:spPr>
          <a:xfrm>
            <a:off x="831481" y="3007814"/>
            <a:ext cx="4927251" cy="528262"/>
          </a:xfrm>
          <a:prstGeom prst="rect">
            <a:avLst/>
          </a:prstGeom>
          <a:noFill/>
          <a:ln w="9525" cap="flat" cmpd="sng" algn="ctr">
            <a:noFill/>
            <a:prstDash val="solid"/>
          </a:ln>
          <a:effectLst/>
        </p:spPr>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a:ea typeface="+mn-ea"/>
                <a:cs typeface="Calibri" pitchFamily="34" charset="0"/>
              </a:rPr>
              <a:t>TRADITIONAL METHOD</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a:ea typeface="+mn-ea"/>
                <a:cs typeface="Calibri" pitchFamily="34" charset="0"/>
              </a:rPr>
              <a:t>The product will deliver value only at the end of the process</a:t>
            </a:r>
          </a:p>
        </p:txBody>
      </p:sp>
      <p:pic>
        <p:nvPicPr>
          <p:cNvPr id="17" name="Picture 16" descr="A picture containing clipart&#10;&#10;Description automatically generated">
            <a:extLst>
              <a:ext uri="{FF2B5EF4-FFF2-40B4-BE49-F238E27FC236}">
                <a16:creationId xmlns:a16="http://schemas.microsoft.com/office/drawing/2014/main" id="{DA891FD9-2835-4136-BAC0-860BF378E74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00321" y="2231600"/>
            <a:ext cx="326034" cy="326034"/>
          </a:xfrm>
          <a:prstGeom prst="rect">
            <a:avLst/>
          </a:prstGeom>
        </p:spPr>
      </p:pic>
      <p:pic>
        <p:nvPicPr>
          <p:cNvPr id="18" name="Picture 17" descr="A picture containing clipart&#10;&#10;Description automatically generated">
            <a:extLst>
              <a:ext uri="{FF2B5EF4-FFF2-40B4-BE49-F238E27FC236}">
                <a16:creationId xmlns:a16="http://schemas.microsoft.com/office/drawing/2014/main" id="{7EE270E6-037B-48FF-90B9-F659EBC417E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04035" y="2231600"/>
            <a:ext cx="326034" cy="326034"/>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380F83AF-3ADC-44EC-AD8A-3DE72632506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10695" y="2231600"/>
            <a:ext cx="326034" cy="326034"/>
          </a:xfrm>
          <a:prstGeom prst="rect">
            <a:avLst/>
          </a:prstGeom>
        </p:spPr>
      </p:pic>
      <p:pic>
        <p:nvPicPr>
          <p:cNvPr id="20" name="Picture 19" descr="A picture containing clipart&#10;&#10;Description automatically generated">
            <a:extLst>
              <a:ext uri="{FF2B5EF4-FFF2-40B4-BE49-F238E27FC236}">
                <a16:creationId xmlns:a16="http://schemas.microsoft.com/office/drawing/2014/main" id="{6715AF41-FC1B-4137-9747-D912F1DC5FD1}"/>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599255" y="2231600"/>
            <a:ext cx="326034" cy="326034"/>
          </a:xfrm>
          <a:prstGeom prst="rect">
            <a:avLst/>
          </a:prstGeom>
        </p:spPr>
      </p:pic>
      <p:pic>
        <p:nvPicPr>
          <p:cNvPr id="21" name="Picture 20">
            <a:extLst>
              <a:ext uri="{FF2B5EF4-FFF2-40B4-BE49-F238E27FC236}">
                <a16:creationId xmlns:a16="http://schemas.microsoft.com/office/drawing/2014/main" id="{9298DACB-C467-4E88-A8F4-DAC8AD22D6E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73167" y="2480786"/>
            <a:ext cx="435010" cy="435010"/>
          </a:xfrm>
          <a:prstGeom prst="rect">
            <a:avLst/>
          </a:prstGeom>
        </p:spPr>
      </p:pic>
      <p:pic>
        <p:nvPicPr>
          <p:cNvPr id="22" name="Picture 21" descr="Icon&#10;&#10;Description automatically generated">
            <a:extLst>
              <a:ext uri="{FF2B5EF4-FFF2-40B4-BE49-F238E27FC236}">
                <a16:creationId xmlns:a16="http://schemas.microsoft.com/office/drawing/2014/main" id="{AA91D4B4-B348-4653-97DA-17228747997E}"/>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564225" y="2509061"/>
            <a:ext cx="391755" cy="391755"/>
          </a:xfrm>
          <a:prstGeom prst="rect">
            <a:avLst/>
          </a:prstGeom>
        </p:spPr>
      </p:pic>
      <p:pic>
        <p:nvPicPr>
          <p:cNvPr id="23" name="Picture 22" descr="A picture containing clipart&#10;&#10;Description automatically generated">
            <a:extLst>
              <a:ext uri="{FF2B5EF4-FFF2-40B4-BE49-F238E27FC236}">
                <a16:creationId xmlns:a16="http://schemas.microsoft.com/office/drawing/2014/main" id="{FFCFA218-E29A-45A6-B755-8B390446F40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21989" y="2214493"/>
            <a:ext cx="319610" cy="319610"/>
          </a:xfrm>
          <a:prstGeom prst="rect">
            <a:avLst/>
          </a:prstGeom>
        </p:spPr>
      </p:pic>
      <p:pic>
        <p:nvPicPr>
          <p:cNvPr id="24" name="Picture 23" descr="A picture containing clipart&#10;&#10;Description automatically generated">
            <a:extLst>
              <a:ext uri="{FF2B5EF4-FFF2-40B4-BE49-F238E27FC236}">
                <a16:creationId xmlns:a16="http://schemas.microsoft.com/office/drawing/2014/main" id="{47F96D95-C3FF-4702-AA8C-779A0BD02B6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25703" y="2214493"/>
            <a:ext cx="319610" cy="319610"/>
          </a:xfrm>
          <a:prstGeom prst="rect">
            <a:avLst/>
          </a:prstGeom>
        </p:spPr>
      </p:pic>
      <p:pic>
        <p:nvPicPr>
          <p:cNvPr id="25" name="Picture 24" descr="A picture containing clipart&#10;&#10;Description automatically generated">
            <a:extLst>
              <a:ext uri="{FF2B5EF4-FFF2-40B4-BE49-F238E27FC236}">
                <a16:creationId xmlns:a16="http://schemas.microsoft.com/office/drawing/2014/main" id="{F9EA8119-F5EE-4AEE-BBF0-6490933B893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25590" y="2214493"/>
            <a:ext cx="319610" cy="319610"/>
          </a:xfrm>
          <a:prstGeom prst="rect">
            <a:avLst/>
          </a:prstGeom>
        </p:spPr>
      </p:pic>
      <p:pic>
        <p:nvPicPr>
          <p:cNvPr id="26" name="Picture 25" descr="A picture containing clipart&#10;&#10;Description automatically generated">
            <a:extLst>
              <a:ext uri="{FF2B5EF4-FFF2-40B4-BE49-F238E27FC236}">
                <a16:creationId xmlns:a16="http://schemas.microsoft.com/office/drawing/2014/main" id="{AE47F271-90B6-4282-8199-9C0D8C575B7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26387" y="2214493"/>
            <a:ext cx="319610" cy="319610"/>
          </a:xfrm>
          <a:prstGeom prst="rect">
            <a:avLst/>
          </a:prstGeom>
        </p:spPr>
      </p:pic>
      <p:pic>
        <p:nvPicPr>
          <p:cNvPr id="27" name="Picture 26" descr="Icon&#10;&#10;Description automatically generated">
            <a:extLst>
              <a:ext uri="{FF2B5EF4-FFF2-40B4-BE49-F238E27FC236}">
                <a16:creationId xmlns:a16="http://schemas.microsoft.com/office/drawing/2014/main" id="{24C8210D-E1B0-4036-A78B-D22D3FE74455}"/>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333394" y="2534103"/>
            <a:ext cx="296675" cy="296675"/>
          </a:xfrm>
          <a:prstGeom prst="rect">
            <a:avLst/>
          </a:prstGeom>
        </p:spPr>
      </p:pic>
      <p:pic>
        <p:nvPicPr>
          <p:cNvPr id="28" name="Picture 27" descr="A picture containing clipart&#10;&#10;Description automatically generated">
            <a:extLst>
              <a:ext uri="{FF2B5EF4-FFF2-40B4-BE49-F238E27FC236}">
                <a16:creationId xmlns:a16="http://schemas.microsoft.com/office/drawing/2014/main" id="{375F7032-5830-4635-872A-3EF20CC14C0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342656" y="2529341"/>
            <a:ext cx="294073" cy="294073"/>
          </a:xfrm>
          <a:prstGeom prst="rect">
            <a:avLst/>
          </a:prstGeom>
        </p:spPr>
      </p:pic>
      <p:pic>
        <p:nvPicPr>
          <p:cNvPr id="29" name="Picture 28" descr="A picture containing text, clipart&#10;&#10;Description automatically generated">
            <a:extLst>
              <a:ext uri="{FF2B5EF4-FFF2-40B4-BE49-F238E27FC236}">
                <a16:creationId xmlns:a16="http://schemas.microsoft.com/office/drawing/2014/main" id="{6C8F237C-EFAA-44FA-BD2F-CF91EC3580C3}"/>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544767" y="2487433"/>
            <a:ext cx="381413" cy="381413"/>
          </a:xfrm>
          <a:prstGeom prst="rect">
            <a:avLst/>
          </a:prstGeom>
        </p:spPr>
      </p:pic>
      <p:pic>
        <p:nvPicPr>
          <p:cNvPr id="30" name="Picture 29">
            <a:extLst>
              <a:ext uri="{FF2B5EF4-FFF2-40B4-BE49-F238E27FC236}">
                <a16:creationId xmlns:a16="http://schemas.microsoft.com/office/drawing/2014/main" id="{61CA6092-9544-4BC1-8F7C-807DDFF0C737}"/>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600321" y="2480786"/>
            <a:ext cx="435010" cy="435010"/>
          </a:xfrm>
          <a:prstGeom prst="rect">
            <a:avLst/>
          </a:prstGeom>
        </p:spPr>
      </p:pic>
      <p:pic>
        <p:nvPicPr>
          <p:cNvPr id="31" name="Picture 30" descr="A picture containing text, clipart, transport, wheel&#10;&#10;Description automatically generated">
            <a:extLst>
              <a:ext uri="{FF2B5EF4-FFF2-40B4-BE49-F238E27FC236}">
                <a16:creationId xmlns:a16="http://schemas.microsoft.com/office/drawing/2014/main" id="{345A5C51-66C5-4090-9786-BC4140EE7D52}"/>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351451" y="2554084"/>
            <a:ext cx="296675" cy="296675"/>
          </a:xfrm>
          <a:prstGeom prst="rect">
            <a:avLst/>
          </a:prstGeom>
        </p:spPr>
      </p:pic>
      <p:pic>
        <p:nvPicPr>
          <p:cNvPr id="32" name="Picture 31" descr="A picture containing text, clipart, transport, wheel&#10;&#10;Description automatically generated">
            <a:extLst>
              <a:ext uri="{FF2B5EF4-FFF2-40B4-BE49-F238E27FC236}">
                <a16:creationId xmlns:a16="http://schemas.microsoft.com/office/drawing/2014/main" id="{AAB8F73E-961F-45AB-8869-B5CC3628A2E3}"/>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2197473" y="2554084"/>
            <a:ext cx="296675" cy="296675"/>
          </a:xfrm>
          <a:prstGeom prst="rect">
            <a:avLst/>
          </a:prstGeom>
        </p:spPr>
      </p:pic>
      <p:pic>
        <p:nvPicPr>
          <p:cNvPr id="33" name="Picture 32" descr="A picture containing text, clipart, transport, wheel&#10;&#10;Description automatically generated">
            <a:extLst>
              <a:ext uri="{FF2B5EF4-FFF2-40B4-BE49-F238E27FC236}">
                <a16:creationId xmlns:a16="http://schemas.microsoft.com/office/drawing/2014/main" id="{753C5A99-3852-439A-9384-32FAFA07912E}"/>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2523507" y="2554084"/>
            <a:ext cx="296675" cy="296675"/>
          </a:xfrm>
          <a:prstGeom prst="rect">
            <a:avLst/>
          </a:prstGeom>
        </p:spPr>
      </p:pic>
      <p:cxnSp>
        <p:nvCxnSpPr>
          <p:cNvPr id="34" name="Straight Arrow Connector 33">
            <a:extLst>
              <a:ext uri="{FF2B5EF4-FFF2-40B4-BE49-F238E27FC236}">
                <a16:creationId xmlns:a16="http://schemas.microsoft.com/office/drawing/2014/main" id="{CE79690F-A1AA-4F88-99AE-C2400FF3F335}"/>
              </a:ext>
            </a:extLst>
          </p:cNvPr>
          <p:cNvCxnSpPr/>
          <p:nvPr/>
        </p:nvCxnSpPr>
        <p:spPr>
          <a:xfrm>
            <a:off x="1417552" y="2113280"/>
            <a:ext cx="2011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BDAB39C-5B3D-4B73-874E-0809D2E4E810}"/>
              </a:ext>
            </a:extLst>
          </p:cNvPr>
          <p:cNvCxnSpPr>
            <a:cxnSpLocks/>
          </p:cNvCxnSpPr>
          <p:nvPr/>
        </p:nvCxnSpPr>
        <p:spPr>
          <a:xfrm flipV="1">
            <a:off x="1417552" y="1185333"/>
            <a:ext cx="0" cy="927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FF48F10-731B-4C13-961D-00094936B50E}"/>
              </a:ext>
            </a:extLst>
          </p:cNvPr>
          <p:cNvSpPr txBox="1"/>
          <p:nvPr/>
        </p:nvSpPr>
        <p:spPr>
          <a:xfrm>
            <a:off x="3024100" y="2104987"/>
            <a:ext cx="742648"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a:ln>
                  <a:noFill/>
                </a:ln>
                <a:solidFill>
                  <a:srgbClr val="000000"/>
                </a:solidFill>
                <a:effectLst/>
                <a:uLnTx/>
                <a:uFillTx/>
                <a:latin typeface="Arial"/>
                <a:ea typeface="+mn-ea"/>
                <a:cs typeface="+mn-cs"/>
              </a:rPr>
              <a:t>Temps</a:t>
            </a:r>
          </a:p>
        </p:txBody>
      </p:sp>
      <p:sp>
        <p:nvSpPr>
          <p:cNvPr id="37" name="TextBox 36">
            <a:extLst>
              <a:ext uri="{FF2B5EF4-FFF2-40B4-BE49-F238E27FC236}">
                <a16:creationId xmlns:a16="http://schemas.microsoft.com/office/drawing/2014/main" id="{9388084D-F8FC-42F8-9665-81E0E487A474}"/>
              </a:ext>
            </a:extLst>
          </p:cNvPr>
          <p:cNvSpPr txBox="1"/>
          <p:nvPr/>
        </p:nvSpPr>
        <p:spPr>
          <a:xfrm>
            <a:off x="954379" y="1218694"/>
            <a:ext cx="742648"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a:ln>
                  <a:noFill/>
                </a:ln>
                <a:solidFill>
                  <a:srgbClr val="000000"/>
                </a:solidFill>
                <a:effectLst/>
                <a:uLnTx/>
                <a:uFillTx/>
                <a:latin typeface="Arial"/>
                <a:ea typeface="+mn-ea"/>
                <a:cs typeface="+mn-cs"/>
              </a:rPr>
              <a:t>Valeur</a:t>
            </a:r>
          </a:p>
        </p:txBody>
      </p:sp>
      <p:cxnSp>
        <p:nvCxnSpPr>
          <p:cNvPr id="38" name="Straight Connector 37">
            <a:extLst>
              <a:ext uri="{FF2B5EF4-FFF2-40B4-BE49-F238E27FC236}">
                <a16:creationId xmlns:a16="http://schemas.microsoft.com/office/drawing/2014/main" id="{DCE76C01-4DEC-4FFF-9EFB-52BB20DED253}"/>
              </a:ext>
            </a:extLst>
          </p:cNvPr>
          <p:cNvCxnSpPr/>
          <p:nvPr/>
        </p:nvCxnSpPr>
        <p:spPr>
          <a:xfrm>
            <a:off x="1417552" y="2079144"/>
            <a:ext cx="1679787"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B1DAC2A-09AF-4089-A0BD-B9444706FE4F}"/>
              </a:ext>
            </a:extLst>
          </p:cNvPr>
          <p:cNvCxnSpPr>
            <a:cxnSpLocks/>
          </p:cNvCxnSpPr>
          <p:nvPr/>
        </p:nvCxnSpPr>
        <p:spPr>
          <a:xfrm>
            <a:off x="3097339" y="1291399"/>
            <a:ext cx="0" cy="78774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7B62D66-91B9-4A34-BA22-741DF6DC7DF1}"/>
              </a:ext>
            </a:extLst>
          </p:cNvPr>
          <p:cNvCxnSpPr>
            <a:cxnSpLocks/>
          </p:cNvCxnSpPr>
          <p:nvPr/>
        </p:nvCxnSpPr>
        <p:spPr>
          <a:xfrm>
            <a:off x="3097339" y="1291399"/>
            <a:ext cx="288982"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CBA1695-D13D-487C-8817-49FE80CE9A6C}"/>
              </a:ext>
            </a:extLst>
          </p:cNvPr>
          <p:cNvCxnSpPr/>
          <p:nvPr/>
        </p:nvCxnSpPr>
        <p:spPr>
          <a:xfrm>
            <a:off x="7324769" y="2113280"/>
            <a:ext cx="2011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A2EF82-2F9A-4877-AB44-00FA48A71F89}"/>
              </a:ext>
            </a:extLst>
          </p:cNvPr>
          <p:cNvCxnSpPr>
            <a:cxnSpLocks/>
          </p:cNvCxnSpPr>
          <p:nvPr/>
        </p:nvCxnSpPr>
        <p:spPr>
          <a:xfrm flipV="1">
            <a:off x="7324769" y="1185333"/>
            <a:ext cx="0" cy="927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1B0BACF-3D22-4AE5-902F-0C157C0A3418}"/>
              </a:ext>
            </a:extLst>
          </p:cNvPr>
          <p:cNvSpPr txBox="1"/>
          <p:nvPr/>
        </p:nvSpPr>
        <p:spPr>
          <a:xfrm>
            <a:off x="6861596" y="1218694"/>
            <a:ext cx="742648"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a:ln>
                  <a:noFill/>
                </a:ln>
                <a:solidFill>
                  <a:srgbClr val="000000"/>
                </a:solidFill>
                <a:effectLst/>
                <a:uLnTx/>
                <a:uFillTx/>
                <a:latin typeface="Arial"/>
                <a:ea typeface="+mn-ea"/>
                <a:cs typeface="+mn-cs"/>
              </a:rPr>
              <a:t>Valeur</a:t>
            </a:r>
          </a:p>
        </p:txBody>
      </p:sp>
      <p:cxnSp>
        <p:nvCxnSpPr>
          <p:cNvPr id="44" name="Straight Connector 43">
            <a:extLst>
              <a:ext uri="{FF2B5EF4-FFF2-40B4-BE49-F238E27FC236}">
                <a16:creationId xmlns:a16="http://schemas.microsoft.com/office/drawing/2014/main" id="{1DB55249-8681-4AF2-8353-00791D0D7076}"/>
              </a:ext>
            </a:extLst>
          </p:cNvPr>
          <p:cNvCxnSpPr>
            <a:cxnSpLocks/>
          </p:cNvCxnSpPr>
          <p:nvPr/>
        </p:nvCxnSpPr>
        <p:spPr>
          <a:xfrm>
            <a:off x="7324769" y="2079144"/>
            <a:ext cx="215547"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649CD4C-E1E5-4136-B491-08E6494506CE}"/>
              </a:ext>
            </a:extLst>
          </p:cNvPr>
          <p:cNvCxnSpPr>
            <a:cxnSpLocks/>
          </p:cNvCxnSpPr>
          <p:nvPr/>
        </p:nvCxnSpPr>
        <p:spPr>
          <a:xfrm>
            <a:off x="8984237" y="1298172"/>
            <a:ext cx="0" cy="12735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74119BD-162A-4CFB-99FB-EC40759BA025}"/>
              </a:ext>
            </a:extLst>
          </p:cNvPr>
          <p:cNvCxnSpPr>
            <a:cxnSpLocks/>
          </p:cNvCxnSpPr>
          <p:nvPr/>
        </p:nvCxnSpPr>
        <p:spPr>
          <a:xfrm>
            <a:off x="8984237" y="1298172"/>
            <a:ext cx="288982"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F6EEDB0-0BC6-402C-85CC-95E326E86B8C}"/>
              </a:ext>
            </a:extLst>
          </p:cNvPr>
          <p:cNvCxnSpPr>
            <a:cxnSpLocks/>
          </p:cNvCxnSpPr>
          <p:nvPr/>
        </p:nvCxnSpPr>
        <p:spPr>
          <a:xfrm>
            <a:off x="8691146" y="1425522"/>
            <a:ext cx="0" cy="12735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F9C0405-CB16-426F-AA10-785AA6F72178}"/>
              </a:ext>
            </a:extLst>
          </p:cNvPr>
          <p:cNvCxnSpPr>
            <a:cxnSpLocks/>
          </p:cNvCxnSpPr>
          <p:nvPr/>
        </p:nvCxnSpPr>
        <p:spPr>
          <a:xfrm>
            <a:off x="8691146" y="1425522"/>
            <a:ext cx="288982"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54BBD5-2FA5-4D8E-B6C6-6451B1CA44FC}"/>
              </a:ext>
            </a:extLst>
          </p:cNvPr>
          <p:cNvCxnSpPr>
            <a:cxnSpLocks/>
          </p:cNvCxnSpPr>
          <p:nvPr/>
        </p:nvCxnSpPr>
        <p:spPr>
          <a:xfrm>
            <a:off x="8400489" y="1552872"/>
            <a:ext cx="0" cy="12735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1003D9E-BE78-4412-B6E0-9F20A197BD31}"/>
              </a:ext>
            </a:extLst>
          </p:cNvPr>
          <p:cNvCxnSpPr>
            <a:cxnSpLocks/>
          </p:cNvCxnSpPr>
          <p:nvPr/>
        </p:nvCxnSpPr>
        <p:spPr>
          <a:xfrm>
            <a:off x="8400489" y="1552872"/>
            <a:ext cx="288982"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F62E9E3-5E6B-4B55-AA49-2C1600C3743E}"/>
              </a:ext>
            </a:extLst>
          </p:cNvPr>
          <p:cNvCxnSpPr>
            <a:cxnSpLocks/>
          </p:cNvCxnSpPr>
          <p:nvPr/>
        </p:nvCxnSpPr>
        <p:spPr>
          <a:xfrm>
            <a:off x="8111507" y="1680222"/>
            <a:ext cx="0" cy="12735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16C7AF5-9111-42B2-8733-DBA8CDFA36DA}"/>
              </a:ext>
            </a:extLst>
          </p:cNvPr>
          <p:cNvCxnSpPr>
            <a:cxnSpLocks/>
          </p:cNvCxnSpPr>
          <p:nvPr/>
        </p:nvCxnSpPr>
        <p:spPr>
          <a:xfrm>
            <a:off x="8111507" y="1680222"/>
            <a:ext cx="288982"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9A3EF23-4168-4441-AB1C-EA62C8A7B277}"/>
              </a:ext>
            </a:extLst>
          </p:cNvPr>
          <p:cNvCxnSpPr>
            <a:cxnSpLocks/>
          </p:cNvCxnSpPr>
          <p:nvPr/>
        </p:nvCxnSpPr>
        <p:spPr>
          <a:xfrm>
            <a:off x="7822525" y="1807572"/>
            <a:ext cx="0" cy="12735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FC659FA-185D-42C2-A9B4-5CE67315140B}"/>
              </a:ext>
            </a:extLst>
          </p:cNvPr>
          <p:cNvCxnSpPr>
            <a:cxnSpLocks/>
          </p:cNvCxnSpPr>
          <p:nvPr/>
        </p:nvCxnSpPr>
        <p:spPr>
          <a:xfrm>
            <a:off x="7822525" y="1807572"/>
            <a:ext cx="288982"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A8D605C-0D9E-407D-ADF1-70887F0E0D39}"/>
              </a:ext>
            </a:extLst>
          </p:cNvPr>
          <p:cNvCxnSpPr>
            <a:cxnSpLocks/>
          </p:cNvCxnSpPr>
          <p:nvPr/>
        </p:nvCxnSpPr>
        <p:spPr>
          <a:xfrm>
            <a:off x="7533543" y="1934922"/>
            <a:ext cx="0" cy="12735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DFB6A27-FFD7-4997-B59F-CC533D139E70}"/>
              </a:ext>
            </a:extLst>
          </p:cNvPr>
          <p:cNvCxnSpPr>
            <a:cxnSpLocks/>
          </p:cNvCxnSpPr>
          <p:nvPr/>
        </p:nvCxnSpPr>
        <p:spPr>
          <a:xfrm>
            <a:off x="7533543" y="1934922"/>
            <a:ext cx="288982"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89816AD-4E22-4CB3-ACA8-BE084BBA348E}"/>
              </a:ext>
            </a:extLst>
          </p:cNvPr>
          <p:cNvGrpSpPr/>
          <p:nvPr/>
        </p:nvGrpSpPr>
        <p:grpSpPr>
          <a:xfrm>
            <a:off x="4076929" y="1039956"/>
            <a:ext cx="867493" cy="1110529"/>
            <a:chOff x="3959857" y="1039956"/>
            <a:chExt cx="867493" cy="1110529"/>
          </a:xfrm>
        </p:grpSpPr>
        <p:grpSp>
          <p:nvGrpSpPr>
            <p:cNvPr id="58" name="Group 57">
              <a:extLst>
                <a:ext uri="{FF2B5EF4-FFF2-40B4-BE49-F238E27FC236}">
                  <a16:creationId xmlns:a16="http://schemas.microsoft.com/office/drawing/2014/main" id="{4B6DFC98-30FA-4902-8CD7-F05B593F87F5}"/>
                </a:ext>
              </a:extLst>
            </p:cNvPr>
            <p:cNvGrpSpPr/>
            <p:nvPr/>
          </p:nvGrpSpPr>
          <p:grpSpPr>
            <a:xfrm rot="5400000">
              <a:off x="3825717" y="1208766"/>
              <a:ext cx="1110529" cy="772910"/>
              <a:chOff x="5257274" y="1276638"/>
              <a:chExt cx="1178444" cy="772910"/>
            </a:xfrm>
          </p:grpSpPr>
          <p:sp>
            <p:nvSpPr>
              <p:cNvPr id="69" name="Rectangle 68">
                <a:extLst>
                  <a:ext uri="{FF2B5EF4-FFF2-40B4-BE49-F238E27FC236}">
                    <a16:creationId xmlns:a16="http://schemas.microsoft.com/office/drawing/2014/main" id="{1857C57C-8ED9-49DA-BB98-16894C2AB551}"/>
                  </a:ext>
                </a:extLst>
              </p:cNvPr>
              <p:cNvSpPr/>
              <p:nvPr/>
            </p:nvSpPr>
            <p:spPr>
              <a:xfrm>
                <a:off x="5257274" y="1913332"/>
                <a:ext cx="1178444" cy="1362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000000"/>
                    </a:solidFill>
                    <a:effectLst/>
                    <a:uLnTx/>
                    <a:uFillTx/>
                    <a:latin typeface="Arial"/>
                    <a:ea typeface="+mn-ea"/>
                    <a:cs typeface="+mn-cs"/>
                  </a:rPr>
                  <a:t>1</a:t>
                </a:r>
              </a:p>
            </p:txBody>
          </p:sp>
          <p:sp>
            <p:nvSpPr>
              <p:cNvPr id="70" name="Rectangle 69">
                <a:extLst>
                  <a:ext uri="{FF2B5EF4-FFF2-40B4-BE49-F238E27FC236}">
                    <a16:creationId xmlns:a16="http://schemas.microsoft.com/office/drawing/2014/main" id="{11BDEEDA-AB6E-4459-8DAA-D4646F23267A}"/>
                  </a:ext>
                </a:extLst>
              </p:cNvPr>
              <p:cNvSpPr/>
              <p:nvPr/>
            </p:nvSpPr>
            <p:spPr>
              <a:xfrm>
                <a:off x="5257274" y="1701100"/>
                <a:ext cx="1178444" cy="136216"/>
              </a:xfrm>
              <a:prstGeom prst="rect">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000000"/>
                    </a:solidFill>
                    <a:effectLst/>
                    <a:uLnTx/>
                    <a:uFillTx/>
                    <a:latin typeface="Arial"/>
                    <a:ea typeface="+mn-ea"/>
                    <a:cs typeface="+mn-cs"/>
                  </a:rPr>
                  <a:t>2</a:t>
                </a:r>
              </a:p>
            </p:txBody>
          </p:sp>
          <p:sp>
            <p:nvSpPr>
              <p:cNvPr id="71" name="Rectangle 70">
                <a:extLst>
                  <a:ext uri="{FF2B5EF4-FFF2-40B4-BE49-F238E27FC236}">
                    <a16:creationId xmlns:a16="http://schemas.microsoft.com/office/drawing/2014/main" id="{6146B4D5-D82E-4A8D-8026-A8BBA455908E}"/>
                  </a:ext>
                </a:extLst>
              </p:cNvPr>
              <p:cNvSpPr/>
              <p:nvPr/>
            </p:nvSpPr>
            <p:spPr>
              <a:xfrm>
                <a:off x="5257274" y="1488869"/>
                <a:ext cx="1178444" cy="136216"/>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000000"/>
                    </a:solidFill>
                    <a:effectLst/>
                    <a:uLnTx/>
                    <a:uFillTx/>
                    <a:latin typeface="Arial"/>
                    <a:ea typeface="+mn-ea"/>
                    <a:cs typeface="+mn-cs"/>
                  </a:rPr>
                  <a:t>3</a:t>
                </a:r>
              </a:p>
            </p:txBody>
          </p:sp>
          <p:sp>
            <p:nvSpPr>
              <p:cNvPr id="72" name="Rectangle 71">
                <a:extLst>
                  <a:ext uri="{FF2B5EF4-FFF2-40B4-BE49-F238E27FC236}">
                    <a16:creationId xmlns:a16="http://schemas.microsoft.com/office/drawing/2014/main" id="{B8C32A96-9B9B-459A-A887-3BC17F7E3E74}"/>
                  </a:ext>
                </a:extLst>
              </p:cNvPr>
              <p:cNvSpPr/>
              <p:nvPr/>
            </p:nvSpPr>
            <p:spPr>
              <a:xfrm>
                <a:off x="5257274" y="1276638"/>
                <a:ext cx="1178444" cy="13621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000000"/>
                    </a:solidFill>
                    <a:effectLst/>
                    <a:uLnTx/>
                    <a:uFillTx/>
                    <a:latin typeface="Arial"/>
                    <a:ea typeface="+mn-ea"/>
                    <a:cs typeface="+mn-cs"/>
                  </a:rPr>
                  <a:t>4</a:t>
                </a:r>
              </a:p>
            </p:txBody>
          </p:sp>
        </p:grpSp>
        <p:grpSp>
          <p:nvGrpSpPr>
            <p:cNvPr id="59" name="Group 58">
              <a:extLst>
                <a:ext uri="{FF2B5EF4-FFF2-40B4-BE49-F238E27FC236}">
                  <a16:creationId xmlns:a16="http://schemas.microsoft.com/office/drawing/2014/main" id="{0F03D40A-BA42-4B2A-ADF6-6467B2BF422F}"/>
                </a:ext>
              </a:extLst>
            </p:cNvPr>
            <p:cNvGrpSpPr/>
            <p:nvPr/>
          </p:nvGrpSpPr>
          <p:grpSpPr>
            <a:xfrm>
              <a:off x="3959857" y="1166425"/>
              <a:ext cx="867493" cy="981822"/>
              <a:chOff x="3959857" y="1003934"/>
              <a:chExt cx="867493" cy="1306804"/>
            </a:xfrm>
          </p:grpSpPr>
          <p:cxnSp>
            <p:nvCxnSpPr>
              <p:cNvPr id="64" name="Straight Connector 63">
                <a:extLst>
                  <a:ext uri="{FF2B5EF4-FFF2-40B4-BE49-F238E27FC236}">
                    <a16:creationId xmlns:a16="http://schemas.microsoft.com/office/drawing/2014/main" id="{04B541EC-12AB-4855-B86E-B9C4B3608039}"/>
                  </a:ext>
                </a:extLst>
              </p:cNvPr>
              <p:cNvCxnSpPr>
                <a:cxnSpLocks/>
              </p:cNvCxnSpPr>
              <p:nvPr/>
            </p:nvCxnSpPr>
            <p:spPr>
              <a:xfrm rot="5400000" flipH="1">
                <a:off x="3522932" y="1657336"/>
                <a:ext cx="13068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8658924-512D-4E60-A185-13B5934DD6EC}"/>
                  </a:ext>
                </a:extLst>
              </p:cNvPr>
              <p:cNvCxnSpPr>
                <a:cxnSpLocks/>
              </p:cNvCxnSpPr>
              <p:nvPr/>
            </p:nvCxnSpPr>
            <p:spPr>
              <a:xfrm rot="5400000" flipH="1">
                <a:off x="3306455" y="1657336"/>
                <a:ext cx="13068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06C396D-494E-46BD-A91A-9DB2510DA870}"/>
                  </a:ext>
                </a:extLst>
              </p:cNvPr>
              <p:cNvCxnSpPr>
                <a:cxnSpLocks/>
              </p:cNvCxnSpPr>
              <p:nvPr/>
            </p:nvCxnSpPr>
            <p:spPr>
              <a:xfrm rot="5400000" flipH="1">
                <a:off x="4173948" y="1657336"/>
                <a:ext cx="13068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587D104-A4D3-4EA2-81C9-CC50ED7EB14A}"/>
                  </a:ext>
                </a:extLst>
              </p:cNvPr>
              <p:cNvCxnSpPr>
                <a:cxnSpLocks/>
              </p:cNvCxnSpPr>
              <p:nvPr/>
            </p:nvCxnSpPr>
            <p:spPr>
              <a:xfrm rot="5400000" flipH="1">
                <a:off x="3957201" y="1657336"/>
                <a:ext cx="13068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C80ACC4-47BD-45D3-9168-0971DA1D3E3A}"/>
                  </a:ext>
                </a:extLst>
              </p:cNvPr>
              <p:cNvCxnSpPr>
                <a:cxnSpLocks/>
              </p:cNvCxnSpPr>
              <p:nvPr/>
            </p:nvCxnSpPr>
            <p:spPr>
              <a:xfrm rot="5400000" flipH="1">
                <a:off x="3747228" y="1657336"/>
                <a:ext cx="13068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C2F6819B-D76E-4069-9862-9E47B98C1570}"/>
                </a:ext>
              </a:extLst>
            </p:cNvPr>
            <p:cNvSpPr txBox="1"/>
            <p:nvPr/>
          </p:nvSpPr>
          <p:spPr>
            <a:xfrm rot="5400000">
              <a:off x="3652652" y="1599502"/>
              <a:ext cx="816913"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a:ln>
                    <a:noFill/>
                  </a:ln>
                  <a:solidFill>
                    <a:srgbClr val="000000"/>
                  </a:solidFill>
                  <a:effectLst/>
                  <a:uLnTx/>
                  <a:uFillTx/>
                  <a:latin typeface="Arial"/>
                  <a:ea typeface="+mn-ea"/>
                  <a:cs typeface="+mn-cs"/>
                </a:rPr>
                <a:t>Infrastructure</a:t>
              </a:r>
            </a:p>
          </p:txBody>
        </p:sp>
        <p:sp>
          <p:nvSpPr>
            <p:cNvPr id="61" name="TextBox 60">
              <a:extLst>
                <a:ext uri="{FF2B5EF4-FFF2-40B4-BE49-F238E27FC236}">
                  <a16:creationId xmlns:a16="http://schemas.microsoft.com/office/drawing/2014/main" id="{5B6114D6-B194-4C1D-8FC4-D1C086167A1D}"/>
                </a:ext>
              </a:extLst>
            </p:cNvPr>
            <p:cNvSpPr txBox="1"/>
            <p:nvPr/>
          </p:nvSpPr>
          <p:spPr>
            <a:xfrm rot="5400000">
              <a:off x="3885826" y="1599502"/>
              <a:ext cx="816913"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a:ln>
                    <a:noFill/>
                  </a:ln>
                  <a:solidFill>
                    <a:srgbClr val="000000"/>
                  </a:solidFill>
                  <a:effectLst/>
                  <a:uLnTx/>
                  <a:uFillTx/>
                  <a:latin typeface="Arial"/>
                  <a:ea typeface="+mn-ea"/>
                  <a:cs typeface="+mn-cs"/>
                </a:rPr>
                <a:t>Back End</a:t>
              </a:r>
            </a:p>
          </p:txBody>
        </p:sp>
        <p:sp>
          <p:nvSpPr>
            <p:cNvPr id="62" name="TextBox 61">
              <a:extLst>
                <a:ext uri="{FF2B5EF4-FFF2-40B4-BE49-F238E27FC236}">
                  <a16:creationId xmlns:a16="http://schemas.microsoft.com/office/drawing/2014/main" id="{4E13CF69-346D-4FFC-9B29-1101DFAE013F}"/>
                </a:ext>
              </a:extLst>
            </p:cNvPr>
            <p:cNvSpPr txBox="1"/>
            <p:nvPr/>
          </p:nvSpPr>
          <p:spPr>
            <a:xfrm rot="5400000">
              <a:off x="4092096" y="1599502"/>
              <a:ext cx="816913"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a:ln>
                    <a:noFill/>
                  </a:ln>
                  <a:solidFill>
                    <a:srgbClr val="000000"/>
                  </a:solidFill>
                  <a:effectLst/>
                  <a:uLnTx/>
                  <a:uFillTx/>
                  <a:latin typeface="Arial"/>
                  <a:ea typeface="+mn-ea"/>
                  <a:cs typeface="+mn-cs"/>
                </a:rPr>
                <a:t>Front End</a:t>
              </a:r>
            </a:p>
          </p:txBody>
        </p:sp>
        <p:sp>
          <p:nvSpPr>
            <p:cNvPr id="63" name="TextBox 62">
              <a:extLst>
                <a:ext uri="{FF2B5EF4-FFF2-40B4-BE49-F238E27FC236}">
                  <a16:creationId xmlns:a16="http://schemas.microsoft.com/office/drawing/2014/main" id="{C66D2CD1-9070-4DE0-9D13-9420370612A4}"/>
                </a:ext>
              </a:extLst>
            </p:cNvPr>
            <p:cNvSpPr txBox="1"/>
            <p:nvPr/>
          </p:nvSpPr>
          <p:spPr>
            <a:xfrm rot="5400000">
              <a:off x="4312091" y="1599502"/>
              <a:ext cx="816913"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a:ln>
                    <a:noFill/>
                  </a:ln>
                  <a:solidFill>
                    <a:srgbClr val="000000"/>
                  </a:solidFill>
                  <a:effectLst/>
                  <a:uLnTx/>
                  <a:uFillTx/>
                  <a:latin typeface="Arial"/>
                  <a:ea typeface="+mn-ea"/>
                  <a:cs typeface="+mn-cs"/>
                </a:rPr>
                <a:t>UX</a:t>
              </a:r>
            </a:p>
          </p:txBody>
        </p:sp>
      </p:grpSp>
      <p:grpSp>
        <p:nvGrpSpPr>
          <p:cNvPr id="73" name="Group 72">
            <a:extLst>
              <a:ext uri="{FF2B5EF4-FFF2-40B4-BE49-F238E27FC236}">
                <a16:creationId xmlns:a16="http://schemas.microsoft.com/office/drawing/2014/main" id="{0939C2D7-9E74-4085-8467-AE3B0C4DF29D}"/>
              </a:ext>
            </a:extLst>
          </p:cNvPr>
          <p:cNvGrpSpPr/>
          <p:nvPr/>
        </p:nvGrpSpPr>
        <p:grpSpPr>
          <a:xfrm>
            <a:off x="9895942" y="1155393"/>
            <a:ext cx="1172764" cy="981819"/>
            <a:chOff x="10643864" y="3901587"/>
            <a:chExt cx="1643387" cy="868554"/>
          </a:xfrm>
        </p:grpSpPr>
        <p:sp>
          <p:nvSpPr>
            <p:cNvPr id="74" name="Rectangle 73">
              <a:extLst>
                <a:ext uri="{FF2B5EF4-FFF2-40B4-BE49-F238E27FC236}">
                  <a16:creationId xmlns:a16="http://schemas.microsoft.com/office/drawing/2014/main" id="{4EEEF9D5-D033-49FB-A1BC-9B3C65B678F8}"/>
                </a:ext>
              </a:extLst>
            </p:cNvPr>
            <p:cNvSpPr/>
            <p:nvPr/>
          </p:nvSpPr>
          <p:spPr>
            <a:xfrm rot="5400000">
              <a:off x="11380784" y="3164667"/>
              <a:ext cx="169546" cy="164338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000000"/>
                  </a:solidFill>
                  <a:effectLst/>
                  <a:uLnTx/>
                  <a:uFillTx/>
                  <a:latin typeface="Arial"/>
                  <a:ea typeface="+mn-ea"/>
                  <a:cs typeface="+mn-cs"/>
                </a:rPr>
                <a:t>1</a:t>
              </a:r>
            </a:p>
          </p:txBody>
        </p:sp>
        <p:sp>
          <p:nvSpPr>
            <p:cNvPr id="75" name="Rectangle 74">
              <a:extLst>
                <a:ext uri="{FF2B5EF4-FFF2-40B4-BE49-F238E27FC236}">
                  <a16:creationId xmlns:a16="http://schemas.microsoft.com/office/drawing/2014/main" id="{1A618599-4D35-4A87-A064-623E184F66AB}"/>
                </a:ext>
              </a:extLst>
            </p:cNvPr>
            <p:cNvSpPr/>
            <p:nvPr/>
          </p:nvSpPr>
          <p:spPr>
            <a:xfrm rot="5400000">
              <a:off x="11380784" y="3397670"/>
              <a:ext cx="169547" cy="1643386"/>
            </a:xfrm>
            <a:prstGeom prst="rect">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000000"/>
                  </a:solidFill>
                  <a:effectLst/>
                  <a:uLnTx/>
                  <a:uFillTx/>
                  <a:latin typeface="Arial"/>
                  <a:ea typeface="+mn-ea"/>
                  <a:cs typeface="+mn-cs"/>
                </a:rPr>
                <a:t>2</a:t>
              </a:r>
            </a:p>
          </p:txBody>
        </p:sp>
        <p:sp>
          <p:nvSpPr>
            <p:cNvPr id="76" name="Rectangle 75">
              <a:extLst>
                <a:ext uri="{FF2B5EF4-FFF2-40B4-BE49-F238E27FC236}">
                  <a16:creationId xmlns:a16="http://schemas.microsoft.com/office/drawing/2014/main" id="{8A74E332-4C99-46FD-BED9-7C1D4C96311C}"/>
                </a:ext>
              </a:extLst>
            </p:cNvPr>
            <p:cNvSpPr/>
            <p:nvPr/>
          </p:nvSpPr>
          <p:spPr>
            <a:xfrm rot="5400000">
              <a:off x="11380784" y="3630673"/>
              <a:ext cx="169547" cy="1643386"/>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000000"/>
                  </a:solidFill>
                  <a:effectLst/>
                  <a:uLnTx/>
                  <a:uFillTx/>
                  <a:latin typeface="Arial"/>
                  <a:ea typeface="+mn-ea"/>
                  <a:cs typeface="+mn-cs"/>
                </a:rPr>
                <a:t>3</a:t>
              </a:r>
            </a:p>
          </p:txBody>
        </p:sp>
        <p:sp>
          <p:nvSpPr>
            <p:cNvPr id="77" name="Rectangle 76">
              <a:extLst>
                <a:ext uri="{FF2B5EF4-FFF2-40B4-BE49-F238E27FC236}">
                  <a16:creationId xmlns:a16="http://schemas.microsoft.com/office/drawing/2014/main" id="{1883183F-B28C-4916-9D40-D87CE9BCE60D}"/>
                </a:ext>
              </a:extLst>
            </p:cNvPr>
            <p:cNvSpPr/>
            <p:nvPr/>
          </p:nvSpPr>
          <p:spPr>
            <a:xfrm rot="5400000">
              <a:off x="11380784" y="3863675"/>
              <a:ext cx="169547" cy="164338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000000"/>
                  </a:solidFill>
                  <a:effectLst/>
                  <a:uLnTx/>
                  <a:uFillTx/>
                  <a:latin typeface="Arial"/>
                  <a:ea typeface="+mn-ea"/>
                  <a:cs typeface="+mn-cs"/>
                </a:rPr>
                <a:t>4</a:t>
              </a:r>
            </a:p>
          </p:txBody>
        </p:sp>
      </p:grpSp>
      <p:grpSp>
        <p:nvGrpSpPr>
          <p:cNvPr id="78" name="Group 77">
            <a:extLst>
              <a:ext uri="{FF2B5EF4-FFF2-40B4-BE49-F238E27FC236}">
                <a16:creationId xmlns:a16="http://schemas.microsoft.com/office/drawing/2014/main" id="{2381AEC3-2719-4222-92F6-039F470DAA6B}"/>
              </a:ext>
            </a:extLst>
          </p:cNvPr>
          <p:cNvGrpSpPr/>
          <p:nvPr/>
        </p:nvGrpSpPr>
        <p:grpSpPr>
          <a:xfrm>
            <a:off x="9956945" y="1166425"/>
            <a:ext cx="867493" cy="981822"/>
            <a:chOff x="3959857" y="1003934"/>
            <a:chExt cx="867493" cy="1306804"/>
          </a:xfrm>
        </p:grpSpPr>
        <p:cxnSp>
          <p:nvCxnSpPr>
            <p:cNvPr id="79" name="Straight Connector 78">
              <a:extLst>
                <a:ext uri="{FF2B5EF4-FFF2-40B4-BE49-F238E27FC236}">
                  <a16:creationId xmlns:a16="http://schemas.microsoft.com/office/drawing/2014/main" id="{AACD0F79-6C44-4E22-B0EC-AE5A46147C28}"/>
                </a:ext>
              </a:extLst>
            </p:cNvPr>
            <p:cNvCxnSpPr>
              <a:cxnSpLocks/>
            </p:cNvCxnSpPr>
            <p:nvPr/>
          </p:nvCxnSpPr>
          <p:spPr>
            <a:xfrm rot="5400000" flipH="1">
              <a:off x="3522932" y="1657336"/>
              <a:ext cx="13068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05C697B-A9AE-4EE3-86AB-C09A6220F23D}"/>
                </a:ext>
              </a:extLst>
            </p:cNvPr>
            <p:cNvCxnSpPr>
              <a:cxnSpLocks/>
            </p:cNvCxnSpPr>
            <p:nvPr/>
          </p:nvCxnSpPr>
          <p:spPr>
            <a:xfrm rot="5400000" flipH="1">
              <a:off x="3306455" y="1657336"/>
              <a:ext cx="13068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07FF23A-504C-4014-B379-F2BE4A74152C}"/>
                </a:ext>
              </a:extLst>
            </p:cNvPr>
            <p:cNvCxnSpPr>
              <a:cxnSpLocks/>
            </p:cNvCxnSpPr>
            <p:nvPr/>
          </p:nvCxnSpPr>
          <p:spPr>
            <a:xfrm rot="5400000" flipH="1">
              <a:off x="4173948" y="1657336"/>
              <a:ext cx="13068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94446B-EE2C-4BF2-AFD1-202CBB47D701}"/>
                </a:ext>
              </a:extLst>
            </p:cNvPr>
            <p:cNvCxnSpPr>
              <a:cxnSpLocks/>
            </p:cNvCxnSpPr>
            <p:nvPr/>
          </p:nvCxnSpPr>
          <p:spPr>
            <a:xfrm rot="5400000" flipH="1">
              <a:off x="3957201" y="1657336"/>
              <a:ext cx="13068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C8DC33D-197A-443A-982F-B5763081F528}"/>
                </a:ext>
              </a:extLst>
            </p:cNvPr>
            <p:cNvCxnSpPr>
              <a:cxnSpLocks/>
            </p:cNvCxnSpPr>
            <p:nvPr/>
          </p:nvCxnSpPr>
          <p:spPr>
            <a:xfrm rot="5400000" flipH="1">
              <a:off x="3747228" y="1657336"/>
              <a:ext cx="13068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4" name="TextBox 83">
            <a:extLst>
              <a:ext uri="{FF2B5EF4-FFF2-40B4-BE49-F238E27FC236}">
                <a16:creationId xmlns:a16="http://schemas.microsoft.com/office/drawing/2014/main" id="{F2A48F1A-01EB-49A3-88AF-C142822FA4C3}"/>
              </a:ext>
            </a:extLst>
          </p:cNvPr>
          <p:cNvSpPr txBox="1"/>
          <p:nvPr/>
        </p:nvSpPr>
        <p:spPr>
          <a:xfrm rot="5400000">
            <a:off x="9649740" y="1599502"/>
            <a:ext cx="816913"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a:ln>
                  <a:noFill/>
                </a:ln>
                <a:solidFill>
                  <a:srgbClr val="000000"/>
                </a:solidFill>
                <a:effectLst/>
                <a:uLnTx/>
                <a:uFillTx/>
                <a:latin typeface="Arial"/>
                <a:ea typeface="+mn-ea"/>
                <a:cs typeface="+mn-cs"/>
              </a:rPr>
              <a:t>Infrastructure</a:t>
            </a:r>
          </a:p>
        </p:txBody>
      </p:sp>
      <p:sp>
        <p:nvSpPr>
          <p:cNvPr id="85" name="TextBox 84">
            <a:extLst>
              <a:ext uri="{FF2B5EF4-FFF2-40B4-BE49-F238E27FC236}">
                <a16:creationId xmlns:a16="http://schemas.microsoft.com/office/drawing/2014/main" id="{060A8019-64DE-4A0C-AF28-40ADA8063481}"/>
              </a:ext>
            </a:extLst>
          </p:cNvPr>
          <p:cNvSpPr txBox="1"/>
          <p:nvPr/>
        </p:nvSpPr>
        <p:spPr>
          <a:xfrm rot="5400000">
            <a:off x="9882914" y="1599502"/>
            <a:ext cx="816913"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a:ln>
                  <a:noFill/>
                </a:ln>
                <a:solidFill>
                  <a:srgbClr val="000000"/>
                </a:solidFill>
                <a:effectLst/>
                <a:uLnTx/>
                <a:uFillTx/>
                <a:latin typeface="Arial"/>
                <a:ea typeface="+mn-ea"/>
                <a:cs typeface="+mn-cs"/>
              </a:rPr>
              <a:t>Back End</a:t>
            </a:r>
          </a:p>
        </p:txBody>
      </p:sp>
      <p:sp>
        <p:nvSpPr>
          <p:cNvPr id="86" name="TextBox 85">
            <a:extLst>
              <a:ext uri="{FF2B5EF4-FFF2-40B4-BE49-F238E27FC236}">
                <a16:creationId xmlns:a16="http://schemas.microsoft.com/office/drawing/2014/main" id="{6D1D5006-B0AF-44E0-B5EE-E6BB9C81095D}"/>
              </a:ext>
            </a:extLst>
          </p:cNvPr>
          <p:cNvSpPr txBox="1"/>
          <p:nvPr/>
        </p:nvSpPr>
        <p:spPr>
          <a:xfrm rot="5400000">
            <a:off x="10089184" y="1599502"/>
            <a:ext cx="816913"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a:ln>
                  <a:noFill/>
                </a:ln>
                <a:solidFill>
                  <a:srgbClr val="000000"/>
                </a:solidFill>
                <a:effectLst/>
                <a:uLnTx/>
                <a:uFillTx/>
                <a:latin typeface="Arial"/>
                <a:ea typeface="+mn-ea"/>
                <a:cs typeface="+mn-cs"/>
              </a:rPr>
              <a:t>Front End</a:t>
            </a:r>
          </a:p>
        </p:txBody>
      </p:sp>
      <p:sp>
        <p:nvSpPr>
          <p:cNvPr id="87" name="TextBox 86">
            <a:extLst>
              <a:ext uri="{FF2B5EF4-FFF2-40B4-BE49-F238E27FC236}">
                <a16:creationId xmlns:a16="http://schemas.microsoft.com/office/drawing/2014/main" id="{889F4125-0963-4D95-BA74-CE3BEEBCBEFC}"/>
              </a:ext>
            </a:extLst>
          </p:cNvPr>
          <p:cNvSpPr txBox="1"/>
          <p:nvPr/>
        </p:nvSpPr>
        <p:spPr>
          <a:xfrm rot="5400000">
            <a:off x="10309179" y="1599502"/>
            <a:ext cx="816913"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a:ln>
                  <a:noFill/>
                </a:ln>
                <a:solidFill>
                  <a:srgbClr val="000000"/>
                </a:solidFill>
                <a:effectLst/>
                <a:uLnTx/>
                <a:uFillTx/>
                <a:latin typeface="Arial"/>
                <a:ea typeface="+mn-ea"/>
                <a:cs typeface="+mn-cs"/>
              </a:rPr>
              <a:t>UX</a:t>
            </a:r>
          </a:p>
        </p:txBody>
      </p:sp>
      <p:sp>
        <p:nvSpPr>
          <p:cNvPr id="88" name="TextBox 87">
            <a:extLst>
              <a:ext uri="{FF2B5EF4-FFF2-40B4-BE49-F238E27FC236}">
                <a16:creationId xmlns:a16="http://schemas.microsoft.com/office/drawing/2014/main" id="{97BA9157-A476-42D3-89A8-8EE95C95AD52}"/>
              </a:ext>
            </a:extLst>
          </p:cNvPr>
          <p:cNvSpPr txBox="1"/>
          <p:nvPr/>
        </p:nvSpPr>
        <p:spPr>
          <a:xfrm>
            <a:off x="8929496" y="2104987"/>
            <a:ext cx="742648"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a:ln>
                  <a:noFill/>
                </a:ln>
                <a:solidFill>
                  <a:srgbClr val="000000"/>
                </a:solidFill>
                <a:effectLst/>
                <a:uLnTx/>
                <a:uFillTx/>
                <a:latin typeface="Arial"/>
                <a:ea typeface="+mn-ea"/>
                <a:cs typeface="+mn-cs"/>
              </a:rPr>
              <a:t>Temps</a:t>
            </a:r>
          </a:p>
        </p:txBody>
      </p:sp>
      <p:pic>
        <p:nvPicPr>
          <p:cNvPr id="90" name="Graphic 89">
            <a:extLst>
              <a:ext uri="{FF2B5EF4-FFF2-40B4-BE49-F238E27FC236}">
                <a16:creationId xmlns:a16="http://schemas.microsoft.com/office/drawing/2014/main" id="{4CD61BA3-1F03-4689-B6D4-3810F392521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flipH="1">
            <a:off x="4483469" y="5080452"/>
            <a:ext cx="151490" cy="151490"/>
          </a:xfrm>
          <a:prstGeom prst="rect">
            <a:avLst/>
          </a:prstGeom>
        </p:spPr>
      </p:pic>
      <p:pic>
        <p:nvPicPr>
          <p:cNvPr id="91" name="Graphic 90">
            <a:extLst>
              <a:ext uri="{FF2B5EF4-FFF2-40B4-BE49-F238E27FC236}">
                <a16:creationId xmlns:a16="http://schemas.microsoft.com/office/drawing/2014/main" id="{CB67ADEF-B5E0-4C3F-9138-54C15B0808F6}"/>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flipH="1">
            <a:off x="4834420" y="4937242"/>
            <a:ext cx="196792" cy="196792"/>
          </a:xfrm>
          <a:prstGeom prst="rect">
            <a:avLst/>
          </a:prstGeom>
        </p:spPr>
      </p:pic>
      <p:pic>
        <p:nvPicPr>
          <p:cNvPr id="92" name="Graphic 91">
            <a:extLst>
              <a:ext uri="{FF2B5EF4-FFF2-40B4-BE49-F238E27FC236}">
                <a16:creationId xmlns:a16="http://schemas.microsoft.com/office/drawing/2014/main" id="{93C51546-AD1C-4884-B3C4-A0F6EB4A3176}"/>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flipH="1">
            <a:off x="5217179" y="4840031"/>
            <a:ext cx="232312" cy="232312"/>
          </a:xfrm>
          <a:prstGeom prst="rect">
            <a:avLst/>
          </a:prstGeom>
        </p:spPr>
      </p:pic>
      <p:pic>
        <p:nvPicPr>
          <p:cNvPr id="93" name="Graphic 92">
            <a:extLst>
              <a:ext uri="{FF2B5EF4-FFF2-40B4-BE49-F238E27FC236}">
                <a16:creationId xmlns:a16="http://schemas.microsoft.com/office/drawing/2014/main" id="{ABB50463-EBE7-47C7-9BEE-1A79B169EE1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flipH="1">
            <a:off x="6533069" y="4595010"/>
            <a:ext cx="397138" cy="397138"/>
          </a:xfrm>
          <a:prstGeom prst="rect">
            <a:avLst/>
          </a:prstGeom>
        </p:spPr>
      </p:pic>
      <p:pic>
        <p:nvPicPr>
          <p:cNvPr id="94" name="Graphic 93">
            <a:extLst>
              <a:ext uri="{FF2B5EF4-FFF2-40B4-BE49-F238E27FC236}">
                <a16:creationId xmlns:a16="http://schemas.microsoft.com/office/drawing/2014/main" id="{680C4C2B-64B3-4BEE-84BF-8598F9061CF1}"/>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flipH="1">
            <a:off x="7036643" y="4468002"/>
            <a:ext cx="488185" cy="488185"/>
          </a:xfrm>
          <a:prstGeom prst="rect">
            <a:avLst/>
          </a:prstGeom>
        </p:spPr>
      </p:pic>
      <p:pic>
        <p:nvPicPr>
          <p:cNvPr id="95" name="Graphic 94">
            <a:extLst>
              <a:ext uri="{FF2B5EF4-FFF2-40B4-BE49-F238E27FC236}">
                <a16:creationId xmlns:a16="http://schemas.microsoft.com/office/drawing/2014/main" id="{B2CC33C0-486A-419B-BCA2-1686270745AB}"/>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flipH="1">
            <a:off x="7593630" y="4404954"/>
            <a:ext cx="555601" cy="555601"/>
          </a:xfrm>
          <a:prstGeom prst="rect">
            <a:avLst/>
          </a:prstGeom>
        </p:spPr>
      </p:pic>
      <p:pic>
        <p:nvPicPr>
          <p:cNvPr id="96" name="Graphic 95">
            <a:extLst>
              <a:ext uri="{FF2B5EF4-FFF2-40B4-BE49-F238E27FC236}">
                <a16:creationId xmlns:a16="http://schemas.microsoft.com/office/drawing/2014/main" id="{B40B5F60-AB4C-4C55-9E39-CCC368CA8E2D}"/>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flipH="1">
            <a:off x="5758733" y="5738199"/>
            <a:ext cx="151490" cy="151490"/>
          </a:xfrm>
          <a:prstGeom prst="rect">
            <a:avLst/>
          </a:prstGeom>
        </p:spPr>
      </p:pic>
      <p:sp>
        <p:nvSpPr>
          <p:cNvPr id="97" name="Rectangle 96">
            <a:extLst>
              <a:ext uri="{FF2B5EF4-FFF2-40B4-BE49-F238E27FC236}">
                <a16:creationId xmlns:a16="http://schemas.microsoft.com/office/drawing/2014/main" id="{3D804DD1-CEAA-4FB6-826B-E14979612108}"/>
              </a:ext>
            </a:extLst>
          </p:cNvPr>
          <p:cNvSpPr/>
          <p:nvPr/>
        </p:nvSpPr>
        <p:spPr>
          <a:xfrm>
            <a:off x="5683247" y="5099661"/>
            <a:ext cx="240765" cy="248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pic>
        <p:nvPicPr>
          <p:cNvPr id="99" name="Graphic 98">
            <a:extLst>
              <a:ext uri="{FF2B5EF4-FFF2-40B4-BE49-F238E27FC236}">
                <a16:creationId xmlns:a16="http://schemas.microsoft.com/office/drawing/2014/main" id="{79245C91-D412-4133-9162-146622A99D95}"/>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flipH="1">
            <a:off x="5628090" y="4749978"/>
            <a:ext cx="289221" cy="289221"/>
          </a:xfrm>
          <a:prstGeom prst="rect">
            <a:avLst/>
          </a:prstGeom>
        </p:spPr>
      </p:pic>
      <p:pic>
        <p:nvPicPr>
          <p:cNvPr id="100" name="Graphic 99">
            <a:extLst>
              <a:ext uri="{FF2B5EF4-FFF2-40B4-BE49-F238E27FC236}">
                <a16:creationId xmlns:a16="http://schemas.microsoft.com/office/drawing/2014/main" id="{908FFB98-22EC-4A73-B916-AB5CBE1AF4FF}"/>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flipH="1">
            <a:off x="6070654" y="4672363"/>
            <a:ext cx="335334" cy="335334"/>
          </a:xfrm>
          <a:prstGeom prst="rect">
            <a:avLst/>
          </a:prstGeom>
        </p:spPr>
      </p:pic>
    </p:spTree>
    <p:extLst>
      <p:ext uri="{BB962C8B-B14F-4D97-AF65-F5344CB8AC3E}">
        <p14:creationId xmlns:p14="http://schemas.microsoft.com/office/powerpoint/2010/main" val="1126195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27C5CD-D4A0-4D2A-9325-05E9E46BEE56}"/>
              </a:ext>
            </a:extLst>
          </p:cNvPr>
          <p:cNvSpPr>
            <a:spLocks noGrp="1"/>
          </p:cNvSpPr>
          <p:nvPr>
            <p:ph type="body" sz="quarter" idx="10"/>
          </p:nvPr>
        </p:nvSpPr>
        <p:spPr>
          <a:xfrm>
            <a:off x="3969572" y="1572768"/>
            <a:ext cx="7779516" cy="4604937"/>
          </a:xfrm>
        </p:spPr>
        <p:txBody>
          <a:bodyPr/>
          <a:lstStyle/>
          <a:p>
            <a:pPr>
              <a:buSzPct val="125000"/>
            </a:pPr>
            <a:r>
              <a:rPr lang="fr-FR" sz="2100" kern="1200" spc="250" dirty="0">
                <a:latin typeface="Nunito" pitchFamily="2" charset="0"/>
                <a:ea typeface="Verdana" panose="020B0604030504040204" pitchFamily="34" charset="0"/>
                <a:cs typeface="+mn-cs"/>
              </a:rPr>
              <a:t>Introduction</a:t>
            </a:r>
          </a:p>
          <a:p>
            <a:pPr>
              <a:buSzPct val="125000"/>
            </a:pPr>
            <a:r>
              <a:rPr lang="fr-FR" sz="2100" kern="1200" spc="250" dirty="0">
                <a:latin typeface="Nunito" pitchFamily="2" charset="0"/>
                <a:ea typeface="Verdana" panose="020B0604030504040204" pitchFamily="34" charset="0"/>
              </a:rPr>
              <a:t>Data science </a:t>
            </a:r>
            <a:r>
              <a:rPr lang="fr-FR" sz="2100" kern="1200" spc="250" dirty="0" err="1">
                <a:latin typeface="Nunito" pitchFamily="2" charset="0"/>
                <a:ea typeface="Verdana" panose="020B0604030504040204" pitchFamily="34" charset="0"/>
              </a:rPr>
              <a:t>what</a:t>
            </a:r>
            <a:r>
              <a:rPr lang="fr-FR" sz="2100" kern="1200" spc="250" dirty="0">
                <a:latin typeface="Nunito" pitchFamily="2" charset="0"/>
                <a:ea typeface="Verdana" panose="020B0604030504040204" pitchFamily="34" charset="0"/>
              </a:rPr>
              <a:t> </a:t>
            </a:r>
            <a:r>
              <a:rPr lang="fr-FR" sz="2100" kern="1200" spc="250" dirty="0" err="1">
                <a:latin typeface="Nunito" pitchFamily="2" charset="0"/>
                <a:ea typeface="Verdana" panose="020B0604030504040204" pitchFamily="34" charset="0"/>
              </a:rPr>
              <a:t>is</a:t>
            </a:r>
            <a:r>
              <a:rPr lang="fr-FR" sz="2100" kern="1200" spc="250" dirty="0">
                <a:latin typeface="Nunito" pitchFamily="2" charset="0"/>
                <a:ea typeface="Verdana" panose="020B0604030504040204" pitchFamily="34" charset="0"/>
              </a:rPr>
              <a:t> </a:t>
            </a:r>
            <a:r>
              <a:rPr lang="fr-FR" sz="2100" kern="1200" spc="250" dirty="0" err="1">
                <a:latin typeface="Nunito" pitchFamily="2" charset="0"/>
                <a:ea typeface="Verdana" panose="020B0604030504040204" pitchFamily="34" charset="0"/>
              </a:rPr>
              <a:t>it</a:t>
            </a:r>
            <a:r>
              <a:rPr lang="fr-FR" sz="2100" kern="1200" spc="250" dirty="0">
                <a:latin typeface="Nunito" pitchFamily="2" charset="0"/>
                <a:ea typeface="Verdana" panose="020B0604030504040204" pitchFamily="34" charset="0"/>
              </a:rPr>
              <a:t> ?</a:t>
            </a:r>
            <a:endParaRPr lang="fr-FR" sz="2100" kern="1200" spc="250" dirty="0">
              <a:latin typeface="Nunito" pitchFamily="2" charset="0"/>
              <a:ea typeface="Verdana" panose="020B0604030504040204" pitchFamily="34" charset="0"/>
              <a:cs typeface="+mn-cs"/>
            </a:endParaRPr>
          </a:p>
          <a:p>
            <a:pPr>
              <a:buSzPct val="125000"/>
            </a:pPr>
            <a:r>
              <a:rPr lang="fr-FR" sz="2100" kern="1200" spc="250" dirty="0">
                <a:latin typeface="Nunito" pitchFamily="2" charset="0"/>
                <a:ea typeface="Verdana" panose="020B0604030504040204" pitchFamily="34" charset="0"/>
                <a:cs typeface="+mn-cs"/>
              </a:rPr>
              <a:t>Data science &amp; B</a:t>
            </a:r>
            <a:r>
              <a:rPr lang="fr-FR" sz="2100" kern="1200" spc="250" dirty="0">
                <a:latin typeface="Nunito" pitchFamily="2" charset="0"/>
                <a:ea typeface="Verdana" panose="020B0604030504040204" pitchFamily="34" charset="0"/>
              </a:rPr>
              <a:t>usiness application </a:t>
            </a:r>
            <a:endParaRPr lang="fr-FR" sz="2100" kern="1200" spc="250" dirty="0">
              <a:latin typeface="Nunito" pitchFamily="2" charset="0"/>
              <a:ea typeface="Verdana" panose="020B0604030504040204" pitchFamily="34" charset="0"/>
              <a:cs typeface="+mn-cs"/>
            </a:endParaRPr>
          </a:p>
          <a:p>
            <a:pPr>
              <a:buSzPct val="125000"/>
            </a:pPr>
            <a:r>
              <a:rPr lang="fr-FR" sz="2100" kern="1200" spc="250" dirty="0">
                <a:latin typeface="Nunito" pitchFamily="2" charset="0"/>
                <a:ea typeface="Verdana" panose="020B0604030504040204" pitchFamily="34" charset="0"/>
              </a:rPr>
              <a:t>Agile data </a:t>
            </a:r>
            <a:r>
              <a:rPr lang="fr-FR" sz="2100" kern="1200" spc="250" dirty="0" err="1">
                <a:latin typeface="Nunito" pitchFamily="2" charset="0"/>
                <a:ea typeface="Verdana" panose="020B0604030504040204" pitchFamily="34" charset="0"/>
              </a:rPr>
              <a:t>delivery</a:t>
            </a:r>
            <a:endParaRPr lang="fr-FR" sz="2100" kern="1200" spc="250" dirty="0">
              <a:latin typeface="Nunito" pitchFamily="2" charset="0"/>
              <a:ea typeface="Verdana" panose="020B0604030504040204" pitchFamily="34" charset="0"/>
            </a:endParaRPr>
          </a:p>
          <a:p>
            <a:pPr>
              <a:buSzPct val="125000"/>
            </a:pPr>
            <a:r>
              <a:rPr lang="fr-FR" sz="2100" kern="1200" spc="250" dirty="0">
                <a:latin typeface="Nunito" pitchFamily="2" charset="0"/>
                <a:ea typeface="Verdana" panose="020B0604030504040204" pitchFamily="34" charset="0"/>
              </a:rPr>
              <a:t>Delivery pipeline in data science project</a:t>
            </a:r>
          </a:p>
        </p:txBody>
      </p:sp>
      <p:sp>
        <p:nvSpPr>
          <p:cNvPr id="7" name="Rectangle: Rounded Corners 6">
            <a:extLst>
              <a:ext uri="{FF2B5EF4-FFF2-40B4-BE49-F238E27FC236}">
                <a16:creationId xmlns:a16="http://schemas.microsoft.com/office/drawing/2014/main" id="{4DEA1B75-1914-464D-9183-E36AABE4EBBA}"/>
              </a:ext>
            </a:extLst>
          </p:cNvPr>
          <p:cNvSpPr/>
          <p:nvPr/>
        </p:nvSpPr>
        <p:spPr>
          <a:xfrm>
            <a:off x="3969572" y="2592702"/>
            <a:ext cx="7205040" cy="451104"/>
          </a:xfrm>
          <a:prstGeom prst="round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defTabSz="1219170">
              <a:buClr>
                <a:srgbClr val="000000"/>
              </a:buClr>
            </a:pPr>
            <a:endParaRPr lang="fr-FR" sz="1867" kern="0" dirty="0">
              <a:solidFill>
                <a:srgbClr val="004575"/>
              </a:solidFill>
              <a:latin typeface="Calibri Light" panose="020F0302020204030204" pitchFamily="34" charset="0"/>
              <a:sym typeface="Arial"/>
            </a:endParaRPr>
          </a:p>
        </p:txBody>
      </p:sp>
      <p:sp>
        <p:nvSpPr>
          <p:cNvPr id="5" name="Title 4">
            <a:extLst>
              <a:ext uri="{FF2B5EF4-FFF2-40B4-BE49-F238E27FC236}">
                <a16:creationId xmlns:a16="http://schemas.microsoft.com/office/drawing/2014/main" id="{AC0F0782-3443-442C-BF4A-49178451121E}"/>
              </a:ext>
            </a:extLst>
          </p:cNvPr>
          <p:cNvSpPr>
            <a:spLocks noGrp="1"/>
          </p:cNvSpPr>
          <p:nvPr>
            <p:ph type="title"/>
          </p:nvPr>
        </p:nvSpPr>
        <p:spPr>
          <a:xfrm>
            <a:off x="609600" y="148426"/>
            <a:ext cx="10972800" cy="865739"/>
          </a:xfrm>
        </p:spPr>
        <p:txBody>
          <a:bodyPr/>
          <a:lstStyle/>
          <a:p>
            <a:r>
              <a:rPr lang="fr-FR" sz="2800" b="1" kern="1200" spc="250">
                <a:latin typeface="Nunito" pitchFamily="2" charset="0"/>
                <a:ea typeface="Verdana" panose="020B0604030504040204" pitchFamily="34" charset="0"/>
                <a:cs typeface="+mn-cs"/>
              </a:rPr>
              <a:t>Agenda</a:t>
            </a:r>
          </a:p>
        </p:txBody>
      </p:sp>
    </p:spTree>
    <p:extLst>
      <p:ext uri="{BB962C8B-B14F-4D97-AF65-F5344CB8AC3E}">
        <p14:creationId xmlns:p14="http://schemas.microsoft.com/office/powerpoint/2010/main" val="737610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9E5E9E-76F6-4909-BAEB-AD6B18FCE19B}"/>
              </a:ext>
            </a:extLst>
          </p:cNvPr>
          <p:cNvSpPr>
            <a:spLocks noGrp="1"/>
          </p:cNvSpPr>
          <p:nvPr>
            <p:ph type="title"/>
          </p:nvPr>
        </p:nvSpPr>
        <p:spPr/>
        <p:txBody>
          <a:bodyPr/>
          <a:lstStyle/>
          <a:p>
            <a:r>
              <a:rPr lang="en-US"/>
              <a:t>The Product Backlog is a compilation of customer needs necessary </a:t>
            </a:r>
            <a:br>
              <a:rPr lang="en-US"/>
            </a:br>
            <a:r>
              <a:rPr lang="en-US"/>
              <a:t>for building the product </a:t>
            </a:r>
            <a:endParaRPr lang="fr-FR"/>
          </a:p>
        </p:txBody>
      </p:sp>
      <p:sp>
        <p:nvSpPr>
          <p:cNvPr id="203" name="Rectangle : coins arrondis 186">
            <a:extLst>
              <a:ext uri="{FF2B5EF4-FFF2-40B4-BE49-F238E27FC236}">
                <a16:creationId xmlns:a16="http://schemas.microsoft.com/office/drawing/2014/main" id="{3257462D-0E23-4955-89D2-DE6D88110257}"/>
              </a:ext>
            </a:extLst>
          </p:cNvPr>
          <p:cNvSpPr/>
          <p:nvPr/>
        </p:nvSpPr>
        <p:spPr>
          <a:xfrm>
            <a:off x="640081" y="1050798"/>
            <a:ext cx="7923074" cy="1427470"/>
          </a:xfrm>
          <a:prstGeom prst="roundRect">
            <a:avLst>
              <a:gd name="adj" fmla="val 3443"/>
            </a:avLst>
          </a:prstGeom>
          <a:noFill/>
        </p:spPr>
        <p:txBody>
          <a:bodyPr wrap="square" anchor="ctr">
            <a:spAutoFit/>
          </a:bodyPr>
          <a:lstStyle/>
          <a:p>
            <a:pPr marL="0" marR="0" lvl="0" indent="0" algn="l" defTabSz="914400" rtl="0" eaLnBrk="1" fontAlgn="base" latinLnBrk="0" hangingPunct="1">
              <a:lnSpc>
                <a:spcPct val="100000"/>
              </a:lnSpc>
              <a:spcBef>
                <a:spcPts val="0"/>
              </a:spcBef>
              <a:spcAft>
                <a:spcPts val="600"/>
              </a:spcAft>
              <a:buClr>
                <a:srgbClr val="0070AD"/>
              </a:buClr>
              <a:buSzTx/>
              <a:buFontTx/>
              <a:buNone/>
              <a:tabLst/>
              <a:defRPr/>
            </a:pPr>
            <a:r>
              <a:rPr kumimoji="0" lang="fr-FR" sz="1400" b="0" i="0" u="none" strike="noStrike" kern="1200" cap="none" spc="0" normalizeH="0" baseline="0" noProof="0">
                <a:ln>
                  <a:noFill/>
                </a:ln>
                <a:solidFill>
                  <a:prstClr val="black"/>
                </a:solidFill>
                <a:effectLst/>
                <a:uLnTx/>
                <a:uFillTx/>
                <a:ea typeface="+mn-ea"/>
                <a:cs typeface="+mn-cs"/>
              </a:rPr>
              <a:t>The Product </a:t>
            </a:r>
            <a:r>
              <a:rPr kumimoji="0" lang="fr-FR" sz="1400" b="0" i="0" u="none" strike="noStrike" kern="1200" cap="none" spc="0" normalizeH="0" baseline="0" noProof="0" err="1">
                <a:ln>
                  <a:noFill/>
                </a:ln>
                <a:solidFill>
                  <a:prstClr val="black"/>
                </a:solidFill>
                <a:effectLst/>
                <a:uLnTx/>
                <a:uFillTx/>
                <a:ea typeface="+mn-ea"/>
                <a:cs typeface="+mn-cs"/>
              </a:rPr>
              <a:t>Backlog</a:t>
            </a:r>
            <a:r>
              <a:rPr kumimoji="0" lang="fr-FR" sz="1400" b="0" i="0" u="none" strike="noStrike" kern="1200" cap="none" spc="0" normalizeH="0" baseline="0" noProof="0">
                <a:ln>
                  <a:noFill/>
                </a:ln>
                <a:solidFill>
                  <a:prstClr val="black"/>
                </a:solidFill>
                <a:effectLst/>
                <a:uLnTx/>
                <a:uFillTx/>
                <a:ea typeface="+mn-ea"/>
                <a:cs typeface="+mn-cs"/>
              </a:rPr>
              <a:t> :</a:t>
            </a:r>
          </a:p>
          <a:p>
            <a:pPr marL="228600" marR="0" lvl="0" indent="-228600" algn="l" defTabSz="914400" rtl="0" eaLnBrk="1" fontAlgn="base" latinLnBrk="0" hangingPunct="1">
              <a:lnSpc>
                <a:spcPct val="100000"/>
              </a:lnSpc>
              <a:spcBef>
                <a:spcPts val="0"/>
              </a:spcBef>
              <a:spcAft>
                <a:spcPts val="600"/>
              </a:spcAft>
              <a:buClr>
                <a:srgbClr val="0070AD"/>
              </a:buClr>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ea typeface="+mn-ea"/>
                <a:cs typeface="+mn-cs"/>
              </a:rPr>
              <a:t>The backlog is an </a:t>
            </a:r>
            <a:r>
              <a:rPr kumimoji="0" lang="en-US" sz="1400" b="1" i="0" u="none" strike="noStrike" kern="1200" cap="none" spc="0" normalizeH="0" baseline="0" noProof="0">
                <a:ln>
                  <a:noFill/>
                </a:ln>
                <a:solidFill>
                  <a:prstClr val="black"/>
                </a:solidFill>
                <a:effectLst/>
                <a:uLnTx/>
                <a:uFillTx/>
                <a:ea typeface="+mn-ea"/>
                <a:cs typeface="+mn-cs"/>
              </a:rPr>
              <a:t>ordered list</a:t>
            </a:r>
            <a:r>
              <a:rPr kumimoji="0" lang="en-US" sz="1400" b="0" i="0" u="none" strike="noStrike" kern="1200" cap="none" spc="0" normalizeH="0" baseline="0" noProof="0">
                <a:ln>
                  <a:noFill/>
                </a:ln>
                <a:solidFill>
                  <a:prstClr val="black"/>
                </a:solidFill>
                <a:effectLst/>
                <a:uLnTx/>
                <a:uFillTx/>
                <a:ea typeface="+mn-ea"/>
                <a:cs typeface="+mn-cs"/>
              </a:rPr>
              <a:t> of all the elements that are necessary for the product</a:t>
            </a:r>
          </a:p>
          <a:p>
            <a:pPr marL="228600" marR="0" lvl="0" indent="-228600" algn="l" defTabSz="914400" rtl="0" eaLnBrk="1" fontAlgn="base" latinLnBrk="0" hangingPunct="1">
              <a:lnSpc>
                <a:spcPct val="100000"/>
              </a:lnSpc>
              <a:spcBef>
                <a:spcPts val="0"/>
              </a:spcBef>
              <a:spcAft>
                <a:spcPts val="600"/>
              </a:spcAft>
              <a:buClr>
                <a:srgbClr val="0070AD"/>
              </a:buClr>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ea typeface="+mn-ea"/>
                <a:cs typeface="+mn-cs"/>
              </a:rPr>
              <a:t>The backlog </a:t>
            </a:r>
            <a:r>
              <a:rPr kumimoji="0" lang="en-US" sz="1400" b="1" i="0" u="none" strike="noStrike" kern="1200" cap="none" spc="0" normalizeH="0" baseline="0" noProof="0">
                <a:ln>
                  <a:noFill/>
                </a:ln>
                <a:solidFill>
                  <a:prstClr val="black"/>
                </a:solidFill>
                <a:effectLst/>
                <a:uLnTx/>
                <a:uFillTx/>
                <a:ea typeface="+mn-ea"/>
                <a:cs typeface="+mn-cs"/>
              </a:rPr>
              <a:t>includes all the features, requirements</a:t>
            </a:r>
            <a:r>
              <a:rPr kumimoji="0" lang="en-US" sz="1400" b="0" i="0" u="none" strike="noStrike" kern="1200" cap="none" spc="0" normalizeH="0" baseline="0" noProof="0">
                <a:ln>
                  <a:noFill/>
                </a:ln>
                <a:solidFill>
                  <a:prstClr val="black"/>
                </a:solidFill>
                <a:effectLst/>
                <a:uLnTx/>
                <a:uFillTx/>
                <a:ea typeface="+mn-ea"/>
                <a:cs typeface="+mn-cs"/>
              </a:rPr>
              <a:t>, improvements and corrections to be integrated in future versions </a:t>
            </a:r>
          </a:p>
          <a:p>
            <a:pPr marL="228600" marR="0" lvl="0" indent="-228600" algn="l" defTabSz="914400" rtl="0" eaLnBrk="1" fontAlgn="base" latinLnBrk="0" hangingPunct="1">
              <a:lnSpc>
                <a:spcPct val="100000"/>
              </a:lnSpc>
              <a:spcBef>
                <a:spcPts val="0"/>
              </a:spcBef>
              <a:spcAft>
                <a:spcPts val="600"/>
              </a:spcAft>
              <a:buClr>
                <a:srgbClr val="0070AD"/>
              </a:buClr>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ea typeface="+mn-ea"/>
                <a:cs typeface="+mn-cs"/>
              </a:rPr>
              <a:t>It is the </a:t>
            </a:r>
            <a:r>
              <a:rPr kumimoji="0" lang="en-US" sz="1400" b="1" i="0" u="none" strike="noStrike" kern="1200" cap="none" spc="0" normalizeH="0" baseline="0" noProof="0">
                <a:ln>
                  <a:noFill/>
                </a:ln>
                <a:solidFill>
                  <a:prstClr val="black"/>
                </a:solidFill>
                <a:effectLst/>
                <a:uLnTx/>
                <a:uFillTx/>
                <a:ea typeface="+mn-ea"/>
                <a:cs typeface="+mn-cs"/>
              </a:rPr>
              <a:t>single source of reference </a:t>
            </a:r>
            <a:r>
              <a:rPr kumimoji="0" lang="en-US" sz="1400" b="0" i="0" u="none" strike="noStrike" kern="1200" cap="none" spc="0" normalizeH="0" baseline="0" noProof="0">
                <a:ln>
                  <a:noFill/>
                </a:ln>
                <a:solidFill>
                  <a:prstClr val="black"/>
                </a:solidFill>
                <a:effectLst/>
                <a:uLnTx/>
                <a:uFillTx/>
                <a:ea typeface="+mn-ea"/>
                <a:cs typeface="+mn-cs"/>
              </a:rPr>
              <a:t>for any changes to be made to the product </a:t>
            </a:r>
          </a:p>
        </p:txBody>
      </p:sp>
      <p:grpSp>
        <p:nvGrpSpPr>
          <p:cNvPr id="204" name="Group 203">
            <a:extLst>
              <a:ext uri="{FF2B5EF4-FFF2-40B4-BE49-F238E27FC236}">
                <a16:creationId xmlns:a16="http://schemas.microsoft.com/office/drawing/2014/main" id="{3BC39AD5-8E63-4C99-8E14-3A4D083FF228}"/>
              </a:ext>
            </a:extLst>
          </p:cNvPr>
          <p:cNvGrpSpPr/>
          <p:nvPr/>
        </p:nvGrpSpPr>
        <p:grpSpPr>
          <a:xfrm>
            <a:off x="650967" y="2497667"/>
            <a:ext cx="7623641" cy="3801655"/>
            <a:chOff x="560625" y="2634922"/>
            <a:chExt cx="7300454" cy="3801655"/>
          </a:xfrm>
        </p:grpSpPr>
        <p:sp>
          <p:nvSpPr>
            <p:cNvPr id="205" name="Rectangle : coins arrondis 47">
              <a:extLst>
                <a:ext uri="{FF2B5EF4-FFF2-40B4-BE49-F238E27FC236}">
                  <a16:creationId xmlns:a16="http://schemas.microsoft.com/office/drawing/2014/main" id="{9C3CDD6E-C5A6-46DB-8C00-98E4ACDE7F50}"/>
                </a:ext>
              </a:extLst>
            </p:cNvPr>
            <p:cNvSpPr/>
            <p:nvPr/>
          </p:nvSpPr>
          <p:spPr>
            <a:xfrm>
              <a:off x="560625" y="2916707"/>
              <a:ext cx="7300454" cy="3358381"/>
            </a:xfrm>
            <a:prstGeom prst="roundRect">
              <a:avLst>
                <a:gd name="adj" fmla="val 539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206" name="Rectangle : coins arrondis 48">
              <a:extLst>
                <a:ext uri="{FF2B5EF4-FFF2-40B4-BE49-F238E27FC236}">
                  <a16:creationId xmlns:a16="http://schemas.microsoft.com/office/drawing/2014/main" id="{6E0B1E12-83A0-4123-B7F5-FAE8CE0A402E}"/>
                </a:ext>
              </a:extLst>
            </p:cNvPr>
            <p:cNvSpPr/>
            <p:nvPr/>
          </p:nvSpPr>
          <p:spPr>
            <a:xfrm>
              <a:off x="728033" y="2634922"/>
              <a:ext cx="6922612" cy="3801655"/>
            </a:xfrm>
            <a:prstGeom prst="roundRect">
              <a:avLst>
                <a:gd name="adj" fmla="val 35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grpSp>
      <p:sp>
        <p:nvSpPr>
          <p:cNvPr id="207" name="Rectangle 206">
            <a:extLst>
              <a:ext uri="{FF2B5EF4-FFF2-40B4-BE49-F238E27FC236}">
                <a16:creationId xmlns:a16="http://schemas.microsoft.com/office/drawing/2014/main" id="{AFAB214C-FC30-43E3-A16C-BB65E54207B5}"/>
              </a:ext>
            </a:extLst>
          </p:cNvPr>
          <p:cNvSpPr/>
          <p:nvPr/>
        </p:nvSpPr>
        <p:spPr>
          <a:xfrm>
            <a:off x="1684562" y="2481975"/>
            <a:ext cx="5857863" cy="356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err="1">
                <a:ln>
                  <a:noFill/>
                </a:ln>
                <a:solidFill>
                  <a:srgbClr val="0070AD"/>
                </a:solidFill>
                <a:effectLst/>
                <a:uLnTx/>
                <a:uFillTx/>
                <a:ea typeface="+mn-ea"/>
                <a:cs typeface="+mn-cs"/>
              </a:rPr>
              <a:t>Supply</a:t>
            </a:r>
            <a:r>
              <a:rPr kumimoji="0" lang="fr-FR" sz="1600" b="1" i="0" u="none" strike="noStrike" kern="1200" cap="none" spc="0" normalizeH="0" baseline="0" noProof="0">
                <a:ln>
                  <a:noFill/>
                </a:ln>
                <a:solidFill>
                  <a:srgbClr val="0070AD"/>
                </a:solidFill>
                <a:effectLst/>
                <a:uLnTx/>
                <a:uFillTx/>
                <a:ea typeface="+mn-ea"/>
                <a:cs typeface="+mn-cs"/>
              </a:rPr>
              <a:t> the </a:t>
            </a:r>
            <a:r>
              <a:rPr kumimoji="0" lang="fr-FR" sz="1600" b="1" i="0" u="none" strike="noStrike" kern="1200" cap="none" spc="0" normalizeH="0" baseline="0" noProof="0" err="1">
                <a:ln>
                  <a:noFill/>
                </a:ln>
                <a:solidFill>
                  <a:srgbClr val="0070AD"/>
                </a:solidFill>
                <a:effectLst/>
                <a:uLnTx/>
                <a:uFillTx/>
                <a:ea typeface="+mn-ea"/>
                <a:cs typeface="+mn-cs"/>
              </a:rPr>
              <a:t>backlog</a:t>
            </a:r>
            <a:endParaRPr kumimoji="0" lang="fr-FR" sz="1600" b="1" i="0" u="none" strike="noStrike" kern="1200" cap="none" spc="0" normalizeH="0" baseline="0" noProof="0">
              <a:ln>
                <a:noFill/>
              </a:ln>
              <a:solidFill>
                <a:srgbClr val="0070AD"/>
              </a:solidFill>
              <a:effectLst/>
              <a:uLnTx/>
              <a:uFillTx/>
              <a:ea typeface="+mn-ea"/>
              <a:cs typeface="+mn-cs"/>
            </a:endParaRPr>
          </a:p>
        </p:txBody>
      </p:sp>
      <p:sp>
        <p:nvSpPr>
          <p:cNvPr id="208" name="Flèche : droite 67">
            <a:extLst>
              <a:ext uri="{FF2B5EF4-FFF2-40B4-BE49-F238E27FC236}">
                <a16:creationId xmlns:a16="http://schemas.microsoft.com/office/drawing/2014/main" id="{A21377F7-942C-4AD6-BFF0-B047F8DA2D48}"/>
              </a:ext>
            </a:extLst>
          </p:cNvPr>
          <p:cNvSpPr/>
          <p:nvPr/>
        </p:nvSpPr>
        <p:spPr>
          <a:xfrm rot="5400000" flipV="1">
            <a:off x="6688964" y="4327416"/>
            <a:ext cx="2232027" cy="308423"/>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ea typeface="+mn-ea"/>
                <a:cs typeface="Calibri" panose="020F0502020204030204" pitchFamily="34" charset="0"/>
              </a:rPr>
              <a:t>Priority</a:t>
            </a:r>
          </a:p>
        </p:txBody>
      </p:sp>
      <p:cxnSp>
        <p:nvCxnSpPr>
          <p:cNvPr id="209" name="Connector: Elbow 208">
            <a:extLst>
              <a:ext uri="{FF2B5EF4-FFF2-40B4-BE49-F238E27FC236}">
                <a16:creationId xmlns:a16="http://schemas.microsoft.com/office/drawing/2014/main" id="{D0ED7698-9CC6-432D-AB4F-3CF3638995DB}"/>
              </a:ext>
            </a:extLst>
          </p:cNvPr>
          <p:cNvCxnSpPr>
            <a:cxnSpLocks/>
            <a:stCxn id="205" idx="3"/>
            <a:endCxn id="214" idx="1"/>
          </p:cNvCxnSpPr>
          <p:nvPr/>
        </p:nvCxnSpPr>
        <p:spPr>
          <a:xfrm flipV="1">
            <a:off x="8274608" y="1082872"/>
            <a:ext cx="998255" cy="33757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Connector: Elbow 209">
            <a:extLst>
              <a:ext uri="{FF2B5EF4-FFF2-40B4-BE49-F238E27FC236}">
                <a16:creationId xmlns:a16="http://schemas.microsoft.com/office/drawing/2014/main" id="{6DC7A1AC-B2E2-4590-8071-402F8EC149F8}"/>
              </a:ext>
            </a:extLst>
          </p:cNvPr>
          <p:cNvCxnSpPr>
            <a:cxnSpLocks/>
            <a:stCxn id="205" idx="3"/>
            <a:endCxn id="217" idx="1"/>
          </p:cNvCxnSpPr>
          <p:nvPr/>
        </p:nvCxnSpPr>
        <p:spPr>
          <a:xfrm flipV="1">
            <a:off x="8274608" y="2483679"/>
            <a:ext cx="998254" cy="1974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28598629-5414-424B-80E2-900F017335E6}"/>
              </a:ext>
            </a:extLst>
          </p:cNvPr>
          <p:cNvCxnSpPr>
            <a:cxnSpLocks/>
            <a:stCxn id="205" idx="3"/>
            <a:endCxn id="220" idx="1"/>
          </p:cNvCxnSpPr>
          <p:nvPr/>
        </p:nvCxnSpPr>
        <p:spPr>
          <a:xfrm>
            <a:off x="8274608" y="4458643"/>
            <a:ext cx="998254" cy="10580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036CC994-1782-4069-BBF9-A44221983BF3}"/>
              </a:ext>
            </a:extLst>
          </p:cNvPr>
          <p:cNvCxnSpPr>
            <a:cxnSpLocks/>
            <a:stCxn id="205" idx="3"/>
            <a:endCxn id="224" idx="1"/>
          </p:cNvCxnSpPr>
          <p:nvPr/>
        </p:nvCxnSpPr>
        <p:spPr>
          <a:xfrm flipV="1">
            <a:off x="8274608" y="3974268"/>
            <a:ext cx="998254" cy="4843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13" name="Group 212">
            <a:extLst>
              <a:ext uri="{FF2B5EF4-FFF2-40B4-BE49-F238E27FC236}">
                <a16:creationId xmlns:a16="http://schemas.microsoft.com/office/drawing/2014/main" id="{EDE6D38B-950B-4974-8242-5B49E9432833}"/>
              </a:ext>
            </a:extLst>
          </p:cNvPr>
          <p:cNvGrpSpPr/>
          <p:nvPr/>
        </p:nvGrpSpPr>
        <p:grpSpPr>
          <a:xfrm>
            <a:off x="9272863" y="659381"/>
            <a:ext cx="2962795" cy="846982"/>
            <a:chOff x="8859796" y="1040381"/>
            <a:chExt cx="2962795" cy="846982"/>
          </a:xfrm>
        </p:grpSpPr>
        <p:pic>
          <p:nvPicPr>
            <p:cNvPr id="214" name="Picture 213">
              <a:extLst>
                <a:ext uri="{FF2B5EF4-FFF2-40B4-BE49-F238E27FC236}">
                  <a16:creationId xmlns:a16="http://schemas.microsoft.com/office/drawing/2014/main" id="{3E0087BC-6EF9-46A5-8E41-91653E67695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859796" y="1040381"/>
              <a:ext cx="1979382" cy="846982"/>
            </a:xfrm>
            <a:prstGeom prst="rect">
              <a:avLst/>
            </a:prstGeom>
            <a:effectLst>
              <a:outerShdw blurRad="50800" dist="38100" dir="2700000" algn="tl" rotWithShape="0">
                <a:prstClr val="black">
                  <a:alpha val="40000"/>
                </a:prstClr>
              </a:outerShdw>
            </a:effectLst>
          </p:spPr>
        </p:pic>
        <p:sp>
          <p:nvSpPr>
            <p:cNvPr id="215" name="TextBox 214">
              <a:extLst>
                <a:ext uri="{FF2B5EF4-FFF2-40B4-BE49-F238E27FC236}">
                  <a16:creationId xmlns:a16="http://schemas.microsoft.com/office/drawing/2014/main" id="{8B9DDA26-865B-4376-A2AC-68DEC56C9733}"/>
                </a:ext>
              </a:extLst>
            </p:cNvPr>
            <p:cNvSpPr txBox="1"/>
            <p:nvPr/>
          </p:nvSpPr>
          <p:spPr>
            <a:xfrm>
              <a:off x="10880264" y="1333067"/>
              <a:ext cx="94232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a:ln>
                    <a:noFill/>
                  </a:ln>
                  <a:solidFill>
                    <a:prstClr val="black"/>
                  </a:solidFill>
                  <a:effectLst/>
                  <a:uLnTx/>
                  <a:uFillTx/>
                  <a:ea typeface="+mn-ea"/>
                  <a:cs typeface="+mn-cs"/>
                </a:rPr>
                <a:t>Excel</a:t>
              </a:r>
            </a:p>
          </p:txBody>
        </p:sp>
      </p:grpSp>
      <p:grpSp>
        <p:nvGrpSpPr>
          <p:cNvPr id="216" name="Group 215">
            <a:extLst>
              <a:ext uri="{FF2B5EF4-FFF2-40B4-BE49-F238E27FC236}">
                <a16:creationId xmlns:a16="http://schemas.microsoft.com/office/drawing/2014/main" id="{CEB6E529-04FF-4977-AEC4-3BAF160F6605}"/>
              </a:ext>
            </a:extLst>
          </p:cNvPr>
          <p:cNvGrpSpPr/>
          <p:nvPr/>
        </p:nvGrpSpPr>
        <p:grpSpPr>
          <a:xfrm>
            <a:off x="9272862" y="2055110"/>
            <a:ext cx="2962796" cy="857137"/>
            <a:chOff x="8859795" y="3174317"/>
            <a:chExt cx="2962796" cy="857137"/>
          </a:xfrm>
        </p:grpSpPr>
        <p:pic>
          <p:nvPicPr>
            <p:cNvPr id="217" name="Picture 2" descr="Managing a Product Backlog with Ease (1/3)">
              <a:extLst>
                <a:ext uri="{FF2B5EF4-FFF2-40B4-BE49-F238E27FC236}">
                  <a16:creationId xmlns:a16="http://schemas.microsoft.com/office/drawing/2014/main" id="{5BA9C659-1CEF-4633-B5CD-0864A051524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59795" y="3174317"/>
              <a:ext cx="1979381" cy="85713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8" name="TextBox 217">
              <a:extLst>
                <a:ext uri="{FF2B5EF4-FFF2-40B4-BE49-F238E27FC236}">
                  <a16:creationId xmlns:a16="http://schemas.microsoft.com/office/drawing/2014/main" id="{FB7D2FE8-89B4-410E-98B8-6B2B4C7D7AA2}"/>
                </a:ext>
              </a:extLst>
            </p:cNvPr>
            <p:cNvSpPr txBox="1"/>
            <p:nvPr/>
          </p:nvSpPr>
          <p:spPr>
            <a:xfrm>
              <a:off x="10880264" y="3472080"/>
              <a:ext cx="94232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a:ln>
                    <a:noFill/>
                  </a:ln>
                  <a:solidFill>
                    <a:prstClr val="black"/>
                  </a:solidFill>
                  <a:effectLst/>
                  <a:uLnTx/>
                  <a:uFillTx/>
                  <a:ea typeface="+mn-ea"/>
                  <a:cs typeface="+mn-cs"/>
                </a:rPr>
                <a:t>Jira</a:t>
              </a:r>
            </a:p>
          </p:txBody>
        </p:sp>
      </p:grpSp>
      <p:grpSp>
        <p:nvGrpSpPr>
          <p:cNvPr id="219" name="Group 218">
            <a:extLst>
              <a:ext uri="{FF2B5EF4-FFF2-40B4-BE49-F238E27FC236}">
                <a16:creationId xmlns:a16="http://schemas.microsoft.com/office/drawing/2014/main" id="{B996AED1-F3D0-492A-AFF7-DE02A65E47D5}"/>
              </a:ext>
            </a:extLst>
          </p:cNvPr>
          <p:cNvGrpSpPr/>
          <p:nvPr/>
        </p:nvGrpSpPr>
        <p:grpSpPr>
          <a:xfrm>
            <a:off x="9272862" y="5036290"/>
            <a:ext cx="2962796" cy="960783"/>
            <a:chOff x="8859795" y="5417290"/>
            <a:chExt cx="2962796" cy="960783"/>
          </a:xfrm>
        </p:grpSpPr>
        <p:pic>
          <p:nvPicPr>
            <p:cNvPr id="220" name="Picture 6" descr="Story Mapping, Visual Way of Building Product Backlog | ThoughtWorks">
              <a:extLst>
                <a:ext uri="{FF2B5EF4-FFF2-40B4-BE49-F238E27FC236}">
                  <a16:creationId xmlns:a16="http://schemas.microsoft.com/office/drawing/2014/main" id="{F6E62067-0D8E-4A32-AB34-796000DF63B9}"/>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8859795" y="5417290"/>
              <a:ext cx="1970719" cy="96078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21" name="TextBox 220">
              <a:extLst>
                <a:ext uri="{FF2B5EF4-FFF2-40B4-BE49-F238E27FC236}">
                  <a16:creationId xmlns:a16="http://schemas.microsoft.com/office/drawing/2014/main" id="{87A69095-29A4-4F57-933C-89FA1C578C83}"/>
                </a:ext>
              </a:extLst>
            </p:cNvPr>
            <p:cNvSpPr txBox="1"/>
            <p:nvPr/>
          </p:nvSpPr>
          <p:spPr>
            <a:xfrm>
              <a:off x="10880264" y="5766876"/>
              <a:ext cx="94232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a:ln>
                    <a:noFill/>
                  </a:ln>
                  <a:solidFill>
                    <a:prstClr val="black"/>
                  </a:solidFill>
                  <a:effectLst/>
                  <a:uLnTx/>
                  <a:uFillTx/>
                  <a:ea typeface="+mn-ea"/>
                  <a:cs typeface="+mn-cs"/>
                </a:rPr>
                <a:t>Post-it</a:t>
              </a:r>
            </a:p>
          </p:txBody>
        </p:sp>
      </p:grpSp>
      <p:grpSp>
        <p:nvGrpSpPr>
          <p:cNvPr id="222" name="Group 221">
            <a:extLst>
              <a:ext uri="{FF2B5EF4-FFF2-40B4-BE49-F238E27FC236}">
                <a16:creationId xmlns:a16="http://schemas.microsoft.com/office/drawing/2014/main" id="{2024C2E5-5B5D-447B-BC4B-23A4E3172F92}"/>
              </a:ext>
            </a:extLst>
          </p:cNvPr>
          <p:cNvGrpSpPr/>
          <p:nvPr/>
        </p:nvGrpSpPr>
        <p:grpSpPr>
          <a:xfrm>
            <a:off x="9272862" y="3460994"/>
            <a:ext cx="2962796" cy="1026548"/>
            <a:chOff x="8859795" y="4176762"/>
            <a:chExt cx="2962796" cy="1026548"/>
          </a:xfrm>
        </p:grpSpPr>
        <p:sp>
          <p:nvSpPr>
            <p:cNvPr id="223" name="TextBox 222">
              <a:extLst>
                <a:ext uri="{FF2B5EF4-FFF2-40B4-BE49-F238E27FC236}">
                  <a16:creationId xmlns:a16="http://schemas.microsoft.com/office/drawing/2014/main" id="{DA210005-45AD-412B-AA19-F4D41735A941}"/>
                </a:ext>
              </a:extLst>
            </p:cNvPr>
            <p:cNvSpPr txBox="1"/>
            <p:nvPr/>
          </p:nvSpPr>
          <p:spPr>
            <a:xfrm>
              <a:off x="10880264" y="4559231"/>
              <a:ext cx="94232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a:ln>
                    <a:noFill/>
                  </a:ln>
                  <a:solidFill>
                    <a:prstClr val="black"/>
                  </a:solidFill>
                  <a:effectLst/>
                  <a:uLnTx/>
                  <a:uFillTx/>
                  <a:ea typeface="+mn-ea"/>
                  <a:cs typeface="+mn-cs"/>
                </a:rPr>
                <a:t>Teams</a:t>
              </a:r>
            </a:p>
          </p:txBody>
        </p:sp>
        <p:pic>
          <p:nvPicPr>
            <p:cNvPr id="224" name="Picture 8" descr="Microsoft Teams Integration - Visual Studio Marketplace">
              <a:extLst>
                <a:ext uri="{FF2B5EF4-FFF2-40B4-BE49-F238E27FC236}">
                  <a16:creationId xmlns:a16="http://schemas.microsoft.com/office/drawing/2014/main" id="{981C5BC3-0884-4848-954C-37AA7D86440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59795" y="4176762"/>
              <a:ext cx="1970719" cy="102654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225" name="Flèche : droite 58">
            <a:extLst>
              <a:ext uri="{FF2B5EF4-FFF2-40B4-BE49-F238E27FC236}">
                <a16:creationId xmlns:a16="http://schemas.microsoft.com/office/drawing/2014/main" id="{0A738EA9-0962-4056-A453-34BCFC7282E5}"/>
              </a:ext>
            </a:extLst>
          </p:cNvPr>
          <p:cNvSpPr/>
          <p:nvPr/>
        </p:nvSpPr>
        <p:spPr>
          <a:xfrm rot="1929576">
            <a:off x="1743325" y="3512362"/>
            <a:ext cx="1188893" cy="494649"/>
          </a:xfrm>
          <a:prstGeom prst="rightArrow">
            <a:avLst/>
          </a:prstGeom>
          <a:solidFill>
            <a:schemeClr val="accent3">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err="1">
                <a:ln>
                  <a:noFill/>
                </a:ln>
                <a:solidFill>
                  <a:srgbClr val="FFFFFF"/>
                </a:solidFill>
                <a:effectLst/>
                <a:uLnTx/>
                <a:uFillTx/>
                <a:ea typeface="+mn-ea"/>
                <a:cs typeface="+mn-cs"/>
              </a:rPr>
              <a:t>Idea</a:t>
            </a:r>
            <a:endParaRPr kumimoji="0" lang="fr-FR" sz="1000" b="0" i="0" u="none" strike="noStrike" kern="1200" cap="none" spc="0" normalizeH="0" baseline="0" noProof="0">
              <a:ln>
                <a:noFill/>
              </a:ln>
              <a:solidFill>
                <a:srgbClr val="FFFFFF"/>
              </a:solidFill>
              <a:effectLst/>
              <a:uLnTx/>
              <a:uFillTx/>
              <a:ea typeface="+mn-ea"/>
              <a:cs typeface="+mn-cs"/>
            </a:endParaRPr>
          </a:p>
        </p:txBody>
      </p:sp>
      <p:sp>
        <p:nvSpPr>
          <p:cNvPr id="226" name="Flèche : droite 61">
            <a:extLst>
              <a:ext uri="{FF2B5EF4-FFF2-40B4-BE49-F238E27FC236}">
                <a16:creationId xmlns:a16="http://schemas.microsoft.com/office/drawing/2014/main" id="{DE76E879-D4E8-436D-92DB-84053B811D0D}"/>
              </a:ext>
            </a:extLst>
          </p:cNvPr>
          <p:cNvSpPr/>
          <p:nvPr/>
        </p:nvSpPr>
        <p:spPr>
          <a:xfrm>
            <a:off x="1679934" y="4157605"/>
            <a:ext cx="1096964" cy="508715"/>
          </a:xfrm>
          <a:prstGeom prst="rightArrow">
            <a:avLst/>
          </a:prstGeom>
          <a:solidFill>
            <a:schemeClr val="accent3">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227" name="Rectangle 226">
            <a:extLst>
              <a:ext uri="{FF2B5EF4-FFF2-40B4-BE49-F238E27FC236}">
                <a16:creationId xmlns:a16="http://schemas.microsoft.com/office/drawing/2014/main" id="{9C3A7CF2-5CCB-4316-AFF8-75ADE773E750}"/>
              </a:ext>
            </a:extLst>
          </p:cNvPr>
          <p:cNvSpPr/>
          <p:nvPr/>
        </p:nvSpPr>
        <p:spPr>
          <a:xfrm>
            <a:off x="1679782" y="4344611"/>
            <a:ext cx="1077111" cy="1245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err="1">
                <a:ln>
                  <a:noFill/>
                </a:ln>
                <a:solidFill>
                  <a:srgbClr val="FFFFFF"/>
                </a:solidFill>
                <a:effectLst/>
                <a:uLnTx/>
                <a:uFillTx/>
                <a:ea typeface="+mn-ea"/>
                <a:cs typeface="+mn-cs"/>
              </a:rPr>
              <a:t>Improvement</a:t>
            </a:r>
            <a:endParaRPr kumimoji="0" lang="fr-FR" sz="1000" b="0" i="0" u="none" strike="noStrike" kern="1200" cap="none" spc="0" normalizeH="0" baseline="0" noProof="0">
              <a:ln>
                <a:noFill/>
              </a:ln>
              <a:solidFill>
                <a:srgbClr val="FFFFFF"/>
              </a:solidFill>
              <a:effectLst/>
              <a:uLnTx/>
              <a:uFillTx/>
              <a:ea typeface="+mn-ea"/>
              <a:cs typeface="+mn-cs"/>
            </a:endParaRPr>
          </a:p>
        </p:txBody>
      </p:sp>
      <p:sp>
        <p:nvSpPr>
          <p:cNvPr id="228" name="Flèche : droite 64">
            <a:extLst>
              <a:ext uri="{FF2B5EF4-FFF2-40B4-BE49-F238E27FC236}">
                <a16:creationId xmlns:a16="http://schemas.microsoft.com/office/drawing/2014/main" id="{902E4B87-3FE4-489B-854B-ED1DE1DA785D}"/>
              </a:ext>
            </a:extLst>
          </p:cNvPr>
          <p:cNvSpPr/>
          <p:nvPr/>
        </p:nvSpPr>
        <p:spPr>
          <a:xfrm rot="18947267">
            <a:off x="1824861" y="4862824"/>
            <a:ext cx="1212680" cy="494649"/>
          </a:xfrm>
          <a:prstGeom prst="rightArrow">
            <a:avLst>
              <a:gd name="adj1" fmla="val 56217"/>
              <a:gd name="adj2" fmla="val 50000"/>
            </a:avLst>
          </a:prstGeom>
          <a:solidFill>
            <a:schemeClr val="accent3">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900"/>
              </a:lnSpc>
              <a:spcBef>
                <a:spcPts val="0"/>
              </a:spcBef>
              <a:spcAft>
                <a:spcPts val="0"/>
              </a:spcAft>
              <a:buClrTx/>
              <a:buSzTx/>
              <a:buFontTx/>
              <a:buNone/>
              <a:tabLst/>
              <a:defRPr/>
            </a:pPr>
            <a:r>
              <a:rPr kumimoji="0" lang="fr-FR" sz="1000" b="0" i="0" u="none" strike="noStrike" kern="1200" cap="none" spc="0" normalizeH="0" baseline="0" noProof="0" err="1">
                <a:ln>
                  <a:noFill/>
                </a:ln>
                <a:solidFill>
                  <a:srgbClr val="FFFFFF"/>
                </a:solidFill>
                <a:effectLst/>
                <a:uLnTx/>
                <a:uFillTx/>
                <a:ea typeface="+mn-ea"/>
                <a:cs typeface="+mn-cs"/>
              </a:rPr>
              <a:t>Technical</a:t>
            </a:r>
            <a:r>
              <a:rPr kumimoji="0" lang="fr-FR" sz="1000" b="0" i="0" u="none" strike="noStrike" kern="1200" cap="none" spc="0" normalizeH="0" baseline="0" noProof="0">
                <a:ln>
                  <a:noFill/>
                </a:ln>
                <a:solidFill>
                  <a:srgbClr val="FFFFFF"/>
                </a:solidFill>
                <a:effectLst/>
                <a:uLnTx/>
                <a:uFillTx/>
                <a:ea typeface="+mn-ea"/>
                <a:cs typeface="+mn-cs"/>
              </a:rPr>
              <a:t> issue</a:t>
            </a:r>
          </a:p>
        </p:txBody>
      </p:sp>
      <p:sp>
        <p:nvSpPr>
          <p:cNvPr id="229" name="Rectangle 228">
            <a:extLst>
              <a:ext uri="{FF2B5EF4-FFF2-40B4-BE49-F238E27FC236}">
                <a16:creationId xmlns:a16="http://schemas.microsoft.com/office/drawing/2014/main" id="{85B35B86-148D-4EE6-BBC4-F25234802748}"/>
              </a:ext>
            </a:extLst>
          </p:cNvPr>
          <p:cNvSpPr/>
          <p:nvPr/>
        </p:nvSpPr>
        <p:spPr>
          <a:xfrm>
            <a:off x="2546765" y="3614742"/>
            <a:ext cx="1320921" cy="4035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prstClr val="black"/>
                </a:solidFill>
                <a:effectLst/>
                <a:uLnTx/>
                <a:uFillTx/>
                <a:ea typeface="+mn-ea"/>
                <a:cs typeface="+mn-cs"/>
              </a:rPr>
              <a:t>Product </a:t>
            </a:r>
            <a:r>
              <a:rPr kumimoji="0" lang="fr-FR" sz="1200" b="1" i="0" u="none" strike="noStrike" kern="1200" cap="none" spc="0" normalizeH="0" baseline="0" noProof="0" err="1">
                <a:ln>
                  <a:noFill/>
                </a:ln>
                <a:solidFill>
                  <a:prstClr val="black"/>
                </a:solidFill>
                <a:effectLst/>
                <a:uLnTx/>
                <a:uFillTx/>
                <a:ea typeface="+mn-ea"/>
                <a:cs typeface="+mn-cs"/>
              </a:rPr>
              <a:t>Owner</a:t>
            </a:r>
            <a:endParaRPr kumimoji="0" lang="fr-FR" sz="1200" b="1" i="0" u="none" strike="noStrike" kern="1200" cap="none" spc="0" normalizeH="0" baseline="0" noProof="0">
              <a:ln>
                <a:noFill/>
              </a:ln>
              <a:solidFill>
                <a:prstClr val="black"/>
              </a:solidFill>
              <a:effectLst/>
              <a:uLnTx/>
              <a:uFillTx/>
              <a:ea typeface="+mn-ea"/>
              <a:cs typeface="+mn-cs"/>
            </a:endParaRPr>
          </a:p>
        </p:txBody>
      </p:sp>
      <p:sp>
        <p:nvSpPr>
          <p:cNvPr id="230" name="Flèche : droite 61">
            <a:extLst>
              <a:ext uri="{FF2B5EF4-FFF2-40B4-BE49-F238E27FC236}">
                <a16:creationId xmlns:a16="http://schemas.microsoft.com/office/drawing/2014/main" id="{BE172B03-429D-4355-8AEF-BBA0FE92EC8C}"/>
              </a:ext>
            </a:extLst>
          </p:cNvPr>
          <p:cNvSpPr/>
          <p:nvPr/>
        </p:nvSpPr>
        <p:spPr>
          <a:xfrm>
            <a:off x="3640865" y="4128637"/>
            <a:ext cx="975292" cy="533327"/>
          </a:xfrm>
          <a:prstGeom prst="rightArrow">
            <a:avLst>
              <a:gd name="adj1" fmla="val 67009"/>
              <a:gd name="adj2" fmla="val 50000"/>
            </a:avLst>
          </a:prstGeom>
          <a:solidFill>
            <a:schemeClr val="accent3">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231" name="Rectangle 230">
            <a:extLst>
              <a:ext uri="{FF2B5EF4-FFF2-40B4-BE49-F238E27FC236}">
                <a16:creationId xmlns:a16="http://schemas.microsoft.com/office/drawing/2014/main" id="{6A4C79B9-72BD-4486-970C-174A85A61996}"/>
              </a:ext>
            </a:extLst>
          </p:cNvPr>
          <p:cNvSpPr/>
          <p:nvPr/>
        </p:nvSpPr>
        <p:spPr>
          <a:xfrm>
            <a:off x="3551150" y="4321721"/>
            <a:ext cx="1008219" cy="137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FFFFFF"/>
                </a:solidFill>
                <a:effectLst/>
                <a:uLnTx/>
                <a:uFillTx/>
                <a:ea typeface="+mn-ea"/>
                <a:cs typeface="+mn-cs"/>
              </a:rPr>
              <a:t>In the </a:t>
            </a:r>
            <a:r>
              <a:rPr kumimoji="0" lang="fr-FR" sz="1000" b="0" i="0" u="none" strike="noStrike" kern="1200" cap="none" spc="0" normalizeH="0" baseline="0" noProof="0" err="1">
                <a:ln>
                  <a:noFill/>
                </a:ln>
                <a:solidFill>
                  <a:srgbClr val="FFFFFF"/>
                </a:solidFill>
                <a:effectLst/>
                <a:uLnTx/>
                <a:uFillTx/>
                <a:ea typeface="+mn-ea"/>
                <a:cs typeface="+mn-cs"/>
              </a:rPr>
              <a:t>Backlog</a:t>
            </a:r>
            <a:endParaRPr kumimoji="0" lang="fr-FR" sz="1000" b="0" i="0" u="none" strike="noStrike" kern="1200" cap="none" spc="0" normalizeH="0" baseline="0" noProof="0">
              <a:ln>
                <a:noFill/>
              </a:ln>
              <a:solidFill>
                <a:srgbClr val="FFFFFF"/>
              </a:solidFill>
              <a:effectLst/>
              <a:uLnTx/>
              <a:uFillTx/>
              <a:ea typeface="+mn-ea"/>
              <a:cs typeface="+mn-cs"/>
            </a:endParaRPr>
          </a:p>
        </p:txBody>
      </p:sp>
      <p:sp>
        <p:nvSpPr>
          <p:cNvPr id="232" name="Flèche : droite 61">
            <a:extLst>
              <a:ext uri="{FF2B5EF4-FFF2-40B4-BE49-F238E27FC236}">
                <a16:creationId xmlns:a16="http://schemas.microsoft.com/office/drawing/2014/main" id="{A1234A1D-9FC1-4342-BBC4-5185034B565D}"/>
              </a:ext>
            </a:extLst>
          </p:cNvPr>
          <p:cNvSpPr/>
          <p:nvPr/>
        </p:nvSpPr>
        <p:spPr>
          <a:xfrm rot="3944949">
            <a:off x="2984009" y="5065688"/>
            <a:ext cx="1238054" cy="491324"/>
          </a:xfrm>
          <a:prstGeom prst="rightArrow">
            <a:avLst>
              <a:gd name="adj1" fmla="val 69561"/>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233" name="Rectangle 232">
            <a:extLst>
              <a:ext uri="{FF2B5EF4-FFF2-40B4-BE49-F238E27FC236}">
                <a16:creationId xmlns:a16="http://schemas.microsoft.com/office/drawing/2014/main" id="{831D6BBA-EB57-497A-AD5D-8A87503DE526}"/>
              </a:ext>
            </a:extLst>
          </p:cNvPr>
          <p:cNvSpPr/>
          <p:nvPr/>
        </p:nvSpPr>
        <p:spPr>
          <a:xfrm rot="3940768">
            <a:off x="2992400" y="5037369"/>
            <a:ext cx="1139132" cy="331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ea typeface="+mn-ea"/>
                <a:cs typeface="+mn-cs"/>
              </a:rPr>
              <a:t>Not aligned with the vision</a:t>
            </a:r>
          </a:p>
        </p:txBody>
      </p:sp>
      <p:pic>
        <p:nvPicPr>
          <p:cNvPr id="234" name="Graphic 233">
            <a:extLst>
              <a:ext uri="{FF2B5EF4-FFF2-40B4-BE49-F238E27FC236}">
                <a16:creationId xmlns:a16="http://schemas.microsoft.com/office/drawing/2014/main" id="{39D62BCB-BEF5-44CE-AB4D-75B191AE2774}"/>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832417" y="4002150"/>
            <a:ext cx="754552" cy="754550"/>
          </a:xfrm>
          <a:prstGeom prst="rect">
            <a:avLst/>
          </a:prstGeom>
        </p:spPr>
      </p:pic>
      <p:pic>
        <p:nvPicPr>
          <p:cNvPr id="235" name="Graphic 234">
            <a:extLst>
              <a:ext uri="{FF2B5EF4-FFF2-40B4-BE49-F238E27FC236}">
                <a16:creationId xmlns:a16="http://schemas.microsoft.com/office/drawing/2014/main" id="{69950070-9883-4A63-B6D4-766CE2B7FF68}"/>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32050" y="2891192"/>
            <a:ext cx="716470" cy="716468"/>
          </a:xfrm>
          <a:prstGeom prst="rect">
            <a:avLst/>
          </a:prstGeom>
        </p:spPr>
      </p:pic>
      <p:pic>
        <p:nvPicPr>
          <p:cNvPr id="236" name="Graphic 235">
            <a:extLst>
              <a:ext uri="{FF2B5EF4-FFF2-40B4-BE49-F238E27FC236}">
                <a16:creationId xmlns:a16="http://schemas.microsoft.com/office/drawing/2014/main" id="{74D2CDF5-385C-4985-9ED2-DB5EAFC1561B}"/>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28451" y="4024745"/>
            <a:ext cx="716470" cy="716468"/>
          </a:xfrm>
          <a:prstGeom prst="rect">
            <a:avLst/>
          </a:prstGeom>
        </p:spPr>
      </p:pic>
      <p:pic>
        <p:nvPicPr>
          <p:cNvPr id="237" name="Graphic 236">
            <a:extLst>
              <a:ext uri="{FF2B5EF4-FFF2-40B4-BE49-F238E27FC236}">
                <a16:creationId xmlns:a16="http://schemas.microsoft.com/office/drawing/2014/main" id="{0F28AA9E-26E8-4942-BEEA-505B5483AF1A}"/>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338390" y="5459922"/>
            <a:ext cx="716470" cy="716468"/>
          </a:xfrm>
          <a:prstGeom prst="rect">
            <a:avLst/>
          </a:prstGeom>
        </p:spPr>
      </p:pic>
      <p:sp>
        <p:nvSpPr>
          <p:cNvPr id="238" name="Flèche : droite 67">
            <a:extLst>
              <a:ext uri="{FF2B5EF4-FFF2-40B4-BE49-F238E27FC236}">
                <a16:creationId xmlns:a16="http://schemas.microsoft.com/office/drawing/2014/main" id="{A23C0B06-2933-48E8-B262-7844E6DB8F08}"/>
              </a:ext>
            </a:extLst>
          </p:cNvPr>
          <p:cNvSpPr/>
          <p:nvPr/>
        </p:nvSpPr>
        <p:spPr>
          <a:xfrm rot="5400000" flipV="1">
            <a:off x="6979048" y="4327417"/>
            <a:ext cx="2232026" cy="308421"/>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ea typeface="+mn-ea"/>
                <a:cs typeface="Calibri" panose="020F0502020204030204" pitchFamily="34" charset="0"/>
              </a:rPr>
              <a:t>Details</a:t>
            </a:r>
          </a:p>
        </p:txBody>
      </p:sp>
      <p:grpSp>
        <p:nvGrpSpPr>
          <p:cNvPr id="239" name="Group 238">
            <a:extLst>
              <a:ext uri="{FF2B5EF4-FFF2-40B4-BE49-F238E27FC236}">
                <a16:creationId xmlns:a16="http://schemas.microsoft.com/office/drawing/2014/main" id="{EB4FA41D-9785-4501-AB2E-1643B959E71C}"/>
              </a:ext>
            </a:extLst>
          </p:cNvPr>
          <p:cNvGrpSpPr/>
          <p:nvPr/>
        </p:nvGrpSpPr>
        <p:grpSpPr>
          <a:xfrm>
            <a:off x="4646102" y="3242187"/>
            <a:ext cx="3033197" cy="2532664"/>
            <a:chOff x="4092567" y="3623187"/>
            <a:chExt cx="2669503" cy="2532664"/>
          </a:xfrm>
        </p:grpSpPr>
        <p:sp>
          <p:nvSpPr>
            <p:cNvPr id="240" name="Rectangle : coins arrondis 49">
              <a:extLst>
                <a:ext uri="{FF2B5EF4-FFF2-40B4-BE49-F238E27FC236}">
                  <a16:creationId xmlns:a16="http://schemas.microsoft.com/office/drawing/2014/main" id="{5E4B86AD-AE36-4BB0-BF8E-D15E3A291F3B}"/>
                </a:ext>
              </a:extLst>
            </p:cNvPr>
            <p:cNvSpPr/>
            <p:nvPr/>
          </p:nvSpPr>
          <p:spPr>
            <a:xfrm>
              <a:off x="4092567" y="3623187"/>
              <a:ext cx="2669503" cy="2532664"/>
            </a:xfrm>
            <a:prstGeom prst="roundRect">
              <a:avLst>
                <a:gd name="adj" fmla="val 5025"/>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a:ln>
                  <a:noFill/>
                </a:ln>
                <a:solidFill>
                  <a:srgbClr val="FFFFFF"/>
                </a:solidFill>
                <a:effectLst/>
                <a:uLnTx/>
                <a:uFillTx/>
                <a:ea typeface="+mn-ea"/>
                <a:cs typeface="+mn-cs"/>
              </a:endParaRPr>
            </a:p>
          </p:txBody>
        </p:sp>
        <p:grpSp>
          <p:nvGrpSpPr>
            <p:cNvPr id="241" name="Group 240">
              <a:extLst>
                <a:ext uri="{FF2B5EF4-FFF2-40B4-BE49-F238E27FC236}">
                  <a16:creationId xmlns:a16="http://schemas.microsoft.com/office/drawing/2014/main" id="{7BDEDD7B-7688-4CFC-BD31-FA56A673CA0B}"/>
                </a:ext>
              </a:extLst>
            </p:cNvPr>
            <p:cNvGrpSpPr/>
            <p:nvPr/>
          </p:nvGrpSpPr>
          <p:grpSpPr>
            <a:xfrm>
              <a:off x="4172440" y="3875525"/>
              <a:ext cx="2509756" cy="2103115"/>
              <a:chOff x="4173045" y="3875525"/>
              <a:chExt cx="2509756" cy="2103115"/>
            </a:xfrm>
          </p:grpSpPr>
          <p:sp>
            <p:nvSpPr>
              <p:cNvPr id="243" name="Rectangle : coins arrondis 51">
                <a:extLst>
                  <a:ext uri="{FF2B5EF4-FFF2-40B4-BE49-F238E27FC236}">
                    <a16:creationId xmlns:a16="http://schemas.microsoft.com/office/drawing/2014/main" id="{41F4B603-DCBD-4490-82A0-483191513D07}"/>
                  </a:ext>
                </a:extLst>
              </p:cNvPr>
              <p:cNvSpPr/>
              <p:nvPr/>
            </p:nvSpPr>
            <p:spPr>
              <a:xfrm>
                <a:off x="4173045" y="3875525"/>
                <a:ext cx="1236424" cy="2103115"/>
              </a:xfrm>
              <a:prstGeom prst="roundRect">
                <a:avLst>
                  <a:gd name="adj" fmla="val 557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srgbClr val="FFFFFF"/>
                    </a:solidFill>
                    <a:effectLst/>
                    <a:uLnTx/>
                    <a:uFillTx/>
                    <a:ea typeface="+mn-ea"/>
                    <a:cs typeface="+mn-cs"/>
                  </a:rPr>
                  <a:t>Epic / Business </a:t>
                </a:r>
                <a:r>
                  <a:rPr kumimoji="0" lang="fr-FR" sz="800" b="0" i="0" u="none" strike="noStrike" kern="1200" cap="none" spc="0" normalizeH="0" baseline="0" noProof="0" err="1">
                    <a:ln>
                      <a:noFill/>
                    </a:ln>
                    <a:solidFill>
                      <a:srgbClr val="FFFFFF"/>
                    </a:solidFill>
                    <a:effectLst/>
                    <a:uLnTx/>
                    <a:uFillTx/>
                    <a:ea typeface="+mn-ea"/>
                    <a:cs typeface="+mn-cs"/>
                  </a:rPr>
                  <a:t>needs</a:t>
                </a:r>
                <a:endParaRPr kumimoji="0" lang="fr-FR" sz="800" b="0" i="0" u="none" strike="noStrike" kern="1200" cap="none" spc="0" normalizeH="0" baseline="0" noProof="0">
                  <a:ln>
                    <a:noFill/>
                  </a:ln>
                  <a:solidFill>
                    <a:srgbClr val="FFFFFF"/>
                  </a:solidFill>
                  <a:effectLst/>
                  <a:uLnTx/>
                  <a:uFillTx/>
                  <a:ea typeface="+mn-ea"/>
                  <a:cs typeface="+mn-cs"/>
                </a:endParaRPr>
              </a:p>
            </p:txBody>
          </p:sp>
          <p:sp>
            <p:nvSpPr>
              <p:cNvPr id="244" name="Rectangle : coins arrondis 51">
                <a:extLst>
                  <a:ext uri="{FF2B5EF4-FFF2-40B4-BE49-F238E27FC236}">
                    <a16:creationId xmlns:a16="http://schemas.microsoft.com/office/drawing/2014/main" id="{241C64AA-1E28-49CF-8AFA-8B9F5CF99A53}"/>
                  </a:ext>
                </a:extLst>
              </p:cNvPr>
              <p:cNvSpPr/>
              <p:nvPr/>
            </p:nvSpPr>
            <p:spPr>
              <a:xfrm>
                <a:off x="5446377" y="3875525"/>
                <a:ext cx="1236424" cy="2103115"/>
              </a:xfrm>
              <a:prstGeom prst="roundRect">
                <a:avLst>
                  <a:gd name="adj" fmla="val 557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srgbClr val="FFFFFF"/>
                    </a:solidFill>
                    <a:effectLst/>
                    <a:uLnTx/>
                    <a:uFillTx/>
                    <a:ea typeface="+mn-ea"/>
                    <a:cs typeface="+mn-cs"/>
                  </a:rPr>
                  <a:t>Epic / Business </a:t>
                </a:r>
                <a:r>
                  <a:rPr kumimoji="0" lang="fr-FR" sz="800" b="0" i="0" u="none" strike="noStrike" kern="1200" cap="none" spc="0" normalizeH="0" baseline="0" noProof="0" err="1">
                    <a:ln>
                      <a:noFill/>
                    </a:ln>
                    <a:solidFill>
                      <a:srgbClr val="FFFFFF"/>
                    </a:solidFill>
                    <a:effectLst/>
                    <a:uLnTx/>
                    <a:uFillTx/>
                    <a:ea typeface="+mn-ea"/>
                    <a:cs typeface="+mn-cs"/>
                  </a:rPr>
                  <a:t>needs</a:t>
                </a:r>
                <a:endParaRPr kumimoji="0" lang="fr-FR" sz="800" b="0" i="0" u="none" strike="noStrike" kern="1200" cap="none" spc="0" normalizeH="0" baseline="0" noProof="0">
                  <a:ln>
                    <a:noFill/>
                  </a:ln>
                  <a:solidFill>
                    <a:srgbClr val="FFFFFF"/>
                  </a:solidFill>
                  <a:effectLst/>
                  <a:uLnTx/>
                  <a:uFillTx/>
                  <a:ea typeface="+mn-ea"/>
                  <a:cs typeface="+mn-cs"/>
                </a:endParaRPr>
              </a:p>
            </p:txBody>
          </p:sp>
          <p:sp>
            <p:nvSpPr>
              <p:cNvPr id="245" name="Rectangle : coins arrondis 54">
                <a:extLst>
                  <a:ext uri="{FF2B5EF4-FFF2-40B4-BE49-F238E27FC236}">
                    <a16:creationId xmlns:a16="http://schemas.microsoft.com/office/drawing/2014/main" id="{E21AD892-CC2F-4C4A-8592-AA659BFF8F87}"/>
                  </a:ext>
                </a:extLst>
              </p:cNvPr>
              <p:cNvSpPr/>
              <p:nvPr/>
            </p:nvSpPr>
            <p:spPr>
              <a:xfrm>
                <a:off x="4223291" y="4274941"/>
                <a:ext cx="540000" cy="1622741"/>
              </a:xfrm>
              <a:prstGeom prst="roundRect">
                <a:avLst>
                  <a:gd name="adj" fmla="val 82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err="1">
                    <a:ln>
                      <a:noFill/>
                    </a:ln>
                    <a:solidFill>
                      <a:srgbClr val="FFFFFF"/>
                    </a:solidFill>
                    <a:effectLst/>
                    <a:uLnTx/>
                    <a:uFillTx/>
                    <a:ea typeface="+mn-ea"/>
                    <a:cs typeface="Calibri" panose="020F0502020204030204" pitchFamily="34" charset="0"/>
                  </a:rPr>
                  <a:t>Feature</a:t>
                </a:r>
                <a:endPar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endParaRPr>
              </a:p>
            </p:txBody>
          </p:sp>
          <p:sp>
            <p:nvSpPr>
              <p:cNvPr id="246" name="Rectangle : coins arrondis 54">
                <a:extLst>
                  <a:ext uri="{FF2B5EF4-FFF2-40B4-BE49-F238E27FC236}">
                    <a16:creationId xmlns:a16="http://schemas.microsoft.com/office/drawing/2014/main" id="{6524F816-F641-4CDB-8D9E-56646E2544AC}"/>
                  </a:ext>
                </a:extLst>
              </p:cNvPr>
              <p:cNvSpPr/>
              <p:nvPr/>
            </p:nvSpPr>
            <p:spPr>
              <a:xfrm>
                <a:off x="4811791" y="4274941"/>
                <a:ext cx="540000" cy="1622741"/>
              </a:xfrm>
              <a:prstGeom prst="roundRect">
                <a:avLst>
                  <a:gd name="adj" fmla="val 82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err="1">
                    <a:ln>
                      <a:noFill/>
                    </a:ln>
                    <a:solidFill>
                      <a:srgbClr val="FFFFFF"/>
                    </a:solidFill>
                    <a:effectLst/>
                    <a:uLnTx/>
                    <a:uFillTx/>
                    <a:ea typeface="+mn-ea"/>
                    <a:cs typeface="Calibri" panose="020F0502020204030204" pitchFamily="34" charset="0"/>
                  </a:rPr>
                  <a:t>Feature</a:t>
                </a:r>
                <a:endPar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endParaRPr>
              </a:p>
            </p:txBody>
          </p:sp>
          <p:sp>
            <p:nvSpPr>
              <p:cNvPr id="247" name="Rectangle : coins arrondis 53">
                <a:extLst>
                  <a:ext uri="{FF2B5EF4-FFF2-40B4-BE49-F238E27FC236}">
                    <a16:creationId xmlns:a16="http://schemas.microsoft.com/office/drawing/2014/main" id="{77909E17-0877-41ED-973A-2E3B20D592CE}"/>
                  </a:ext>
                </a:extLst>
              </p:cNvPr>
              <p:cNvSpPr/>
              <p:nvPr/>
            </p:nvSpPr>
            <p:spPr>
              <a:xfrm>
                <a:off x="4279485" y="4497274"/>
                <a:ext cx="432000" cy="22299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rPr>
                  <a:t>User Story</a:t>
                </a:r>
              </a:p>
            </p:txBody>
          </p:sp>
          <p:sp>
            <p:nvSpPr>
              <p:cNvPr id="248" name="Rectangle : coins arrondis 53">
                <a:extLst>
                  <a:ext uri="{FF2B5EF4-FFF2-40B4-BE49-F238E27FC236}">
                    <a16:creationId xmlns:a16="http://schemas.microsoft.com/office/drawing/2014/main" id="{95B1F8B5-4366-4257-9DB4-A50BFF219712}"/>
                  </a:ext>
                </a:extLst>
              </p:cNvPr>
              <p:cNvSpPr/>
              <p:nvPr/>
            </p:nvSpPr>
            <p:spPr>
              <a:xfrm>
                <a:off x="4279485" y="4780743"/>
                <a:ext cx="432000" cy="22299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rPr>
                  <a:t>User Story</a:t>
                </a:r>
              </a:p>
            </p:txBody>
          </p:sp>
          <p:sp>
            <p:nvSpPr>
              <p:cNvPr id="249" name="Rectangle : coins arrondis 53">
                <a:extLst>
                  <a:ext uri="{FF2B5EF4-FFF2-40B4-BE49-F238E27FC236}">
                    <a16:creationId xmlns:a16="http://schemas.microsoft.com/office/drawing/2014/main" id="{4685110B-CF45-411F-B335-A6261C61E34D}"/>
                  </a:ext>
                </a:extLst>
              </p:cNvPr>
              <p:cNvSpPr/>
              <p:nvPr/>
            </p:nvSpPr>
            <p:spPr>
              <a:xfrm>
                <a:off x="4279485" y="5064212"/>
                <a:ext cx="432000" cy="22299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rPr>
                  <a:t>User Story</a:t>
                </a:r>
              </a:p>
            </p:txBody>
          </p:sp>
          <p:sp>
            <p:nvSpPr>
              <p:cNvPr id="250" name="Rectangle : coins arrondis 53">
                <a:extLst>
                  <a:ext uri="{FF2B5EF4-FFF2-40B4-BE49-F238E27FC236}">
                    <a16:creationId xmlns:a16="http://schemas.microsoft.com/office/drawing/2014/main" id="{69B270B7-F65E-4F89-845D-554ADEA01C32}"/>
                  </a:ext>
                </a:extLst>
              </p:cNvPr>
              <p:cNvSpPr/>
              <p:nvPr/>
            </p:nvSpPr>
            <p:spPr>
              <a:xfrm>
                <a:off x="4279485" y="5347680"/>
                <a:ext cx="432000" cy="22299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rPr>
                  <a:t>User Story</a:t>
                </a:r>
              </a:p>
            </p:txBody>
          </p:sp>
          <p:sp>
            <p:nvSpPr>
              <p:cNvPr id="251" name="Rectangle : coins arrondis 53">
                <a:extLst>
                  <a:ext uri="{FF2B5EF4-FFF2-40B4-BE49-F238E27FC236}">
                    <a16:creationId xmlns:a16="http://schemas.microsoft.com/office/drawing/2014/main" id="{3F4F748D-9261-420A-98A0-D5435C3498C9}"/>
                  </a:ext>
                </a:extLst>
              </p:cNvPr>
              <p:cNvSpPr/>
              <p:nvPr/>
            </p:nvSpPr>
            <p:spPr>
              <a:xfrm>
                <a:off x="4876162" y="4497274"/>
                <a:ext cx="432000" cy="22299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rPr>
                  <a:t>User Story</a:t>
                </a:r>
              </a:p>
            </p:txBody>
          </p:sp>
          <p:sp>
            <p:nvSpPr>
              <p:cNvPr id="252" name="Rectangle : coins arrondis 53">
                <a:extLst>
                  <a:ext uri="{FF2B5EF4-FFF2-40B4-BE49-F238E27FC236}">
                    <a16:creationId xmlns:a16="http://schemas.microsoft.com/office/drawing/2014/main" id="{77EB2E4F-3535-41CC-820A-B2533BC3CDE1}"/>
                  </a:ext>
                </a:extLst>
              </p:cNvPr>
              <p:cNvSpPr/>
              <p:nvPr/>
            </p:nvSpPr>
            <p:spPr>
              <a:xfrm>
                <a:off x="4876162" y="4780743"/>
                <a:ext cx="432000" cy="22299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rPr>
                  <a:t>User Story</a:t>
                </a:r>
              </a:p>
            </p:txBody>
          </p:sp>
          <p:sp>
            <p:nvSpPr>
              <p:cNvPr id="253" name="Rectangle : coins arrondis 53">
                <a:extLst>
                  <a:ext uri="{FF2B5EF4-FFF2-40B4-BE49-F238E27FC236}">
                    <a16:creationId xmlns:a16="http://schemas.microsoft.com/office/drawing/2014/main" id="{8706D09E-13FD-4347-AFD4-40F7D6174C2A}"/>
                  </a:ext>
                </a:extLst>
              </p:cNvPr>
              <p:cNvSpPr/>
              <p:nvPr/>
            </p:nvSpPr>
            <p:spPr>
              <a:xfrm>
                <a:off x="4876162" y="5064212"/>
                <a:ext cx="432000" cy="222990"/>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endParaRPr>
              </a:p>
            </p:txBody>
          </p:sp>
          <p:sp>
            <p:nvSpPr>
              <p:cNvPr id="254" name="Rectangle : coins arrondis 53">
                <a:extLst>
                  <a:ext uri="{FF2B5EF4-FFF2-40B4-BE49-F238E27FC236}">
                    <a16:creationId xmlns:a16="http://schemas.microsoft.com/office/drawing/2014/main" id="{2A65BAAA-290D-4F59-8FA6-B3D41D08280F}"/>
                  </a:ext>
                </a:extLst>
              </p:cNvPr>
              <p:cNvSpPr/>
              <p:nvPr/>
            </p:nvSpPr>
            <p:spPr>
              <a:xfrm>
                <a:off x="4876162" y="5347680"/>
                <a:ext cx="432000" cy="222990"/>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endParaRPr>
              </a:p>
            </p:txBody>
          </p:sp>
          <p:sp>
            <p:nvSpPr>
              <p:cNvPr id="255" name="Rectangle : coins arrondis 53">
                <a:extLst>
                  <a:ext uri="{FF2B5EF4-FFF2-40B4-BE49-F238E27FC236}">
                    <a16:creationId xmlns:a16="http://schemas.microsoft.com/office/drawing/2014/main" id="{72FD86D3-3A35-47BB-B1DB-7292FB95AC5A}"/>
                  </a:ext>
                </a:extLst>
              </p:cNvPr>
              <p:cNvSpPr/>
              <p:nvPr/>
            </p:nvSpPr>
            <p:spPr>
              <a:xfrm>
                <a:off x="4279485" y="5620456"/>
                <a:ext cx="432000" cy="222990"/>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endParaRPr>
              </a:p>
            </p:txBody>
          </p:sp>
          <p:sp>
            <p:nvSpPr>
              <p:cNvPr id="256" name="Rectangle : coins arrondis 53">
                <a:extLst>
                  <a:ext uri="{FF2B5EF4-FFF2-40B4-BE49-F238E27FC236}">
                    <a16:creationId xmlns:a16="http://schemas.microsoft.com/office/drawing/2014/main" id="{B3B9BE1D-1458-4EA6-B428-262ADAB4DBB6}"/>
                  </a:ext>
                </a:extLst>
              </p:cNvPr>
              <p:cNvSpPr/>
              <p:nvPr/>
            </p:nvSpPr>
            <p:spPr>
              <a:xfrm>
                <a:off x="4876162" y="5620456"/>
                <a:ext cx="432000" cy="222990"/>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endParaRPr>
              </a:p>
            </p:txBody>
          </p:sp>
          <p:sp>
            <p:nvSpPr>
              <p:cNvPr id="257" name="Rectangle : coins arrondis 54">
                <a:extLst>
                  <a:ext uri="{FF2B5EF4-FFF2-40B4-BE49-F238E27FC236}">
                    <a16:creationId xmlns:a16="http://schemas.microsoft.com/office/drawing/2014/main" id="{931BD389-8BD0-4A46-B96C-BC0483A1E39F}"/>
                  </a:ext>
                </a:extLst>
              </p:cNvPr>
              <p:cNvSpPr/>
              <p:nvPr/>
            </p:nvSpPr>
            <p:spPr>
              <a:xfrm>
                <a:off x="5499063" y="4274941"/>
                <a:ext cx="540000" cy="1622741"/>
              </a:xfrm>
              <a:prstGeom prst="roundRect">
                <a:avLst>
                  <a:gd name="adj" fmla="val 82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err="1">
                    <a:ln>
                      <a:noFill/>
                    </a:ln>
                    <a:solidFill>
                      <a:srgbClr val="FFFFFF"/>
                    </a:solidFill>
                    <a:effectLst/>
                    <a:uLnTx/>
                    <a:uFillTx/>
                    <a:ea typeface="+mn-ea"/>
                    <a:cs typeface="Calibri" panose="020F0502020204030204" pitchFamily="34" charset="0"/>
                  </a:rPr>
                  <a:t>Feature</a:t>
                </a:r>
                <a:endPar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endParaRPr>
              </a:p>
            </p:txBody>
          </p:sp>
          <p:sp>
            <p:nvSpPr>
              <p:cNvPr id="258" name="Rectangle : coins arrondis 54">
                <a:extLst>
                  <a:ext uri="{FF2B5EF4-FFF2-40B4-BE49-F238E27FC236}">
                    <a16:creationId xmlns:a16="http://schemas.microsoft.com/office/drawing/2014/main" id="{532484A7-1984-42F7-B2B3-ECBFE1DC2BCE}"/>
                  </a:ext>
                </a:extLst>
              </p:cNvPr>
              <p:cNvSpPr/>
              <p:nvPr/>
            </p:nvSpPr>
            <p:spPr>
              <a:xfrm>
                <a:off x="6087563" y="4274941"/>
                <a:ext cx="540000" cy="1622741"/>
              </a:xfrm>
              <a:prstGeom prst="roundRect">
                <a:avLst>
                  <a:gd name="adj" fmla="val 82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err="1">
                    <a:ln>
                      <a:noFill/>
                    </a:ln>
                    <a:solidFill>
                      <a:srgbClr val="FFFFFF"/>
                    </a:solidFill>
                    <a:effectLst/>
                    <a:uLnTx/>
                    <a:uFillTx/>
                    <a:ea typeface="+mn-ea"/>
                    <a:cs typeface="Calibri" panose="020F0502020204030204" pitchFamily="34" charset="0"/>
                  </a:rPr>
                  <a:t>Feature</a:t>
                </a:r>
                <a:endPar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endParaRPr>
              </a:p>
            </p:txBody>
          </p:sp>
          <p:sp>
            <p:nvSpPr>
              <p:cNvPr id="259" name="Rectangle : coins arrondis 53">
                <a:extLst>
                  <a:ext uri="{FF2B5EF4-FFF2-40B4-BE49-F238E27FC236}">
                    <a16:creationId xmlns:a16="http://schemas.microsoft.com/office/drawing/2014/main" id="{0162A5ED-6DF0-423B-BDE0-C726B141E723}"/>
                  </a:ext>
                </a:extLst>
              </p:cNvPr>
              <p:cNvSpPr/>
              <p:nvPr/>
            </p:nvSpPr>
            <p:spPr>
              <a:xfrm>
                <a:off x="5555257" y="4497274"/>
                <a:ext cx="432000" cy="22299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rPr>
                  <a:t>User Story</a:t>
                </a:r>
              </a:p>
            </p:txBody>
          </p:sp>
          <p:sp>
            <p:nvSpPr>
              <p:cNvPr id="260" name="Rectangle : coins arrondis 53">
                <a:extLst>
                  <a:ext uri="{FF2B5EF4-FFF2-40B4-BE49-F238E27FC236}">
                    <a16:creationId xmlns:a16="http://schemas.microsoft.com/office/drawing/2014/main" id="{131BC796-B0C4-416A-A64B-436C934B9949}"/>
                  </a:ext>
                </a:extLst>
              </p:cNvPr>
              <p:cNvSpPr/>
              <p:nvPr/>
            </p:nvSpPr>
            <p:spPr>
              <a:xfrm>
                <a:off x="5555257" y="4780743"/>
                <a:ext cx="432000" cy="22299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rPr>
                  <a:t>User Story</a:t>
                </a:r>
              </a:p>
            </p:txBody>
          </p:sp>
          <p:sp>
            <p:nvSpPr>
              <p:cNvPr id="261" name="Rectangle : coins arrondis 53">
                <a:extLst>
                  <a:ext uri="{FF2B5EF4-FFF2-40B4-BE49-F238E27FC236}">
                    <a16:creationId xmlns:a16="http://schemas.microsoft.com/office/drawing/2014/main" id="{30EB0128-053A-4C86-ABD8-7B8CC5ABB36E}"/>
                  </a:ext>
                </a:extLst>
              </p:cNvPr>
              <p:cNvSpPr/>
              <p:nvPr/>
            </p:nvSpPr>
            <p:spPr>
              <a:xfrm>
                <a:off x="5555257" y="5064212"/>
                <a:ext cx="432000" cy="22299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rPr>
                  <a:t>User Story</a:t>
                </a:r>
              </a:p>
            </p:txBody>
          </p:sp>
          <p:sp>
            <p:nvSpPr>
              <p:cNvPr id="262" name="Rectangle : coins arrondis 53">
                <a:extLst>
                  <a:ext uri="{FF2B5EF4-FFF2-40B4-BE49-F238E27FC236}">
                    <a16:creationId xmlns:a16="http://schemas.microsoft.com/office/drawing/2014/main" id="{A61C794F-4EDE-4CA7-8171-C02FAF08892C}"/>
                  </a:ext>
                </a:extLst>
              </p:cNvPr>
              <p:cNvSpPr/>
              <p:nvPr/>
            </p:nvSpPr>
            <p:spPr>
              <a:xfrm>
                <a:off x="5555257" y="5347680"/>
                <a:ext cx="432000" cy="222990"/>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endParaRPr>
              </a:p>
            </p:txBody>
          </p:sp>
          <p:sp>
            <p:nvSpPr>
              <p:cNvPr id="263" name="Rectangle : coins arrondis 53">
                <a:extLst>
                  <a:ext uri="{FF2B5EF4-FFF2-40B4-BE49-F238E27FC236}">
                    <a16:creationId xmlns:a16="http://schemas.microsoft.com/office/drawing/2014/main" id="{3F1EF467-4C7D-4FA0-A602-0C785B0DE9C9}"/>
                  </a:ext>
                </a:extLst>
              </p:cNvPr>
              <p:cNvSpPr/>
              <p:nvPr/>
            </p:nvSpPr>
            <p:spPr>
              <a:xfrm>
                <a:off x="6151934" y="4497274"/>
                <a:ext cx="432000" cy="22299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rPr>
                  <a:t>User Story</a:t>
                </a:r>
              </a:p>
            </p:txBody>
          </p:sp>
          <p:sp>
            <p:nvSpPr>
              <p:cNvPr id="264" name="Rectangle : coins arrondis 53">
                <a:extLst>
                  <a:ext uri="{FF2B5EF4-FFF2-40B4-BE49-F238E27FC236}">
                    <a16:creationId xmlns:a16="http://schemas.microsoft.com/office/drawing/2014/main" id="{87E78FF2-D404-4332-96EE-BB0FBF0AECBA}"/>
                  </a:ext>
                </a:extLst>
              </p:cNvPr>
              <p:cNvSpPr/>
              <p:nvPr/>
            </p:nvSpPr>
            <p:spPr>
              <a:xfrm>
                <a:off x="6151934" y="4780743"/>
                <a:ext cx="432000" cy="22299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rPr>
                  <a:t>User Story</a:t>
                </a:r>
              </a:p>
            </p:txBody>
          </p:sp>
          <p:sp>
            <p:nvSpPr>
              <p:cNvPr id="265" name="Rectangle : coins arrondis 53">
                <a:extLst>
                  <a:ext uri="{FF2B5EF4-FFF2-40B4-BE49-F238E27FC236}">
                    <a16:creationId xmlns:a16="http://schemas.microsoft.com/office/drawing/2014/main" id="{58F6A2DD-C750-4F6F-A449-2258AC89A7D1}"/>
                  </a:ext>
                </a:extLst>
              </p:cNvPr>
              <p:cNvSpPr/>
              <p:nvPr/>
            </p:nvSpPr>
            <p:spPr>
              <a:xfrm>
                <a:off x="6151934" y="5064212"/>
                <a:ext cx="432000" cy="222990"/>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endParaRPr>
              </a:p>
            </p:txBody>
          </p:sp>
          <p:sp>
            <p:nvSpPr>
              <p:cNvPr id="266" name="Rectangle : coins arrondis 53">
                <a:extLst>
                  <a:ext uri="{FF2B5EF4-FFF2-40B4-BE49-F238E27FC236}">
                    <a16:creationId xmlns:a16="http://schemas.microsoft.com/office/drawing/2014/main" id="{8AD6348E-5566-4DA6-BF5E-C0A5158FCD28}"/>
                  </a:ext>
                </a:extLst>
              </p:cNvPr>
              <p:cNvSpPr/>
              <p:nvPr/>
            </p:nvSpPr>
            <p:spPr>
              <a:xfrm>
                <a:off x="6151934" y="5347680"/>
                <a:ext cx="432000" cy="222990"/>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endParaRPr>
              </a:p>
            </p:txBody>
          </p:sp>
          <p:sp>
            <p:nvSpPr>
              <p:cNvPr id="267" name="Rectangle : coins arrondis 53">
                <a:extLst>
                  <a:ext uri="{FF2B5EF4-FFF2-40B4-BE49-F238E27FC236}">
                    <a16:creationId xmlns:a16="http://schemas.microsoft.com/office/drawing/2014/main" id="{87D8C40A-8507-4B24-B177-D9E4C814C36F}"/>
                  </a:ext>
                </a:extLst>
              </p:cNvPr>
              <p:cNvSpPr/>
              <p:nvPr/>
            </p:nvSpPr>
            <p:spPr>
              <a:xfrm>
                <a:off x="5555257" y="5620456"/>
                <a:ext cx="432000" cy="222990"/>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endParaRPr>
              </a:p>
            </p:txBody>
          </p:sp>
          <p:sp>
            <p:nvSpPr>
              <p:cNvPr id="268" name="Rectangle : coins arrondis 53">
                <a:extLst>
                  <a:ext uri="{FF2B5EF4-FFF2-40B4-BE49-F238E27FC236}">
                    <a16:creationId xmlns:a16="http://schemas.microsoft.com/office/drawing/2014/main" id="{B0054BA6-1CD7-4087-93A1-FA88F9FC9AEA}"/>
                  </a:ext>
                </a:extLst>
              </p:cNvPr>
              <p:cNvSpPr/>
              <p:nvPr/>
            </p:nvSpPr>
            <p:spPr>
              <a:xfrm>
                <a:off x="6151934" y="5620456"/>
                <a:ext cx="432000" cy="222990"/>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a:ln>
                    <a:noFill/>
                  </a:ln>
                  <a:solidFill>
                    <a:srgbClr val="FFFFFF"/>
                  </a:solidFill>
                  <a:effectLst/>
                  <a:uLnTx/>
                  <a:uFillTx/>
                  <a:ea typeface="+mn-ea"/>
                  <a:cs typeface="Calibri" panose="020F0502020204030204" pitchFamily="34" charset="0"/>
                </a:endParaRPr>
              </a:p>
            </p:txBody>
          </p:sp>
        </p:grpSp>
        <p:sp>
          <p:nvSpPr>
            <p:cNvPr id="242" name="Rectangle : coins arrondis 50">
              <a:extLst>
                <a:ext uri="{FF2B5EF4-FFF2-40B4-BE49-F238E27FC236}">
                  <a16:creationId xmlns:a16="http://schemas.microsoft.com/office/drawing/2014/main" id="{CE6153A8-8D34-4A06-B275-67A89D904191}"/>
                </a:ext>
              </a:extLst>
            </p:cNvPr>
            <p:cNvSpPr/>
            <p:nvPr/>
          </p:nvSpPr>
          <p:spPr>
            <a:xfrm>
              <a:off x="4701038" y="3623888"/>
              <a:ext cx="1452560" cy="2143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prstClr val="black"/>
                  </a:solidFill>
                  <a:effectLst/>
                  <a:uLnTx/>
                  <a:uFillTx/>
                  <a:ea typeface="+mn-ea"/>
                  <a:cs typeface="+mn-cs"/>
                </a:rPr>
                <a:t>Product </a:t>
              </a:r>
              <a:r>
                <a:rPr kumimoji="0" lang="fr-FR" sz="1000" b="1" i="0" u="none" strike="noStrike" kern="1200" cap="none" spc="0" normalizeH="0" baseline="0" noProof="0" err="1">
                  <a:ln>
                    <a:noFill/>
                  </a:ln>
                  <a:solidFill>
                    <a:prstClr val="black"/>
                  </a:solidFill>
                  <a:effectLst/>
                  <a:uLnTx/>
                  <a:uFillTx/>
                  <a:ea typeface="+mn-ea"/>
                  <a:cs typeface="+mn-cs"/>
                </a:rPr>
                <a:t>Backlog</a:t>
              </a:r>
              <a:endParaRPr kumimoji="0" lang="fr-FR" sz="1000" b="1" i="0" u="none" strike="noStrike" kern="1200" cap="none" spc="0" normalizeH="0" baseline="0" noProof="0">
                <a:ln>
                  <a:noFill/>
                </a:ln>
                <a:solidFill>
                  <a:prstClr val="black"/>
                </a:solidFill>
                <a:effectLst/>
                <a:uLnTx/>
                <a:uFillTx/>
                <a:ea typeface="+mn-ea"/>
                <a:cs typeface="+mn-cs"/>
              </a:endParaRPr>
            </a:p>
          </p:txBody>
        </p:sp>
      </p:grpSp>
    </p:spTree>
    <p:extLst>
      <p:ext uri="{BB962C8B-B14F-4D97-AF65-F5344CB8AC3E}">
        <p14:creationId xmlns:p14="http://schemas.microsoft.com/office/powerpoint/2010/main" val="2659522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9ABAD5-14DA-47B7-8D38-B438F565B495}"/>
              </a:ext>
            </a:extLst>
          </p:cNvPr>
          <p:cNvSpPr>
            <a:spLocks noGrp="1"/>
          </p:cNvSpPr>
          <p:nvPr>
            <p:ph type="title"/>
          </p:nvPr>
        </p:nvSpPr>
        <p:spPr/>
        <p:txBody>
          <a:bodyPr/>
          <a:lstStyle/>
          <a:p>
            <a:r>
              <a:rPr lang="en-US" dirty="0">
                <a:latin typeface="+mn-lt"/>
              </a:rPr>
              <a:t>Example of a Product Backlog and its breakdown</a:t>
            </a:r>
            <a:endParaRPr lang="fr-FR" dirty="0">
              <a:latin typeface="+mn-lt"/>
            </a:endParaRPr>
          </a:p>
        </p:txBody>
      </p:sp>
      <p:graphicFrame>
        <p:nvGraphicFramePr>
          <p:cNvPr id="72" name="Table 10">
            <a:extLst>
              <a:ext uri="{FF2B5EF4-FFF2-40B4-BE49-F238E27FC236}">
                <a16:creationId xmlns:a16="http://schemas.microsoft.com/office/drawing/2014/main" id="{7B400B17-FB0F-4339-ADF0-29D021FCD0B4}"/>
              </a:ext>
            </a:extLst>
          </p:cNvPr>
          <p:cNvGraphicFramePr>
            <a:graphicFrameLocks noGrp="1"/>
          </p:cNvGraphicFramePr>
          <p:nvPr/>
        </p:nvGraphicFramePr>
        <p:xfrm>
          <a:off x="550199" y="1100233"/>
          <a:ext cx="11162373" cy="5043145"/>
        </p:xfrm>
        <a:graphic>
          <a:graphicData uri="http://schemas.openxmlformats.org/drawingml/2006/table">
            <a:tbl>
              <a:tblPr firstRow="1" bandRow="1">
                <a:tableStyleId>{B301B821-A1FF-4177-AEE7-76D212191A09}</a:tableStyleId>
              </a:tblPr>
              <a:tblGrid>
                <a:gridCol w="1060621">
                  <a:extLst>
                    <a:ext uri="{9D8B030D-6E8A-4147-A177-3AD203B41FA5}">
                      <a16:colId xmlns:a16="http://schemas.microsoft.com/office/drawing/2014/main" val="1145388989"/>
                    </a:ext>
                  </a:extLst>
                </a:gridCol>
                <a:gridCol w="1060621">
                  <a:extLst>
                    <a:ext uri="{9D8B030D-6E8A-4147-A177-3AD203B41FA5}">
                      <a16:colId xmlns:a16="http://schemas.microsoft.com/office/drawing/2014/main" val="813736432"/>
                    </a:ext>
                  </a:extLst>
                </a:gridCol>
                <a:gridCol w="4207743">
                  <a:extLst>
                    <a:ext uri="{9D8B030D-6E8A-4147-A177-3AD203B41FA5}">
                      <a16:colId xmlns:a16="http://schemas.microsoft.com/office/drawing/2014/main" val="3484649830"/>
                    </a:ext>
                  </a:extLst>
                </a:gridCol>
                <a:gridCol w="608701">
                  <a:extLst>
                    <a:ext uri="{9D8B030D-6E8A-4147-A177-3AD203B41FA5}">
                      <a16:colId xmlns:a16="http://schemas.microsoft.com/office/drawing/2014/main" val="3986826520"/>
                    </a:ext>
                  </a:extLst>
                </a:gridCol>
                <a:gridCol w="630054">
                  <a:extLst>
                    <a:ext uri="{9D8B030D-6E8A-4147-A177-3AD203B41FA5}">
                      <a16:colId xmlns:a16="http://schemas.microsoft.com/office/drawing/2014/main" val="2745163872"/>
                    </a:ext>
                  </a:extLst>
                </a:gridCol>
                <a:gridCol w="703993">
                  <a:extLst>
                    <a:ext uri="{9D8B030D-6E8A-4147-A177-3AD203B41FA5}">
                      <a16:colId xmlns:a16="http://schemas.microsoft.com/office/drawing/2014/main" val="1799158820"/>
                    </a:ext>
                  </a:extLst>
                </a:gridCol>
                <a:gridCol w="630989">
                  <a:extLst>
                    <a:ext uri="{9D8B030D-6E8A-4147-A177-3AD203B41FA5}">
                      <a16:colId xmlns:a16="http://schemas.microsoft.com/office/drawing/2014/main" val="1123305013"/>
                    </a:ext>
                  </a:extLst>
                </a:gridCol>
                <a:gridCol w="753217">
                  <a:extLst>
                    <a:ext uri="{9D8B030D-6E8A-4147-A177-3AD203B41FA5}">
                      <a16:colId xmlns:a16="http://schemas.microsoft.com/office/drawing/2014/main" val="1581132281"/>
                    </a:ext>
                  </a:extLst>
                </a:gridCol>
                <a:gridCol w="753217">
                  <a:extLst>
                    <a:ext uri="{9D8B030D-6E8A-4147-A177-3AD203B41FA5}">
                      <a16:colId xmlns:a16="http://schemas.microsoft.com/office/drawing/2014/main" val="3347248473"/>
                    </a:ext>
                  </a:extLst>
                </a:gridCol>
                <a:gridCol w="753217">
                  <a:extLst>
                    <a:ext uri="{9D8B030D-6E8A-4147-A177-3AD203B41FA5}">
                      <a16:colId xmlns:a16="http://schemas.microsoft.com/office/drawing/2014/main" val="1294469713"/>
                    </a:ext>
                  </a:extLst>
                </a:gridCol>
              </a:tblGrid>
              <a:tr h="365760">
                <a:tc>
                  <a:txBody>
                    <a:bodyPr/>
                    <a:lstStyle/>
                    <a:p>
                      <a:pPr algn="ctr" fontAlgn="ctr"/>
                      <a:r>
                        <a:rPr lang="en-US" sz="900" u="none" strike="noStrike" noProof="0">
                          <a:effectLst/>
                          <a:latin typeface="+mn-lt"/>
                        </a:rPr>
                        <a:t>Epic</a:t>
                      </a:r>
                      <a:endParaRPr lang="en-US" sz="900" b="1" i="0" u="none" strike="noStrike" noProof="0">
                        <a:solidFill>
                          <a:schemeClr val="bg1"/>
                        </a:solidFill>
                        <a:effectLst/>
                        <a:latin typeface="+mn-lt"/>
                      </a:endParaRPr>
                    </a:p>
                  </a:txBody>
                  <a:tcPr marL="6350" marR="6350" marT="635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u="none" strike="noStrike" noProof="0">
                          <a:effectLst/>
                          <a:latin typeface="+mn-lt"/>
                        </a:rPr>
                        <a:t>Feature</a:t>
                      </a:r>
                      <a:endParaRPr lang="en-US" sz="900" b="1" i="0" u="none" strike="noStrike" noProof="0">
                        <a:solidFill>
                          <a:schemeClr val="bg1"/>
                        </a:solidFill>
                        <a:effectLst/>
                        <a:latin typeface="+mn-lt"/>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u="none" strike="noStrike" noProof="0">
                          <a:effectLst/>
                          <a:latin typeface="+mn-lt"/>
                        </a:rPr>
                        <a:t>User Story</a:t>
                      </a:r>
                      <a:endParaRPr lang="en-US" sz="900" b="1" i="0" u="none" strike="noStrike" noProof="0">
                        <a:solidFill>
                          <a:schemeClr val="bg1"/>
                        </a:solidFill>
                        <a:effectLst/>
                        <a:latin typeface="+mn-lt"/>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u="none" strike="noStrike" noProof="0">
                          <a:effectLst/>
                          <a:latin typeface="+mn-lt"/>
                        </a:rPr>
                        <a:t>Release</a:t>
                      </a:r>
                      <a:endParaRPr lang="en-US" sz="900" b="1" i="0" u="none" strike="noStrike" noProof="0">
                        <a:solidFill>
                          <a:schemeClr val="bg1"/>
                        </a:solidFill>
                        <a:effectLst/>
                        <a:latin typeface="+mn-lt"/>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u="none" strike="noStrike" noProof="0">
                          <a:effectLst/>
                          <a:latin typeface="+mn-lt"/>
                        </a:rPr>
                        <a:t>Business value</a:t>
                      </a:r>
                      <a:endParaRPr lang="en-US" sz="900" b="1" i="0" u="none" strike="noStrike" noProof="0">
                        <a:solidFill>
                          <a:schemeClr val="bg1"/>
                        </a:solidFill>
                        <a:effectLst/>
                        <a:latin typeface="+mn-lt"/>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u="none" strike="noStrike" noProof="0">
                          <a:effectLst/>
                          <a:latin typeface="+mn-lt"/>
                        </a:rPr>
                        <a:t>Sizing</a:t>
                      </a:r>
                      <a:endParaRPr lang="en-US" sz="900" b="1" i="0" u="none" strike="noStrike" noProof="0">
                        <a:solidFill>
                          <a:schemeClr val="bg1"/>
                        </a:solidFill>
                        <a:effectLst/>
                        <a:latin typeface="+mn-lt"/>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u="none" strike="noStrike" noProof="0">
                          <a:effectLst/>
                          <a:latin typeface="+mn-lt"/>
                        </a:rPr>
                        <a:t>Data</a:t>
                      </a:r>
                      <a:endParaRPr lang="en-US" sz="900" b="1" i="0" u="none" strike="noStrike" noProof="0">
                        <a:solidFill>
                          <a:schemeClr val="bg1"/>
                        </a:solidFill>
                        <a:effectLst/>
                        <a:latin typeface="+mn-lt"/>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sz="900" u="none" strike="noStrike" noProof="0">
                          <a:effectLst/>
                          <a:latin typeface="+mn-lt"/>
                        </a:rPr>
                        <a:t>Back End</a:t>
                      </a:r>
                      <a:endParaRPr lang="en-US" sz="900" b="1" i="0" u="none" strike="noStrike" noProof="0">
                        <a:solidFill>
                          <a:schemeClr val="bg1"/>
                        </a:solidFill>
                        <a:effectLst/>
                        <a:latin typeface="+mn-lt"/>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sz="900" u="none" strike="noStrike" noProof="0">
                          <a:effectLst/>
                          <a:latin typeface="+mn-lt"/>
                        </a:rPr>
                        <a:t>Front End</a:t>
                      </a:r>
                      <a:endParaRPr lang="en-US" sz="900" b="1" i="0" u="none" strike="noStrike" noProof="0">
                        <a:solidFill>
                          <a:schemeClr val="bg1"/>
                        </a:solidFill>
                        <a:effectLst/>
                        <a:latin typeface="+mn-lt"/>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sz="900" u="none" strike="noStrike" noProof="0">
                          <a:effectLst/>
                          <a:latin typeface="+mn-lt"/>
                        </a:rPr>
                        <a:t>Mock-ups validated</a:t>
                      </a:r>
                      <a:endParaRPr lang="en-US" sz="900" b="1" i="0" u="none" strike="noStrike" noProof="0">
                        <a:solidFill>
                          <a:schemeClr val="bg1"/>
                        </a:solidFill>
                        <a:effectLst/>
                        <a:latin typeface="+mn-lt"/>
                      </a:endParaRPr>
                    </a:p>
                  </a:txBody>
                  <a:tcPr marL="6350" marR="6350" marT="635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690223"/>
                  </a:ext>
                </a:extLst>
              </a:tr>
              <a:tr h="594726">
                <a:tc>
                  <a:txBody>
                    <a:bodyPr/>
                    <a:lstStyle/>
                    <a:p>
                      <a:pPr algn="ctr" fontAlgn="ctr"/>
                      <a:r>
                        <a:rPr lang="en-US" sz="900" b="1" u="none" strike="noStrike" noProof="0">
                          <a:solidFill>
                            <a:schemeClr val="tx1"/>
                          </a:solidFill>
                          <a:effectLst/>
                          <a:latin typeface="+mn-lt"/>
                        </a:rPr>
                        <a:t>1. Initiate data extraction</a:t>
                      </a:r>
                      <a:endParaRPr lang="en-US" sz="900" b="1" i="0" u="none" strike="noStrike" noProof="0">
                        <a:solidFill>
                          <a:schemeClr val="tx1"/>
                        </a:solidFill>
                        <a:effectLst/>
                        <a:latin typeface="+mn-lt"/>
                      </a:endParaRPr>
                    </a:p>
                  </a:txBody>
                  <a:tcPr marL="6350" marR="6350" marT="6350" marB="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solidFill>
                            <a:schemeClr val="tx1"/>
                          </a:solidFill>
                          <a:effectLst/>
                          <a:latin typeface="+mn-lt"/>
                        </a:rPr>
                        <a:t>Tag potential clients</a:t>
                      </a:r>
                      <a:endParaRPr lang="en-US" sz="900" b="0" i="0" u="none" strike="noStrike" noProof="0">
                        <a:solidFill>
                          <a:schemeClr val="tx1"/>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noProof="0">
                          <a:solidFill>
                            <a:schemeClr val="tx1"/>
                          </a:solidFill>
                          <a:effectLst/>
                          <a:latin typeface="+mn-lt"/>
                        </a:rPr>
                        <a:t>As an analyst, I should be able to tag potential clients as “Joker” so that I can upload the excel loader previously created in CRF to retrieve  their information</a:t>
                      </a:r>
                      <a:endParaRPr lang="en-US" sz="900" b="0" i="0" u="none" strike="noStrike" noProof="0">
                        <a:solidFill>
                          <a:schemeClr val="tx1"/>
                        </a:solidFill>
                        <a:effectLst/>
                        <a:latin typeface="+mn-lt"/>
                      </a:endParaRPr>
                    </a:p>
                  </a:txBody>
                  <a:tcPr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S6</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3.5/5</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b="1" u="none" strike="noStrike" noProof="0">
                          <a:solidFill>
                            <a:schemeClr val="accent4"/>
                          </a:solidFill>
                          <a:effectLst/>
                          <a:latin typeface="+mn-lt"/>
                        </a:rPr>
                        <a:t>1</a:t>
                      </a:r>
                      <a:endParaRPr lang="en-US" sz="900" b="1" i="0" u="none" strike="noStrike" noProof="0">
                        <a:solidFill>
                          <a:schemeClr val="accent4"/>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0</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1</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0</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To be updated</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55954613"/>
                  </a:ext>
                </a:extLst>
              </a:tr>
              <a:tr h="396841">
                <a:tc rowSpan="3">
                  <a:txBody>
                    <a:bodyPr/>
                    <a:lstStyle/>
                    <a:p>
                      <a:pPr algn="ctr" fontAlgn="ctr"/>
                      <a:r>
                        <a:rPr lang="en-US" sz="900" b="1" u="none" strike="noStrike" noProof="0">
                          <a:solidFill>
                            <a:schemeClr val="tx1"/>
                          </a:solidFill>
                          <a:effectLst/>
                          <a:latin typeface="+mn-lt"/>
                        </a:rPr>
                        <a:t>2. Extract data</a:t>
                      </a:r>
                      <a:endParaRPr lang="en-US" sz="900" b="1" i="0" u="none" strike="noStrike" noProof="0">
                        <a:solidFill>
                          <a:schemeClr val="tx1"/>
                        </a:solidFill>
                        <a:effectLst/>
                        <a:latin typeface="+mn-lt"/>
                      </a:endParaRPr>
                    </a:p>
                  </a:txBody>
                  <a:tcPr marL="6350" marR="6350" marT="6350" marB="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ctr"/>
                      <a:r>
                        <a:rPr lang="en-US" sz="900" u="none" strike="noStrike" kern="1200" noProof="0">
                          <a:solidFill>
                            <a:schemeClr val="tx1"/>
                          </a:solidFill>
                          <a:effectLst/>
                          <a:latin typeface="+mn-lt"/>
                          <a:ea typeface="+mn-ea"/>
                          <a:cs typeface="+mn-cs"/>
                        </a:rPr>
                        <a:t>Extract text data</a:t>
                      </a:r>
                      <a:endParaRPr lang="en-US" sz="900" b="0" i="0" u="none" strike="noStrike" kern="1200" noProof="0">
                        <a:solidFill>
                          <a:schemeClr val="tx1"/>
                        </a:solidFill>
                        <a:effectLst/>
                        <a:latin typeface="+mn-lt"/>
                        <a:ea typeface="+mn-ea"/>
                        <a:cs typeface="+mn-cs"/>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noProof="0">
                          <a:solidFill>
                            <a:schemeClr val="tx1"/>
                          </a:solidFill>
                          <a:effectLst/>
                          <a:latin typeface="+mn-lt"/>
                        </a:rPr>
                        <a:t>As an analyst, I want to make sure that the algorithm recognizes requests that have already been completed, and shows me the existing requests</a:t>
                      </a:r>
                      <a:endParaRPr lang="en-US" sz="900" b="0" i="0" u="none" strike="noStrike" noProof="0">
                        <a:solidFill>
                          <a:schemeClr val="tx1"/>
                        </a:solidFill>
                        <a:effectLst/>
                        <a:latin typeface="+mn-lt"/>
                      </a:endParaRPr>
                    </a:p>
                  </a:txBody>
                  <a:tcPr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S6</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TBC </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b="1" u="none" strike="noStrike" noProof="0">
                          <a:solidFill>
                            <a:schemeClr val="accent4"/>
                          </a:solidFill>
                          <a:effectLst/>
                          <a:latin typeface="+mn-lt"/>
                        </a:rPr>
                        <a:t>2</a:t>
                      </a:r>
                      <a:endParaRPr lang="en-US" sz="900" b="1" i="0" u="none" strike="noStrike" noProof="0">
                        <a:solidFill>
                          <a:schemeClr val="accent4"/>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0</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2</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0</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Not needed</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74946661"/>
                  </a:ext>
                </a:extLst>
              </a:tr>
              <a:tr h="542119">
                <a:tc vMerge="1">
                  <a:txBody>
                    <a:bodyPr/>
                    <a:lstStyle/>
                    <a:p>
                      <a:pPr algn="ctr" fontAlgn="ctr"/>
                      <a:endParaRPr lang="en-US" sz="900" b="1" i="0" u="none" strike="noStrike" noProof="0">
                        <a:solidFill>
                          <a:srgbClr val="000000"/>
                        </a:solidFill>
                        <a:effectLst/>
                        <a:latin typeface="+mj-lt"/>
                      </a:endParaRPr>
                    </a:p>
                  </a:txBody>
                  <a:tcPr marL="6350" marR="6350" marT="6350" marB="0" anchor="ctr"/>
                </a:tc>
                <a:tc vMerge="1">
                  <a:txBody>
                    <a:bodyPr/>
                    <a:lstStyle/>
                    <a:p>
                      <a:pPr algn="ctr" fontAlgn="ctr"/>
                      <a:endParaRPr lang="en-US" sz="900" b="0" i="0" u="none" strike="noStrike" noProof="0">
                        <a:solidFill>
                          <a:srgbClr val="000000"/>
                        </a:solidFill>
                        <a:effectLst/>
                        <a:latin typeface="+mj-lt"/>
                      </a:endParaRPr>
                    </a:p>
                  </a:txBody>
                  <a:tcPr marL="6350" marR="6350" marT="6350" marB="0" anchor="ctr"/>
                </a:tc>
                <a:tc>
                  <a:txBody>
                    <a:bodyPr/>
                    <a:lstStyle/>
                    <a:p>
                      <a:pPr algn="l" fontAlgn="ctr"/>
                      <a:r>
                        <a:rPr lang="en-US" sz="900" u="none" strike="noStrike" noProof="0">
                          <a:solidFill>
                            <a:schemeClr val="tx1"/>
                          </a:solidFill>
                          <a:effectLst/>
                          <a:latin typeface="+mn-lt"/>
                        </a:rPr>
                        <a:t>As an analyst, when some items are not found in tables (about ten, defined in workshops), I want the application to search them in text and scrap the relevant paragraph(s) to display them</a:t>
                      </a:r>
                      <a:endParaRPr lang="en-US" sz="900" b="0" i="0" u="none" strike="noStrike" noProof="0">
                        <a:solidFill>
                          <a:schemeClr val="tx1"/>
                        </a:solidFill>
                        <a:effectLst/>
                        <a:latin typeface="+mn-lt"/>
                      </a:endParaRPr>
                    </a:p>
                  </a:txBody>
                  <a:tcPr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S6</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3/5</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b="1" u="none" strike="noStrike" noProof="0">
                          <a:solidFill>
                            <a:schemeClr val="accent4"/>
                          </a:solidFill>
                          <a:effectLst/>
                          <a:latin typeface="+mn-lt"/>
                        </a:rPr>
                        <a:t>11</a:t>
                      </a:r>
                      <a:endParaRPr lang="en-US" sz="900" b="1" i="0" u="none" strike="noStrike" noProof="0">
                        <a:solidFill>
                          <a:schemeClr val="accent4"/>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5</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3</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3</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b="0" i="0" u="none" strike="noStrike" noProof="0">
                          <a:solidFill>
                            <a:srgbClr val="000000"/>
                          </a:solidFill>
                          <a:effectLst/>
                          <a:latin typeface="+mn-lt"/>
                        </a:rPr>
                        <a:t>Done</a:t>
                      </a:r>
                    </a:p>
                  </a:txBody>
                  <a:tcPr marL="6350" marR="6350" marT="6350" marB="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68923426"/>
                  </a:ext>
                </a:extLst>
              </a:tr>
              <a:tr h="363666">
                <a:tc vMerge="1">
                  <a:txBody>
                    <a:bodyPr/>
                    <a:lstStyle/>
                    <a:p>
                      <a:pPr algn="ctr" fontAlgn="ctr"/>
                      <a:endParaRPr lang="en-US" sz="900" b="1" i="0" u="none" strike="noStrike" noProof="0">
                        <a:solidFill>
                          <a:srgbClr val="000000"/>
                        </a:solidFill>
                        <a:effectLst/>
                        <a:latin typeface="+mj-lt"/>
                      </a:endParaRPr>
                    </a:p>
                  </a:txBody>
                  <a:tcPr marL="6350" marR="6350" marT="6350" marB="0" anchor="ctr"/>
                </a:tc>
                <a:tc>
                  <a:txBody>
                    <a:bodyPr/>
                    <a:lstStyle/>
                    <a:p>
                      <a:pPr algn="ctr" fontAlgn="ctr"/>
                      <a:r>
                        <a:rPr lang="en-US" sz="900" u="none" strike="noStrike" noProof="0">
                          <a:solidFill>
                            <a:schemeClr val="tx1"/>
                          </a:solidFill>
                          <a:effectLst/>
                          <a:latin typeface="+mn-lt"/>
                        </a:rPr>
                        <a:t>Manage different languages</a:t>
                      </a:r>
                      <a:endParaRPr lang="en-US" sz="900" b="0" i="0" u="none" strike="noStrike" noProof="0">
                        <a:solidFill>
                          <a:schemeClr val="tx1"/>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noProof="0">
                          <a:solidFill>
                            <a:schemeClr val="tx1"/>
                          </a:solidFill>
                          <a:effectLst/>
                          <a:latin typeface="+mn-lt"/>
                        </a:rPr>
                        <a:t>As an analyst, I want the application to be able to handle every language </a:t>
                      </a:r>
                      <a:r>
                        <a:rPr lang="en-US" sz="900" u="none" strike="noStrike" kern="1200" noProof="0">
                          <a:solidFill>
                            <a:schemeClr val="tx1"/>
                          </a:solidFill>
                          <a:effectLst/>
                          <a:latin typeface="+mn-lt"/>
                          <a:ea typeface="+mn-ea"/>
                          <a:cs typeface="+mn-cs"/>
                        </a:rPr>
                        <a:t>within the scope </a:t>
                      </a:r>
                      <a:r>
                        <a:rPr lang="en-US" sz="900" u="none" strike="noStrike" noProof="0">
                          <a:solidFill>
                            <a:schemeClr val="tx1"/>
                          </a:solidFill>
                          <a:effectLst/>
                          <a:latin typeface="+mn-lt"/>
                        </a:rPr>
                        <a:t>in Latin alphabet</a:t>
                      </a:r>
                      <a:endParaRPr lang="en-US" sz="900" b="0" i="0" u="none" strike="noStrike" noProof="0">
                        <a:solidFill>
                          <a:schemeClr val="tx1"/>
                        </a:solidFill>
                        <a:effectLst/>
                        <a:latin typeface="+mn-lt"/>
                      </a:endParaRPr>
                    </a:p>
                  </a:txBody>
                  <a:tcPr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S6</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3.5/5</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b="1" u="none" strike="noStrike" noProof="0">
                          <a:solidFill>
                            <a:schemeClr val="accent4"/>
                          </a:solidFill>
                          <a:effectLst/>
                          <a:latin typeface="+mn-lt"/>
                        </a:rPr>
                        <a:t>3</a:t>
                      </a:r>
                      <a:endParaRPr lang="en-US" sz="900" b="1" i="0" u="none" strike="noStrike" noProof="0">
                        <a:solidFill>
                          <a:schemeClr val="accent4"/>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2</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1</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0</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Not needed</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584225"/>
                  </a:ext>
                </a:extLst>
              </a:tr>
              <a:tr h="542119">
                <a:tc rowSpan="2">
                  <a:txBody>
                    <a:bodyPr/>
                    <a:lstStyle/>
                    <a:p>
                      <a:pPr algn="ctr" fontAlgn="ctr"/>
                      <a:r>
                        <a:rPr lang="en-US" sz="900" b="1" u="none" strike="noStrike" noProof="0">
                          <a:solidFill>
                            <a:schemeClr val="tx1"/>
                          </a:solidFill>
                          <a:effectLst/>
                          <a:latin typeface="+mn-lt"/>
                        </a:rPr>
                        <a:t>3. Check and Complete</a:t>
                      </a:r>
                      <a:endParaRPr lang="en-US" sz="900" b="1" i="0" u="none" strike="noStrike" noProof="0">
                        <a:solidFill>
                          <a:schemeClr val="tx1"/>
                        </a:solidFill>
                        <a:effectLst/>
                        <a:latin typeface="+mn-lt"/>
                      </a:endParaRPr>
                    </a:p>
                  </a:txBody>
                  <a:tcPr marL="6350" marR="6350" marT="6350" marB="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solidFill>
                            <a:schemeClr val="tx1"/>
                          </a:solidFill>
                          <a:effectLst/>
                          <a:latin typeface="+mn-lt"/>
                        </a:rPr>
                        <a:t>Error notification</a:t>
                      </a:r>
                      <a:endParaRPr lang="en-US" sz="900" b="0" i="0" u="none" strike="noStrike" noProof="0">
                        <a:solidFill>
                          <a:schemeClr val="tx1"/>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noProof="0">
                          <a:solidFill>
                            <a:schemeClr val="tx1"/>
                          </a:solidFill>
                          <a:effectLst/>
                          <a:latin typeface="+mn-lt"/>
                        </a:rPr>
                        <a:t>As an analyst, I want to be able to know when the data extraction has been unsuccessful so that I can relaunch it</a:t>
                      </a:r>
                      <a:endParaRPr lang="en-US" sz="900" b="0" i="0" u="none" strike="noStrike" noProof="0">
                        <a:solidFill>
                          <a:schemeClr val="tx1"/>
                        </a:solidFill>
                        <a:effectLst/>
                        <a:latin typeface="+mn-lt"/>
                      </a:endParaRPr>
                    </a:p>
                  </a:txBody>
                  <a:tcPr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S6</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 TBC</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b="1" u="none" strike="noStrike" noProof="0">
                          <a:solidFill>
                            <a:schemeClr val="accent4"/>
                          </a:solidFill>
                          <a:effectLst/>
                          <a:latin typeface="+mn-lt"/>
                        </a:rPr>
                        <a:t>1</a:t>
                      </a:r>
                      <a:endParaRPr lang="en-US" sz="900" b="1" i="0" u="none" strike="noStrike" noProof="0">
                        <a:solidFill>
                          <a:schemeClr val="accent4"/>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0</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1</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0</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Not needed</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499534"/>
                  </a:ext>
                </a:extLst>
              </a:tr>
              <a:tr h="542119">
                <a:tc vMerge="1">
                  <a:txBody>
                    <a:bodyPr/>
                    <a:lstStyle/>
                    <a:p>
                      <a:pPr algn="ctr" fontAlgn="ctr"/>
                      <a:endParaRPr lang="en-US" sz="900" b="1" i="0" u="none" strike="noStrike" noProof="0">
                        <a:solidFill>
                          <a:srgbClr val="000000"/>
                        </a:solidFill>
                        <a:effectLst/>
                        <a:latin typeface="+mj-lt"/>
                      </a:endParaRPr>
                    </a:p>
                  </a:txBody>
                  <a:tcPr marL="6350" marR="6350" marT="6350" marB="0" anchor="ctr"/>
                </a:tc>
                <a:tc>
                  <a:txBody>
                    <a:bodyPr/>
                    <a:lstStyle/>
                    <a:p>
                      <a:pPr algn="ctr" fontAlgn="ctr"/>
                      <a:r>
                        <a:rPr lang="en-US" sz="900" u="none" strike="noStrike" noProof="0">
                          <a:solidFill>
                            <a:schemeClr val="tx1"/>
                          </a:solidFill>
                          <a:effectLst/>
                          <a:latin typeface="+mn-lt"/>
                        </a:rPr>
                        <a:t>Visualize textual notes</a:t>
                      </a:r>
                      <a:endParaRPr lang="en-US" sz="900" b="0" i="0" u="none" strike="noStrike" noProof="0">
                        <a:solidFill>
                          <a:schemeClr val="tx1"/>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noProof="0">
                          <a:solidFill>
                            <a:schemeClr val="tx1"/>
                          </a:solidFill>
                          <a:effectLst/>
                          <a:latin typeface="+mn-lt"/>
                        </a:rPr>
                        <a:t>As an analyst, I want to visualize relevant textual notes for defined items that have not been found in tables so that I can quickly fill them manually</a:t>
                      </a:r>
                      <a:endParaRPr lang="en-US" sz="900" b="0" i="0" u="none" strike="noStrike" noProof="0">
                        <a:solidFill>
                          <a:schemeClr val="tx1"/>
                        </a:solidFill>
                        <a:effectLst/>
                        <a:latin typeface="+mn-lt"/>
                      </a:endParaRPr>
                    </a:p>
                  </a:txBody>
                  <a:tcPr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S6</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 TBC</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b="1" u="none" strike="noStrike" noProof="0">
                          <a:solidFill>
                            <a:schemeClr val="accent4"/>
                          </a:solidFill>
                          <a:effectLst/>
                          <a:latin typeface="+mn-lt"/>
                        </a:rPr>
                        <a:t>3</a:t>
                      </a:r>
                      <a:endParaRPr lang="en-US" sz="900" b="1" i="0" u="none" strike="noStrike" noProof="0">
                        <a:solidFill>
                          <a:schemeClr val="accent4"/>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0</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0</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3</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To be updated</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4384436"/>
                  </a:ext>
                </a:extLst>
              </a:tr>
              <a:tr h="339159">
                <a:tc row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1" u="none" strike="noStrike" kern="1200" noProof="0">
                          <a:solidFill>
                            <a:schemeClr val="dk1"/>
                          </a:solidFill>
                          <a:effectLst/>
                          <a:latin typeface="+mn-lt"/>
                          <a:ea typeface="+mn-ea"/>
                          <a:cs typeface="+mn-cs"/>
                        </a:rPr>
                        <a:t>Manage access</a:t>
                      </a:r>
                      <a:endParaRPr lang="en-US" sz="900" b="1" i="0" u="none" strike="noStrike" kern="1200" noProof="0">
                        <a:solidFill>
                          <a:srgbClr val="000000"/>
                        </a:solidFill>
                        <a:effectLst/>
                        <a:latin typeface="+mn-lt"/>
                        <a:ea typeface="+mn-ea"/>
                        <a:cs typeface="+mn-cs"/>
                      </a:endParaRPr>
                    </a:p>
                    <a:p>
                      <a:pPr algn="ctr" fontAlgn="ctr"/>
                      <a:r>
                        <a:rPr lang="en-US" sz="900" b="1" u="none" strike="noStrike" noProof="0">
                          <a:effectLst/>
                          <a:latin typeface="+mn-lt"/>
                        </a:rPr>
                        <a:t> </a:t>
                      </a:r>
                      <a:endParaRPr lang="en-US" sz="900" b="1" i="0" u="none" strike="noStrike" noProof="0">
                        <a:solidFill>
                          <a:srgbClr val="000000"/>
                        </a:solidFill>
                        <a:effectLst/>
                        <a:latin typeface="+mn-lt"/>
                      </a:endParaRPr>
                    </a:p>
                  </a:txBody>
                  <a:tcPr marL="6350" marR="6350" marT="6350" marB="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Read only</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1" i="0" u="none" strike="noStrike" noProof="0">
                        <a:solidFill>
                          <a:schemeClr val="accent4"/>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8550070"/>
                  </a:ext>
                </a:extLst>
              </a:tr>
              <a:tr h="339159">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900" b="1" i="0" u="none" strike="noStrike" kern="1200" noProof="0">
                        <a:solidFill>
                          <a:srgbClr val="000000"/>
                        </a:solidFill>
                        <a:effectLst/>
                        <a:latin typeface="+mn-lt"/>
                        <a:ea typeface="+mn-ea"/>
                        <a:cs typeface="+mn-cs"/>
                      </a:endParaRPr>
                    </a:p>
                  </a:txBody>
                  <a:tcPr marL="6350" marR="6350" marT="6350" marB="0" anchor="ctr"/>
                </a:tc>
                <a:tc>
                  <a:txBody>
                    <a:bodyPr/>
                    <a:lstStyle/>
                    <a:p>
                      <a:pPr algn="ctr" fontAlgn="ctr"/>
                      <a:r>
                        <a:rPr lang="en-US" sz="900" b="0" i="0" u="none" strike="noStrike" noProof="0">
                          <a:solidFill>
                            <a:srgbClr val="000000"/>
                          </a:solidFill>
                          <a:effectLst/>
                          <a:latin typeface="+mn-lt"/>
                        </a:rPr>
                        <a:t>Read and modify</a:t>
                      </a: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1" i="0" u="none" strike="noStrike" noProof="0">
                        <a:solidFill>
                          <a:schemeClr val="accent4"/>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5068250"/>
                  </a:ext>
                </a:extLst>
              </a:tr>
              <a:tr h="339159">
                <a:tc vMerge="1">
                  <a:txBody>
                    <a:bodyPr/>
                    <a:lstStyle/>
                    <a:p>
                      <a:pPr algn="ctr" fontAlgn="ctr"/>
                      <a:endParaRPr lang="en-US" sz="900" b="1" i="0" u="none" strike="noStrike" noProof="0">
                        <a:solidFill>
                          <a:srgbClr val="000000"/>
                        </a:solidFill>
                        <a:effectLst/>
                        <a:latin typeface="+mj-lt"/>
                      </a:endParaRPr>
                    </a:p>
                  </a:txBody>
                  <a:tcPr marL="6350" marR="6350" marT="6350" marB="0" anchor="ctr"/>
                </a:tc>
                <a:tc>
                  <a:txBody>
                    <a:bodyPr/>
                    <a:lstStyle/>
                    <a:p>
                      <a:pPr algn="ctr" fontAlgn="ctr"/>
                      <a:r>
                        <a:rPr lang="en-US" sz="900" b="0" i="0" u="none" strike="noStrike" noProof="0">
                          <a:solidFill>
                            <a:srgbClr val="000000"/>
                          </a:solidFill>
                          <a:effectLst/>
                          <a:latin typeface="+mn-lt"/>
                        </a:rPr>
                        <a:t>Admin access</a:t>
                      </a: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dirty="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1" i="0" u="none" strike="noStrike" noProof="0">
                        <a:solidFill>
                          <a:schemeClr val="accent4"/>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5992077"/>
                  </a:ext>
                </a:extLst>
              </a:tr>
              <a:tr h="339159">
                <a:tc rowSpan="2">
                  <a:txBody>
                    <a:bodyPr/>
                    <a:lstStyle/>
                    <a:p>
                      <a:pPr algn="ctr" fontAlgn="ctr"/>
                      <a:r>
                        <a:rPr lang="en-US" sz="900" b="1" u="none" strike="noStrike" kern="1200" noProof="0">
                          <a:solidFill>
                            <a:schemeClr val="dk1"/>
                          </a:solidFill>
                          <a:effectLst/>
                          <a:latin typeface="+mn-lt"/>
                          <a:ea typeface="+mn-ea"/>
                          <a:cs typeface="+mn-cs"/>
                        </a:rPr>
                        <a:t>Dashboard and KPIs</a:t>
                      </a:r>
                      <a:endParaRPr lang="en-US" sz="900" b="1" i="0" u="none" strike="noStrike" noProof="0">
                        <a:solidFill>
                          <a:srgbClr val="000000"/>
                        </a:solidFill>
                        <a:effectLst/>
                        <a:latin typeface="+mn-lt"/>
                      </a:endParaRPr>
                    </a:p>
                  </a:txBody>
                  <a:tcPr marL="6350" marR="6350" marT="6350" marB="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u="none" strike="noStrike" noProof="0">
                          <a:effectLst/>
                          <a:latin typeface="+mn-lt"/>
                        </a:rPr>
                        <a:t>Track the accuracy</a:t>
                      </a: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900" b="0" i="0" u="none" strike="noStrike" noProof="0">
                        <a:solidFill>
                          <a:srgbClr val="000000"/>
                        </a:solidFill>
                        <a:effectLst/>
                        <a:latin typeface="+mn-lt"/>
                      </a:endParaRPr>
                    </a:p>
                  </a:txBody>
                  <a:tcPr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1" i="0" u="none" strike="noStrike" noProof="0">
                        <a:solidFill>
                          <a:schemeClr val="accent4"/>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9230840"/>
                  </a:ext>
                </a:extLst>
              </a:tr>
              <a:tr h="339159">
                <a:tc vMerge="1">
                  <a:txBody>
                    <a:bodyPr/>
                    <a:lstStyle/>
                    <a:p>
                      <a:pPr algn="ctr" fontAlgn="ctr"/>
                      <a:endParaRPr lang="en-US" sz="900" b="1" i="0" u="none" strike="noStrike" noProof="0">
                        <a:solidFill>
                          <a:srgbClr val="000000"/>
                        </a:solidFill>
                        <a:effectLst/>
                        <a:latin typeface="+mj-lt"/>
                      </a:endParaRPr>
                    </a:p>
                  </a:txBody>
                  <a:tcPr marL="6350" marR="6350" marT="6350" marB="0" anchor="ctr"/>
                </a:tc>
                <a:tc>
                  <a:txBody>
                    <a:bodyPr/>
                    <a:lstStyle/>
                    <a:p>
                      <a:pPr algn="ctr" fontAlgn="ctr"/>
                      <a:r>
                        <a:rPr lang="en-US" sz="900" b="0" i="0" u="none" strike="noStrike" noProof="0">
                          <a:solidFill>
                            <a:srgbClr val="000000"/>
                          </a:solidFill>
                          <a:effectLst/>
                          <a:latin typeface="+mn-lt"/>
                        </a:rPr>
                        <a:t>Visualize results</a:t>
                      </a: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900" b="0" i="0" u="none" strike="noStrike" noProof="0" dirty="0">
                        <a:solidFill>
                          <a:srgbClr val="000000"/>
                        </a:solidFill>
                        <a:effectLst/>
                        <a:latin typeface="+mn-lt"/>
                      </a:endParaRPr>
                    </a:p>
                  </a:txBody>
                  <a:tcPr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1" i="0" u="none" strike="noStrike" noProof="0">
                        <a:solidFill>
                          <a:schemeClr val="accent4"/>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noProof="0" dirty="0">
                        <a:solidFill>
                          <a:srgbClr val="000000"/>
                        </a:solidFill>
                        <a:effectLst/>
                        <a:latin typeface="+mn-lt"/>
                      </a:endParaRPr>
                    </a:p>
                  </a:txBody>
                  <a:tcPr marL="6350" marR="6350" marT="6350" marB="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50826640"/>
                  </a:ext>
                </a:extLst>
              </a:tr>
            </a:tbl>
          </a:graphicData>
        </a:graphic>
      </p:graphicFrame>
      <p:sp>
        <p:nvSpPr>
          <p:cNvPr id="73" name="Rectangle: Rounded Corners 30">
            <a:extLst>
              <a:ext uri="{FF2B5EF4-FFF2-40B4-BE49-F238E27FC236}">
                <a16:creationId xmlns:a16="http://schemas.microsoft.com/office/drawing/2014/main" id="{37A057F8-2AD0-4048-870A-B09C3D83C90B}"/>
              </a:ext>
            </a:extLst>
          </p:cNvPr>
          <p:cNvSpPr/>
          <p:nvPr/>
        </p:nvSpPr>
        <p:spPr>
          <a:xfrm>
            <a:off x="550199" y="1181363"/>
            <a:ext cx="1068394" cy="4983004"/>
          </a:xfrm>
          <a:prstGeom prst="roundRect">
            <a:avLst>
              <a:gd name="adj" fmla="val 3684"/>
            </a:avLst>
          </a:prstGeom>
          <a:noFill/>
          <a:ln w="19050">
            <a:solidFill>
              <a:schemeClr val="tx2">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74" name="Rectangle: Rounded Corners 30">
            <a:extLst>
              <a:ext uri="{FF2B5EF4-FFF2-40B4-BE49-F238E27FC236}">
                <a16:creationId xmlns:a16="http://schemas.microsoft.com/office/drawing/2014/main" id="{A31466AA-4A71-43F0-A9BB-A3D0D9CA1341}"/>
              </a:ext>
            </a:extLst>
          </p:cNvPr>
          <p:cNvSpPr/>
          <p:nvPr/>
        </p:nvSpPr>
        <p:spPr>
          <a:xfrm>
            <a:off x="550199" y="1477725"/>
            <a:ext cx="11162376" cy="4023389"/>
          </a:xfrm>
          <a:prstGeom prst="roundRect">
            <a:avLst>
              <a:gd name="adj" fmla="val 3684"/>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highlight>
                <a:srgbClr val="800000"/>
              </a:highlight>
              <a:uLnTx/>
              <a:uFillTx/>
              <a:ea typeface="+mn-ea"/>
              <a:cs typeface="+mn-cs"/>
            </a:endParaRPr>
          </a:p>
        </p:txBody>
      </p:sp>
      <p:sp>
        <p:nvSpPr>
          <p:cNvPr id="75" name="TextBox 74">
            <a:extLst>
              <a:ext uri="{FF2B5EF4-FFF2-40B4-BE49-F238E27FC236}">
                <a16:creationId xmlns:a16="http://schemas.microsoft.com/office/drawing/2014/main" id="{6F6A8958-C9A0-49E6-BD3C-3A639698554A}"/>
              </a:ext>
            </a:extLst>
          </p:cNvPr>
          <p:cNvSpPr txBox="1"/>
          <p:nvPr/>
        </p:nvSpPr>
        <p:spPr>
          <a:xfrm>
            <a:off x="4350864" y="4531821"/>
            <a:ext cx="2578255"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0AD"/>
                </a:solidFill>
                <a:effectLst/>
                <a:uLnTx/>
                <a:uFillTx/>
                <a:ea typeface="+mn-ea"/>
                <a:cs typeface="+mn-cs"/>
              </a:rPr>
              <a:t>The persona always appears in the user stories because it essentially identifies the end user of the functionality</a:t>
            </a:r>
          </a:p>
        </p:txBody>
      </p:sp>
      <p:grpSp>
        <p:nvGrpSpPr>
          <p:cNvPr id="76" name="Group 75">
            <a:extLst>
              <a:ext uri="{FF2B5EF4-FFF2-40B4-BE49-F238E27FC236}">
                <a16:creationId xmlns:a16="http://schemas.microsoft.com/office/drawing/2014/main" id="{7242691D-7921-449B-8D50-9A2508A69958}"/>
              </a:ext>
            </a:extLst>
          </p:cNvPr>
          <p:cNvGrpSpPr/>
          <p:nvPr/>
        </p:nvGrpSpPr>
        <p:grpSpPr>
          <a:xfrm>
            <a:off x="3813390" y="4531258"/>
            <a:ext cx="537472" cy="508956"/>
            <a:chOff x="3596612" y="4629937"/>
            <a:chExt cx="670588" cy="635010"/>
          </a:xfrm>
        </p:grpSpPr>
        <p:sp>
          <p:nvSpPr>
            <p:cNvPr id="77" name="Oval 282">
              <a:extLst>
                <a:ext uri="{FF2B5EF4-FFF2-40B4-BE49-F238E27FC236}">
                  <a16:creationId xmlns:a16="http://schemas.microsoft.com/office/drawing/2014/main" id="{9ECC6903-3500-4576-97A3-DA457AA9532A}"/>
                </a:ext>
              </a:extLst>
            </p:cNvPr>
            <p:cNvSpPr/>
            <p:nvPr/>
          </p:nvSpPr>
          <p:spPr>
            <a:xfrm>
              <a:off x="3596612" y="4629937"/>
              <a:ext cx="670588" cy="635010"/>
            </a:xfrm>
            <a:prstGeom prst="ellipse">
              <a:avLst/>
            </a:prstGeom>
            <a:solidFill>
              <a:schemeClr val="accent1"/>
            </a:solidFill>
            <a:ln>
              <a:noFill/>
            </a:ln>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srgbClr val="FFFFFF"/>
                </a:solidFill>
                <a:effectLst/>
                <a:uLnTx/>
                <a:uFillTx/>
                <a:ea typeface="+mn-ea"/>
                <a:cs typeface="Segoe UI Semilight" panose="020B0402040204020203" pitchFamily="34" charset="0"/>
              </a:endParaRPr>
            </a:p>
          </p:txBody>
        </p:sp>
        <p:grpSp>
          <p:nvGrpSpPr>
            <p:cNvPr id="78" name="Groupe 500">
              <a:extLst>
                <a:ext uri="{FF2B5EF4-FFF2-40B4-BE49-F238E27FC236}">
                  <a16:creationId xmlns:a16="http://schemas.microsoft.com/office/drawing/2014/main" id="{63D470DD-3723-4051-A3FB-66F51F3156AA}"/>
                </a:ext>
              </a:extLst>
            </p:cNvPr>
            <p:cNvGrpSpPr/>
            <p:nvPr/>
          </p:nvGrpSpPr>
          <p:grpSpPr>
            <a:xfrm>
              <a:off x="3773262" y="4711510"/>
              <a:ext cx="317288" cy="471865"/>
              <a:chOff x="2963863" y="4144963"/>
              <a:chExt cx="371475" cy="552450"/>
            </a:xfrm>
          </p:grpSpPr>
          <p:sp>
            <p:nvSpPr>
              <p:cNvPr id="79" name="Freeform 228">
                <a:extLst>
                  <a:ext uri="{FF2B5EF4-FFF2-40B4-BE49-F238E27FC236}">
                    <a16:creationId xmlns:a16="http://schemas.microsoft.com/office/drawing/2014/main" id="{05E09A59-91FC-4DF3-96BF-1B86CE67B6D6}"/>
                  </a:ext>
                </a:extLst>
              </p:cNvPr>
              <p:cNvSpPr>
                <a:spLocks/>
              </p:cNvSpPr>
              <p:nvPr/>
            </p:nvSpPr>
            <p:spPr bwMode="auto">
              <a:xfrm>
                <a:off x="2963863" y="4410075"/>
                <a:ext cx="371475" cy="268287"/>
              </a:xfrm>
              <a:custGeom>
                <a:avLst/>
                <a:gdLst>
                  <a:gd name="T0" fmla="*/ 56 w 110"/>
                  <a:gd name="T1" fmla="*/ 1 h 79"/>
                  <a:gd name="T2" fmla="*/ 22 w 110"/>
                  <a:gd name="T3" fmla="*/ 12 h 79"/>
                  <a:gd name="T4" fmla="*/ 0 w 110"/>
                  <a:gd name="T5" fmla="*/ 64 h 79"/>
                  <a:gd name="T6" fmla="*/ 17 w 110"/>
                  <a:gd name="T7" fmla="*/ 65 h 79"/>
                  <a:gd name="T8" fmla="*/ 110 w 110"/>
                  <a:gd name="T9" fmla="*/ 60 h 79"/>
                  <a:gd name="T10" fmla="*/ 78 w 110"/>
                  <a:gd name="T11" fmla="*/ 5 h 79"/>
                  <a:gd name="T12" fmla="*/ 56 w 110"/>
                  <a:gd name="T13" fmla="*/ 1 h 79"/>
                </a:gdLst>
                <a:ahLst/>
                <a:cxnLst>
                  <a:cxn ang="0">
                    <a:pos x="T0" y="T1"/>
                  </a:cxn>
                  <a:cxn ang="0">
                    <a:pos x="T2" y="T3"/>
                  </a:cxn>
                  <a:cxn ang="0">
                    <a:pos x="T4" y="T5"/>
                  </a:cxn>
                  <a:cxn ang="0">
                    <a:pos x="T6" y="T7"/>
                  </a:cxn>
                  <a:cxn ang="0">
                    <a:pos x="T8" y="T9"/>
                  </a:cxn>
                  <a:cxn ang="0">
                    <a:pos x="T10" y="T11"/>
                  </a:cxn>
                  <a:cxn ang="0">
                    <a:pos x="T12" y="T13"/>
                  </a:cxn>
                </a:cxnLst>
                <a:rect l="0" t="0" r="r" b="b"/>
                <a:pathLst>
                  <a:path w="110" h="79">
                    <a:moveTo>
                      <a:pt x="56" y="1"/>
                    </a:moveTo>
                    <a:cubicBezTo>
                      <a:pt x="56" y="1"/>
                      <a:pt x="35" y="0"/>
                      <a:pt x="22" y="12"/>
                    </a:cubicBezTo>
                    <a:cubicBezTo>
                      <a:pt x="12" y="22"/>
                      <a:pt x="0" y="64"/>
                      <a:pt x="0" y="64"/>
                    </a:cubicBezTo>
                    <a:cubicBezTo>
                      <a:pt x="0" y="64"/>
                      <a:pt x="7" y="61"/>
                      <a:pt x="17" y="65"/>
                    </a:cubicBezTo>
                    <a:cubicBezTo>
                      <a:pt x="49" y="77"/>
                      <a:pt x="101" y="79"/>
                      <a:pt x="110" y="60"/>
                    </a:cubicBezTo>
                    <a:cubicBezTo>
                      <a:pt x="110" y="60"/>
                      <a:pt x="104" y="16"/>
                      <a:pt x="78" y="5"/>
                    </a:cubicBezTo>
                    <a:cubicBezTo>
                      <a:pt x="68" y="2"/>
                      <a:pt x="56" y="1"/>
                      <a:pt x="5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80" name="Freeform 229">
                <a:extLst>
                  <a:ext uri="{FF2B5EF4-FFF2-40B4-BE49-F238E27FC236}">
                    <a16:creationId xmlns:a16="http://schemas.microsoft.com/office/drawing/2014/main" id="{F5DF69AF-04CE-4AF6-B54A-AE6D0F14BA72}"/>
                  </a:ext>
                </a:extLst>
              </p:cNvPr>
              <p:cNvSpPr>
                <a:spLocks/>
              </p:cNvSpPr>
              <p:nvPr/>
            </p:nvSpPr>
            <p:spPr bwMode="auto">
              <a:xfrm>
                <a:off x="3122613" y="4389438"/>
                <a:ext cx="60325" cy="63500"/>
              </a:xfrm>
              <a:custGeom>
                <a:avLst/>
                <a:gdLst>
                  <a:gd name="T0" fmla="*/ 0 w 18"/>
                  <a:gd name="T1" fmla="*/ 0 h 19"/>
                  <a:gd name="T2" fmla="*/ 0 w 18"/>
                  <a:gd name="T3" fmla="*/ 11 h 19"/>
                  <a:gd name="T4" fmla="*/ 7 w 18"/>
                  <a:gd name="T5" fmla="*/ 19 h 19"/>
                  <a:gd name="T6" fmla="*/ 17 w 18"/>
                  <a:gd name="T7" fmla="*/ 10 h 19"/>
                  <a:gd name="T8" fmla="*/ 17 w 18"/>
                  <a:gd name="T9" fmla="*/ 0 h 19"/>
                  <a:gd name="T10" fmla="*/ 0 w 18"/>
                  <a:gd name="T11" fmla="*/ 0 h 19"/>
                </a:gdLst>
                <a:ahLst/>
                <a:cxnLst>
                  <a:cxn ang="0">
                    <a:pos x="T0" y="T1"/>
                  </a:cxn>
                  <a:cxn ang="0">
                    <a:pos x="T2" y="T3"/>
                  </a:cxn>
                  <a:cxn ang="0">
                    <a:pos x="T4" y="T5"/>
                  </a:cxn>
                  <a:cxn ang="0">
                    <a:pos x="T6" y="T7"/>
                  </a:cxn>
                  <a:cxn ang="0">
                    <a:pos x="T8" y="T9"/>
                  </a:cxn>
                  <a:cxn ang="0">
                    <a:pos x="T10" y="T11"/>
                  </a:cxn>
                </a:cxnLst>
                <a:rect l="0" t="0" r="r" b="b"/>
                <a:pathLst>
                  <a:path w="18" h="19">
                    <a:moveTo>
                      <a:pt x="0" y="0"/>
                    </a:moveTo>
                    <a:cubicBezTo>
                      <a:pt x="0" y="11"/>
                      <a:pt x="0" y="11"/>
                      <a:pt x="0" y="11"/>
                    </a:cubicBezTo>
                    <a:cubicBezTo>
                      <a:pt x="0" y="11"/>
                      <a:pt x="0" y="17"/>
                      <a:pt x="7" y="19"/>
                    </a:cubicBezTo>
                    <a:cubicBezTo>
                      <a:pt x="18" y="19"/>
                      <a:pt x="17" y="10"/>
                      <a:pt x="17" y="10"/>
                    </a:cubicBezTo>
                    <a:cubicBezTo>
                      <a:pt x="17" y="0"/>
                      <a:pt x="17" y="0"/>
                      <a:pt x="17" y="0"/>
                    </a:cubicBezTo>
                    <a:cubicBezTo>
                      <a:pt x="0" y="0"/>
                      <a:pt x="0" y="0"/>
                      <a:pt x="0" y="0"/>
                    </a:cubicBezTo>
                    <a:close/>
                  </a:path>
                </a:pathLst>
              </a:custGeom>
              <a:solidFill>
                <a:srgbClr val="FF7E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81" name="Freeform 230">
                <a:extLst>
                  <a:ext uri="{FF2B5EF4-FFF2-40B4-BE49-F238E27FC236}">
                    <a16:creationId xmlns:a16="http://schemas.microsoft.com/office/drawing/2014/main" id="{649D979F-09BB-4995-B5C1-BCFA5C9D59D8}"/>
                  </a:ext>
                </a:extLst>
              </p:cNvPr>
              <p:cNvSpPr>
                <a:spLocks/>
              </p:cNvSpPr>
              <p:nvPr/>
            </p:nvSpPr>
            <p:spPr bwMode="auto">
              <a:xfrm>
                <a:off x="3051175" y="4208463"/>
                <a:ext cx="200025" cy="196850"/>
              </a:xfrm>
              <a:custGeom>
                <a:avLst/>
                <a:gdLst>
                  <a:gd name="T0" fmla="*/ 53 w 59"/>
                  <a:gd name="T1" fmla="*/ 27 h 58"/>
                  <a:gd name="T2" fmla="*/ 53 w 59"/>
                  <a:gd name="T3" fmla="*/ 27 h 58"/>
                  <a:gd name="T4" fmla="*/ 53 w 59"/>
                  <a:gd name="T5" fmla="*/ 12 h 58"/>
                  <a:gd name="T6" fmla="*/ 15 w 59"/>
                  <a:gd name="T7" fmla="*/ 8 h 58"/>
                  <a:gd name="T8" fmla="*/ 6 w 59"/>
                  <a:gd name="T9" fmla="*/ 27 h 58"/>
                  <a:gd name="T10" fmla="*/ 0 w 59"/>
                  <a:gd name="T11" fmla="*/ 33 h 58"/>
                  <a:gd name="T12" fmla="*/ 6 w 59"/>
                  <a:gd name="T13" fmla="*/ 38 h 58"/>
                  <a:gd name="T14" fmla="*/ 6 w 59"/>
                  <a:gd name="T15" fmla="*/ 38 h 58"/>
                  <a:gd name="T16" fmla="*/ 29 w 59"/>
                  <a:gd name="T17" fmla="*/ 58 h 58"/>
                  <a:gd name="T18" fmla="*/ 52 w 59"/>
                  <a:gd name="T19" fmla="*/ 38 h 58"/>
                  <a:gd name="T20" fmla="*/ 53 w 59"/>
                  <a:gd name="T21" fmla="*/ 38 h 58"/>
                  <a:gd name="T22" fmla="*/ 59 w 59"/>
                  <a:gd name="T23" fmla="*/ 33 h 58"/>
                  <a:gd name="T24" fmla="*/ 53 w 59"/>
                  <a:gd name="T25"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8">
                    <a:moveTo>
                      <a:pt x="53" y="27"/>
                    </a:moveTo>
                    <a:cubicBezTo>
                      <a:pt x="53" y="27"/>
                      <a:pt x="53" y="27"/>
                      <a:pt x="53" y="27"/>
                    </a:cubicBezTo>
                    <a:cubicBezTo>
                      <a:pt x="53" y="12"/>
                      <a:pt x="53" y="12"/>
                      <a:pt x="53" y="12"/>
                    </a:cubicBezTo>
                    <a:cubicBezTo>
                      <a:pt x="53" y="12"/>
                      <a:pt x="25" y="0"/>
                      <a:pt x="15" y="8"/>
                    </a:cubicBezTo>
                    <a:cubicBezTo>
                      <a:pt x="8" y="13"/>
                      <a:pt x="6" y="22"/>
                      <a:pt x="6" y="27"/>
                    </a:cubicBezTo>
                    <a:cubicBezTo>
                      <a:pt x="3" y="27"/>
                      <a:pt x="0" y="30"/>
                      <a:pt x="0" y="33"/>
                    </a:cubicBezTo>
                    <a:cubicBezTo>
                      <a:pt x="0" y="36"/>
                      <a:pt x="3" y="38"/>
                      <a:pt x="6" y="38"/>
                    </a:cubicBezTo>
                    <a:cubicBezTo>
                      <a:pt x="6" y="38"/>
                      <a:pt x="6" y="38"/>
                      <a:pt x="6" y="38"/>
                    </a:cubicBezTo>
                    <a:cubicBezTo>
                      <a:pt x="8" y="50"/>
                      <a:pt x="18" y="58"/>
                      <a:pt x="29" y="58"/>
                    </a:cubicBezTo>
                    <a:cubicBezTo>
                      <a:pt x="41" y="58"/>
                      <a:pt x="50" y="49"/>
                      <a:pt x="52" y="38"/>
                    </a:cubicBezTo>
                    <a:cubicBezTo>
                      <a:pt x="53" y="38"/>
                      <a:pt x="53" y="38"/>
                      <a:pt x="53" y="38"/>
                    </a:cubicBezTo>
                    <a:cubicBezTo>
                      <a:pt x="56" y="38"/>
                      <a:pt x="59" y="36"/>
                      <a:pt x="59" y="33"/>
                    </a:cubicBezTo>
                    <a:cubicBezTo>
                      <a:pt x="59" y="30"/>
                      <a:pt x="56" y="27"/>
                      <a:pt x="53" y="27"/>
                    </a:cubicBezTo>
                    <a:close/>
                  </a:path>
                </a:pathLst>
              </a:custGeom>
              <a:solidFill>
                <a:srgbClr val="FF7E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82" name="Freeform 231">
                <a:extLst>
                  <a:ext uri="{FF2B5EF4-FFF2-40B4-BE49-F238E27FC236}">
                    <a16:creationId xmlns:a16="http://schemas.microsoft.com/office/drawing/2014/main" id="{E185217A-C9FA-4F9B-8461-A97AEA5E34AA}"/>
                  </a:ext>
                </a:extLst>
              </p:cNvPr>
              <p:cNvSpPr>
                <a:spLocks/>
              </p:cNvSpPr>
              <p:nvPr/>
            </p:nvSpPr>
            <p:spPr bwMode="auto">
              <a:xfrm>
                <a:off x="3048000" y="4144963"/>
                <a:ext cx="230188" cy="165100"/>
              </a:xfrm>
              <a:custGeom>
                <a:avLst/>
                <a:gdLst>
                  <a:gd name="T0" fmla="*/ 7 w 68"/>
                  <a:gd name="T1" fmla="*/ 47 h 49"/>
                  <a:gd name="T2" fmla="*/ 14 w 68"/>
                  <a:gd name="T3" fmla="*/ 17 h 49"/>
                  <a:gd name="T4" fmla="*/ 44 w 68"/>
                  <a:gd name="T5" fmla="*/ 11 h 49"/>
                  <a:gd name="T6" fmla="*/ 53 w 68"/>
                  <a:gd name="T7" fmla="*/ 49 h 49"/>
                  <a:gd name="T8" fmla="*/ 49 w 68"/>
                  <a:gd name="T9" fmla="*/ 41 h 49"/>
                  <a:gd name="T10" fmla="*/ 17 w 68"/>
                  <a:gd name="T11" fmla="*/ 37 h 49"/>
                  <a:gd name="T12" fmla="*/ 7 w 68"/>
                  <a:gd name="T13" fmla="*/ 47 h 49"/>
                </a:gdLst>
                <a:ahLst/>
                <a:cxnLst>
                  <a:cxn ang="0">
                    <a:pos x="T0" y="T1"/>
                  </a:cxn>
                  <a:cxn ang="0">
                    <a:pos x="T2" y="T3"/>
                  </a:cxn>
                  <a:cxn ang="0">
                    <a:pos x="T4" y="T5"/>
                  </a:cxn>
                  <a:cxn ang="0">
                    <a:pos x="T6" y="T7"/>
                  </a:cxn>
                  <a:cxn ang="0">
                    <a:pos x="T8" y="T9"/>
                  </a:cxn>
                  <a:cxn ang="0">
                    <a:pos x="T10" y="T11"/>
                  </a:cxn>
                  <a:cxn ang="0">
                    <a:pos x="T12" y="T13"/>
                  </a:cxn>
                </a:cxnLst>
                <a:rect l="0" t="0" r="r" b="b"/>
                <a:pathLst>
                  <a:path w="68" h="49">
                    <a:moveTo>
                      <a:pt x="7" y="47"/>
                    </a:moveTo>
                    <a:cubicBezTo>
                      <a:pt x="7" y="47"/>
                      <a:pt x="0" y="22"/>
                      <a:pt x="14" y="17"/>
                    </a:cubicBezTo>
                    <a:cubicBezTo>
                      <a:pt x="14" y="17"/>
                      <a:pt x="20" y="0"/>
                      <a:pt x="44" y="11"/>
                    </a:cubicBezTo>
                    <a:cubicBezTo>
                      <a:pt x="68" y="22"/>
                      <a:pt x="53" y="49"/>
                      <a:pt x="53" y="49"/>
                    </a:cubicBezTo>
                    <a:cubicBezTo>
                      <a:pt x="53" y="49"/>
                      <a:pt x="53" y="39"/>
                      <a:pt x="49" y="41"/>
                    </a:cubicBezTo>
                    <a:cubicBezTo>
                      <a:pt x="42" y="45"/>
                      <a:pt x="24" y="36"/>
                      <a:pt x="17" y="37"/>
                    </a:cubicBezTo>
                    <a:cubicBezTo>
                      <a:pt x="8" y="39"/>
                      <a:pt x="7" y="47"/>
                      <a:pt x="7" y="4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83" name="Freeform 232">
                <a:extLst>
                  <a:ext uri="{FF2B5EF4-FFF2-40B4-BE49-F238E27FC236}">
                    <a16:creationId xmlns:a16="http://schemas.microsoft.com/office/drawing/2014/main" id="{C61B152C-949F-44E0-8ECE-F498F7695EC8}"/>
                  </a:ext>
                </a:extLst>
              </p:cNvPr>
              <p:cNvSpPr>
                <a:spLocks/>
              </p:cNvSpPr>
              <p:nvPr/>
            </p:nvSpPr>
            <p:spPr bwMode="auto">
              <a:xfrm>
                <a:off x="3003550" y="4491038"/>
                <a:ext cx="295275" cy="179387"/>
              </a:xfrm>
              <a:custGeom>
                <a:avLst/>
                <a:gdLst>
                  <a:gd name="T0" fmla="*/ 82 w 87"/>
                  <a:gd name="T1" fmla="*/ 0 h 53"/>
                  <a:gd name="T2" fmla="*/ 5 w 87"/>
                  <a:gd name="T3" fmla="*/ 0 h 53"/>
                  <a:gd name="T4" fmla="*/ 0 w 87"/>
                  <a:gd name="T5" fmla="*/ 5 h 53"/>
                  <a:gd name="T6" fmla="*/ 0 w 87"/>
                  <a:gd name="T7" fmla="*/ 53 h 53"/>
                  <a:gd name="T8" fmla="*/ 87 w 87"/>
                  <a:gd name="T9" fmla="*/ 53 h 53"/>
                  <a:gd name="T10" fmla="*/ 87 w 87"/>
                  <a:gd name="T11" fmla="*/ 5 h 53"/>
                  <a:gd name="T12" fmla="*/ 82 w 87"/>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87" h="53">
                    <a:moveTo>
                      <a:pt x="82" y="0"/>
                    </a:moveTo>
                    <a:cubicBezTo>
                      <a:pt x="5" y="0"/>
                      <a:pt x="5" y="0"/>
                      <a:pt x="5" y="0"/>
                    </a:cubicBezTo>
                    <a:cubicBezTo>
                      <a:pt x="2" y="0"/>
                      <a:pt x="0" y="3"/>
                      <a:pt x="0" y="5"/>
                    </a:cubicBezTo>
                    <a:cubicBezTo>
                      <a:pt x="0" y="53"/>
                      <a:pt x="0" y="53"/>
                      <a:pt x="0" y="53"/>
                    </a:cubicBezTo>
                    <a:cubicBezTo>
                      <a:pt x="87" y="53"/>
                      <a:pt x="87" y="53"/>
                      <a:pt x="87" y="53"/>
                    </a:cubicBezTo>
                    <a:cubicBezTo>
                      <a:pt x="87" y="5"/>
                      <a:pt x="87" y="5"/>
                      <a:pt x="87" y="5"/>
                    </a:cubicBezTo>
                    <a:cubicBezTo>
                      <a:pt x="87" y="3"/>
                      <a:pt x="85" y="0"/>
                      <a:pt x="8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84" name="Freeform 233">
                <a:extLst>
                  <a:ext uri="{FF2B5EF4-FFF2-40B4-BE49-F238E27FC236}">
                    <a16:creationId xmlns:a16="http://schemas.microsoft.com/office/drawing/2014/main" id="{42009DDF-B086-46E0-B190-A01EA512DCAA}"/>
                  </a:ext>
                </a:extLst>
              </p:cNvPr>
              <p:cNvSpPr>
                <a:spLocks/>
              </p:cNvSpPr>
              <p:nvPr/>
            </p:nvSpPr>
            <p:spPr bwMode="auto">
              <a:xfrm>
                <a:off x="2994025" y="4678363"/>
                <a:ext cx="314325" cy="19050"/>
              </a:xfrm>
              <a:custGeom>
                <a:avLst/>
                <a:gdLst>
                  <a:gd name="T0" fmla="*/ 89 w 93"/>
                  <a:gd name="T1" fmla="*/ 6 h 6"/>
                  <a:gd name="T2" fmla="*/ 4 w 93"/>
                  <a:gd name="T3" fmla="*/ 6 h 6"/>
                  <a:gd name="T4" fmla="*/ 0 w 93"/>
                  <a:gd name="T5" fmla="*/ 3 h 6"/>
                  <a:gd name="T6" fmla="*/ 0 w 93"/>
                  <a:gd name="T7" fmla="*/ 3 h 6"/>
                  <a:gd name="T8" fmla="*/ 4 w 93"/>
                  <a:gd name="T9" fmla="*/ 0 h 6"/>
                  <a:gd name="T10" fmla="*/ 89 w 93"/>
                  <a:gd name="T11" fmla="*/ 0 h 6"/>
                  <a:gd name="T12" fmla="*/ 93 w 93"/>
                  <a:gd name="T13" fmla="*/ 3 h 6"/>
                  <a:gd name="T14" fmla="*/ 93 w 93"/>
                  <a:gd name="T15" fmla="*/ 3 h 6"/>
                  <a:gd name="T16" fmla="*/ 89 w 9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
                    <a:moveTo>
                      <a:pt x="89" y="6"/>
                    </a:moveTo>
                    <a:cubicBezTo>
                      <a:pt x="4" y="6"/>
                      <a:pt x="4" y="6"/>
                      <a:pt x="4" y="6"/>
                    </a:cubicBezTo>
                    <a:cubicBezTo>
                      <a:pt x="2" y="6"/>
                      <a:pt x="0" y="5"/>
                      <a:pt x="0" y="3"/>
                    </a:cubicBezTo>
                    <a:cubicBezTo>
                      <a:pt x="0" y="3"/>
                      <a:pt x="0" y="3"/>
                      <a:pt x="0" y="3"/>
                    </a:cubicBezTo>
                    <a:cubicBezTo>
                      <a:pt x="0" y="1"/>
                      <a:pt x="2" y="0"/>
                      <a:pt x="4" y="0"/>
                    </a:cubicBezTo>
                    <a:cubicBezTo>
                      <a:pt x="89" y="0"/>
                      <a:pt x="89" y="0"/>
                      <a:pt x="89" y="0"/>
                    </a:cubicBezTo>
                    <a:cubicBezTo>
                      <a:pt x="91" y="0"/>
                      <a:pt x="93" y="1"/>
                      <a:pt x="93" y="3"/>
                    </a:cubicBezTo>
                    <a:cubicBezTo>
                      <a:pt x="93" y="3"/>
                      <a:pt x="93" y="3"/>
                      <a:pt x="93" y="3"/>
                    </a:cubicBezTo>
                    <a:cubicBezTo>
                      <a:pt x="92" y="5"/>
                      <a:pt x="91" y="6"/>
                      <a:pt x="89"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85" name="Freeform 234">
                <a:extLst>
                  <a:ext uri="{FF2B5EF4-FFF2-40B4-BE49-F238E27FC236}">
                    <a16:creationId xmlns:a16="http://schemas.microsoft.com/office/drawing/2014/main" id="{BD9B175C-F401-47B4-A73E-75036FDE8D78}"/>
                  </a:ext>
                </a:extLst>
              </p:cNvPr>
              <p:cNvSpPr>
                <a:spLocks/>
              </p:cNvSpPr>
              <p:nvPr/>
            </p:nvSpPr>
            <p:spPr bwMode="auto">
              <a:xfrm>
                <a:off x="3119438" y="4568825"/>
                <a:ext cx="57150" cy="61912"/>
              </a:xfrm>
              <a:custGeom>
                <a:avLst/>
                <a:gdLst>
                  <a:gd name="T0" fmla="*/ 17 w 17"/>
                  <a:gd name="T1" fmla="*/ 8 h 18"/>
                  <a:gd name="T2" fmla="*/ 14 w 17"/>
                  <a:gd name="T3" fmla="*/ 2 h 18"/>
                  <a:gd name="T4" fmla="*/ 7 w 17"/>
                  <a:gd name="T5" fmla="*/ 1 h 18"/>
                  <a:gd name="T6" fmla="*/ 6 w 17"/>
                  <a:gd name="T7" fmla="*/ 1 h 18"/>
                  <a:gd name="T8" fmla="*/ 6 w 17"/>
                  <a:gd name="T9" fmla="*/ 1 h 18"/>
                  <a:gd name="T10" fmla="*/ 3 w 17"/>
                  <a:gd name="T11" fmla="*/ 5 h 18"/>
                  <a:gd name="T12" fmla="*/ 5 w 17"/>
                  <a:gd name="T13" fmla="*/ 15 h 18"/>
                  <a:gd name="T14" fmla="*/ 16 w 17"/>
                  <a:gd name="T15" fmla="*/ 13 h 18"/>
                  <a:gd name="T16" fmla="*/ 17 w 17"/>
                  <a:gd name="T17"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7" y="8"/>
                    </a:moveTo>
                    <a:cubicBezTo>
                      <a:pt x="17" y="6"/>
                      <a:pt x="13" y="4"/>
                      <a:pt x="14" y="2"/>
                    </a:cubicBezTo>
                    <a:cubicBezTo>
                      <a:pt x="14" y="2"/>
                      <a:pt x="11" y="0"/>
                      <a:pt x="7" y="1"/>
                    </a:cubicBezTo>
                    <a:cubicBezTo>
                      <a:pt x="7" y="1"/>
                      <a:pt x="7" y="1"/>
                      <a:pt x="6" y="1"/>
                    </a:cubicBezTo>
                    <a:cubicBezTo>
                      <a:pt x="6" y="1"/>
                      <a:pt x="6" y="1"/>
                      <a:pt x="6" y="1"/>
                    </a:cubicBezTo>
                    <a:cubicBezTo>
                      <a:pt x="4" y="2"/>
                      <a:pt x="4" y="3"/>
                      <a:pt x="3" y="5"/>
                    </a:cubicBezTo>
                    <a:cubicBezTo>
                      <a:pt x="0" y="8"/>
                      <a:pt x="2" y="13"/>
                      <a:pt x="5" y="15"/>
                    </a:cubicBezTo>
                    <a:cubicBezTo>
                      <a:pt x="9" y="18"/>
                      <a:pt x="14" y="16"/>
                      <a:pt x="16" y="13"/>
                    </a:cubicBezTo>
                    <a:cubicBezTo>
                      <a:pt x="17" y="11"/>
                      <a:pt x="17" y="10"/>
                      <a:pt x="17" y="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grpSp>
      </p:grpSp>
      <p:sp>
        <p:nvSpPr>
          <p:cNvPr id="86" name="Rectangle: Rounded Corners 30">
            <a:extLst>
              <a:ext uri="{FF2B5EF4-FFF2-40B4-BE49-F238E27FC236}">
                <a16:creationId xmlns:a16="http://schemas.microsoft.com/office/drawing/2014/main" id="{9E8822C7-E2ED-4C87-92FB-69A4401EF727}"/>
              </a:ext>
            </a:extLst>
          </p:cNvPr>
          <p:cNvSpPr/>
          <p:nvPr/>
        </p:nvSpPr>
        <p:spPr>
          <a:xfrm>
            <a:off x="2725738" y="3992946"/>
            <a:ext cx="855662" cy="187959"/>
          </a:xfrm>
          <a:prstGeom prst="roundRect">
            <a:avLst>
              <a:gd name="adj" fmla="val 3684"/>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cxnSp>
        <p:nvCxnSpPr>
          <p:cNvPr id="87" name="Straight Connector 86">
            <a:extLst>
              <a:ext uri="{FF2B5EF4-FFF2-40B4-BE49-F238E27FC236}">
                <a16:creationId xmlns:a16="http://schemas.microsoft.com/office/drawing/2014/main" id="{E2EF7A5B-F1DA-4E27-A652-61C0D081C2E9}"/>
              </a:ext>
            </a:extLst>
          </p:cNvPr>
          <p:cNvCxnSpPr>
            <a:stCxn id="86" idx="2"/>
            <a:endCxn id="77" idx="2"/>
          </p:cNvCxnSpPr>
          <p:nvPr/>
        </p:nvCxnSpPr>
        <p:spPr>
          <a:xfrm>
            <a:off x="3153569" y="4180905"/>
            <a:ext cx="659821" cy="604831"/>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06BC47D8-04A4-4708-9607-D6E6012B7FC4}"/>
              </a:ext>
            </a:extLst>
          </p:cNvPr>
          <p:cNvSpPr txBox="1"/>
          <p:nvPr/>
        </p:nvSpPr>
        <p:spPr>
          <a:xfrm>
            <a:off x="1195478" y="653733"/>
            <a:ext cx="25782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C00000"/>
                </a:solidFill>
                <a:effectLst/>
                <a:uLnTx/>
                <a:uFillTx/>
                <a:ea typeface="+mn-ea"/>
                <a:cs typeface="+mn-cs"/>
              </a:rPr>
              <a:t>Together the Epics provide a complete view of the product functionalities</a:t>
            </a:r>
          </a:p>
        </p:txBody>
      </p:sp>
      <p:grpSp>
        <p:nvGrpSpPr>
          <p:cNvPr id="89" name="Group 88">
            <a:extLst>
              <a:ext uri="{FF2B5EF4-FFF2-40B4-BE49-F238E27FC236}">
                <a16:creationId xmlns:a16="http://schemas.microsoft.com/office/drawing/2014/main" id="{F061F035-4D2D-4573-98F7-A5DF9E992C3B}"/>
              </a:ext>
            </a:extLst>
          </p:cNvPr>
          <p:cNvGrpSpPr/>
          <p:nvPr/>
        </p:nvGrpSpPr>
        <p:grpSpPr>
          <a:xfrm>
            <a:off x="768506" y="643168"/>
            <a:ext cx="455486" cy="431320"/>
            <a:chOff x="768506" y="871963"/>
            <a:chExt cx="455486" cy="431320"/>
          </a:xfrm>
        </p:grpSpPr>
        <p:sp>
          <p:nvSpPr>
            <p:cNvPr id="90" name="Oval 282">
              <a:extLst>
                <a:ext uri="{FF2B5EF4-FFF2-40B4-BE49-F238E27FC236}">
                  <a16:creationId xmlns:a16="http://schemas.microsoft.com/office/drawing/2014/main" id="{F145C961-05C6-47C5-B04C-A7C43F5BF4C3}"/>
                </a:ext>
              </a:extLst>
            </p:cNvPr>
            <p:cNvSpPr/>
            <p:nvPr/>
          </p:nvSpPr>
          <p:spPr>
            <a:xfrm>
              <a:off x="768506" y="871963"/>
              <a:ext cx="455486" cy="431320"/>
            </a:xfrm>
            <a:prstGeom prst="ellipse">
              <a:avLst/>
            </a:prstGeom>
            <a:solidFill>
              <a:srgbClr val="9671B2"/>
            </a:solidFill>
            <a:ln>
              <a:noFill/>
            </a:ln>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srgbClr val="C00000"/>
                </a:solidFill>
                <a:effectLst/>
                <a:uLnTx/>
                <a:uFillTx/>
                <a:ea typeface="+mn-ea"/>
                <a:cs typeface="Segoe UI Semilight" panose="020B0402040204020203" pitchFamily="34" charset="0"/>
              </a:endParaRPr>
            </a:p>
          </p:txBody>
        </p:sp>
        <p:grpSp>
          <p:nvGrpSpPr>
            <p:cNvPr id="91" name="Group 90">
              <a:extLst>
                <a:ext uri="{FF2B5EF4-FFF2-40B4-BE49-F238E27FC236}">
                  <a16:creationId xmlns:a16="http://schemas.microsoft.com/office/drawing/2014/main" id="{9902444C-310A-415B-93A6-D7D6A218BC59}"/>
                </a:ext>
              </a:extLst>
            </p:cNvPr>
            <p:cNvGrpSpPr/>
            <p:nvPr/>
          </p:nvGrpSpPr>
          <p:grpSpPr>
            <a:xfrm>
              <a:off x="924664" y="952496"/>
              <a:ext cx="143171" cy="270255"/>
              <a:chOff x="-3149204" y="5316243"/>
              <a:chExt cx="250467" cy="472790"/>
            </a:xfrm>
          </p:grpSpPr>
          <p:sp>
            <p:nvSpPr>
              <p:cNvPr id="92" name="Freeform 2885">
                <a:extLst>
                  <a:ext uri="{FF2B5EF4-FFF2-40B4-BE49-F238E27FC236}">
                    <a16:creationId xmlns:a16="http://schemas.microsoft.com/office/drawing/2014/main" id="{CE7E06DA-51AC-49B5-B4DC-9900BA554170}"/>
                  </a:ext>
                </a:extLst>
              </p:cNvPr>
              <p:cNvSpPr>
                <a:spLocks/>
              </p:cNvSpPr>
              <p:nvPr/>
            </p:nvSpPr>
            <p:spPr bwMode="auto">
              <a:xfrm>
                <a:off x="-3149204" y="5397855"/>
                <a:ext cx="81613" cy="278609"/>
              </a:xfrm>
              <a:custGeom>
                <a:avLst/>
                <a:gdLst>
                  <a:gd name="T0" fmla="*/ 4 w 29"/>
                  <a:gd name="T1" fmla="*/ 0 h 99"/>
                  <a:gd name="T2" fmla="*/ 0 w 29"/>
                  <a:gd name="T3" fmla="*/ 0 h 99"/>
                  <a:gd name="T4" fmla="*/ 24 w 29"/>
                  <a:gd name="T5" fmla="*/ 99 h 99"/>
                  <a:gd name="T6" fmla="*/ 29 w 29"/>
                  <a:gd name="T7" fmla="*/ 97 h 99"/>
                  <a:gd name="T8" fmla="*/ 4 w 29"/>
                  <a:gd name="T9" fmla="*/ 0 h 99"/>
                </a:gdLst>
                <a:ahLst/>
                <a:cxnLst>
                  <a:cxn ang="0">
                    <a:pos x="T0" y="T1"/>
                  </a:cxn>
                  <a:cxn ang="0">
                    <a:pos x="T2" y="T3"/>
                  </a:cxn>
                  <a:cxn ang="0">
                    <a:pos x="T4" y="T5"/>
                  </a:cxn>
                  <a:cxn ang="0">
                    <a:pos x="T6" y="T7"/>
                  </a:cxn>
                  <a:cxn ang="0">
                    <a:pos x="T8" y="T9"/>
                  </a:cxn>
                </a:cxnLst>
                <a:rect l="0" t="0" r="r" b="b"/>
                <a:pathLst>
                  <a:path w="29" h="99">
                    <a:moveTo>
                      <a:pt x="4" y="0"/>
                    </a:moveTo>
                    <a:lnTo>
                      <a:pt x="0" y="0"/>
                    </a:lnTo>
                    <a:lnTo>
                      <a:pt x="24" y="99"/>
                    </a:lnTo>
                    <a:lnTo>
                      <a:pt x="29" y="97"/>
                    </a:lnTo>
                    <a:lnTo>
                      <a:pt x="4"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93" name="Freeform 2886">
                <a:extLst>
                  <a:ext uri="{FF2B5EF4-FFF2-40B4-BE49-F238E27FC236}">
                    <a16:creationId xmlns:a16="http://schemas.microsoft.com/office/drawing/2014/main" id="{AF2E0430-6D64-4675-A0A6-FC95E636DD35}"/>
                  </a:ext>
                </a:extLst>
              </p:cNvPr>
              <p:cNvSpPr>
                <a:spLocks/>
              </p:cNvSpPr>
              <p:nvPr/>
            </p:nvSpPr>
            <p:spPr bwMode="auto">
              <a:xfrm>
                <a:off x="-3137947" y="5392227"/>
                <a:ext cx="81613" cy="278609"/>
              </a:xfrm>
              <a:custGeom>
                <a:avLst/>
                <a:gdLst>
                  <a:gd name="T0" fmla="*/ 4 w 29"/>
                  <a:gd name="T1" fmla="*/ 0 h 99"/>
                  <a:gd name="T2" fmla="*/ 0 w 29"/>
                  <a:gd name="T3" fmla="*/ 2 h 99"/>
                  <a:gd name="T4" fmla="*/ 25 w 29"/>
                  <a:gd name="T5" fmla="*/ 99 h 99"/>
                  <a:gd name="T6" fmla="*/ 29 w 29"/>
                  <a:gd name="T7" fmla="*/ 98 h 99"/>
                  <a:gd name="T8" fmla="*/ 4 w 29"/>
                  <a:gd name="T9" fmla="*/ 0 h 99"/>
                </a:gdLst>
                <a:ahLst/>
                <a:cxnLst>
                  <a:cxn ang="0">
                    <a:pos x="T0" y="T1"/>
                  </a:cxn>
                  <a:cxn ang="0">
                    <a:pos x="T2" y="T3"/>
                  </a:cxn>
                  <a:cxn ang="0">
                    <a:pos x="T4" y="T5"/>
                  </a:cxn>
                  <a:cxn ang="0">
                    <a:pos x="T6" y="T7"/>
                  </a:cxn>
                  <a:cxn ang="0">
                    <a:pos x="T8" y="T9"/>
                  </a:cxn>
                </a:cxnLst>
                <a:rect l="0" t="0" r="r" b="b"/>
                <a:pathLst>
                  <a:path w="29" h="99">
                    <a:moveTo>
                      <a:pt x="4" y="0"/>
                    </a:moveTo>
                    <a:lnTo>
                      <a:pt x="0" y="2"/>
                    </a:lnTo>
                    <a:lnTo>
                      <a:pt x="25" y="99"/>
                    </a:lnTo>
                    <a:lnTo>
                      <a:pt x="29" y="98"/>
                    </a:lnTo>
                    <a:lnTo>
                      <a:pt x="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94" name="Freeform 2887">
                <a:extLst>
                  <a:ext uri="{FF2B5EF4-FFF2-40B4-BE49-F238E27FC236}">
                    <a16:creationId xmlns:a16="http://schemas.microsoft.com/office/drawing/2014/main" id="{93785E67-3E19-491E-A415-11526292710F}"/>
                  </a:ext>
                </a:extLst>
              </p:cNvPr>
              <p:cNvSpPr>
                <a:spLocks/>
              </p:cNvSpPr>
              <p:nvPr/>
            </p:nvSpPr>
            <p:spPr bwMode="auto">
              <a:xfrm>
                <a:off x="-3126690" y="5389413"/>
                <a:ext cx="78798" cy="278609"/>
              </a:xfrm>
              <a:custGeom>
                <a:avLst/>
                <a:gdLst>
                  <a:gd name="T0" fmla="*/ 5 w 28"/>
                  <a:gd name="T1" fmla="*/ 0 h 99"/>
                  <a:gd name="T2" fmla="*/ 0 w 28"/>
                  <a:gd name="T3" fmla="*/ 1 h 99"/>
                  <a:gd name="T4" fmla="*/ 25 w 28"/>
                  <a:gd name="T5" fmla="*/ 99 h 99"/>
                  <a:gd name="T6" fmla="*/ 28 w 28"/>
                  <a:gd name="T7" fmla="*/ 99 h 99"/>
                  <a:gd name="T8" fmla="*/ 5 w 28"/>
                  <a:gd name="T9" fmla="*/ 0 h 99"/>
                </a:gdLst>
                <a:ahLst/>
                <a:cxnLst>
                  <a:cxn ang="0">
                    <a:pos x="T0" y="T1"/>
                  </a:cxn>
                  <a:cxn ang="0">
                    <a:pos x="T2" y="T3"/>
                  </a:cxn>
                  <a:cxn ang="0">
                    <a:pos x="T4" y="T5"/>
                  </a:cxn>
                  <a:cxn ang="0">
                    <a:pos x="T6" y="T7"/>
                  </a:cxn>
                  <a:cxn ang="0">
                    <a:pos x="T8" y="T9"/>
                  </a:cxn>
                </a:cxnLst>
                <a:rect l="0" t="0" r="r" b="b"/>
                <a:pathLst>
                  <a:path w="28" h="99">
                    <a:moveTo>
                      <a:pt x="5" y="0"/>
                    </a:moveTo>
                    <a:lnTo>
                      <a:pt x="0" y="1"/>
                    </a:lnTo>
                    <a:lnTo>
                      <a:pt x="25" y="99"/>
                    </a:lnTo>
                    <a:lnTo>
                      <a:pt x="28" y="99"/>
                    </a:lnTo>
                    <a:lnTo>
                      <a:pt x="5"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95" name="Freeform 2888">
                <a:extLst>
                  <a:ext uri="{FF2B5EF4-FFF2-40B4-BE49-F238E27FC236}">
                    <a16:creationId xmlns:a16="http://schemas.microsoft.com/office/drawing/2014/main" id="{C09F93ED-B09B-4F6E-8564-C7ED392F2DB9}"/>
                  </a:ext>
                </a:extLst>
              </p:cNvPr>
              <p:cNvSpPr>
                <a:spLocks/>
              </p:cNvSpPr>
              <p:nvPr/>
            </p:nvSpPr>
            <p:spPr bwMode="auto">
              <a:xfrm>
                <a:off x="-3149204" y="5372528"/>
                <a:ext cx="36586" cy="25329"/>
              </a:xfrm>
              <a:custGeom>
                <a:avLst/>
                <a:gdLst>
                  <a:gd name="T0" fmla="*/ 13 w 13"/>
                  <a:gd name="T1" fmla="*/ 6 h 9"/>
                  <a:gd name="T2" fmla="*/ 7 w 13"/>
                  <a:gd name="T3" fmla="*/ 0 h 9"/>
                  <a:gd name="T4" fmla="*/ 3 w 13"/>
                  <a:gd name="T5" fmla="*/ 1 h 9"/>
                  <a:gd name="T6" fmla="*/ 0 w 13"/>
                  <a:gd name="T7" fmla="*/ 9 h 9"/>
                  <a:gd name="T8" fmla="*/ 13 w 13"/>
                  <a:gd name="T9" fmla="*/ 6 h 9"/>
                </a:gdLst>
                <a:ahLst/>
                <a:cxnLst>
                  <a:cxn ang="0">
                    <a:pos x="T0" y="T1"/>
                  </a:cxn>
                  <a:cxn ang="0">
                    <a:pos x="T2" y="T3"/>
                  </a:cxn>
                  <a:cxn ang="0">
                    <a:pos x="T4" y="T5"/>
                  </a:cxn>
                  <a:cxn ang="0">
                    <a:pos x="T6" y="T7"/>
                  </a:cxn>
                  <a:cxn ang="0">
                    <a:pos x="T8" y="T9"/>
                  </a:cxn>
                </a:cxnLst>
                <a:rect l="0" t="0" r="r" b="b"/>
                <a:pathLst>
                  <a:path w="13" h="9">
                    <a:moveTo>
                      <a:pt x="13" y="6"/>
                    </a:moveTo>
                    <a:lnTo>
                      <a:pt x="7" y="0"/>
                    </a:lnTo>
                    <a:lnTo>
                      <a:pt x="3" y="1"/>
                    </a:lnTo>
                    <a:lnTo>
                      <a:pt x="0" y="9"/>
                    </a:lnTo>
                    <a:lnTo>
                      <a:pt x="13"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96" name="Freeform 2889">
                <a:extLst>
                  <a:ext uri="{FF2B5EF4-FFF2-40B4-BE49-F238E27FC236}">
                    <a16:creationId xmlns:a16="http://schemas.microsoft.com/office/drawing/2014/main" id="{94824698-BBBF-4009-B7FF-B0BCF73E8D41}"/>
                  </a:ext>
                </a:extLst>
              </p:cNvPr>
              <p:cNvSpPr>
                <a:spLocks/>
              </p:cNvSpPr>
              <p:nvPr/>
            </p:nvSpPr>
            <p:spPr bwMode="auto">
              <a:xfrm>
                <a:off x="-3132319" y="5372528"/>
                <a:ext cx="19700" cy="19700"/>
              </a:xfrm>
              <a:custGeom>
                <a:avLst/>
                <a:gdLst>
                  <a:gd name="T0" fmla="*/ 7 w 7"/>
                  <a:gd name="T1" fmla="*/ 6 h 7"/>
                  <a:gd name="T2" fmla="*/ 2 w 7"/>
                  <a:gd name="T3" fmla="*/ 7 h 7"/>
                  <a:gd name="T4" fmla="*/ 0 w 7"/>
                  <a:gd name="T5" fmla="*/ 1 h 7"/>
                  <a:gd name="T6" fmla="*/ 1 w 7"/>
                  <a:gd name="T7" fmla="*/ 0 h 7"/>
                  <a:gd name="T8" fmla="*/ 7 w 7"/>
                  <a:gd name="T9" fmla="*/ 6 h 7"/>
                </a:gdLst>
                <a:ahLst/>
                <a:cxnLst>
                  <a:cxn ang="0">
                    <a:pos x="T0" y="T1"/>
                  </a:cxn>
                  <a:cxn ang="0">
                    <a:pos x="T2" y="T3"/>
                  </a:cxn>
                  <a:cxn ang="0">
                    <a:pos x="T4" y="T5"/>
                  </a:cxn>
                  <a:cxn ang="0">
                    <a:pos x="T6" y="T7"/>
                  </a:cxn>
                  <a:cxn ang="0">
                    <a:pos x="T8" y="T9"/>
                  </a:cxn>
                </a:cxnLst>
                <a:rect l="0" t="0" r="r" b="b"/>
                <a:pathLst>
                  <a:path w="7" h="7">
                    <a:moveTo>
                      <a:pt x="7" y="6"/>
                    </a:moveTo>
                    <a:lnTo>
                      <a:pt x="2" y="7"/>
                    </a:lnTo>
                    <a:lnTo>
                      <a:pt x="0" y="1"/>
                    </a:lnTo>
                    <a:lnTo>
                      <a:pt x="1" y="0"/>
                    </a:lnTo>
                    <a:lnTo>
                      <a:pt x="7" y="6"/>
                    </a:lnTo>
                    <a:close/>
                  </a:path>
                </a:pathLst>
              </a:custGeom>
              <a:solidFill>
                <a:srgbClr val="E6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97" name="Freeform 2890">
                <a:extLst>
                  <a:ext uri="{FF2B5EF4-FFF2-40B4-BE49-F238E27FC236}">
                    <a16:creationId xmlns:a16="http://schemas.microsoft.com/office/drawing/2014/main" id="{E59913AD-1516-44AE-80AD-1CE4BA61A7E0}"/>
                  </a:ext>
                </a:extLst>
              </p:cNvPr>
              <p:cNvSpPr>
                <a:spLocks/>
              </p:cNvSpPr>
              <p:nvPr/>
            </p:nvSpPr>
            <p:spPr bwMode="auto">
              <a:xfrm>
                <a:off x="-3140760" y="5364084"/>
                <a:ext cx="11257" cy="11257"/>
              </a:xfrm>
              <a:custGeom>
                <a:avLst/>
                <a:gdLst>
                  <a:gd name="T0" fmla="*/ 4 w 4"/>
                  <a:gd name="T1" fmla="*/ 3 h 4"/>
                  <a:gd name="T2" fmla="*/ 1 w 4"/>
                  <a:gd name="T3" fmla="*/ 0 h 4"/>
                  <a:gd name="T4" fmla="*/ 0 w 4"/>
                  <a:gd name="T5" fmla="*/ 4 h 4"/>
                  <a:gd name="T6" fmla="*/ 4 w 4"/>
                  <a:gd name="T7" fmla="*/ 3 h 4"/>
                </a:gdLst>
                <a:ahLst/>
                <a:cxnLst>
                  <a:cxn ang="0">
                    <a:pos x="T0" y="T1"/>
                  </a:cxn>
                  <a:cxn ang="0">
                    <a:pos x="T2" y="T3"/>
                  </a:cxn>
                  <a:cxn ang="0">
                    <a:pos x="T4" y="T5"/>
                  </a:cxn>
                  <a:cxn ang="0">
                    <a:pos x="T6" y="T7"/>
                  </a:cxn>
                </a:cxnLst>
                <a:rect l="0" t="0" r="r" b="b"/>
                <a:pathLst>
                  <a:path w="4" h="4">
                    <a:moveTo>
                      <a:pt x="4" y="3"/>
                    </a:moveTo>
                    <a:lnTo>
                      <a:pt x="1" y="0"/>
                    </a:lnTo>
                    <a:lnTo>
                      <a:pt x="0" y="4"/>
                    </a:lnTo>
                    <a:lnTo>
                      <a:pt x="4" y="3"/>
                    </a:lnTo>
                    <a:close/>
                  </a:path>
                </a:pathLst>
              </a:custGeom>
              <a:solidFill>
                <a:srgbClr val="4950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98" name="Freeform 2891">
                <a:extLst>
                  <a:ext uri="{FF2B5EF4-FFF2-40B4-BE49-F238E27FC236}">
                    <a16:creationId xmlns:a16="http://schemas.microsoft.com/office/drawing/2014/main" id="{C098E608-E0B9-40AD-81F1-1D7D7C564EB3}"/>
                  </a:ext>
                </a:extLst>
              </p:cNvPr>
              <p:cNvSpPr>
                <a:spLocks/>
              </p:cNvSpPr>
              <p:nvPr/>
            </p:nvSpPr>
            <p:spPr bwMode="auto">
              <a:xfrm>
                <a:off x="-3056334" y="5668021"/>
                <a:ext cx="14072" cy="14072"/>
              </a:xfrm>
              <a:custGeom>
                <a:avLst/>
                <a:gdLst>
                  <a:gd name="T0" fmla="*/ 5 w 5"/>
                  <a:gd name="T1" fmla="*/ 4 h 5"/>
                  <a:gd name="T2" fmla="*/ 1 w 5"/>
                  <a:gd name="T3" fmla="*/ 5 h 5"/>
                  <a:gd name="T4" fmla="*/ 0 w 5"/>
                  <a:gd name="T5" fmla="*/ 0 h 5"/>
                  <a:gd name="T6" fmla="*/ 3 w 5"/>
                  <a:gd name="T7" fmla="*/ 0 h 5"/>
                  <a:gd name="T8" fmla="*/ 5 w 5"/>
                  <a:gd name="T9" fmla="*/ 4 h 5"/>
                </a:gdLst>
                <a:ahLst/>
                <a:cxnLst>
                  <a:cxn ang="0">
                    <a:pos x="T0" y="T1"/>
                  </a:cxn>
                  <a:cxn ang="0">
                    <a:pos x="T2" y="T3"/>
                  </a:cxn>
                  <a:cxn ang="0">
                    <a:pos x="T4" y="T5"/>
                  </a:cxn>
                  <a:cxn ang="0">
                    <a:pos x="T6" y="T7"/>
                  </a:cxn>
                  <a:cxn ang="0">
                    <a:pos x="T8" y="T9"/>
                  </a:cxn>
                </a:cxnLst>
                <a:rect l="0" t="0" r="r" b="b"/>
                <a:pathLst>
                  <a:path w="5" h="5">
                    <a:moveTo>
                      <a:pt x="5" y="4"/>
                    </a:moveTo>
                    <a:lnTo>
                      <a:pt x="1" y="5"/>
                    </a:lnTo>
                    <a:lnTo>
                      <a:pt x="0" y="0"/>
                    </a:lnTo>
                    <a:lnTo>
                      <a:pt x="3" y="0"/>
                    </a:lnTo>
                    <a:lnTo>
                      <a:pt x="5" y="4"/>
                    </a:lnTo>
                    <a:close/>
                  </a:path>
                </a:pathLst>
              </a:custGeom>
              <a:solidFill>
                <a:srgbClr val="E6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99" name="Freeform 2892">
                <a:extLst>
                  <a:ext uri="{FF2B5EF4-FFF2-40B4-BE49-F238E27FC236}">
                    <a16:creationId xmlns:a16="http://schemas.microsoft.com/office/drawing/2014/main" id="{38DF77BC-E044-40E2-A1A4-51075E5D6B0B}"/>
                  </a:ext>
                </a:extLst>
              </p:cNvPr>
              <p:cNvSpPr>
                <a:spLocks/>
              </p:cNvSpPr>
              <p:nvPr/>
            </p:nvSpPr>
            <p:spPr bwMode="auto">
              <a:xfrm>
                <a:off x="-3081662" y="5668021"/>
                <a:ext cx="28142" cy="19700"/>
              </a:xfrm>
              <a:custGeom>
                <a:avLst/>
                <a:gdLst>
                  <a:gd name="T0" fmla="*/ 10 w 10"/>
                  <a:gd name="T1" fmla="*/ 5 h 7"/>
                  <a:gd name="T2" fmla="*/ 1 w 10"/>
                  <a:gd name="T3" fmla="*/ 7 h 7"/>
                  <a:gd name="T4" fmla="*/ 0 w 10"/>
                  <a:gd name="T5" fmla="*/ 3 h 7"/>
                  <a:gd name="T6" fmla="*/ 9 w 10"/>
                  <a:gd name="T7" fmla="*/ 0 h 7"/>
                  <a:gd name="T8" fmla="*/ 10 w 10"/>
                  <a:gd name="T9" fmla="*/ 5 h 7"/>
                </a:gdLst>
                <a:ahLst/>
                <a:cxnLst>
                  <a:cxn ang="0">
                    <a:pos x="T0" y="T1"/>
                  </a:cxn>
                  <a:cxn ang="0">
                    <a:pos x="T2" y="T3"/>
                  </a:cxn>
                  <a:cxn ang="0">
                    <a:pos x="T4" y="T5"/>
                  </a:cxn>
                  <a:cxn ang="0">
                    <a:pos x="T6" y="T7"/>
                  </a:cxn>
                  <a:cxn ang="0">
                    <a:pos x="T8" y="T9"/>
                  </a:cxn>
                </a:cxnLst>
                <a:rect l="0" t="0" r="r" b="b"/>
                <a:pathLst>
                  <a:path w="10" h="7">
                    <a:moveTo>
                      <a:pt x="10" y="5"/>
                    </a:moveTo>
                    <a:lnTo>
                      <a:pt x="1" y="7"/>
                    </a:lnTo>
                    <a:lnTo>
                      <a:pt x="0" y="3"/>
                    </a:lnTo>
                    <a:lnTo>
                      <a:pt x="9" y="0"/>
                    </a:lnTo>
                    <a:lnTo>
                      <a:pt x="1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00" name="Freeform 2893">
                <a:extLst>
                  <a:ext uri="{FF2B5EF4-FFF2-40B4-BE49-F238E27FC236}">
                    <a16:creationId xmlns:a16="http://schemas.microsoft.com/office/drawing/2014/main" id="{34DA0EAA-47D2-4BEC-8ECD-EEFE7581265E}"/>
                  </a:ext>
                </a:extLst>
              </p:cNvPr>
              <p:cNvSpPr>
                <a:spLocks/>
              </p:cNvSpPr>
              <p:nvPr/>
            </p:nvSpPr>
            <p:spPr bwMode="auto">
              <a:xfrm>
                <a:off x="-3061962" y="5679278"/>
                <a:ext cx="19700" cy="25329"/>
              </a:xfrm>
              <a:custGeom>
                <a:avLst/>
                <a:gdLst>
                  <a:gd name="T0" fmla="*/ 5 w 5"/>
                  <a:gd name="T1" fmla="*/ 1 h 7"/>
                  <a:gd name="T2" fmla="*/ 5 w 5"/>
                  <a:gd name="T3" fmla="*/ 0 h 7"/>
                  <a:gd name="T4" fmla="*/ 2 w 5"/>
                  <a:gd name="T5" fmla="*/ 1 h 7"/>
                  <a:gd name="T6" fmla="*/ 2 w 5"/>
                  <a:gd name="T7" fmla="*/ 1 h 7"/>
                  <a:gd name="T8" fmla="*/ 1 w 5"/>
                  <a:gd name="T9" fmla="*/ 5 h 7"/>
                  <a:gd name="T10" fmla="*/ 0 w 5"/>
                  <a:gd name="T11" fmla="*/ 7 h 7"/>
                  <a:gd name="T12" fmla="*/ 1 w 5"/>
                  <a:gd name="T13" fmla="*/ 7 h 7"/>
                  <a:gd name="T14" fmla="*/ 5 w 5"/>
                  <a:gd name="T15" fmla="*/ 4 h 7"/>
                  <a:gd name="T16" fmla="*/ 5 w 5"/>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5" y="1"/>
                    </a:moveTo>
                    <a:cubicBezTo>
                      <a:pt x="5" y="0"/>
                      <a:pt x="5" y="0"/>
                      <a:pt x="5" y="0"/>
                    </a:cubicBezTo>
                    <a:cubicBezTo>
                      <a:pt x="2" y="1"/>
                      <a:pt x="2" y="1"/>
                      <a:pt x="2" y="1"/>
                    </a:cubicBezTo>
                    <a:cubicBezTo>
                      <a:pt x="2" y="1"/>
                      <a:pt x="2" y="1"/>
                      <a:pt x="2" y="1"/>
                    </a:cubicBezTo>
                    <a:cubicBezTo>
                      <a:pt x="2" y="3"/>
                      <a:pt x="2" y="4"/>
                      <a:pt x="1" y="5"/>
                    </a:cubicBezTo>
                    <a:cubicBezTo>
                      <a:pt x="1" y="6"/>
                      <a:pt x="0" y="6"/>
                      <a:pt x="0" y="7"/>
                    </a:cubicBezTo>
                    <a:cubicBezTo>
                      <a:pt x="0" y="7"/>
                      <a:pt x="1" y="7"/>
                      <a:pt x="1" y="7"/>
                    </a:cubicBezTo>
                    <a:cubicBezTo>
                      <a:pt x="3" y="6"/>
                      <a:pt x="4" y="6"/>
                      <a:pt x="5" y="4"/>
                    </a:cubicBezTo>
                    <a:cubicBezTo>
                      <a:pt x="5" y="3"/>
                      <a:pt x="5" y="2"/>
                      <a:pt x="5" y="1"/>
                    </a:cubicBezTo>
                    <a:close/>
                  </a:path>
                </a:pathLst>
              </a:custGeom>
              <a:solidFill>
                <a:srgbClr val="343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01" name="Freeform 2894">
                <a:extLst>
                  <a:ext uri="{FF2B5EF4-FFF2-40B4-BE49-F238E27FC236}">
                    <a16:creationId xmlns:a16="http://schemas.microsoft.com/office/drawing/2014/main" id="{29B4366D-27CC-4D08-B948-92A834B94F46}"/>
                  </a:ext>
                </a:extLst>
              </p:cNvPr>
              <p:cNvSpPr>
                <a:spLocks/>
              </p:cNvSpPr>
              <p:nvPr/>
            </p:nvSpPr>
            <p:spPr bwMode="auto">
              <a:xfrm>
                <a:off x="-3078847" y="5682093"/>
                <a:ext cx="25329" cy="22514"/>
              </a:xfrm>
              <a:custGeom>
                <a:avLst/>
                <a:gdLst>
                  <a:gd name="T0" fmla="*/ 7 w 7"/>
                  <a:gd name="T1" fmla="*/ 0 h 6"/>
                  <a:gd name="T2" fmla="*/ 7 w 7"/>
                  <a:gd name="T3" fmla="*/ 0 h 6"/>
                  <a:gd name="T4" fmla="*/ 0 w 7"/>
                  <a:gd name="T5" fmla="*/ 1 h 6"/>
                  <a:gd name="T6" fmla="*/ 0 w 7"/>
                  <a:gd name="T7" fmla="*/ 2 h 6"/>
                  <a:gd name="T8" fmla="*/ 3 w 7"/>
                  <a:gd name="T9" fmla="*/ 5 h 6"/>
                  <a:gd name="T10" fmla="*/ 5 w 7"/>
                  <a:gd name="T11" fmla="*/ 6 h 6"/>
                  <a:gd name="T12" fmla="*/ 6 w 7"/>
                  <a:gd name="T13" fmla="*/ 4 h 6"/>
                  <a:gd name="T14" fmla="*/ 7 w 7"/>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7" y="0"/>
                    </a:moveTo>
                    <a:cubicBezTo>
                      <a:pt x="7" y="0"/>
                      <a:pt x="7" y="0"/>
                      <a:pt x="7" y="0"/>
                    </a:cubicBezTo>
                    <a:cubicBezTo>
                      <a:pt x="0" y="1"/>
                      <a:pt x="0" y="1"/>
                      <a:pt x="0" y="1"/>
                    </a:cubicBezTo>
                    <a:cubicBezTo>
                      <a:pt x="0" y="2"/>
                      <a:pt x="0" y="2"/>
                      <a:pt x="0" y="2"/>
                    </a:cubicBezTo>
                    <a:cubicBezTo>
                      <a:pt x="1" y="3"/>
                      <a:pt x="1" y="4"/>
                      <a:pt x="3" y="5"/>
                    </a:cubicBezTo>
                    <a:cubicBezTo>
                      <a:pt x="3" y="5"/>
                      <a:pt x="4" y="6"/>
                      <a:pt x="5" y="6"/>
                    </a:cubicBezTo>
                    <a:cubicBezTo>
                      <a:pt x="5" y="5"/>
                      <a:pt x="6" y="5"/>
                      <a:pt x="6" y="4"/>
                    </a:cubicBezTo>
                    <a:cubicBezTo>
                      <a:pt x="7" y="3"/>
                      <a:pt x="7" y="2"/>
                      <a:pt x="7" y="0"/>
                    </a:cubicBezTo>
                    <a:close/>
                  </a:path>
                </a:pathLst>
              </a:custGeom>
              <a:solidFill>
                <a:srgbClr val="4950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02" name="Freeform 2895">
                <a:extLst>
                  <a:ext uri="{FF2B5EF4-FFF2-40B4-BE49-F238E27FC236}">
                    <a16:creationId xmlns:a16="http://schemas.microsoft.com/office/drawing/2014/main" id="{2E6A0F5B-93D2-40AE-AB18-63DC14128ABC}"/>
                  </a:ext>
                </a:extLst>
              </p:cNvPr>
              <p:cNvSpPr>
                <a:spLocks/>
              </p:cNvSpPr>
              <p:nvPr/>
            </p:nvSpPr>
            <p:spPr bwMode="auto">
              <a:xfrm>
                <a:off x="-3005677" y="5389413"/>
                <a:ext cx="95684" cy="261724"/>
              </a:xfrm>
              <a:custGeom>
                <a:avLst/>
                <a:gdLst>
                  <a:gd name="T0" fmla="*/ 12 w 34"/>
                  <a:gd name="T1" fmla="*/ 93 h 93"/>
                  <a:gd name="T2" fmla="*/ 0 w 34"/>
                  <a:gd name="T3" fmla="*/ 90 h 93"/>
                  <a:gd name="T4" fmla="*/ 21 w 34"/>
                  <a:gd name="T5" fmla="*/ 0 h 93"/>
                  <a:gd name="T6" fmla="*/ 34 w 34"/>
                  <a:gd name="T7" fmla="*/ 3 h 93"/>
                  <a:gd name="T8" fmla="*/ 12 w 34"/>
                  <a:gd name="T9" fmla="*/ 93 h 93"/>
                </a:gdLst>
                <a:ahLst/>
                <a:cxnLst>
                  <a:cxn ang="0">
                    <a:pos x="T0" y="T1"/>
                  </a:cxn>
                  <a:cxn ang="0">
                    <a:pos x="T2" y="T3"/>
                  </a:cxn>
                  <a:cxn ang="0">
                    <a:pos x="T4" y="T5"/>
                  </a:cxn>
                  <a:cxn ang="0">
                    <a:pos x="T6" y="T7"/>
                  </a:cxn>
                  <a:cxn ang="0">
                    <a:pos x="T8" y="T9"/>
                  </a:cxn>
                </a:cxnLst>
                <a:rect l="0" t="0" r="r" b="b"/>
                <a:pathLst>
                  <a:path w="34" h="93">
                    <a:moveTo>
                      <a:pt x="12" y="93"/>
                    </a:moveTo>
                    <a:lnTo>
                      <a:pt x="0" y="90"/>
                    </a:lnTo>
                    <a:lnTo>
                      <a:pt x="21" y="0"/>
                    </a:lnTo>
                    <a:lnTo>
                      <a:pt x="34" y="3"/>
                    </a:lnTo>
                    <a:lnTo>
                      <a:pt x="12" y="9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03" name="Freeform 2896">
                <a:extLst>
                  <a:ext uri="{FF2B5EF4-FFF2-40B4-BE49-F238E27FC236}">
                    <a16:creationId xmlns:a16="http://schemas.microsoft.com/office/drawing/2014/main" id="{EE846A71-890C-4B77-8FD4-2BC48C96BE8E}"/>
                  </a:ext>
                </a:extLst>
              </p:cNvPr>
              <p:cNvSpPr>
                <a:spLocks/>
              </p:cNvSpPr>
              <p:nvPr/>
            </p:nvSpPr>
            <p:spPr bwMode="auto">
              <a:xfrm>
                <a:off x="-2932508" y="5338757"/>
                <a:ext cx="25329" cy="22514"/>
              </a:xfrm>
              <a:custGeom>
                <a:avLst/>
                <a:gdLst>
                  <a:gd name="T0" fmla="*/ 6 w 7"/>
                  <a:gd name="T1" fmla="*/ 6 h 6"/>
                  <a:gd name="T2" fmla="*/ 0 w 7"/>
                  <a:gd name="T3" fmla="*/ 4 h 6"/>
                  <a:gd name="T4" fmla="*/ 1 w 7"/>
                  <a:gd name="T5" fmla="*/ 1 h 6"/>
                  <a:gd name="T6" fmla="*/ 2 w 7"/>
                  <a:gd name="T7" fmla="*/ 0 h 6"/>
                  <a:gd name="T8" fmla="*/ 3 w 7"/>
                  <a:gd name="T9" fmla="*/ 0 h 6"/>
                  <a:gd name="T10" fmla="*/ 6 w 7"/>
                  <a:gd name="T11" fmla="*/ 0 h 6"/>
                  <a:gd name="T12" fmla="*/ 7 w 7"/>
                  <a:gd name="T13" fmla="*/ 1 h 6"/>
                  <a:gd name="T14" fmla="*/ 7 w 7"/>
                  <a:gd name="T15" fmla="*/ 3 h 6"/>
                  <a:gd name="T16" fmla="*/ 6 w 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6" y="6"/>
                    </a:moveTo>
                    <a:cubicBezTo>
                      <a:pt x="0" y="4"/>
                      <a:pt x="0" y="4"/>
                      <a:pt x="0" y="4"/>
                    </a:cubicBezTo>
                    <a:cubicBezTo>
                      <a:pt x="1" y="1"/>
                      <a:pt x="1" y="1"/>
                      <a:pt x="1" y="1"/>
                    </a:cubicBezTo>
                    <a:cubicBezTo>
                      <a:pt x="1" y="1"/>
                      <a:pt x="1" y="0"/>
                      <a:pt x="2" y="0"/>
                    </a:cubicBezTo>
                    <a:cubicBezTo>
                      <a:pt x="2" y="0"/>
                      <a:pt x="3" y="0"/>
                      <a:pt x="3" y="0"/>
                    </a:cubicBezTo>
                    <a:cubicBezTo>
                      <a:pt x="6" y="0"/>
                      <a:pt x="6" y="0"/>
                      <a:pt x="6" y="0"/>
                    </a:cubicBezTo>
                    <a:cubicBezTo>
                      <a:pt x="6" y="1"/>
                      <a:pt x="7" y="1"/>
                      <a:pt x="7" y="1"/>
                    </a:cubicBezTo>
                    <a:cubicBezTo>
                      <a:pt x="7" y="2"/>
                      <a:pt x="7" y="2"/>
                      <a:pt x="7" y="3"/>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04" name="Freeform 2897">
                <a:extLst>
                  <a:ext uri="{FF2B5EF4-FFF2-40B4-BE49-F238E27FC236}">
                    <a16:creationId xmlns:a16="http://schemas.microsoft.com/office/drawing/2014/main" id="{CE07846B-36F5-4EAB-97CE-059C363079D6}"/>
                  </a:ext>
                </a:extLst>
              </p:cNvPr>
              <p:cNvSpPr>
                <a:spLocks/>
              </p:cNvSpPr>
              <p:nvPr/>
            </p:nvSpPr>
            <p:spPr bwMode="auto">
              <a:xfrm>
                <a:off x="-2946580" y="5352827"/>
                <a:ext cx="45028" cy="45028"/>
              </a:xfrm>
              <a:custGeom>
                <a:avLst/>
                <a:gdLst>
                  <a:gd name="T0" fmla="*/ 12 w 12"/>
                  <a:gd name="T1" fmla="*/ 4 h 12"/>
                  <a:gd name="T2" fmla="*/ 12 w 12"/>
                  <a:gd name="T3" fmla="*/ 3 h 12"/>
                  <a:gd name="T4" fmla="*/ 11 w 12"/>
                  <a:gd name="T5" fmla="*/ 2 h 12"/>
                  <a:gd name="T6" fmla="*/ 4 w 12"/>
                  <a:gd name="T7" fmla="*/ 0 h 12"/>
                  <a:gd name="T8" fmla="*/ 3 w 12"/>
                  <a:gd name="T9" fmla="*/ 0 h 12"/>
                  <a:gd name="T10" fmla="*/ 2 w 12"/>
                  <a:gd name="T11" fmla="*/ 1 h 12"/>
                  <a:gd name="T12" fmla="*/ 0 w 12"/>
                  <a:gd name="T13" fmla="*/ 10 h 12"/>
                  <a:gd name="T14" fmla="*/ 10 w 12"/>
                  <a:gd name="T15" fmla="*/ 12 h 12"/>
                  <a:gd name="T16" fmla="*/ 12 w 12"/>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2">
                    <a:moveTo>
                      <a:pt x="12" y="4"/>
                    </a:moveTo>
                    <a:cubicBezTo>
                      <a:pt x="12" y="3"/>
                      <a:pt x="12" y="3"/>
                      <a:pt x="12" y="3"/>
                    </a:cubicBezTo>
                    <a:cubicBezTo>
                      <a:pt x="11" y="2"/>
                      <a:pt x="11" y="2"/>
                      <a:pt x="11" y="2"/>
                    </a:cubicBezTo>
                    <a:cubicBezTo>
                      <a:pt x="4" y="0"/>
                      <a:pt x="4" y="0"/>
                      <a:pt x="4" y="0"/>
                    </a:cubicBezTo>
                    <a:cubicBezTo>
                      <a:pt x="4" y="0"/>
                      <a:pt x="3" y="0"/>
                      <a:pt x="3" y="0"/>
                    </a:cubicBezTo>
                    <a:cubicBezTo>
                      <a:pt x="2" y="1"/>
                      <a:pt x="2" y="1"/>
                      <a:pt x="2" y="1"/>
                    </a:cubicBezTo>
                    <a:cubicBezTo>
                      <a:pt x="0" y="10"/>
                      <a:pt x="0" y="10"/>
                      <a:pt x="0" y="10"/>
                    </a:cubicBezTo>
                    <a:cubicBezTo>
                      <a:pt x="10" y="12"/>
                      <a:pt x="10" y="12"/>
                      <a:pt x="10" y="12"/>
                    </a:cubicBezTo>
                    <a:lnTo>
                      <a:pt x="12" y="4"/>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05" name="Freeform 2898">
                <a:extLst>
                  <a:ext uri="{FF2B5EF4-FFF2-40B4-BE49-F238E27FC236}">
                    <a16:creationId xmlns:a16="http://schemas.microsoft.com/office/drawing/2014/main" id="{4071F74F-C84D-4419-8CAC-89F920AFD5EA}"/>
                  </a:ext>
                </a:extLst>
              </p:cNvPr>
              <p:cNvSpPr>
                <a:spLocks/>
              </p:cNvSpPr>
              <p:nvPr/>
            </p:nvSpPr>
            <p:spPr bwMode="auto">
              <a:xfrm>
                <a:off x="-2926879" y="5397855"/>
                <a:ext cx="28142" cy="101312"/>
              </a:xfrm>
              <a:custGeom>
                <a:avLst/>
                <a:gdLst>
                  <a:gd name="T0" fmla="*/ 5 w 8"/>
                  <a:gd name="T1" fmla="*/ 0 h 28"/>
                  <a:gd name="T2" fmla="*/ 4 w 8"/>
                  <a:gd name="T3" fmla="*/ 2 h 28"/>
                  <a:gd name="T4" fmla="*/ 5 w 8"/>
                  <a:gd name="T5" fmla="*/ 3 h 28"/>
                  <a:gd name="T6" fmla="*/ 6 w 8"/>
                  <a:gd name="T7" fmla="*/ 4 h 28"/>
                  <a:gd name="T8" fmla="*/ 0 w 8"/>
                  <a:gd name="T9" fmla="*/ 27 h 28"/>
                  <a:gd name="T10" fmla="*/ 2 w 8"/>
                  <a:gd name="T11" fmla="*/ 28 h 28"/>
                  <a:gd name="T12" fmla="*/ 8 w 8"/>
                  <a:gd name="T13" fmla="*/ 5 h 28"/>
                  <a:gd name="T14" fmla="*/ 7 w 8"/>
                  <a:gd name="T15" fmla="*/ 2 h 28"/>
                  <a:gd name="T16" fmla="*/ 5 w 8"/>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8">
                    <a:moveTo>
                      <a:pt x="5" y="0"/>
                    </a:moveTo>
                    <a:cubicBezTo>
                      <a:pt x="4" y="2"/>
                      <a:pt x="4" y="2"/>
                      <a:pt x="4" y="2"/>
                    </a:cubicBezTo>
                    <a:cubicBezTo>
                      <a:pt x="5" y="2"/>
                      <a:pt x="5" y="3"/>
                      <a:pt x="5" y="3"/>
                    </a:cubicBezTo>
                    <a:cubicBezTo>
                      <a:pt x="6" y="3"/>
                      <a:pt x="6" y="4"/>
                      <a:pt x="6" y="4"/>
                    </a:cubicBezTo>
                    <a:cubicBezTo>
                      <a:pt x="0" y="27"/>
                      <a:pt x="0" y="27"/>
                      <a:pt x="0" y="27"/>
                    </a:cubicBezTo>
                    <a:cubicBezTo>
                      <a:pt x="2" y="28"/>
                      <a:pt x="2" y="28"/>
                      <a:pt x="2" y="28"/>
                    </a:cubicBezTo>
                    <a:cubicBezTo>
                      <a:pt x="8" y="5"/>
                      <a:pt x="8" y="5"/>
                      <a:pt x="8" y="5"/>
                    </a:cubicBezTo>
                    <a:cubicBezTo>
                      <a:pt x="8" y="4"/>
                      <a:pt x="8" y="3"/>
                      <a:pt x="7" y="2"/>
                    </a:cubicBezTo>
                    <a:cubicBezTo>
                      <a:pt x="7" y="1"/>
                      <a:pt x="6"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06" name="Freeform 2899">
                <a:extLst>
                  <a:ext uri="{FF2B5EF4-FFF2-40B4-BE49-F238E27FC236}">
                    <a16:creationId xmlns:a16="http://schemas.microsoft.com/office/drawing/2014/main" id="{FCE9CF8B-C688-4484-8F30-AC90050C0935}"/>
                  </a:ext>
                </a:extLst>
              </p:cNvPr>
              <p:cNvSpPr>
                <a:spLocks/>
              </p:cNvSpPr>
              <p:nvPr/>
            </p:nvSpPr>
            <p:spPr bwMode="auto">
              <a:xfrm>
                <a:off x="-3002864" y="5682093"/>
                <a:ext cx="11257" cy="11257"/>
              </a:xfrm>
              <a:custGeom>
                <a:avLst/>
                <a:gdLst>
                  <a:gd name="T0" fmla="*/ 0 w 3"/>
                  <a:gd name="T1" fmla="*/ 0 h 3"/>
                  <a:gd name="T2" fmla="*/ 1 w 3"/>
                  <a:gd name="T3" fmla="*/ 2 h 3"/>
                  <a:gd name="T4" fmla="*/ 1 w 3"/>
                  <a:gd name="T5" fmla="*/ 3 h 3"/>
                  <a:gd name="T6" fmla="*/ 1 w 3"/>
                  <a:gd name="T7" fmla="*/ 3 h 3"/>
                  <a:gd name="T8" fmla="*/ 3 w 3"/>
                  <a:gd name="T9" fmla="*/ 0 h 3"/>
                  <a:gd name="T10" fmla="*/ 0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0" y="0"/>
                    </a:moveTo>
                    <a:cubicBezTo>
                      <a:pt x="1" y="2"/>
                      <a:pt x="1" y="2"/>
                      <a:pt x="1" y="2"/>
                    </a:cubicBezTo>
                    <a:cubicBezTo>
                      <a:pt x="1" y="3"/>
                      <a:pt x="1" y="3"/>
                      <a:pt x="1" y="3"/>
                    </a:cubicBezTo>
                    <a:cubicBezTo>
                      <a:pt x="1" y="3"/>
                      <a:pt x="1" y="3"/>
                      <a:pt x="1" y="3"/>
                    </a:cubicBezTo>
                    <a:cubicBezTo>
                      <a:pt x="3" y="0"/>
                      <a:pt x="3" y="0"/>
                      <a:pt x="3"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07" name="Freeform 2900">
                <a:extLst>
                  <a:ext uri="{FF2B5EF4-FFF2-40B4-BE49-F238E27FC236}">
                    <a16:creationId xmlns:a16="http://schemas.microsoft.com/office/drawing/2014/main" id="{97E4C7B9-AEC5-443E-A043-954FAE3810D3}"/>
                  </a:ext>
                </a:extLst>
              </p:cNvPr>
              <p:cNvSpPr>
                <a:spLocks/>
              </p:cNvSpPr>
              <p:nvPr/>
            </p:nvSpPr>
            <p:spPr bwMode="auto">
              <a:xfrm>
                <a:off x="-3005677" y="5642694"/>
                <a:ext cx="33771" cy="39399"/>
              </a:xfrm>
              <a:custGeom>
                <a:avLst/>
                <a:gdLst>
                  <a:gd name="T0" fmla="*/ 6 w 12"/>
                  <a:gd name="T1" fmla="*/ 14 h 14"/>
                  <a:gd name="T2" fmla="*/ 1 w 12"/>
                  <a:gd name="T3" fmla="*/ 13 h 14"/>
                  <a:gd name="T4" fmla="*/ 0 w 12"/>
                  <a:gd name="T5" fmla="*/ 0 h 14"/>
                  <a:gd name="T6" fmla="*/ 12 w 12"/>
                  <a:gd name="T7" fmla="*/ 3 h 14"/>
                  <a:gd name="T8" fmla="*/ 6 w 12"/>
                  <a:gd name="T9" fmla="*/ 14 h 14"/>
                </a:gdLst>
                <a:ahLst/>
                <a:cxnLst>
                  <a:cxn ang="0">
                    <a:pos x="T0" y="T1"/>
                  </a:cxn>
                  <a:cxn ang="0">
                    <a:pos x="T2" y="T3"/>
                  </a:cxn>
                  <a:cxn ang="0">
                    <a:pos x="T4" y="T5"/>
                  </a:cxn>
                  <a:cxn ang="0">
                    <a:pos x="T6" y="T7"/>
                  </a:cxn>
                  <a:cxn ang="0">
                    <a:pos x="T8" y="T9"/>
                  </a:cxn>
                </a:cxnLst>
                <a:rect l="0" t="0" r="r" b="b"/>
                <a:pathLst>
                  <a:path w="12" h="14">
                    <a:moveTo>
                      <a:pt x="6" y="14"/>
                    </a:moveTo>
                    <a:lnTo>
                      <a:pt x="1" y="13"/>
                    </a:lnTo>
                    <a:lnTo>
                      <a:pt x="0" y="0"/>
                    </a:lnTo>
                    <a:lnTo>
                      <a:pt x="12" y="3"/>
                    </a:lnTo>
                    <a:lnTo>
                      <a:pt x="6" y="14"/>
                    </a:lnTo>
                    <a:close/>
                  </a:path>
                </a:pathLst>
              </a:custGeom>
              <a:solidFill>
                <a:srgbClr val="343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08" name="Rectangle 2901">
                <a:extLst>
                  <a:ext uri="{FF2B5EF4-FFF2-40B4-BE49-F238E27FC236}">
                    <a16:creationId xmlns:a16="http://schemas.microsoft.com/office/drawing/2014/main" id="{3AF0B723-D3D5-4A93-85E4-7378D03D0A53}"/>
                  </a:ext>
                </a:extLst>
              </p:cNvPr>
              <p:cNvSpPr>
                <a:spLocks noChangeArrowheads="1"/>
              </p:cNvSpPr>
              <p:nvPr/>
            </p:nvSpPr>
            <p:spPr bwMode="auto">
              <a:xfrm>
                <a:off x="-3061962" y="5316243"/>
                <a:ext cx="64728" cy="363036"/>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09" name="Rectangle 2902">
                <a:extLst>
                  <a:ext uri="{FF2B5EF4-FFF2-40B4-BE49-F238E27FC236}">
                    <a16:creationId xmlns:a16="http://schemas.microsoft.com/office/drawing/2014/main" id="{C1308781-9909-421A-B9FB-6FB54D9BB677}"/>
                  </a:ext>
                </a:extLst>
              </p:cNvPr>
              <p:cNvSpPr>
                <a:spLocks noChangeArrowheads="1"/>
              </p:cNvSpPr>
              <p:nvPr/>
            </p:nvSpPr>
            <p:spPr bwMode="auto">
              <a:xfrm>
                <a:off x="-3061962" y="5316243"/>
                <a:ext cx="22514" cy="363036"/>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10" name="Rectangle 2903">
                <a:extLst>
                  <a:ext uri="{FF2B5EF4-FFF2-40B4-BE49-F238E27FC236}">
                    <a16:creationId xmlns:a16="http://schemas.microsoft.com/office/drawing/2014/main" id="{46F74396-14DA-4E7D-A620-E2C266BEA06D}"/>
                  </a:ext>
                </a:extLst>
              </p:cNvPr>
              <p:cNvSpPr>
                <a:spLocks noChangeArrowheads="1"/>
              </p:cNvSpPr>
              <p:nvPr/>
            </p:nvSpPr>
            <p:spPr bwMode="auto">
              <a:xfrm>
                <a:off x="-3016934" y="5335942"/>
                <a:ext cx="19700" cy="56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11" name="Rectangle 2904">
                <a:extLst>
                  <a:ext uri="{FF2B5EF4-FFF2-40B4-BE49-F238E27FC236}">
                    <a16:creationId xmlns:a16="http://schemas.microsoft.com/office/drawing/2014/main" id="{806121C7-D7E1-4DF9-8AE6-21D1C8A13F49}"/>
                  </a:ext>
                </a:extLst>
              </p:cNvPr>
              <p:cNvSpPr>
                <a:spLocks noChangeArrowheads="1"/>
              </p:cNvSpPr>
              <p:nvPr/>
            </p:nvSpPr>
            <p:spPr bwMode="auto">
              <a:xfrm>
                <a:off x="-3005677" y="5352827"/>
                <a:ext cx="8444" cy="112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12" name="Rectangle 2905">
                <a:extLst>
                  <a:ext uri="{FF2B5EF4-FFF2-40B4-BE49-F238E27FC236}">
                    <a16:creationId xmlns:a16="http://schemas.microsoft.com/office/drawing/2014/main" id="{97F45DD7-DD17-4960-A0AA-B2BB8D6DAD18}"/>
                  </a:ext>
                </a:extLst>
              </p:cNvPr>
              <p:cNvSpPr>
                <a:spLocks noChangeArrowheads="1"/>
              </p:cNvSpPr>
              <p:nvPr/>
            </p:nvSpPr>
            <p:spPr bwMode="auto">
              <a:xfrm>
                <a:off x="-3016934" y="5375341"/>
                <a:ext cx="19700" cy="56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13" name="Rectangle 2906">
                <a:extLst>
                  <a:ext uri="{FF2B5EF4-FFF2-40B4-BE49-F238E27FC236}">
                    <a16:creationId xmlns:a16="http://schemas.microsoft.com/office/drawing/2014/main" id="{EFF0E2EA-4D1A-4C44-8FE4-7C8215C6789C}"/>
                  </a:ext>
                </a:extLst>
              </p:cNvPr>
              <p:cNvSpPr>
                <a:spLocks noChangeArrowheads="1"/>
              </p:cNvSpPr>
              <p:nvPr/>
            </p:nvSpPr>
            <p:spPr bwMode="auto">
              <a:xfrm>
                <a:off x="-3005677" y="5392227"/>
                <a:ext cx="8444" cy="112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14" name="Rectangle 2907">
                <a:extLst>
                  <a:ext uri="{FF2B5EF4-FFF2-40B4-BE49-F238E27FC236}">
                    <a16:creationId xmlns:a16="http://schemas.microsoft.com/office/drawing/2014/main" id="{3709B779-5FA3-49B6-BB01-BBB9C59A6610}"/>
                  </a:ext>
                </a:extLst>
              </p:cNvPr>
              <p:cNvSpPr>
                <a:spLocks noChangeArrowheads="1"/>
              </p:cNvSpPr>
              <p:nvPr/>
            </p:nvSpPr>
            <p:spPr bwMode="auto">
              <a:xfrm>
                <a:off x="-3016934" y="5414740"/>
                <a:ext cx="19700" cy="84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15" name="Rectangle 2908">
                <a:extLst>
                  <a:ext uri="{FF2B5EF4-FFF2-40B4-BE49-F238E27FC236}">
                    <a16:creationId xmlns:a16="http://schemas.microsoft.com/office/drawing/2014/main" id="{319622DB-1725-43CB-9753-564E7C55AA5F}"/>
                  </a:ext>
                </a:extLst>
              </p:cNvPr>
              <p:cNvSpPr>
                <a:spLocks noChangeArrowheads="1"/>
              </p:cNvSpPr>
              <p:nvPr/>
            </p:nvSpPr>
            <p:spPr bwMode="auto">
              <a:xfrm>
                <a:off x="-3005677" y="5431626"/>
                <a:ext cx="8444" cy="112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16" name="Rectangle 2909">
                <a:extLst>
                  <a:ext uri="{FF2B5EF4-FFF2-40B4-BE49-F238E27FC236}">
                    <a16:creationId xmlns:a16="http://schemas.microsoft.com/office/drawing/2014/main" id="{254F6E7C-8110-439D-97F7-C4A912F522F4}"/>
                  </a:ext>
                </a:extLst>
              </p:cNvPr>
              <p:cNvSpPr>
                <a:spLocks noChangeArrowheads="1"/>
              </p:cNvSpPr>
              <p:nvPr/>
            </p:nvSpPr>
            <p:spPr bwMode="auto">
              <a:xfrm>
                <a:off x="-3016934" y="5454140"/>
                <a:ext cx="19700" cy="84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17" name="Rectangle 2910">
                <a:extLst>
                  <a:ext uri="{FF2B5EF4-FFF2-40B4-BE49-F238E27FC236}">
                    <a16:creationId xmlns:a16="http://schemas.microsoft.com/office/drawing/2014/main" id="{EC9A1848-857A-4BFD-8A27-7E7B656AD60F}"/>
                  </a:ext>
                </a:extLst>
              </p:cNvPr>
              <p:cNvSpPr>
                <a:spLocks noChangeArrowheads="1"/>
              </p:cNvSpPr>
              <p:nvPr/>
            </p:nvSpPr>
            <p:spPr bwMode="auto">
              <a:xfrm>
                <a:off x="-3005677" y="5473840"/>
                <a:ext cx="8444" cy="112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18" name="Rectangle 2911">
                <a:extLst>
                  <a:ext uri="{FF2B5EF4-FFF2-40B4-BE49-F238E27FC236}">
                    <a16:creationId xmlns:a16="http://schemas.microsoft.com/office/drawing/2014/main" id="{3B728065-1609-4283-AC40-1A016BDD7349}"/>
                  </a:ext>
                </a:extLst>
              </p:cNvPr>
              <p:cNvSpPr>
                <a:spLocks noChangeArrowheads="1"/>
              </p:cNvSpPr>
              <p:nvPr/>
            </p:nvSpPr>
            <p:spPr bwMode="auto">
              <a:xfrm>
                <a:off x="-3016934" y="5493539"/>
                <a:ext cx="19700" cy="84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19" name="Rectangle 2912">
                <a:extLst>
                  <a:ext uri="{FF2B5EF4-FFF2-40B4-BE49-F238E27FC236}">
                    <a16:creationId xmlns:a16="http://schemas.microsoft.com/office/drawing/2014/main" id="{09031F4B-7DF1-4DD0-8AC0-5A95D9E57B65}"/>
                  </a:ext>
                </a:extLst>
              </p:cNvPr>
              <p:cNvSpPr>
                <a:spLocks noChangeArrowheads="1"/>
              </p:cNvSpPr>
              <p:nvPr/>
            </p:nvSpPr>
            <p:spPr bwMode="auto">
              <a:xfrm>
                <a:off x="-3005677" y="5513239"/>
                <a:ext cx="8444" cy="112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20" name="Rectangle 2913">
                <a:extLst>
                  <a:ext uri="{FF2B5EF4-FFF2-40B4-BE49-F238E27FC236}">
                    <a16:creationId xmlns:a16="http://schemas.microsoft.com/office/drawing/2014/main" id="{4320DD45-16B7-430D-93FE-08FCCDF5DDF5}"/>
                  </a:ext>
                </a:extLst>
              </p:cNvPr>
              <p:cNvSpPr>
                <a:spLocks noChangeArrowheads="1"/>
              </p:cNvSpPr>
              <p:nvPr/>
            </p:nvSpPr>
            <p:spPr bwMode="auto">
              <a:xfrm>
                <a:off x="-3016934" y="5535753"/>
                <a:ext cx="19700" cy="56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21" name="Rectangle 2914">
                <a:extLst>
                  <a:ext uri="{FF2B5EF4-FFF2-40B4-BE49-F238E27FC236}">
                    <a16:creationId xmlns:a16="http://schemas.microsoft.com/office/drawing/2014/main" id="{4C576741-1E6B-4DE3-8372-6E25F9815F9F}"/>
                  </a:ext>
                </a:extLst>
              </p:cNvPr>
              <p:cNvSpPr>
                <a:spLocks noChangeArrowheads="1"/>
              </p:cNvSpPr>
              <p:nvPr/>
            </p:nvSpPr>
            <p:spPr bwMode="auto">
              <a:xfrm>
                <a:off x="-3005677" y="5555452"/>
                <a:ext cx="8444" cy="84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22" name="Rectangle 2915">
                <a:extLst>
                  <a:ext uri="{FF2B5EF4-FFF2-40B4-BE49-F238E27FC236}">
                    <a16:creationId xmlns:a16="http://schemas.microsoft.com/office/drawing/2014/main" id="{6B9CA4F7-15E0-4D81-93CF-3448329EDEE5}"/>
                  </a:ext>
                </a:extLst>
              </p:cNvPr>
              <p:cNvSpPr>
                <a:spLocks noChangeArrowheads="1"/>
              </p:cNvSpPr>
              <p:nvPr/>
            </p:nvSpPr>
            <p:spPr bwMode="auto">
              <a:xfrm>
                <a:off x="-3016934" y="5575152"/>
                <a:ext cx="19700" cy="56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23" name="Rectangle 2916">
                <a:extLst>
                  <a:ext uri="{FF2B5EF4-FFF2-40B4-BE49-F238E27FC236}">
                    <a16:creationId xmlns:a16="http://schemas.microsoft.com/office/drawing/2014/main" id="{84DAA311-231F-4690-B026-22956F7D7E58}"/>
                  </a:ext>
                </a:extLst>
              </p:cNvPr>
              <p:cNvSpPr>
                <a:spLocks noChangeArrowheads="1"/>
              </p:cNvSpPr>
              <p:nvPr/>
            </p:nvSpPr>
            <p:spPr bwMode="auto">
              <a:xfrm>
                <a:off x="-3005677" y="5594851"/>
                <a:ext cx="8444" cy="84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24" name="Rectangle 2917">
                <a:extLst>
                  <a:ext uri="{FF2B5EF4-FFF2-40B4-BE49-F238E27FC236}">
                    <a16:creationId xmlns:a16="http://schemas.microsoft.com/office/drawing/2014/main" id="{26BE1C0E-6784-42A0-9891-3D887AF7BC9F}"/>
                  </a:ext>
                </a:extLst>
              </p:cNvPr>
              <p:cNvSpPr>
                <a:spLocks noChangeArrowheads="1"/>
              </p:cNvSpPr>
              <p:nvPr/>
            </p:nvSpPr>
            <p:spPr bwMode="auto">
              <a:xfrm>
                <a:off x="-3016934" y="5614551"/>
                <a:ext cx="19700" cy="56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25" name="Rectangle 2918">
                <a:extLst>
                  <a:ext uri="{FF2B5EF4-FFF2-40B4-BE49-F238E27FC236}">
                    <a16:creationId xmlns:a16="http://schemas.microsoft.com/office/drawing/2014/main" id="{422A39F7-8CFC-44CD-B468-B312BBEC3142}"/>
                  </a:ext>
                </a:extLst>
              </p:cNvPr>
              <p:cNvSpPr>
                <a:spLocks noChangeArrowheads="1"/>
              </p:cNvSpPr>
              <p:nvPr/>
            </p:nvSpPr>
            <p:spPr bwMode="auto">
              <a:xfrm>
                <a:off x="-3005677" y="5637065"/>
                <a:ext cx="8444" cy="56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26" name="Rectangle 2919">
                <a:extLst>
                  <a:ext uri="{FF2B5EF4-FFF2-40B4-BE49-F238E27FC236}">
                    <a16:creationId xmlns:a16="http://schemas.microsoft.com/office/drawing/2014/main" id="{90F8EE8C-B87B-4549-ACBC-C6128C9E1999}"/>
                  </a:ext>
                </a:extLst>
              </p:cNvPr>
              <p:cNvSpPr>
                <a:spLocks noChangeArrowheads="1"/>
              </p:cNvSpPr>
              <p:nvPr/>
            </p:nvSpPr>
            <p:spPr bwMode="auto">
              <a:xfrm>
                <a:off x="-3016934" y="5653951"/>
                <a:ext cx="19700" cy="84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27" name="Freeform 2920">
                <a:extLst>
                  <a:ext uri="{FF2B5EF4-FFF2-40B4-BE49-F238E27FC236}">
                    <a16:creationId xmlns:a16="http://schemas.microsoft.com/office/drawing/2014/main" id="{9BAF5CE9-5870-44A0-AA8F-E6976EE0B640}"/>
                  </a:ext>
                </a:extLst>
              </p:cNvPr>
              <p:cNvSpPr>
                <a:spLocks/>
              </p:cNvSpPr>
              <p:nvPr/>
            </p:nvSpPr>
            <p:spPr bwMode="auto">
              <a:xfrm>
                <a:off x="-3140760" y="5513239"/>
                <a:ext cx="225138" cy="275794"/>
              </a:xfrm>
              <a:custGeom>
                <a:avLst/>
                <a:gdLst>
                  <a:gd name="T0" fmla="*/ 62 w 62"/>
                  <a:gd name="T1" fmla="*/ 0 h 76"/>
                  <a:gd name="T2" fmla="*/ 0 w 62"/>
                  <a:gd name="T3" fmla="*/ 0 h 76"/>
                  <a:gd name="T4" fmla="*/ 0 w 62"/>
                  <a:gd name="T5" fmla="*/ 66 h 76"/>
                  <a:gd name="T6" fmla="*/ 2 w 62"/>
                  <a:gd name="T7" fmla="*/ 73 h 76"/>
                  <a:gd name="T8" fmla="*/ 9 w 62"/>
                  <a:gd name="T9" fmla="*/ 76 h 76"/>
                  <a:gd name="T10" fmla="*/ 53 w 62"/>
                  <a:gd name="T11" fmla="*/ 76 h 76"/>
                  <a:gd name="T12" fmla="*/ 60 w 62"/>
                  <a:gd name="T13" fmla="*/ 73 h 76"/>
                  <a:gd name="T14" fmla="*/ 62 w 62"/>
                  <a:gd name="T15" fmla="*/ 66 h 76"/>
                  <a:gd name="T16" fmla="*/ 62 w 62"/>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76">
                    <a:moveTo>
                      <a:pt x="62" y="0"/>
                    </a:moveTo>
                    <a:cubicBezTo>
                      <a:pt x="0" y="0"/>
                      <a:pt x="0" y="0"/>
                      <a:pt x="0" y="0"/>
                    </a:cubicBezTo>
                    <a:cubicBezTo>
                      <a:pt x="0" y="66"/>
                      <a:pt x="0" y="66"/>
                      <a:pt x="0" y="66"/>
                    </a:cubicBezTo>
                    <a:cubicBezTo>
                      <a:pt x="0" y="69"/>
                      <a:pt x="1" y="71"/>
                      <a:pt x="2" y="73"/>
                    </a:cubicBezTo>
                    <a:cubicBezTo>
                      <a:pt x="4" y="75"/>
                      <a:pt x="7" y="76"/>
                      <a:pt x="9" y="76"/>
                    </a:cubicBezTo>
                    <a:cubicBezTo>
                      <a:pt x="53" y="76"/>
                      <a:pt x="53" y="76"/>
                      <a:pt x="53" y="76"/>
                    </a:cubicBezTo>
                    <a:cubicBezTo>
                      <a:pt x="55" y="76"/>
                      <a:pt x="58" y="75"/>
                      <a:pt x="60" y="73"/>
                    </a:cubicBezTo>
                    <a:cubicBezTo>
                      <a:pt x="61" y="71"/>
                      <a:pt x="62" y="69"/>
                      <a:pt x="62" y="66"/>
                    </a:cubicBezTo>
                    <a:lnTo>
                      <a:pt x="6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sp>
            <p:nvSpPr>
              <p:cNvPr id="128" name="Freeform 2921">
                <a:extLst>
                  <a:ext uri="{FF2B5EF4-FFF2-40B4-BE49-F238E27FC236}">
                    <a16:creationId xmlns:a16="http://schemas.microsoft.com/office/drawing/2014/main" id="{80F9B59A-8F39-49C6-91CF-75071B4174AD}"/>
                  </a:ext>
                </a:extLst>
              </p:cNvPr>
              <p:cNvSpPr>
                <a:spLocks/>
              </p:cNvSpPr>
              <p:nvPr/>
            </p:nvSpPr>
            <p:spPr bwMode="auto">
              <a:xfrm>
                <a:off x="-3011306" y="5513239"/>
                <a:ext cx="95684" cy="275794"/>
              </a:xfrm>
              <a:custGeom>
                <a:avLst/>
                <a:gdLst>
                  <a:gd name="T0" fmla="*/ 10 w 26"/>
                  <a:gd name="T1" fmla="*/ 0 h 76"/>
                  <a:gd name="T2" fmla="*/ 10 w 26"/>
                  <a:gd name="T3" fmla="*/ 66 h 76"/>
                  <a:gd name="T4" fmla="*/ 7 w 26"/>
                  <a:gd name="T5" fmla="*/ 73 h 76"/>
                  <a:gd name="T6" fmla="*/ 0 w 26"/>
                  <a:gd name="T7" fmla="*/ 76 h 76"/>
                  <a:gd name="T8" fmla="*/ 17 w 26"/>
                  <a:gd name="T9" fmla="*/ 76 h 76"/>
                  <a:gd name="T10" fmla="*/ 24 w 26"/>
                  <a:gd name="T11" fmla="*/ 73 h 76"/>
                  <a:gd name="T12" fmla="*/ 26 w 26"/>
                  <a:gd name="T13" fmla="*/ 66 h 76"/>
                  <a:gd name="T14" fmla="*/ 26 w 26"/>
                  <a:gd name="T15" fmla="*/ 0 h 76"/>
                  <a:gd name="T16" fmla="*/ 10 w 26"/>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6">
                    <a:moveTo>
                      <a:pt x="10" y="0"/>
                    </a:moveTo>
                    <a:cubicBezTo>
                      <a:pt x="10" y="66"/>
                      <a:pt x="10" y="66"/>
                      <a:pt x="10" y="66"/>
                    </a:cubicBezTo>
                    <a:cubicBezTo>
                      <a:pt x="10" y="69"/>
                      <a:pt x="9" y="71"/>
                      <a:pt x="7" y="73"/>
                    </a:cubicBezTo>
                    <a:cubicBezTo>
                      <a:pt x="5" y="75"/>
                      <a:pt x="3" y="76"/>
                      <a:pt x="0" y="76"/>
                    </a:cubicBezTo>
                    <a:cubicBezTo>
                      <a:pt x="17" y="76"/>
                      <a:pt x="17" y="76"/>
                      <a:pt x="17" y="76"/>
                    </a:cubicBezTo>
                    <a:cubicBezTo>
                      <a:pt x="19" y="76"/>
                      <a:pt x="22" y="75"/>
                      <a:pt x="24" y="73"/>
                    </a:cubicBezTo>
                    <a:cubicBezTo>
                      <a:pt x="25" y="71"/>
                      <a:pt x="26" y="69"/>
                      <a:pt x="26" y="66"/>
                    </a:cubicBezTo>
                    <a:cubicBezTo>
                      <a:pt x="26" y="0"/>
                      <a:pt x="26" y="0"/>
                      <a:pt x="26" y="0"/>
                    </a:cubicBezTo>
                    <a:lnTo>
                      <a:pt x="10" y="0"/>
                    </a:lnTo>
                    <a:close/>
                  </a:path>
                </a:pathLst>
              </a:custGeom>
              <a:solidFill>
                <a:srgbClr val="E6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ea typeface="+mn-ea"/>
                  <a:cs typeface="+mn-cs"/>
                </a:endParaRPr>
              </a:p>
            </p:txBody>
          </p:sp>
        </p:grpSp>
      </p:grpSp>
      <p:sp>
        <p:nvSpPr>
          <p:cNvPr id="129" name="TextBox 128">
            <a:extLst>
              <a:ext uri="{FF2B5EF4-FFF2-40B4-BE49-F238E27FC236}">
                <a16:creationId xmlns:a16="http://schemas.microsoft.com/office/drawing/2014/main" id="{66FBF20C-FD8A-409E-ABDC-45897276CD0E}"/>
              </a:ext>
            </a:extLst>
          </p:cNvPr>
          <p:cNvSpPr txBox="1"/>
          <p:nvPr/>
        </p:nvSpPr>
        <p:spPr>
          <a:xfrm>
            <a:off x="7473112" y="5525747"/>
            <a:ext cx="41307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4575"/>
                </a:solidFill>
                <a:effectLst/>
                <a:uLnTx/>
                <a:uFillTx/>
                <a:ea typeface="+mn-ea"/>
                <a:cs typeface="+mn-cs"/>
              </a:rPr>
              <a:t>The MVP is a subset of epics to be developed. Epics that are not part of the MVP are not to be detailed within user stories</a:t>
            </a:r>
          </a:p>
        </p:txBody>
      </p:sp>
      <p:grpSp>
        <p:nvGrpSpPr>
          <p:cNvPr id="130" name="Group 129">
            <a:extLst>
              <a:ext uri="{FF2B5EF4-FFF2-40B4-BE49-F238E27FC236}">
                <a16:creationId xmlns:a16="http://schemas.microsoft.com/office/drawing/2014/main" id="{A9785940-75E9-495B-A068-21287EDBF6A6}"/>
              </a:ext>
            </a:extLst>
          </p:cNvPr>
          <p:cNvGrpSpPr/>
          <p:nvPr/>
        </p:nvGrpSpPr>
        <p:grpSpPr>
          <a:xfrm>
            <a:off x="6929119" y="5477367"/>
            <a:ext cx="537472" cy="508956"/>
            <a:chOff x="6929119" y="5599287"/>
            <a:chExt cx="537472" cy="508956"/>
          </a:xfrm>
        </p:grpSpPr>
        <p:sp>
          <p:nvSpPr>
            <p:cNvPr id="131" name="Oval 282">
              <a:extLst>
                <a:ext uri="{FF2B5EF4-FFF2-40B4-BE49-F238E27FC236}">
                  <a16:creationId xmlns:a16="http://schemas.microsoft.com/office/drawing/2014/main" id="{65162C26-8283-4C1B-8DDF-D3A3A12F24ED}"/>
                </a:ext>
              </a:extLst>
            </p:cNvPr>
            <p:cNvSpPr/>
            <p:nvPr/>
          </p:nvSpPr>
          <p:spPr>
            <a:xfrm>
              <a:off x="6929119" y="5599287"/>
              <a:ext cx="537472" cy="508956"/>
            </a:xfrm>
            <a:prstGeom prst="ellipse">
              <a:avLst/>
            </a:prstGeom>
            <a:solidFill>
              <a:schemeClr val="accent6"/>
            </a:solidFill>
            <a:ln>
              <a:noFill/>
            </a:ln>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srgbClr val="FFFFFF"/>
                </a:solidFill>
                <a:effectLst/>
                <a:uLnTx/>
                <a:uFillTx/>
                <a:ea typeface="+mn-ea"/>
                <a:cs typeface="Segoe UI Semilight" panose="020B0402040204020203" pitchFamily="34" charset="0"/>
              </a:endParaRPr>
            </a:p>
          </p:txBody>
        </p:sp>
        <p:grpSp>
          <p:nvGrpSpPr>
            <p:cNvPr id="132" name="Groupe 560">
              <a:extLst>
                <a:ext uri="{FF2B5EF4-FFF2-40B4-BE49-F238E27FC236}">
                  <a16:creationId xmlns:a16="http://schemas.microsoft.com/office/drawing/2014/main" id="{B041F3BF-65E9-45F7-928B-21FBB78AEC8C}"/>
                </a:ext>
              </a:extLst>
            </p:cNvPr>
            <p:cNvGrpSpPr>
              <a:grpSpLocks noChangeAspect="1"/>
            </p:cNvGrpSpPr>
            <p:nvPr/>
          </p:nvGrpSpPr>
          <p:grpSpPr>
            <a:xfrm>
              <a:off x="7030353" y="5711113"/>
              <a:ext cx="334076" cy="259706"/>
              <a:chOff x="4060826" y="2017713"/>
              <a:chExt cx="449263" cy="349250"/>
            </a:xfrm>
            <a:solidFill>
              <a:schemeClr val="bg1"/>
            </a:solidFill>
          </p:grpSpPr>
          <p:sp>
            <p:nvSpPr>
              <p:cNvPr id="133" name="Freeform 137">
                <a:extLst>
                  <a:ext uri="{FF2B5EF4-FFF2-40B4-BE49-F238E27FC236}">
                    <a16:creationId xmlns:a16="http://schemas.microsoft.com/office/drawing/2014/main" id="{0478591C-6870-4FB9-B10E-D308B8DA7CB2}"/>
                  </a:ext>
                </a:extLst>
              </p:cNvPr>
              <p:cNvSpPr>
                <a:spLocks noEditPoints="1"/>
              </p:cNvSpPr>
              <p:nvPr/>
            </p:nvSpPr>
            <p:spPr bwMode="auto">
              <a:xfrm>
                <a:off x="4327526" y="2217738"/>
                <a:ext cx="146050" cy="149225"/>
              </a:xfrm>
              <a:custGeom>
                <a:avLst/>
                <a:gdLst>
                  <a:gd name="T0" fmla="*/ 40 w 43"/>
                  <a:gd name="T1" fmla="*/ 25 h 44"/>
                  <a:gd name="T2" fmla="*/ 39 w 43"/>
                  <a:gd name="T3" fmla="*/ 20 h 44"/>
                  <a:gd name="T4" fmla="*/ 42 w 43"/>
                  <a:gd name="T5" fmla="*/ 18 h 44"/>
                  <a:gd name="T6" fmla="*/ 41 w 43"/>
                  <a:gd name="T7" fmla="*/ 11 h 44"/>
                  <a:gd name="T8" fmla="*/ 37 w 43"/>
                  <a:gd name="T9" fmla="*/ 10 h 44"/>
                  <a:gd name="T10" fmla="*/ 33 w 43"/>
                  <a:gd name="T11" fmla="*/ 8 h 44"/>
                  <a:gd name="T12" fmla="*/ 33 w 43"/>
                  <a:gd name="T13" fmla="*/ 5 h 44"/>
                  <a:gd name="T14" fmla="*/ 27 w 43"/>
                  <a:gd name="T15" fmla="*/ 1 h 44"/>
                  <a:gd name="T16" fmla="*/ 25 w 43"/>
                  <a:gd name="T17" fmla="*/ 3 h 44"/>
                  <a:gd name="T18" fmla="*/ 20 w 43"/>
                  <a:gd name="T19" fmla="*/ 4 h 44"/>
                  <a:gd name="T20" fmla="*/ 18 w 43"/>
                  <a:gd name="T21" fmla="*/ 2 h 44"/>
                  <a:gd name="T22" fmla="*/ 11 w 43"/>
                  <a:gd name="T23" fmla="*/ 3 h 44"/>
                  <a:gd name="T24" fmla="*/ 11 w 43"/>
                  <a:gd name="T25" fmla="*/ 7 h 44"/>
                  <a:gd name="T26" fmla="*/ 8 w 43"/>
                  <a:gd name="T27" fmla="*/ 10 h 44"/>
                  <a:gd name="T28" fmla="*/ 5 w 43"/>
                  <a:gd name="T29" fmla="*/ 10 h 44"/>
                  <a:gd name="T30" fmla="*/ 0 w 43"/>
                  <a:gd name="T31" fmla="*/ 17 h 44"/>
                  <a:gd name="T32" fmla="*/ 3 w 43"/>
                  <a:gd name="T33" fmla="*/ 19 h 44"/>
                  <a:gd name="T34" fmla="*/ 4 w 43"/>
                  <a:gd name="T35" fmla="*/ 24 h 44"/>
                  <a:gd name="T36" fmla="*/ 1 w 43"/>
                  <a:gd name="T37" fmla="*/ 26 h 44"/>
                  <a:gd name="T38" fmla="*/ 3 w 43"/>
                  <a:gd name="T39" fmla="*/ 34 h 44"/>
                  <a:gd name="T40" fmla="*/ 7 w 43"/>
                  <a:gd name="T41" fmla="*/ 34 h 44"/>
                  <a:gd name="T42" fmla="*/ 11 w 43"/>
                  <a:gd name="T43" fmla="*/ 36 h 44"/>
                  <a:gd name="T44" fmla="*/ 10 w 43"/>
                  <a:gd name="T45" fmla="*/ 40 h 44"/>
                  <a:gd name="T46" fmla="*/ 16 w 43"/>
                  <a:gd name="T47" fmla="*/ 43 h 44"/>
                  <a:gd name="T48" fmla="*/ 19 w 43"/>
                  <a:gd name="T49" fmla="*/ 41 h 44"/>
                  <a:gd name="T50" fmla="*/ 23 w 43"/>
                  <a:gd name="T51" fmla="*/ 40 h 44"/>
                  <a:gd name="T52" fmla="*/ 26 w 43"/>
                  <a:gd name="T53" fmla="*/ 42 h 44"/>
                  <a:gd name="T54" fmla="*/ 33 w 43"/>
                  <a:gd name="T55" fmla="*/ 41 h 44"/>
                  <a:gd name="T56" fmla="*/ 33 w 43"/>
                  <a:gd name="T57" fmla="*/ 37 h 44"/>
                  <a:gd name="T58" fmla="*/ 35 w 43"/>
                  <a:gd name="T59" fmla="*/ 34 h 44"/>
                  <a:gd name="T60" fmla="*/ 39 w 43"/>
                  <a:gd name="T61" fmla="*/ 34 h 44"/>
                  <a:gd name="T62" fmla="*/ 43 w 43"/>
                  <a:gd name="T63" fmla="*/ 28 h 44"/>
                  <a:gd name="T64" fmla="*/ 33 w 43"/>
                  <a:gd name="T65" fmla="*/ 27 h 44"/>
                  <a:gd name="T66" fmla="*/ 10 w 43"/>
                  <a:gd name="T67" fmla="*/ 18 h 44"/>
                  <a:gd name="T68" fmla="*/ 33 w 43"/>
                  <a:gd name="T69" fmla="*/ 2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44">
                    <a:moveTo>
                      <a:pt x="42" y="25"/>
                    </a:moveTo>
                    <a:cubicBezTo>
                      <a:pt x="40" y="25"/>
                      <a:pt x="40" y="25"/>
                      <a:pt x="40" y="25"/>
                    </a:cubicBezTo>
                    <a:cubicBezTo>
                      <a:pt x="40" y="25"/>
                      <a:pt x="39" y="24"/>
                      <a:pt x="39" y="23"/>
                    </a:cubicBezTo>
                    <a:cubicBezTo>
                      <a:pt x="39" y="22"/>
                      <a:pt x="39" y="21"/>
                      <a:pt x="39" y="20"/>
                    </a:cubicBezTo>
                    <a:cubicBezTo>
                      <a:pt x="39" y="20"/>
                      <a:pt x="40" y="19"/>
                      <a:pt x="40" y="19"/>
                    </a:cubicBezTo>
                    <a:cubicBezTo>
                      <a:pt x="42" y="18"/>
                      <a:pt x="42" y="18"/>
                      <a:pt x="42" y="18"/>
                    </a:cubicBezTo>
                    <a:cubicBezTo>
                      <a:pt x="42" y="18"/>
                      <a:pt x="43" y="17"/>
                      <a:pt x="42" y="16"/>
                    </a:cubicBezTo>
                    <a:cubicBezTo>
                      <a:pt x="41" y="11"/>
                      <a:pt x="41" y="11"/>
                      <a:pt x="41" y="11"/>
                    </a:cubicBezTo>
                    <a:cubicBezTo>
                      <a:pt x="40" y="10"/>
                      <a:pt x="39" y="9"/>
                      <a:pt x="38" y="10"/>
                    </a:cubicBezTo>
                    <a:cubicBezTo>
                      <a:pt x="37" y="10"/>
                      <a:pt x="37" y="10"/>
                      <a:pt x="37" y="10"/>
                    </a:cubicBezTo>
                    <a:cubicBezTo>
                      <a:pt x="36" y="11"/>
                      <a:pt x="35" y="10"/>
                      <a:pt x="35" y="10"/>
                    </a:cubicBezTo>
                    <a:cubicBezTo>
                      <a:pt x="34" y="9"/>
                      <a:pt x="34" y="9"/>
                      <a:pt x="33" y="8"/>
                    </a:cubicBezTo>
                    <a:cubicBezTo>
                      <a:pt x="32" y="8"/>
                      <a:pt x="32" y="7"/>
                      <a:pt x="33" y="6"/>
                    </a:cubicBezTo>
                    <a:cubicBezTo>
                      <a:pt x="33" y="5"/>
                      <a:pt x="33" y="5"/>
                      <a:pt x="33" y="5"/>
                    </a:cubicBezTo>
                    <a:cubicBezTo>
                      <a:pt x="33" y="4"/>
                      <a:pt x="33" y="3"/>
                      <a:pt x="32" y="2"/>
                    </a:cubicBezTo>
                    <a:cubicBezTo>
                      <a:pt x="27" y="1"/>
                      <a:pt x="27" y="1"/>
                      <a:pt x="27" y="1"/>
                    </a:cubicBezTo>
                    <a:cubicBezTo>
                      <a:pt x="26" y="0"/>
                      <a:pt x="25" y="1"/>
                      <a:pt x="25" y="2"/>
                    </a:cubicBezTo>
                    <a:cubicBezTo>
                      <a:pt x="25" y="3"/>
                      <a:pt x="25" y="3"/>
                      <a:pt x="25" y="3"/>
                    </a:cubicBezTo>
                    <a:cubicBezTo>
                      <a:pt x="24" y="4"/>
                      <a:pt x="24" y="4"/>
                      <a:pt x="23" y="4"/>
                    </a:cubicBezTo>
                    <a:cubicBezTo>
                      <a:pt x="22" y="4"/>
                      <a:pt x="21" y="4"/>
                      <a:pt x="20" y="4"/>
                    </a:cubicBezTo>
                    <a:cubicBezTo>
                      <a:pt x="19" y="4"/>
                      <a:pt x="19" y="4"/>
                      <a:pt x="18" y="3"/>
                    </a:cubicBezTo>
                    <a:cubicBezTo>
                      <a:pt x="18" y="2"/>
                      <a:pt x="18" y="2"/>
                      <a:pt x="18" y="2"/>
                    </a:cubicBezTo>
                    <a:cubicBezTo>
                      <a:pt x="17" y="1"/>
                      <a:pt x="17" y="1"/>
                      <a:pt x="15" y="1"/>
                    </a:cubicBezTo>
                    <a:cubicBezTo>
                      <a:pt x="11" y="3"/>
                      <a:pt x="11" y="3"/>
                      <a:pt x="11" y="3"/>
                    </a:cubicBezTo>
                    <a:cubicBezTo>
                      <a:pt x="10" y="3"/>
                      <a:pt x="10" y="4"/>
                      <a:pt x="10" y="5"/>
                    </a:cubicBezTo>
                    <a:cubicBezTo>
                      <a:pt x="11" y="7"/>
                      <a:pt x="11" y="7"/>
                      <a:pt x="11" y="7"/>
                    </a:cubicBezTo>
                    <a:cubicBezTo>
                      <a:pt x="11" y="7"/>
                      <a:pt x="11" y="8"/>
                      <a:pt x="10" y="9"/>
                    </a:cubicBezTo>
                    <a:cubicBezTo>
                      <a:pt x="10" y="9"/>
                      <a:pt x="9" y="10"/>
                      <a:pt x="8" y="10"/>
                    </a:cubicBezTo>
                    <a:cubicBezTo>
                      <a:pt x="8" y="11"/>
                      <a:pt x="7" y="12"/>
                      <a:pt x="6" y="11"/>
                    </a:cubicBezTo>
                    <a:cubicBezTo>
                      <a:pt x="5" y="10"/>
                      <a:pt x="5" y="10"/>
                      <a:pt x="5" y="10"/>
                    </a:cubicBezTo>
                    <a:cubicBezTo>
                      <a:pt x="4" y="10"/>
                      <a:pt x="3" y="10"/>
                      <a:pt x="3" y="12"/>
                    </a:cubicBezTo>
                    <a:cubicBezTo>
                      <a:pt x="0" y="17"/>
                      <a:pt x="0" y="17"/>
                      <a:pt x="0" y="17"/>
                    </a:cubicBezTo>
                    <a:cubicBezTo>
                      <a:pt x="0" y="17"/>
                      <a:pt x="0" y="18"/>
                      <a:pt x="1" y="19"/>
                    </a:cubicBezTo>
                    <a:cubicBezTo>
                      <a:pt x="3" y="19"/>
                      <a:pt x="3" y="19"/>
                      <a:pt x="3" y="19"/>
                    </a:cubicBezTo>
                    <a:cubicBezTo>
                      <a:pt x="4" y="20"/>
                      <a:pt x="4" y="20"/>
                      <a:pt x="4" y="21"/>
                    </a:cubicBezTo>
                    <a:cubicBezTo>
                      <a:pt x="4" y="22"/>
                      <a:pt x="4" y="23"/>
                      <a:pt x="4" y="24"/>
                    </a:cubicBezTo>
                    <a:cubicBezTo>
                      <a:pt x="4" y="24"/>
                      <a:pt x="4" y="25"/>
                      <a:pt x="3" y="25"/>
                    </a:cubicBezTo>
                    <a:cubicBezTo>
                      <a:pt x="1" y="26"/>
                      <a:pt x="1" y="26"/>
                      <a:pt x="1" y="26"/>
                    </a:cubicBezTo>
                    <a:cubicBezTo>
                      <a:pt x="1" y="26"/>
                      <a:pt x="0" y="28"/>
                      <a:pt x="1" y="29"/>
                    </a:cubicBezTo>
                    <a:cubicBezTo>
                      <a:pt x="3" y="34"/>
                      <a:pt x="3" y="34"/>
                      <a:pt x="3" y="34"/>
                    </a:cubicBezTo>
                    <a:cubicBezTo>
                      <a:pt x="3" y="34"/>
                      <a:pt x="4" y="35"/>
                      <a:pt x="5" y="34"/>
                    </a:cubicBezTo>
                    <a:cubicBezTo>
                      <a:pt x="7" y="34"/>
                      <a:pt x="7" y="34"/>
                      <a:pt x="7" y="34"/>
                    </a:cubicBezTo>
                    <a:cubicBezTo>
                      <a:pt x="7" y="33"/>
                      <a:pt x="8" y="34"/>
                      <a:pt x="8" y="34"/>
                    </a:cubicBezTo>
                    <a:cubicBezTo>
                      <a:pt x="9" y="35"/>
                      <a:pt x="10" y="35"/>
                      <a:pt x="11" y="36"/>
                    </a:cubicBezTo>
                    <a:cubicBezTo>
                      <a:pt x="11" y="36"/>
                      <a:pt x="11" y="37"/>
                      <a:pt x="11" y="38"/>
                    </a:cubicBezTo>
                    <a:cubicBezTo>
                      <a:pt x="10" y="40"/>
                      <a:pt x="10" y="40"/>
                      <a:pt x="10" y="40"/>
                    </a:cubicBezTo>
                    <a:cubicBezTo>
                      <a:pt x="10" y="40"/>
                      <a:pt x="11" y="41"/>
                      <a:pt x="11" y="42"/>
                    </a:cubicBezTo>
                    <a:cubicBezTo>
                      <a:pt x="16" y="43"/>
                      <a:pt x="16" y="43"/>
                      <a:pt x="16" y="43"/>
                    </a:cubicBezTo>
                    <a:cubicBezTo>
                      <a:pt x="17" y="44"/>
                      <a:pt x="18" y="43"/>
                      <a:pt x="18" y="43"/>
                    </a:cubicBezTo>
                    <a:cubicBezTo>
                      <a:pt x="19" y="41"/>
                      <a:pt x="19" y="41"/>
                      <a:pt x="19" y="41"/>
                    </a:cubicBezTo>
                    <a:cubicBezTo>
                      <a:pt x="19" y="40"/>
                      <a:pt x="20" y="40"/>
                      <a:pt x="21" y="40"/>
                    </a:cubicBezTo>
                    <a:cubicBezTo>
                      <a:pt x="21" y="40"/>
                      <a:pt x="23" y="40"/>
                      <a:pt x="23" y="40"/>
                    </a:cubicBezTo>
                    <a:cubicBezTo>
                      <a:pt x="24" y="40"/>
                      <a:pt x="25" y="40"/>
                      <a:pt x="25" y="41"/>
                    </a:cubicBezTo>
                    <a:cubicBezTo>
                      <a:pt x="26" y="42"/>
                      <a:pt x="26" y="42"/>
                      <a:pt x="26" y="42"/>
                    </a:cubicBezTo>
                    <a:cubicBezTo>
                      <a:pt x="26" y="43"/>
                      <a:pt x="27" y="44"/>
                      <a:pt x="28" y="43"/>
                    </a:cubicBezTo>
                    <a:cubicBezTo>
                      <a:pt x="33" y="41"/>
                      <a:pt x="33" y="41"/>
                      <a:pt x="33" y="41"/>
                    </a:cubicBezTo>
                    <a:cubicBezTo>
                      <a:pt x="34" y="41"/>
                      <a:pt x="34" y="40"/>
                      <a:pt x="34" y="39"/>
                    </a:cubicBezTo>
                    <a:cubicBezTo>
                      <a:pt x="33" y="37"/>
                      <a:pt x="33" y="37"/>
                      <a:pt x="33" y="37"/>
                    </a:cubicBezTo>
                    <a:cubicBezTo>
                      <a:pt x="33" y="37"/>
                      <a:pt x="33" y="36"/>
                      <a:pt x="33" y="35"/>
                    </a:cubicBezTo>
                    <a:cubicBezTo>
                      <a:pt x="34" y="35"/>
                      <a:pt x="35" y="34"/>
                      <a:pt x="35" y="34"/>
                    </a:cubicBezTo>
                    <a:cubicBezTo>
                      <a:pt x="35" y="33"/>
                      <a:pt x="37" y="33"/>
                      <a:pt x="37" y="33"/>
                    </a:cubicBezTo>
                    <a:cubicBezTo>
                      <a:pt x="39" y="34"/>
                      <a:pt x="39" y="34"/>
                      <a:pt x="39" y="34"/>
                    </a:cubicBezTo>
                    <a:cubicBezTo>
                      <a:pt x="40" y="34"/>
                      <a:pt x="41" y="34"/>
                      <a:pt x="41" y="32"/>
                    </a:cubicBezTo>
                    <a:cubicBezTo>
                      <a:pt x="43" y="28"/>
                      <a:pt x="43" y="28"/>
                      <a:pt x="43" y="28"/>
                    </a:cubicBezTo>
                    <a:cubicBezTo>
                      <a:pt x="43" y="27"/>
                      <a:pt x="43" y="26"/>
                      <a:pt x="42" y="25"/>
                    </a:cubicBezTo>
                    <a:close/>
                    <a:moveTo>
                      <a:pt x="33" y="27"/>
                    </a:moveTo>
                    <a:cubicBezTo>
                      <a:pt x="31" y="33"/>
                      <a:pt x="24" y="36"/>
                      <a:pt x="17" y="34"/>
                    </a:cubicBezTo>
                    <a:cubicBezTo>
                      <a:pt x="11" y="31"/>
                      <a:pt x="8" y="24"/>
                      <a:pt x="10" y="18"/>
                    </a:cubicBezTo>
                    <a:cubicBezTo>
                      <a:pt x="13" y="11"/>
                      <a:pt x="20" y="8"/>
                      <a:pt x="26" y="10"/>
                    </a:cubicBezTo>
                    <a:cubicBezTo>
                      <a:pt x="33" y="13"/>
                      <a:pt x="35" y="20"/>
                      <a:pt x="33"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134" name="Freeform 138">
                <a:extLst>
                  <a:ext uri="{FF2B5EF4-FFF2-40B4-BE49-F238E27FC236}">
                    <a16:creationId xmlns:a16="http://schemas.microsoft.com/office/drawing/2014/main" id="{222E3AF4-4061-4D4F-AE2E-A46B407D648E}"/>
                  </a:ext>
                </a:extLst>
              </p:cNvPr>
              <p:cNvSpPr>
                <a:spLocks/>
              </p:cNvSpPr>
              <p:nvPr/>
            </p:nvSpPr>
            <p:spPr bwMode="auto">
              <a:xfrm>
                <a:off x="4378326" y="2271713"/>
                <a:ext cx="44450" cy="41275"/>
              </a:xfrm>
              <a:custGeom>
                <a:avLst/>
                <a:gdLst>
                  <a:gd name="T0" fmla="*/ 12 w 13"/>
                  <a:gd name="T1" fmla="*/ 8 h 12"/>
                  <a:gd name="T2" fmla="*/ 5 w 13"/>
                  <a:gd name="T3" fmla="*/ 11 h 12"/>
                  <a:gd name="T4" fmla="*/ 2 w 13"/>
                  <a:gd name="T5" fmla="*/ 4 h 12"/>
                  <a:gd name="T6" fmla="*/ 9 w 13"/>
                  <a:gd name="T7" fmla="*/ 1 h 12"/>
                  <a:gd name="T8" fmla="*/ 12 w 13"/>
                  <a:gd name="T9" fmla="*/ 8 h 12"/>
                </a:gdLst>
                <a:ahLst/>
                <a:cxnLst>
                  <a:cxn ang="0">
                    <a:pos x="T0" y="T1"/>
                  </a:cxn>
                  <a:cxn ang="0">
                    <a:pos x="T2" y="T3"/>
                  </a:cxn>
                  <a:cxn ang="0">
                    <a:pos x="T4" y="T5"/>
                  </a:cxn>
                  <a:cxn ang="0">
                    <a:pos x="T6" y="T7"/>
                  </a:cxn>
                  <a:cxn ang="0">
                    <a:pos x="T8" y="T9"/>
                  </a:cxn>
                </a:cxnLst>
                <a:rect l="0" t="0" r="r" b="b"/>
                <a:pathLst>
                  <a:path w="13" h="12">
                    <a:moveTo>
                      <a:pt x="12" y="8"/>
                    </a:moveTo>
                    <a:cubicBezTo>
                      <a:pt x="11" y="11"/>
                      <a:pt x="8" y="12"/>
                      <a:pt x="5" y="11"/>
                    </a:cubicBezTo>
                    <a:cubicBezTo>
                      <a:pt x="2" y="10"/>
                      <a:pt x="0" y="7"/>
                      <a:pt x="2" y="4"/>
                    </a:cubicBezTo>
                    <a:cubicBezTo>
                      <a:pt x="3" y="1"/>
                      <a:pt x="6" y="0"/>
                      <a:pt x="9" y="1"/>
                    </a:cubicBezTo>
                    <a:cubicBezTo>
                      <a:pt x="11" y="2"/>
                      <a:pt x="13" y="5"/>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135" name="Freeform 139">
                <a:extLst>
                  <a:ext uri="{FF2B5EF4-FFF2-40B4-BE49-F238E27FC236}">
                    <a16:creationId xmlns:a16="http://schemas.microsoft.com/office/drawing/2014/main" id="{E4CB0FAE-140B-40C7-AA52-03B9F3AFE5EA}"/>
                  </a:ext>
                </a:extLst>
              </p:cNvPr>
              <p:cNvSpPr>
                <a:spLocks noEditPoints="1"/>
              </p:cNvSpPr>
              <p:nvPr/>
            </p:nvSpPr>
            <p:spPr bwMode="auto">
              <a:xfrm>
                <a:off x="4321176" y="2017713"/>
                <a:ext cx="188913" cy="188913"/>
              </a:xfrm>
              <a:custGeom>
                <a:avLst/>
                <a:gdLst>
                  <a:gd name="T0" fmla="*/ 52 w 56"/>
                  <a:gd name="T1" fmla="*/ 32 h 56"/>
                  <a:gd name="T2" fmla="*/ 51 w 56"/>
                  <a:gd name="T3" fmla="*/ 26 h 56"/>
                  <a:gd name="T4" fmla="*/ 55 w 56"/>
                  <a:gd name="T5" fmla="*/ 23 h 56"/>
                  <a:gd name="T6" fmla="*/ 53 w 56"/>
                  <a:gd name="T7" fmla="*/ 14 h 56"/>
                  <a:gd name="T8" fmla="*/ 48 w 56"/>
                  <a:gd name="T9" fmla="*/ 13 h 56"/>
                  <a:gd name="T10" fmla="*/ 43 w 56"/>
                  <a:gd name="T11" fmla="*/ 10 h 56"/>
                  <a:gd name="T12" fmla="*/ 43 w 56"/>
                  <a:gd name="T13" fmla="*/ 6 h 56"/>
                  <a:gd name="T14" fmla="*/ 35 w 56"/>
                  <a:gd name="T15" fmla="*/ 1 h 56"/>
                  <a:gd name="T16" fmla="*/ 32 w 56"/>
                  <a:gd name="T17" fmla="*/ 4 h 56"/>
                  <a:gd name="T18" fmla="*/ 26 w 56"/>
                  <a:gd name="T19" fmla="*/ 5 h 56"/>
                  <a:gd name="T20" fmla="*/ 23 w 56"/>
                  <a:gd name="T21" fmla="*/ 2 h 56"/>
                  <a:gd name="T22" fmla="*/ 14 w 56"/>
                  <a:gd name="T23" fmla="*/ 3 h 56"/>
                  <a:gd name="T24" fmla="*/ 13 w 56"/>
                  <a:gd name="T25" fmla="*/ 8 h 56"/>
                  <a:gd name="T26" fmla="*/ 11 w 56"/>
                  <a:gd name="T27" fmla="*/ 13 h 56"/>
                  <a:gd name="T28" fmla="*/ 6 w 56"/>
                  <a:gd name="T29" fmla="*/ 13 h 56"/>
                  <a:gd name="T30" fmla="*/ 1 w 56"/>
                  <a:gd name="T31" fmla="*/ 21 h 56"/>
                  <a:gd name="T32" fmla="*/ 4 w 56"/>
                  <a:gd name="T33" fmla="*/ 25 h 56"/>
                  <a:gd name="T34" fmla="*/ 6 w 56"/>
                  <a:gd name="T35" fmla="*/ 30 h 56"/>
                  <a:gd name="T36" fmla="*/ 2 w 56"/>
                  <a:gd name="T37" fmla="*/ 33 h 56"/>
                  <a:gd name="T38" fmla="*/ 4 w 56"/>
                  <a:gd name="T39" fmla="*/ 42 h 56"/>
                  <a:gd name="T40" fmla="*/ 8 w 56"/>
                  <a:gd name="T41" fmla="*/ 43 h 56"/>
                  <a:gd name="T42" fmla="*/ 13 w 56"/>
                  <a:gd name="T43" fmla="*/ 46 h 56"/>
                  <a:gd name="T44" fmla="*/ 13 w 56"/>
                  <a:gd name="T45" fmla="*/ 50 h 56"/>
                  <a:gd name="T46" fmla="*/ 21 w 56"/>
                  <a:gd name="T47" fmla="*/ 55 h 56"/>
                  <a:gd name="T48" fmla="*/ 25 w 56"/>
                  <a:gd name="T49" fmla="*/ 52 h 56"/>
                  <a:gd name="T50" fmla="*/ 30 w 56"/>
                  <a:gd name="T51" fmla="*/ 51 h 56"/>
                  <a:gd name="T52" fmla="*/ 34 w 56"/>
                  <a:gd name="T53" fmla="*/ 54 h 56"/>
                  <a:gd name="T54" fmla="*/ 43 w 56"/>
                  <a:gd name="T55" fmla="*/ 53 h 56"/>
                  <a:gd name="T56" fmla="*/ 43 w 56"/>
                  <a:gd name="T57" fmla="*/ 48 h 56"/>
                  <a:gd name="T58" fmla="*/ 46 w 56"/>
                  <a:gd name="T59" fmla="*/ 43 h 56"/>
                  <a:gd name="T60" fmla="*/ 50 w 56"/>
                  <a:gd name="T61" fmla="*/ 43 h 56"/>
                  <a:gd name="T62" fmla="*/ 56 w 56"/>
                  <a:gd name="T63" fmla="*/ 35 h 56"/>
                  <a:gd name="T64" fmla="*/ 43 w 56"/>
                  <a:gd name="T65" fmla="*/ 34 h 56"/>
                  <a:gd name="T66" fmla="*/ 13 w 56"/>
                  <a:gd name="T67" fmla="*/ 22 h 56"/>
                  <a:gd name="T68" fmla="*/ 43 w 56"/>
                  <a:gd name="T69" fmla="*/ 3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56">
                    <a:moveTo>
                      <a:pt x="55" y="32"/>
                    </a:moveTo>
                    <a:cubicBezTo>
                      <a:pt x="52" y="32"/>
                      <a:pt x="52" y="32"/>
                      <a:pt x="52" y="32"/>
                    </a:cubicBezTo>
                    <a:cubicBezTo>
                      <a:pt x="52" y="31"/>
                      <a:pt x="51" y="30"/>
                      <a:pt x="51" y="30"/>
                    </a:cubicBezTo>
                    <a:cubicBezTo>
                      <a:pt x="51" y="28"/>
                      <a:pt x="51" y="27"/>
                      <a:pt x="51" y="26"/>
                    </a:cubicBezTo>
                    <a:cubicBezTo>
                      <a:pt x="51" y="25"/>
                      <a:pt x="51" y="24"/>
                      <a:pt x="52" y="24"/>
                    </a:cubicBezTo>
                    <a:cubicBezTo>
                      <a:pt x="55" y="23"/>
                      <a:pt x="55" y="23"/>
                      <a:pt x="55" y="23"/>
                    </a:cubicBezTo>
                    <a:cubicBezTo>
                      <a:pt x="56" y="23"/>
                      <a:pt x="56" y="21"/>
                      <a:pt x="56" y="20"/>
                    </a:cubicBezTo>
                    <a:cubicBezTo>
                      <a:pt x="53" y="14"/>
                      <a:pt x="53" y="14"/>
                      <a:pt x="53" y="14"/>
                    </a:cubicBezTo>
                    <a:cubicBezTo>
                      <a:pt x="52" y="13"/>
                      <a:pt x="51" y="12"/>
                      <a:pt x="50" y="13"/>
                    </a:cubicBezTo>
                    <a:cubicBezTo>
                      <a:pt x="48" y="13"/>
                      <a:pt x="48" y="13"/>
                      <a:pt x="48" y="13"/>
                    </a:cubicBezTo>
                    <a:cubicBezTo>
                      <a:pt x="47" y="14"/>
                      <a:pt x="46" y="14"/>
                      <a:pt x="45" y="13"/>
                    </a:cubicBezTo>
                    <a:cubicBezTo>
                      <a:pt x="45" y="12"/>
                      <a:pt x="44" y="11"/>
                      <a:pt x="43" y="10"/>
                    </a:cubicBezTo>
                    <a:cubicBezTo>
                      <a:pt x="42" y="10"/>
                      <a:pt x="42" y="9"/>
                      <a:pt x="43" y="8"/>
                    </a:cubicBezTo>
                    <a:cubicBezTo>
                      <a:pt x="43" y="6"/>
                      <a:pt x="43" y="6"/>
                      <a:pt x="43" y="6"/>
                    </a:cubicBezTo>
                    <a:cubicBezTo>
                      <a:pt x="44" y="5"/>
                      <a:pt x="43" y="3"/>
                      <a:pt x="42" y="3"/>
                    </a:cubicBezTo>
                    <a:cubicBezTo>
                      <a:pt x="35" y="1"/>
                      <a:pt x="35" y="1"/>
                      <a:pt x="35" y="1"/>
                    </a:cubicBezTo>
                    <a:cubicBezTo>
                      <a:pt x="34" y="0"/>
                      <a:pt x="33" y="1"/>
                      <a:pt x="33" y="2"/>
                    </a:cubicBezTo>
                    <a:cubicBezTo>
                      <a:pt x="32" y="4"/>
                      <a:pt x="32" y="4"/>
                      <a:pt x="32" y="4"/>
                    </a:cubicBezTo>
                    <a:cubicBezTo>
                      <a:pt x="32" y="5"/>
                      <a:pt x="30" y="5"/>
                      <a:pt x="29" y="5"/>
                    </a:cubicBezTo>
                    <a:cubicBezTo>
                      <a:pt x="28" y="5"/>
                      <a:pt x="27" y="5"/>
                      <a:pt x="26" y="5"/>
                    </a:cubicBezTo>
                    <a:cubicBezTo>
                      <a:pt x="25" y="5"/>
                      <a:pt x="24" y="5"/>
                      <a:pt x="24" y="4"/>
                    </a:cubicBezTo>
                    <a:cubicBezTo>
                      <a:pt x="23" y="2"/>
                      <a:pt x="23" y="2"/>
                      <a:pt x="23" y="2"/>
                    </a:cubicBezTo>
                    <a:cubicBezTo>
                      <a:pt x="23" y="1"/>
                      <a:pt x="21" y="1"/>
                      <a:pt x="20" y="1"/>
                    </a:cubicBezTo>
                    <a:cubicBezTo>
                      <a:pt x="14" y="3"/>
                      <a:pt x="14" y="3"/>
                      <a:pt x="14" y="3"/>
                    </a:cubicBezTo>
                    <a:cubicBezTo>
                      <a:pt x="13" y="4"/>
                      <a:pt x="12" y="5"/>
                      <a:pt x="13" y="7"/>
                    </a:cubicBezTo>
                    <a:cubicBezTo>
                      <a:pt x="13" y="8"/>
                      <a:pt x="13" y="8"/>
                      <a:pt x="13" y="8"/>
                    </a:cubicBezTo>
                    <a:cubicBezTo>
                      <a:pt x="14" y="9"/>
                      <a:pt x="14" y="10"/>
                      <a:pt x="13" y="11"/>
                    </a:cubicBezTo>
                    <a:cubicBezTo>
                      <a:pt x="12" y="12"/>
                      <a:pt x="11" y="13"/>
                      <a:pt x="11" y="13"/>
                    </a:cubicBezTo>
                    <a:cubicBezTo>
                      <a:pt x="10" y="14"/>
                      <a:pt x="9" y="14"/>
                      <a:pt x="8" y="14"/>
                    </a:cubicBezTo>
                    <a:cubicBezTo>
                      <a:pt x="6" y="13"/>
                      <a:pt x="6" y="13"/>
                      <a:pt x="6" y="13"/>
                    </a:cubicBezTo>
                    <a:cubicBezTo>
                      <a:pt x="5" y="13"/>
                      <a:pt x="4" y="13"/>
                      <a:pt x="3" y="15"/>
                    </a:cubicBezTo>
                    <a:cubicBezTo>
                      <a:pt x="1" y="21"/>
                      <a:pt x="1" y="21"/>
                      <a:pt x="1" y="21"/>
                    </a:cubicBezTo>
                    <a:cubicBezTo>
                      <a:pt x="0" y="22"/>
                      <a:pt x="1" y="24"/>
                      <a:pt x="2" y="24"/>
                    </a:cubicBezTo>
                    <a:cubicBezTo>
                      <a:pt x="4" y="25"/>
                      <a:pt x="4" y="25"/>
                      <a:pt x="4" y="25"/>
                    </a:cubicBezTo>
                    <a:cubicBezTo>
                      <a:pt x="5" y="25"/>
                      <a:pt x="5" y="26"/>
                      <a:pt x="5" y="27"/>
                    </a:cubicBezTo>
                    <a:cubicBezTo>
                      <a:pt x="5" y="28"/>
                      <a:pt x="5" y="29"/>
                      <a:pt x="6" y="30"/>
                    </a:cubicBezTo>
                    <a:cubicBezTo>
                      <a:pt x="6" y="31"/>
                      <a:pt x="5" y="32"/>
                      <a:pt x="4" y="32"/>
                    </a:cubicBezTo>
                    <a:cubicBezTo>
                      <a:pt x="2" y="33"/>
                      <a:pt x="2" y="33"/>
                      <a:pt x="2" y="33"/>
                    </a:cubicBezTo>
                    <a:cubicBezTo>
                      <a:pt x="1" y="34"/>
                      <a:pt x="0" y="35"/>
                      <a:pt x="1" y="36"/>
                    </a:cubicBezTo>
                    <a:cubicBezTo>
                      <a:pt x="4" y="42"/>
                      <a:pt x="4" y="42"/>
                      <a:pt x="4" y="42"/>
                    </a:cubicBezTo>
                    <a:cubicBezTo>
                      <a:pt x="4" y="43"/>
                      <a:pt x="5" y="44"/>
                      <a:pt x="7" y="43"/>
                    </a:cubicBezTo>
                    <a:cubicBezTo>
                      <a:pt x="8" y="43"/>
                      <a:pt x="8" y="43"/>
                      <a:pt x="8" y="43"/>
                    </a:cubicBezTo>
                    <a:cubicBezTo>
                      <a:pt x="10" y="42"/>
                      <a:pt x="11" y="43"/>
                      <a:pt x="11" y="43"/>
                    </a:cubicBezTo>
                    <a:cubicBezTo>
                      <a:pt x="12" y="44"/>
                      <a:pt x="13" y="45"/>
                      <a:pt x="13" y="46"/>
                    </a:cubicBezTo>
                    <a:cubicBezTo>
                      <a:pt x="14" y="46"/>
                      <a:pt x="14" y="47"/>
                      <a:pt x="14" y="48"/>
                    </a:cubicBezTo>
                    <a:cubicBezTo>
                      <a:pt x="13" y="50"/>
                      <a:pt x="13" y="50"/>
                      <a:pt x="13" y="50"/>
                    </a:cubicBezTo>
                    <a:cubicBezTo>
                      <a:pt x="13" y="52"/>
                      <a:pt x="13" y="53"/>
                      <a:pt x="14" y="53"/>
                    </a:cubicBezTo>
                    <a:cubicBezTo>
                      <a:pt x="21" y="55"/>
                      <a:pt x="21" y="55"/>
                      <a:pt x="21" y="55"/>
                    </a:cubicBezTo>
                    <a:cubicBezTo>
                      <a:pt x="22" y="56"/>
                      <a:pt x="23" y="55"/>
                      <a:pt x="24" y="54"/>
                    </a:cubicBezTo>
                    <a:cubicBezTo>
                      <a:pt x="25" y="52"/>
                      <a:pt x="25" y="52"/>
                      <a:pt x="25" y="52"/>
                    </a:cubicBezTo>
                    <a:cubicBezTo>
                      <a:pt x="25" y="52"/>
                      <a:pt x="26" y="51"/>
                      <a:pt x="27" y="51"/>
                    </a:cubicBezTo>
                    <a:cubicBezTo>
                      <a:pt x="28" y="51"/>
                      <a:pt x="29" y="51"/>
                      <a:pt x="30" y="51"/>
                    </a:cubicBezTo>
                    <a:cubicBezTo>
                      <a:pt x="32" y="51"/>
                      <a:pt x="32" y="52"/>
                      <a:pt x="33" y="52"/>
                    </a:cubicBezTo>
                    <a:cubicBezTo>
                      <a:pt x="34" y="54"/>
                      <a:pt x="34" y="54"/>
                      <a:pt x="34" y="54"/>
                    </a:cubicBezTo>
                    <a:cubicBezTo>
                      <a:pt x="34" y="55"/>
                      <a:pt x="35" y="56"/>
                      <a:pt x="36" y="55"/>
                    </a:cubicBezTo>
                    <a:cubicBezTo>
                      <a:pt x="43" y="53"/>
                      <a:pt x="43" y="53"/>
                      <a:pt x="43" y="53"/>
                    </a:cubicBezTo>
                    <a:cubicBezTo>
                      <a:pt x="44" y="52"/>
                      <a:pt x="44" y="51"/>
                      <a:pt x="44" y="50"/>
                    </a:cubicBezTo>
                    <a:cubicBezTo>
                      <a:pt x="43" y="48"/>
                      <a:pt x="43" y="48"/>
                      <a:pt x="43" y="48"/>
                    </a:cubicBezTo>
                    <a:cubicBezTo>
                      <a:pt x="43" y="47"/>
                      <a:pt x="43" y="46"/>
                      <a:pt x="44" y="45"/>
                    </a:cubicBezTo>
                    <a:cubicBezTo>
                      <a:pt x="44" y="44"/>
                      <a:pt x="45" y="44"/>
                      <a:pt x="46" y="43"/>
                    </a:cubicBezTo>
                    <a:cubicBezTo>
                      <a:pt x="46" y="42"/>
                      <a:pt x="47" y="42"/>
                      <a:pt x="49" y="42"/>
                    </a:cubicBezTo>
                    <a:cubicBezTo>
                      <a:pt x="50" y="43"/>
                      <a:pt x="50" y="43"/>
                      <a:pt x="50" y="43"/>
                    </a:cubicBezTo>
                    <a:cubicBezTo>
                      <a:pt x="51" y="43"/>
                      <a:pt x="53" y="43"/>
                      <a:pt x="53" y="42"/>
                    </a:cubicBezTo>
                    <a:cubicBezTo>
                      <a:pt x="56" y="35"/>
                      <a:pt x="56" y="35"/>
                      <a:pt x="56" y="35"/>
                    </a:cubicBezTo>
                    <a:cubicBezTo>
                      <a:pt x="56" y="34"/>
                      <a:pt x="56" y="33"/>
                      <a:pt x="55" y="32"/>
                    </a:cubicBezTo>
                    <a:close/>
                    <a:moveTo>
                      <a:pt x="43" y="34"/>
                    </a:moveTo>
                    <a:cubicBezTo>
                      <a:pt x="40" y="42"/>
                      <a:pt x="30" y="46"/>
                      <a:pt x="22" y="43"/>
                    </a:cubicBezTo>
                    <a:cubicBezTo>
                      <a:pt x="14" y="40"/>
                      <a:pt x="10" y="30"/>
                      <a:pt x="13" y="22"/>
                    </a:cubicBezTo>
                    <a:cubicBezTo>
                      <a:pt x="17" y="14"/>
                      <a:pt x="26" y="10"/>
                      <a:pt x="34" y="13"/>
                    </a:cubicBezTo>
                    <a:cubicBezTo>
                      <a:pt x="43" y="16"/>
                      <a:pt x="46" y="26"/>
                      <a:pt x="4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136" name="Freeform 140">
                <a:extLst>
                  <a:ext uri="{FF2B5EF4-FFF2-40B4-BE49-F238E27FC236}">
                    <a16:creationId xmlns:a16="http://schemas.microsoft.com/office/drawing/2014/main" id="{E5ADB82B-FCBC-4881-B18D-BBE1193C7287}"/>
                  </a:ext>
                </a:extLst>
              </p:cNvPr>
              <p:cNvSpPr>
                <a:spLocks/>
              </p:cNvSpPr>
              <p:nvPr/>
            </p:nvSpPr>
            <p:spPr bwMode="auto">
              <a:xfrm>
                <a:off x="4387851" y="2085976"/>
                <a:ext cx="53975" cy="53975"/>
              </a:xfrm>
              <a:custGeom>
                <a:avLst/>
                <a:gdLst>
                  <a:gd name="T0" fmla="*/ 15 w 16"/>
                  <a:gd name="T1" fmla="*/ 11 h 16"/>
                  <a:gd name="T2" fmla="*/ 5 w 16"/>
                  <a:gd name="T3" fmla="*/ 15 h 16"/>
                  <a:gd name="T4" fmla="*/ 2 w 16"/>
                  <a:gd name="T5" fmla="*/ 5 h 16"/>
                  <a:gd name="T6" fmla="*/ 11 w 16"/>
                  <a:gd name="T7" fmla="*/ 1 h 16"/>
                  <a:gd name="T8" fmla="*/ 15 w 16"/>
                  <a:gd name="T9" fmla="*/ 11 h 16"/>
                </a:gdLst>
                <a:ahLst/>
                <a:cxnLst>
                  <a:cxn ang="0">
                    <a:pos x="T0" y="T1"/>
                  </a:cxn>
                  <a:cxn ang="0">
                    <a:pos x="T2" y="T3"/>
                  </a:cxn>
                  <a:cxn ang="0">
                    <a:pos x="T4" y="T5"/>
                  </a:cxn>
                  <a:cxn ang="0">
                    <a:pos x="T6" y="T7"/>
                  </a:cxn>
                  <a:cxn ang="0">
                    <a:pos x="T8" y="T9"/>
                  </a:cxn>
                </a:cxnLst>
                <a:rect l="0" t="0" r="r" b="b"/>
                <a:pathLst>
                  <a:path w="16" h="16">
                    <a:moveTo>
                      <a:pt x="15" y="11"/>
                    </a:moveTo>
                    <a:cubicBezTo>
                      <a:pt x="13" y="15"/>
                      <a:pt x="9" y="16"/>
                      <a:pt x="5" y="15"/>
                    </a:cubicBezTo>
                    <a:cubicBezTo>
                      <a:pt x="2" y="13"/>
                      <a:pt x="0" y="9"/>
                      <a:pt x="2" y="5"/>
                    </a:cubicBezTo>
                    <a:cubicBezTo>
                      <a:pt x="3" y="2"/>
                      <a:pt x="7" y="0"/>
                      <a:pt x="11" y="1"/>
                    </a:cubicBezTo>
                    <a:cubicBezTo>
                      <a:pt x="14" y="3"/>
                      <a:pt x="16" y="7"/>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137" name="Freeform 141">
                <a:extLst>
                  <a:ext uri="{FF2B5EF4-FFF2-40B4-BE49-F238E27FC236}">
                    <a16:creationId xmlns:a16="http://schemas.microsoft.com/office/drawing/2014/main" id="{AC6F9525-7913-419A-9A00-B8701666CBCC}"/>
                  </a:ext>
                </a:extLst>
              </p:cNvPr>
              <p:cNvSpPr>
                <a:spLocks noEditPoints="1"/>
              </p:cNvSpPr>
              <p:nvPr/>
            </p:nvSpPr>
            <p:spPr bwMode="auto">
              <a:xfrm>
                <a:off x="4060826" y="2054226"/>
                <a:ext cx="284163" cy="288925"/>
              </a:xfrm>
              <a:custGeom>
                <a:avLst/>
                <a:gdLst>
                  <a:gd name="T0" fmla="*/ 77 w 84"/>
                  <a:gd name="T1" fmla="*/ 34 h 85"/>
                  <a:gd name="T2" fmla="*/ 72 w 84"/>
                  <a:gd name="T3" fmla="*/ 27 h 85"/>
                  <a:gd name="T4" fmla="*/ 75 w 84"/>
                  <a:gd name="T5" fmla="*/ 21 h 85"/>
                  <a:gd name="T6" fmla="*/ 68 w 84"/>
                  <a:gd name="T7" fmla="*/ 9 h 85"/>
                  <a:gd name="T8" fmla="*/ 61 w 84"/>
                  <a:gd name="T9" fmla="*/ 11 h 85"/>
                  <a:gd name="T10" fmla="*/ 53 w 84"/>
                  <a:gd name="T11" fmla="*/ 10 h 85"/>
                  <a:gd name="T12" fmla="*/ 50 w 84"/>
                  <a:gd name="T13" fmla="*/ 3 h 85"/>
                  <a:gd name="T14" fmla="*/ 37 w 84"/>
                  <a:gd name="T15" fmla="*/ 0 h 85"/>
                  <a:gd name="T16" fmla="*/ 33 w 84"/>
                  <a:gd name="T17" fmla="*/ 6 h 85"/>
                  <a:gd name="T18" fmla="*/ 27 w 84"/>
                  <a:gd name="T19" fmla="*/ 11 h 85"/>
                  <a:gd name="T20" fmla="*/ 20 w 84"/>
                  <a:gd name="T21" fmla="*/ 9 h 85"/>
                  <a:gd name="T22" fmla="*/ 9 w 84"/>
                  <a:gd name="T23" fmla="*/ 16 h 85"/>
                  <a:gd name="T24" fmla="*/ 11 w 84"/>
                  <a:gd name="T25" fmla="*/ 23 h 85"/>
                  <a:gd name="T26" fmla="*/ 10 w 84"/>
                  <a:gd name="T27" fmla="*/ 31 h 85"/>
                  <a:gd name="T28" fmla="*/ 3 w 84"/>
                  <a:gd name="T29" fmla="*/ 34 h 85"/>
                  <a:gd name="T30" fmla="*/ 0 w 84"/>
                  <a:gd name="T31" fmla="*/ 47 h 85"/>
                  <a:gd name="T32" fmla="*/ 7 w 84"/>
                  <a:gd name="T33" fmla="*/ 51 h 85"/>
                  <a:gd name="T34" fmla="*/ 12 w 84"/>
                  <a:gd name="T35" fmla="*/ 58 h 85"/>
                  <a:gd name="T36" fmla="*/ 9 w 84"/>
                  <a:gd name="T37" fmla="*/ 64 h 85"/>
                  <a:gd name="T38" fmla="*/ 16 w 84"/>
                  <a:gd name="T39" fmla="*/ 76 h 85"/>
                  <a:gd name="T40" fmla="*/ 23 w 84"/>
                  <a:gd name="T41" fmla="*/ 74 h 85"/>
                  <a:gd name="T42" fmla="*/ 31 w 84"/>
                  <a:gd name="T43" fmla="*/ 75 h 85"/>
                  <a:gd name="T44" fmla="*/ 33 w 84"/>
                  <a:gd name="T45" fmla="*/ 82 h 85"/>
                  <a:gd name="T46" fmla="*/ 47 w 84"/>
                  <a:gd name="T47" fmla="*/ 85 h 85"/>
                  <a:gd name="T48" fmla="*/ 50 w 84"/>
                  <a:gd name="T49" fmla="*/ 79 h 85"/>
                  <a:gd name="T50" fmla="*/ 57 w 84"/>
                  <a:gd name="T51" fmla="*/ 73 h 85"/>
                  <a:gd name="T52" fmla="*/ 63 w 84"/>
                  <a:gd name="T53" fmla="*/ 76 h 85"/>
                  <a:gd name="T54" fmla="*/ 75 w 84"/>
                  <a:gd name="T55" fmla="*/ 69 h 85"/>
                  <a:gd name="T56" fmla="*/ 73 w 84"/>
                  <a:gd name="T57" fmla="*/ 62 h 85"/>
                  <a:gd name="T58" fmla="*/ 74 w 84"/>
                  <a:gd name="T59" fmla="*/ 53 h 85"/>
                  <a:gd name="T60" fmla="*/ 80 w 84"/>
                  <a:gd name="T61" fmla="*/ 51 h 85"/>
                  <a:gd name="T62" fmla="*/ 84 w 84"/>
                  <a:gd name="T63" fmla="*/ 38 h 85"/>
                  <a:gd name="T64" fmla="*/ 42 w 84"/>
                  <a:gd name="T65" fmla="*/ 69 h 85"/>
                  <a:gd name="T66" fmla="*/ 42 w 84"/>
                  <a:gd name="T67" fmla="*/ 16 h 85"/>
                  <a:gd name="T68" fmla="*/ 42 w 84"/>
                  <a:gd name="T69" fmla="*/ 6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85">
                    <a:moveTo>
                      <a:pt x="80" y="34"/>
                    </a:moveTo>
                    <a:cubicBezTo>
                      <a:pt x="77" y="34"/>
                      <a:pt x="77" y="34"/>
                      <a:pt x="77" y="34"/>
                    </a:cubicBezTo>
                    <a:cubicBezTo>
                      <a:pt x="75" y="34"/>
                      <a:pt x="74" y="33"/>
                      <a:pt x="74" y="31"/>
                    </a:cubicBezTo>
                    <a:cubicBezTo>
                      <a:pt x="73" y="30"/>
                      <a:pt x="73" y="28"/>
                      <a:pt x="72" y="27"/>
                    </a:cubicBezTo>
                    <a:cubicBezTo>
                      <a:pt x="72" y="25"/>
                      <a:pt x="72" y="24"/>
                      <a:pt x="73" y="23"/>
                    </a:cubicBezTo>
                    <a:cubicBezTo>
                      <a:pt x="75" y="21"/>
                      <a:pt x="75" y="21"/>
                      <a:pt x="75" y="21"/>
                    </a:cubicBezTo>
                    <a:cubicBezTo>
                      <a:pt x="76" y="19"/>
                      <a:pt x="76" y="17"/>
                      <a:pt x="75" y="16"/>
                    </a:cubicBezTo>
                    <a:cubicBezTo>
                      <a:pt x="68" y="9"/>
                      <a:pt x="68" y="9"/>
                      <a:pt x="68" y="9"/>
                    </a:cubicBezTo>
                    <a:cubicBezTo>
                      <a:pt x="67" y="7"/>
                      <a:pt x="65" y="7"/>
                      <a:pt x="63" y="9"/>
                    </a:cubicBezTo>
                    <a:cubicBezTo>
                      <a:pt x="61" y="11"/>
                      <a:pt x="61" y="11"/>
                      <a:pt x="61" y="11"/>
                    </a:cubicBezTo>
                    <a:cubicBezTo>
                      <a:pt x="60" y="12"/>
                      <a:pt x="59" y="12"/>
                      <a:pt x="57" y="11"/>
                    </a:cubicBezTo>
                    <a:cubicBezTo>
                      <a:pt x="56" y="11"/>
                      <a:pt x="54" y="10"/>
                      <a:pt x="53" y="10"/>
                    </a:cubicBezTo>
                    <a:cubicBezTo>
                      <a:pt x="51" y="9"/>
                      <a:pt x="50" y="8"/>
                      <a:pt x="50" y="6"/>
                    </a:cubicBezTo>
                    <a:cubicBezTo>
                      <a:pt x="50" y="3"/>
                      <a:pt x="50" y="3"/>
                      <a:pt x="50" y="3"/>
                    </a:cubicBezTo>
                    <a:cubicBezTo>
                      <a:pt x="50" y="1"/>
                      <a:pt x="49" y="0"/>
                      <a:pt x="47" y="0"/>
                    </a:cubicBezTo>
                    <a:cubicBezTo>
                      <a:pt x="37" y="0"/>
                      <a:pt x="37" y="0"/>
                      <a:pt x="37" y="0"/>
                    </a:cubicBezTo>
                    <a:cubicBezTo>
                      <a:pt x="35" y="0"/>
                      <a:pt x="33" y="1"/>
                      <a:pt x="33" y="3"/>
                    </a:cubicBezTo>
                    <a:cubicBezTo>
                      <a:pt x="33" y="6"/>
                      <a:pt x="33" y="6"/>
                      <a:pt x="33" y="6"/>
                    </a:cubicBezTo>
                    <a:cubicBezTo>
                      <a:pt x="33" y="8"/>
                      <a:pt x="32" y="9"/>
                      <a:pt x="31" y="10"/>
                    </a:cubicBezTo>
                    <a:cubicBezTo>
                      <a:pt x="30" y="10"/>
                      <a:pt x="28" y="11"/>
                      <a:pt x="27" y="11"/>
                    </a:cubicBezTo>
                    <a:cubicBezTo>
                      <a:pt x="25" y="12"/>
                      <a:pt x="24" y="12"/>
                      <a:pt x="23" y="11"/>
                    </a:cubicBezTo>
                    <a:cubicBezTo>
                      <a:pt x="20" y="9"/>
                      <a:pt x="20" y="9"/>
                      <a:pt x="20" y="9"/>
                    </a:cubicBezTo>
                    <a:cubicBezTo>
                      <a:pt x="19" y="7"/>
                      <a:pt x="17" y="7"/>
                      <a:pt x="16" y="9"/>
                    </a:cubicBezTo>
                    <a:cubicBezTo>
                      <a:pt x="9" y="16"/>
                      <a:pt x="9" y="16"/>
                      <a:pt x="9" y="16"/>
                    </a:cubicBezTo>
                    <a:cubicBezTo>
                      <a:pt x="8" y="17"/>
                      <a:pt x="8" y="19"/>
                      <a:pt x="9" y="21"/>
                    </a:cubicBezTo>
                    <a:cubicBezTo>
                      <a:pt x="11" y="23"/>
                      <a:pt x="11" y="23"/>
                      <a:pt x="11" y="23"/>
                    </a:cubicBezTo>
                    <a:cubicBezTo>
                      <a:pt x="12" y="24"/>
                      <a:pt x="12" y="25"/>
                      <a:pt x="12" y="27"/>
                    </a:cubicBezTo>
                    <a:cubicBezTo>
                      <a:pt x="11" y="28"/>
                      <a:pt x="10" y="30"/>
                      <a:pt x="10" y="31"/>
                    </a:cubicBezTo>
                    <a:cubicBezTo>
                      <a:pt x="9" y="33"/>
                      <a:pt x="8" y="34"/>
                      <a:pt x="7" y="34"/>
                    </a:cubicBezTo>
                    <a:cubicBezTo>
                      <a:pt x="3" y="34"/>
                      <a:pt x="3" y="34"/>
                      <a:pt x="3" y="34"/>
                    </a:cubicBezTo>
                    <a:cubicBezTo>
                      <a:pt x="2" y="34"/>
                      <a:pt x="0" y="35"/>
                      <a:pt x="0" y="38"/>
                    </a:cubicBezTo>
                    <a:cubicBezTo>
                      <a:pt x="0" y="47"/>
                      <a:pt x="0" y="47"/>
                      <a:pt x="0" y="47"/>
                    </a:cubicBezTo>
                    <a:cubicBezTo>
                      <a:pt x="0" y="50"/>
                      <a:pt x="2" y="51"/>
                      <a:pt x="3" y="51"/>
                    </a:cubicBezTo>
                    <a:cubicBezTo>
                      <a:pt x="7" y="51"/>
                      <a:pt x="7" y="51"/>
                      <a:pt x="7" y="51"/>
                    </a:cubicBezTo>
                    <a:cubicBezTo>
                      <a:pt x="8" y="51"/>
                      <a:pt x="9" y="52"/>
                      <a:pt x="10" y="53"/>
                    </a:cubicBezTo>
                    <a:cubicBezTo>
                      <a:pt x="10" y="55"/>
                      <a:pt x="11" y="57"/>
                      <a:pt x="12" y="58"/>
                    </a:cubicBezTo>
                    <a:cubicBezTo>
                      <a:pt x="12" y="59"/>
                      <a:pt x="12" y="60"/>
                      <a:pt x="11" y="62"/>
                    </a:cubicBezTo>
                    <a:cubicBezTo>
                      <a:pt x="9" y="64"/>
                      <a:pt x="9" y="64"/>
                      <a:pt x="9" y="64"/>
                    </a:cubicBezTo>
                    <a:cubicBezTo>
                      <a:pt x="7" y="65"/>
                      <a:pt x="7" y="68"/>
                      <a:pt x="9" y="69"/>
                    </a:cubicBezTo>
                    <a:cubicBezTo>
                      <a:pt x="16" y="76"/>
                      <a:pt x="16" y="76"/>
                      <a:pt x="16" y="76"/>
                    </a:cubicBezTo>
                    <a:cubicBezTo>
                      <a:pt x="17" y="77"/>
                      <a:pt x="19" y="77"/>
                      <a:pt x="20" y="76"/>
                    </a:cubicBezTo>
                    <a:cubicBezTo>
                      <a:pt x="23" y="74"/>
                      <a:pt x="23" y="74"/>
                      <a:pt x="23" y="74"/>
                    </a:cubicBezTo>
                    <a:cubicBezTo>
                      <a:pt x="24" y="73"/>
                      <a:pt x="25" y="73"/>
                      <a:pt x="27" y="73"/>
                    </a:cubicBezTo>
                    <a:cubicBezTo>
                      <a:pt x="28" y="74"/>
                      <a:pt x="30" y="75"/>
                      <a:pt x="31" y="75"/>
                    </a:cubicBezTo>
                    <a:cubicBezTo>
                      <a:pt x="32" y="76"/>
                      <a:pt x="33" y="77"/>
                      <a:pt x="33" y="79"/>
                    </a:cubicBezTo>
                    <a:cubicBezTo>
                      <a:pt x="33" y="82"/>
                      <a:pt x="33" y="82"/>
                      <a:pt x="33" y="82"/>
                    </a:cubicBezTo>
                    <a:cubicBezTo>
                      <a:pt x="33" y="83"/>
                      <a:pt x="35" y="85"/>
                      <a:pt x="37" y="85"/>
                    </a:cubicBezTo>
                    <a:cubicBezTo>
                      <a:pt x="47" y="85"/>
                      <a:pt x="47" y="85"/>
                      <a:pt x="47" y="85"/>
                    </a:cubicBezTo>
                    <a:cubicBezTo>
                      <a:pt x="49" y="85"/>
                      <a:pt x="50" y="83"/>
                      <a:pt x="50" y="82"/>
                    </a:cubicBezTo>
                    <a:cubicBezTo>
                      <a:pt x="50" y="79"/>
                      <a:pt x="50" y="79"/>
                      <a:pt x="50" y="79"/>
                    </a:cubicBezTo>
                    <a:cubicBezTo>
                      <a:pt x="50" y="77"/>
                      <a:pt x="51" y="76"/>
                      <a:pt x="53" y="75"/>
                    </a:cubicBezTo>
                    <a:cubicBezTo>
                      <a:pt x="54" y="75"/>
                      <a:pt x="56" y="74"/>
                      <a:pt x="57" y="73"/>
                    </a:cubicBezTo>
                    <a:cubicBezTo>
                      <a:pt x="59" y="73"/>
                      <a:pt x="60" y="73"/>
                      <a:pt x="61" y="74"/>
                    </a:cubicBezTo>
                    <a:cubicBezTo>
                      <a:pt x="63" y="76"/>
                      <a:pt x="63" y="76"/>
                      <a:pt x="63" y="76"/>
                    </a:cubicBezTo>
                    <a:cubicBezTo>
                      <a:pt x="65" y="77"/>
                      <a:pt x="67" y="77"/>
                      <a:pt x="68" y="76"/>
                    </a:cubicBezTo>
                    <a:cubicBezTo>
                      <a:pt x="75" y="69"/>
                      <a:pt x="75" y="69"/>
                      <a:pt x="75" y="69"/>
                    </a:cubicBezTo>
                    <a:cubicBezTo>
                      <a:pt x="76" y="68"/>
                      <a:pt x="76" y="65"/>
                      <a:pt x="75" y="64"/>
                    </a:cubicBezTo>
                    <a:cubicBezTo>
                      <a:pt x="73" y="62"/>
                      <a:pt x="73" y="62"/>
                      <a:pt x="73" y="62"/>
                    </a:cubicBezTo>
                    <a:cubicBezTo>
                      <a:pt x="72" y="60"/>
                      <a:pt x="72" y="59"/>
                      <a:pt x="72" y="58"/>
                    </a:cubicBezTo>
                    <a:cubicBezTo>
                      <a:pt x="73" y="56"/>
                      <a:pt x="73" y="55"/>
                      <a:pt x="74" y="53"/>
                    </a:cubicBezTo>
                    <a:cubicBezTo>
                      <a:pt x="74" y="52"/>
                      <a:pt x="75" y="51"/>
                      <a:pt x="77" y="51"/>
                    </a:cubicBezTo>
                    <a:cubicBezTo>
                      <a:pt x="80" y="51"/>
                      <a:pt x="80" y="51"/>
                      <a:pt x="80" y="51"/>
                    </a:cubicBezTo>
                    <a:cubicBezTo>
                      <a:pt x="82" y="51"/>
                      <a:pt x="84" y="50"/>
                      <a:pt x="84" y="47"/>
                    </a:cubicBezTo>
                    <a:cubicBezTo>
                      <a:pt x="84" y="38"/>
                      <a:pt x="84" y="38"/>
                      <a:pt x="84" y="38"/>
                    </a:cubicBezTo>
                    <a:cubicBezTo>
                      <a:pt x="84" y="35"/>
                      <a:pt x="82" y="34"/>
                      <a:pt x="80" y="34"/>
                    </a:cubicBezTo>
                    <a:close/>
                    <a:moveTo>
                      <a:pt x="42" y="69"/>
                    </a:moveTo>
                    <a:cubicBezTo>
                      <a:pt x="27" y="69"/>
                      <a:pt x="15" y="57"/>
                      <a:pt x="15" y="42"/>
                    </a:cubicBezTo>
                    <a:cubicBezTo>
                      <a:pt x="15" y="28"/>
                      <a:pt x="27" y="16"/>
                      <a:pt x="42" y="16"/>
                    </a:cubicBezTo>
                    <a:cubicBezTo>
                      <a:pt x="56" y="16"/>
                      <a:pt x="68" y="28"/>
                      <a:pt x="68" y="42"/>
                    </a:cubicBezTo>
                    <a:cubicBezTo>
                      <a:pt x="68" y="57"/>
                      <a:pt x="56" y="69"/>
                      <a:pt x="42"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138" name="Oval 142">
                <a:extLst>
                  <a:ext uri="{FF2B5EF4-FFF2-40B4-BE49-F238E27FC236}">
                    <a16:creationId xmlns:a16="http://schemas.microsoft.com/office/drawing/2014/main" id="{77AAEB96-91AD-4814-9603-4AF475979DA9}"/>
                  </a:ext>
                </a:extLst>
              </p:cNvPr>
              <p:cNvSpPr>
                <a:spLocks noChangeArrowheads="1"/>
              </p:cNvSpPr>
              <p:nvPr/>
            </p:nvSpPr>
            <p:spPr bwMode="auto">
              <a:xfrm>
                <a:off x="4144963" y="2139951"/>
                <a:ext cx="114300" cy="1143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grpSp>
      </p:grpSp>
    </p:spTree>
    <p:extLst>
      <p:ext uri="{BB962C8B-B14F-4D97-AF65-F5344CB8AC3E}">
        <p14:creationId xmlns:p14="http://schemas.microsoft.com/office/powerpoint/2010/main" val="894957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DC3C5-F4B2-40E2-897C-CC95F8AB29BC}"/>
              </a:ext>
            </a:extLst>
          </p:cNvPr>
          <p:cNvSpPr>
            <a:spLocks noGrp="1"/>
          </p:cNvSpPr>
          <p:nvPr>
            <p:ph type="title"/>
          </p:nvPr>
        </p:nvSpPr>
        <p:spPr/>
        <p:txBody>
          <a:bodyPr/>
          <a:lstStyle/>
          <a:p>
            <a:r>
              <a:rPr lang="en-US">
                <a:latin typeface="+mn-lt"/>
              </a:rPr>
              <a:t>Mobilizing the right delivery and support teams with a high level of commitment is a key success factor </a:t>
            </a:r>
            <a:endParaRPr lang="fr-FR">
              <a:latin typeface="+mn-lt"/>
            </a:endParaRPr>
          </a:p>
        </p:txBody>
      </p:sp>
      <p:grpSp>
        <p:nvGrpSpPr>
          <p:cNvPr id="503" name="Group 48">
            <a:extLst>
              <a:ext uri="{FF2B5EF4-FFF2-40B4-BE49-F238E27FC236}">
                <a16:creationId xmlns:a16="http://schemas.microsoft.com/office/drawing/2014/main" id="{615938CA-8098-451D-9145-CF57B7D9C05A}"/>
              </a:ext>
            </a:extLst>
          </p:cNvPr>
          <p:cNvGrpSpPr/>
          <p:nvPr/>
        </p:nvGrpSpPr>
        <p:grpSpPr>
          <a:xfrm rot="14480126">
            <a:off x="3839032" y="3619991"/>
            <a:ext cx="224673" cy="374255"/>
            <a:chOff x="4352925" y="2288606"/>
            <a:chExt cx="304800" cy="507729"/>
          </a:xfrm>
          <a:solidFill>
            <a:srgbClr val="6C1234"/>
          </a:solidFill>
        </p:grpSpPr>
        <p:sp>
          <p:nvSpPr>
            <p:cNvPr id="504" name="Rectangle 503">
              <a:extLst>
                <a:ext uri="{FF2B5EF4-FFF2-40B4-BE49-F238E27FC236}">
                  <a16:creationId xmlns:a16="http://schemas.microsoft.com/office/drawing/2014/main" id="{A243E8DF-8236-4143-B4C8-D799A892BC26}"/>
                </a:ext>
              </a:extLst>
            </p:cNvPr>
            <p:cNvSpPr/>
            <p:nvPr/>
          </p:nvSpPr>
          <p:spPr bwMode="auto">
            <a:xfrm>
              <a:off x="4394835" y="2369447"/>
              <a:ext cx="223200" cy="301327"/>
            </a:xfrm>
            <a:prstGeom prst="rect">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05" name="Trapezoid 504">
              <a:extLst>
                <a:ext uri="{FF2B5EF4-FFF2-40B4-BE49-F238E27FC236}">
                  <a16:creationId xmlns:a16="http://schemas.microsoft.com/office/drawing/2014/main" id="{93FE1CA1-7502-4DD0-83C7-CEB1E9411663}"/>
                </a:ext>
              </a:extLst>
            </p:cNvPr>
            <p:cNvSpPr/>
            <p:nvPr/>
          </p:nvSpPr>
          <p:spPr bwMode="auto">
            <a:xfrm rot="10800000">
              <a:off x="4352925" y="2288606"/>
              <a:ext cx="304800" cy="157910"/>
            </a:xfrm>
            <a:prstGeom prst="trapezoid">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06" name="Trapezoid 505">
              <a:extLst>
                <a:ext uri="{FF2B5EF4-FFF2-40B4-BE49-F238E27FC236}">
                  <a16:creationId xmlns:a16="http://schemas.microsoft.com/office/drawing/2014/main" id="{4650E2F7-75B0-45B3-B711-BF2CD525C4E3}"/>
                </a:ext>
              </a:extLst>
            </p:cNvPr>
            <p:cNvSpPr/>
            <p:nvPr/>
          </p:nvSpPr>
          <p:spPr bwMode="auto">
            <a:xfrm>
              <a:off x="4352925" y="2638425"/>
              <a:ext cx="304800" cy="157910"/>
            </a:xfrm>
            <a:prstGeom prst="trapezoid">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grpSp>
      <p:grpSp>
        <p:nvGrpSpPr>
          <p:cNvPr id="507" name="Group 53">
            <a:extLst>
              <a:ext uri="{FF2B5EF4-FFF2-40B4-BE49-F238E27FC236}">
                <a16:creationId xmlns:a16="http://schemas.microsoft.com/office/drawing/2014/main" id="{B27A43AC-AA1D-43BE-BCCD-A8D31CD8A207}"/>
              </a:ext>
            </a:extLst>
          </p:cNvPr>
          <p:cNvGrpSpPr/>
          <p:nvPr/>
        </p:nvGrpSpPr>
        <p:grpSpPr>
          <a:xfrm rot="16750966">
            <a:off x="2032583" y="3949118"/>
            <a:ext cx="224678" cy="374255"/>
            <a:chOff x="4356614" y="2280177"/>
            <a:chExt cx="304807" cy="507728"/>
          </a:xfrm>
          <a:solidFill>
            <a:srgbClr val="6C1234"/>
          </a:solidFill>
        </p:grpSpPr>
        <p:sp>
          <p:nvSpPr>
            <p:cNvPr id="508" name="Rectangle 507">
              <a:extLst>
                <a:ext uri="{FF2B5EF4-FFF2-40B4-BE49-F238E27FC236}">
                  <a16:creationId xmlns:a16="http://schemas.microsoft.com/office/drawing/2014/main" id="{CA9820A3-C5BA-49E8-873E-A31BAE4CE0B6}"/>
                </a:ext>
              </a:extLst>
            </p:cNvPr>
            <p:cNvSpPr/>
            <p:nvPr/>
          </p:nvSpPr>
          <p:spPr bwMode="auto">
            <a:xfrm>
              <a:off x="4398529" y="2361016"/>
              <a:ext cx="223200" cy="301328"/>
            </a:xfrm>
            <a:prstGeom prst="rect">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09" name="Trapezoid 508">
              <a:extLst>
                <a:ext uri="{FF2B5EF4-FFF2-40B4-BE49-F238E27FC236}">
                  <a16:creationId xmlns:a16="http://schemas.microsoft.com/office/drawing/2014/main" id="{45A589A1-58A9-4EB2-A513-B1E095E969A4}"/>
                </a:ext>
              </a:extLst>
            </p:cNvPr>
            <p:cNvSpPr/>
            <p:nvPr/>
          </p:nvSpPr>
          <p:spPr bwMode="auto">
            <a:xfrm rot="10800000">
              <a:off x="4356614" y="2280177"/>
              <a:ext cx="304800" cy="157910"/>
            </a:xfrm>
            <a:prstGeom prst="trapezoid">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10" name="Trapezoid 509">
              <a:extLst>
                <a:ext uri="{FF2B5EF4-FFF2-40B4-BE49-F238E27FC236}">
                  <a16:creationId xmlns:a16="http://schemas.microsoft.com/office/drawing/2014/main" id="{1E7046A6-91ED-4152-8C6F-19BADEAD7D04}"/>
                </a:ext>
              </a:extLst>
            </p:cNvPr>
            <p:cNvSpPr/>
            <p:nvPr/>
          </p:nvSpPr>
          <p:spPr bwMode="auto">
            <a:xfrm>
              <a:off x="4356619" y="2629995"/>
              <a:ext cx="304802" cy="157910"/>
            </a:xfrm>
            <a:prstGeom prst="trapezoid">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grpSp>
      <p:grpSp>
        <p:nvGrpSpPr>
          <p:cNvPr id="511" name="Group 510">
            <a:extLst>
              <a:ext uri="{FF2B5EF4-FFF2-40B4-BE49-F238E27FC236}">
                <a16:creationId xmlns:a16="http://schemas.microsoft.com/office/drawing/2014/main" id="{53D18B4A-DCEE-4972-BBAF-23735858E5C1}"/>
              </a:ext>
            </a:extLst>
          </p:cNvPr>
          <p:cNvGrpSpPr/>
          <p:nvPr/>
        </p:nvGrpSpPr>
        <p:grpSpPr>
          <a:xfrm rot="10800000">
            <a:off x="4391211" y="3992652"/>
            <a:ext cx="224673" cy="374255"/>
            <a:chOff x="4352925" y="2288606"/>
            <a:chExt cx="304800" cy="507729"/>
          </a:xfrm>
          <a:solidFill>
            <a:schemeClr val="bg2"/>
          </a:solidFill>
        </p:grpSpPr>
        <p:sp>
          <p:nvSpPr>
            <p:cNvPr id="512" name="Rectangle 511">
              <a:extLst>
                <a:ext uri="{FF2B5EF4-FFF2-40B4-BE49-F238E27FC236}">
                  <a16:creationId xmlns:a16="http://schemas.microsoft.com/office/drawing/2014/main" id="{D1E2DD19-7C24-463F-8363-0099DCE44030}"/>
                </a:ext>
              </a:extLst>
            </p:cNvPr>
            <p:cNvSpPr/>
            <p:nvPr/>
          </p:nvSpPr>
          <p:spPr bwMode="auto">
            <a:xfrm>
              <a:off x="4394835" y="2369447"/>
              <a:ext cx="223200" cy="301327"/>
            </a:xfrm>
            <a:prstGeom prst="rect">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13" name="Trapezoid 512">
              <a:extLst>
                <a:ext uri="{FF2B5EF4-FFF2-40B4-BE49-F238E27FC236}">
                  <a16:creationId xmlns:a16="http://schemas.microsoft.com/office/drawing/2014/main" id="{CD3D2980-F9BE-4C7D-B490-FFFD6753D07B}"/>
                </a:ext>
              </a:extLst>
            </p:cNvPr>
            <p:cNvSpPr/>
            <p:nvPr/>
          </p:nvSpPr>
          <p:spPr bwMode="auto">
            <a:xfrm rot="10800000">
              <a:off x="4352925" y="2288606"/>
              <a:ext cx="304800" cy="157910"/>
            </a:xfrm>
            <a:prstGeom prst="trapezoid">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14" name="Trapezoid 513">
              <a:extLst>
                <a:ext uri="{FF2B5EF4-FFF2-40B4-BE49-F238E27FC236}">
                  <a16:creationId xmlns:a16="http://schemas.microsoft.com/office/drawing/2014/main" id="{9E3FDB9D-1EAE-4E49-BF3C-6F9FA6E1A343}"/>
                </a:ext>
              </a:extLst>
            </p:cNvPr>
            <p:cNvSpPr/>
            <p:nvPr/>
          </p:nvSpPr>
          <p:spPr bwMode="auto">
            <a:xfrm>
              <a:off x="4352925" y="2638425"/>
              <a:ext cx="304800" cy="157910"/>
            </a:xfrm>
            <a:prstGeom prst="trapezoid">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grpSp>
      <p:grpSp>
        <p:nvGrpSpPr>
          <p:cNvPr id="515" name="Group 514">
            <a:extLst>
              <a:ext uri="{FF2B5EF4-FFF2-40B4-BE49-F238E27FC236}">
                <a16:creationId xmlns:a16="http://schemas.microsoft.com/office/drawing/2014/main" id="{461D4B13-0A64-4C43-88E3-3744991B827A}"/>
              </a:ext>
            </a:extLst>
          </p:cNvPr>
          <p:cNvGrpSpPr/>
          <p:nvPr/>
        </p:nvGrpSpPr>
        <p:grpSpPr>
          <a:xfrm>
            <a:off x="568533" y="1126059"/>
            <a:ext cx="6582284" cy="307777"/>
            <a:chOff x="614253" y="1694078"/>
            <a:chExt cx="6582284" cy="307777"/>
          </a:xfrm>
        </p:grpSpPr>
        <p:cxnSp>
          <p:nvCxnSpPr>
            <p:cNvPr id="516" name="Straight Connector 515">
              <a:extLst>
                <a:ext uri="{FF2B5EF4-FFF2-40B4-BE49-F238E27FC236}">
                  <a16:creationId xmlns:a16="http://schemas.microsoft.com/office/drawing/2014/main" id="{FDBE7BC3-0986-48D3-81D9-D2FF4AAFE62B}"/>
                </a:ext>
              </a:extLst>
            </p:cNvPr>
            <p:cNvCxnSpPr/>
            <p:nvPr/>
          </p:nvCxnSpPr>
          <p:spPr>
            <a:xfrm>
              <a:off x="614253" y="1847966"/>
              <a:ext cx="658228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17" name="TextBox 516">
              <a:extLst>
                <a:ext uri="{FF2B5EF4-FFF2-40B4-BE49-F238E27FC236}">
                  <a16:creationId xmlns:a16="http://schemas.microsoft.com/office/drawing/2014/main" id="{7EE2B2D8-E58A-47A5-936F-56EDE23EE3EE}"/>
                </a:ext>
              </a:extLst>
            </p:cNvPr>
            <p:cNvSpPr txBox="1"/>
            <p:nvPr/>
          </p:nvSpPr>
          <p:spPr>
            <a:xfrm>
              <a:off x="2604052" y="1694078"/>
              <a:ext cx="2383208" cy="307777"/>
            </a:xfrm>
            <a:prstGeom prst="rect">
              <a:avLst/>
            </a:prstGeom>
            <a:solidFill>
              <a:schemeClr val="bg1">
                <a:lumMod val="9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chemeClr val="accent1"/>
                  </a:solidFill>
                  <a:effectLst/>
                  <a:uLnTx/>
                  <a:uFillTx/>
                  <a:ea typeface="+mn-ea"/>
                  <a:cs typeface="+mn-cs"/>
                </a:rPr>
                <a:t>Equipe projet SCRUM</a:t>
              </a:r>
            </a:p>
          </p:txBody>
        </p:sp>
      </p:grpSp>
      <p:grpSp>
        <p:nvGrpSpPr>
          <p:cNvPr id="518" name="Group 517">
            <a:extLst>
              <a:ext uri="{FF2B5EF4-FFF2-40B4-BE49-F238E27FC236}">
                <a16:creationId xmlns:a16="http://schemas.microsoft.com/office/drawing/2014/main" id="{69638D81-377E-4213-A3C8-2E5E252C937A}"/>
              </a:ext>
            </a:extLst>
          </p:cNvPr>
          <p:cNvGrpSpPr/>
          <p:nvPr/>
        </p:nvGrpSpPr>
        <p:grpSpPr>
          <a:xfrm>
            <a:off x="7653388" y="1126059"/>
            <a:ext cx="3980943" cy="307777"/>
            <a:chOff x="7699108" y="1661276"/>
            <a:chExt cx="3980943" cy="307777"/>
          </a:xfrm>
        </p:grpSpPr>
        <p:cxnSp>
          <p:nvCxnSpPr>
            <p:cNvPr id="519" name="Straight Connector 518">
              <a:extLst>
                <a:ext uri="{FF2B5EF4-FFF2-40B4-BE49-F238E27FC236}">
                  <a16:creationId xmlns:a16="http://schemas.microsoft.com/office/drawing/2014/main" id="{A1C2804F-E730-4981-9350-877ED9B69FBF}"/>
                </a:ext>
              </a:extLst>
            </p:cNvPr>
            <p:cNvCxnSpPr>
              <a:cxnSpLocks/>
            </p:cNvCxnSpPr>
            <p:nvPr/>
          </p:nvCxnSpPr>
          <p:spPr>
            <a:xfrm>
              <a:off x="7699108" y="1815164"/>
              <a:ext cx="398094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0" name="TextBox 519">
              <a:extLst>
                <a:ext uri="{FF2B5EF4-FFF2-40B4-BE49-F238E27FC236}">
                  <a16:creationId xmlns:a16="http://schemas.microsoft.com/office/drawing/2014/main" id="{38782EDB-118A-4B4B-ACF2-ABA70AA8A6E8}"/>
                </a:ext>
              </a:extLst>
            </p:cNvPr>
            <p:cNvSpPr txBox="1"/>
            <p:nvPr/>
          </p:nvSpPr>
          <p:spPr>
            <a:xfrm>
              <a:off x="8959760" y="1661276"/>
              <a:ext cx="1459639" cy="307777"/>
            </a:xfrm>
            <a:prstGeom prst="rect">
              <a:avLst/>
            </a:prstGeom>
            <a:solidFill>
              <a:schemeClr val="bg1">
                <a:lumMod val="9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chemeClr val="accent1"/>
                  </a:solidFill>
                  <a:effectLst/>
                  <a:uLnTx/>
                  <a:uFillTx/>
                  <a:ea typeface="+mn-ea"/>
                  <a:cs typeface="+mn-cs"/>
                </a:rPr>
                <a:t>Ecosystème</a:t>
              </a:r>
            </a:p>
          </p:txBody>
        </p:sp>
      </p:grpSp>
      <p:sp>
        <p:nvSpPr>
          <p:cNvPr id="521" name="Oval 520">
            <a:extLst>
              <a:ext uri="{FF2B5EF4-FFF2-40B4-BE49-F238E27FC236}">
                <a16:creationId xmlns:a16="http://schemas.microsoft.com/office/drawing/2014/main" id="{06DE18AD-FB0A-4E6C-B422-AB34F6579028}"/>
              </a:ext>
            </a:extLst>
          </p:cNvPr>
          <p:cNvSpPr/>
          <p:nvPr/>
        </p:nvSpPr>
        <p:spPr bwMode="auto">
          <a:xfrm>
            <a:off x="1539052" y="2671873"/>
            <a:ext cx="898693" cy="898693"/>
          </a:xfrm>
          <a:prstGeom prst="ellipse">
            <a:avLst/>
          </a:prstGeom>
          <a:solidFill>
            <a:srgbClr val="6C1234"/>
          </a:solidFill>
          <a:ln w="9525" cap="flat" cmpd="sng" algn="ctr">
            <a:solidFill>
              <a:srgbClr val="6A1A4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22" name="Oval 521">
            <a:extLst>
              <a:ext uri="{FF2B5EF4-FFF2-40B4-BE49-F238E27FC236}">
                <a16:creationId xmlns:a16="http://schemas.microsoft.com/office/drawing/2014/main" id="{F7CC83EF-B3E9-4650-9497-9FACD59D5F85}"/>
              </a:ext>
            </a:extLst>
          </p:cNvPr>
          <p:cNvSpPr/>
          <p:nvPr/>
        </p:nvSpPr>
        <p:spPr bwMode="auto">
          <a:xfrm>
            <a:off x="2326437" y="3483696"/>
            <a:ext cx="1512565" cy="1512565"/>
          </a:xfrm>
          <a:prstGeom prst="ellipse">
            <a:avLst/>
          </a:prstGeom>
          <a:solidFill>
            <a:srgbClr val="FFFFFF">
              <a:lumMod val="75000"/>
            </a:srgbClr>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grpSp>
        <p:nvGrpSpPr>
          <p:cNvPr id="523" name="Group 53">
            <a:extLst>
              <a:ext uri="{FF2B5EF4-FFF2-40B4-BE49-F238E27FC236}">
                <a16:creationId xmlns:a16="http://schemas.microsoft.com/office/drawing/2014/main" id="{FF3AD2E4-6D30-4EAA-8CEC-7D1362D899CA}"/>
              </a:ext>
            </a:extLst>
          </p:cNvPr>
          <p:cNvGrpSpPr/>
          <p:nvPr/>
        </p:nvGrpSpPr>
        <p:grpSpPr>
          <a:xfrm rot="18948469">
            <a:off x="2321427" y="3377117"/>
            <a:ext cx="224678" cy="374255"/>
            <a:chOff x="4356614" y="2280177"/>
            <a:chExt cx="304807" cy="507728"/>
          </a:xfrm>
          <a:solidFill>
            <a:srgbClr val="6C1234"/>
          </a:solidFill>
        </p:grpSpPr>
        <p:sp>
          <p:nvSpPr>
            <p:cNvPr id="524" name="Rectangle 523">
              <a:extLst>
                <a:ext uri="{FF2B5EF4-FFF2-40B4-BE49-F238E27FC236}">
                  <a16:creationId xmlns:a16="http://schemas.microsoft.com/office/drawing/2014/main" id="{D35826C9-850A-4CA5-BB3F-2074864BD60B}"/>
                </a:ext>
              </a:extLst>
            </p:cNvPr>
            <p:cNvSpPr/>
            <p:nvPr/>
          </p:nvSpPr>
          <p:spPr bwMode="auto">
            <a:xfrm>
              <a:off x="4398529" y="2361016"/>
              <a:ext cx="223200" cy="301328"/>
            </a:xfrm>
            <a:prstGeom prst="rect">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25" name="Trapezoid 524">
              <a:extLst>
                <a:ext uri="{FF2B5EF4-FFF2-40B4-BE49-F238E27FC236}">
                  <a16:creationId xmlns:a16="http://schemas.microsoft.com/office/drawing/2014/main" id="{7E2FD9D7-C3E0-4C72-BF15-10AC8E8935C0}"/>
                </a:ext>
              </a:extLst>
            </p:cNvPr>
            <p:cNvSpPr/>
            <p:nvPr/>
          </p:nvSpPr>
          <p:spPr bwMode="auto">
            <a:xfrm rot="10800000">
              <a:off x="4356614" y="2280177"/>
              <a:ext cx="304800" cy="157910"/>
            </a:xfrm>
            <a:prstGeom prst="trapezoid">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26" name="Trapezoid 525">
              <a:extLst>
                <a:ext uri="{FF2B5EF4-FFF2-40B4-BE49-F238E27FC236}">
                  <a16:creationId xmlns:a16="http://schemas.microsoft.com/office/drawing/2014/main" id="{812AAA5E-1D50-4BCD-BA58-77F0ABF45D20}"/>
                </a:ext>
              </a:extLst>
            </p:cNvPr>
            <p:cNvSpPr/>
            <p:nvPr/>
          </p:nvSpPr>
          <p:spPr bwMode="auto">
            <a:xfrm>
              <a:off x="4356619" y="2629995"/>
              <a:ext cx="304802" cy="157910"/>
            </a:xfrm>
            <a:prstGeom prst="trapezoid">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grpSp>
      <p:sp>
        <p:nvSpPr>
          <p:cNvPr id="527" name="Oval 526">
            <a:extLst>
              <a:ext uri="{FF2B5EF4-FFF2-40B4-BE49-F238E27FC236}">
                <a16:creationId xmlns:a16="http://schemas.microsoft.com/office/drawing/2014/main" id="{1571A0D7-18B6-4F60-83BE-6C566C9BCFD1}"/>
              </a:ext>
            </a:extLst>
          </p:cNvPr>
          <p:cNvSpPr/>
          <p:nvPr/>
        </p:nvSpPr>
        <p:spPr bwMode="auto">
          <a:xfrm>
            <a:off x="1577086" y="2709872"/>
            <a:ext cx="822624" cy="822622"/>
          </a:xfrm>
          <a:prstGeom prst="ellipse">
            <a:avLst/>
          </a:prstGeom>
          <a:solidFill>
            <a:srgbClr val="FFFFFF"/>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28" name="TextBox 527">
            <a:extLst>
              <a:ext uri="{FF2B5EF4-FFF2-40B4-BE49-F238E27FC236}">
                <a16:creationId xmlns:a16="http://schemas.microsoft.com/office/drawing/2014/main" id="{137C7A63-D8E6-4A51-B750-324818D31B26}"/>
              </a:ext>
            </a:extLst>
          </p:cNvPr>
          <p:cNvSpPr txBox="1"/>
          <p:nvPr/>
        </p:nvSpPr>
        <p:spPr>
          <a:xfrm>
            <a:off x="697173" y="2337918"/>
            <a:ext cx="1704706"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EC098D">
                    <a:lumMod val="50000"/>
                  </a:srgbClr>
                </a:solidFill>
                <a:effectLst/>
                <a:uLnTx/>
                <a:uFillTx/>
                <a:ea typeface="ＭＳ Ｐゴシック" pitchFamily="34" charset="-128"/>
                <a:cs typeface="Arial" panose="020B0604020202020204" pitchFamily="34" charset="0"/>
              </a:rPr>
              <a:t>Product </a:t>
            </a:r>
            <a:r>
              <a:rPr kumimoji="0" lang="fr-FR" sz="1200" b="1" i="0" u="none" strike="noStrike" kern="1200" cap="none" spc="0" normalizeH="0" baseline="0" noProof="0" err="1">
                <a:ln>
                  <a:noFill/>
                </a:ln>
                <a:solidFill>
                  <a:srgbClr val="EC098D">
                    <a:lumMod val="50000"/>
                  </a:srgbClr>
                </a:solidFill>
                <a:effectLst/>
                <a:uLnTx/>
                <a:uFillTx/>
                <a:ea typeface="ＭＳ Ｐゴシック" pitchFamily="34" charset="-128"/>
                <a:cs typeface="Arial" panose="020B0604020202020204" pitchFamily="34" charset="0"/>
              </a:rPr>
              <a:t>Owner</a:t>
            </a:r>
            <a:endParaRPr kumimoji="0" lang="fr-FR" sz="1200" b="1" i="0" u="none" strike="noStrike" kern="1200" cap="none" spc="0" normalizeH="0" baseline="0" noProof="0">
              <a:ln>
                <a:noFill/>
              </a:ln>
              <a:solidFill>
                <a:srgbClr val="EC098D">
                  <a:lumMod val="50000"/>
                </a:srgbClr>
              </a:solidFill>
              <a:effectLst/>
              <a:uLnTx/>
              <a:uFillTx/>
              <a:ea typeface="ＭＳ Ｐゴシック" pitchFamily="34" charset="-128"/>
              <a:cs typeface="Arial" panose="020B0604020202020204" pitchFamily="34" charset="0"/>
            </a:endParaRPr>
          </a:p>
        </p:txBody>
      </p:sp>
      <p:grpSp>
        <p:nvGrpSpPr>
          <p:cNvPr id="529" name="Group 528">
            <a:extLst>
              <a:ext uri="{FF2B5EF4-FFF2-40B4-BE49-F238E27FC236}">
                <a16:creationId xmlns:a16="http://schemas.microsoft.com/office/drawing/2014/main" id="{DF194E88-ED6C-4703-84AB-C8CA0B49576D}"/>
              </a:ext>
            </a:extLst>
          </p:cNvPr>
          <p:cNvGrpSpPr/>
          <p:nvPr/>
        </p:nvGrpSpPr>
        <p:grpSpPr>
          <a:xfrm rot="19619129">
            <a:off x="1290947" y="4512607"/>
            <a:ext cx="1237717" cy="898693"/>
            <a:chOff x="2012320" y="4147408"/>
            <a:chExt cx="1237717" cy="898693"/>
          </a:xfrm>
        </p:grpSpPr>
        <p:sp>
          <p:nvSpPr>
            <p:cNvPr id="530" name="Oval 529">
              <a:extLst>
                <a:ext uri="{FF2B5EF4-FFF2-40B4-BE49-F238E27FC236}">
                  <a16:creationId xmlns:a16="http://schemas.microsoft.com/office/drawing/2014/main" id="{03A5EAEF-3455-4714-B493-2C37CE59BC4D}"/>
                </a:ext>
              </a:extLst>
            </p:cNvPr>
            <p:cNvSpPr/>
            <p:nvPr/>
          </p:nvSpPr>
          <p:spPr bwMode="auto">
            <a:xfrm>
              <a:off x="2012320" y="4147408"/>
              <a:ext cx="898693" cy="898693"/>
            </a:xfrm>
            <a:prstGeom prst="ellipse">
              <a:avLst/>
            </a:prstGeom>
            <a:solidFill>
              <a:srgbClr val="6C1234"/>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31" name="Oval 530">
              <a:extLst>
                <a:ext uri="{FF2B5EF4-FFF2-40B4-BE49-F238E27FC236}">
                  <a16:creationId xmlns:a16="http://schemas.microsoft.com/office/drawing/2014/main" id="{65828274-F4E2-4599-A8C9-5E2D97C86AFE}"/>
                </a:ext>
              </a:extLst>
            </p:cNvPr>
            <p:cNvSpPr/>
            <p:nvPr/>
          </p:nvSpPr>
          <p:spPr bwMode="auto">
            <a:xfrm>
              <a:off x="2040628" y="4184432"/>
              <a:ext cx="822623" cy="822623"/>
            </a:xfrm>
            <a:prstGeom prst="ellipse">
              <a:avLst/>
            </a:prstGeom>
            <a:solidFill>
              <a:srgbClr val="FFFFFF">
                <a:lumMod val="95000"/>
              </a:srgbClr>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grpSp>
          <p:nvGrpSpPr>
            <p:cNvPr id="532" name="Group 48">
              <a:extLst>
                <a:ext uri="{FF2B5EF4-FFF2-40B4-BE49-F238E27FC236}">
                  <a16:creationId xmlns:a16="http://schemas.microsoft.com/office/drawing/2014/main" id="{D89D5F36-16DE-402C-8394-4FDB0B1C231B}"/>
                </a:ext>
              </a:extLst>
            </p:cNvPr>
            <p:cNvGrpSpPr/>
            <p:nvPr/>
          </p:nvGrpSpPr>
          <p:grpSpPr>
            <a:xfrm rot="5400000">
              <a:off x="2950573" y="4459908"/>
              <a:ext cx="224673" cy="374255"/>
              <a:chOff x="4352925" y="2288606"/>
              <a:chExt cx="304800" cy="507729"/>
            </a:xfrm>
            <a:solidFill>
              <a:srgbClr val="6C1234"/>
            </a:solidFill>
          </p:grpSpPr>
          <p:sp>
            <p:nvSpPr>
              <p:cNvPr id="534" name="Rectangle 533">
                <a:extLst>
                  <a:ext uri="{FF2B5EF4-FFF2-40B4-BE49-F238E27FC236}">
                    <a16:creationId xmlns:a16="http://schemas.microsoft.com/office/drawing/2014/main" id="{D2297F10-5EDC-4671-BE81-34B1FAA0B98D}"/>
                  </a:ext>
                </a:extLst>
              </p:cNvPr>
              <p:cNvSpPr/>
              <p:nvPr/>
            </p:nvSpPr>
            <p:spPr bwMode="auto">
              <a:xfrm>
                <a:off x="4394835" y="2369447"/>
                <a:ext cx="223200" cy="301327"/>
              </a:xfrm>
              <a:prstGeom prst="rect">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35" name="Trapezoid 534">
                <a:extLst>
                  <a:ext uri="{FF2B5EF4-FFF2-40B4-BE49-F238E27FC236}">
                    <a16:creationId xmlns:a16="http://schemas.microsoft.com/office/drawing/2014/main" id="{B5FAF5F0-C00F-465B-B4A1-9CFB3C3FF56D}"/>
                  </a:ext>
                </a:extLst>
              </p:cNvPr>
              <p:cNvSpPr/>
              <p:nvPr/>
            </p:nvSpPr>
            <p:spPr bwMode="auto">
              <a:xfrm rot="10800000">
                <a:off x="4352925" y="2288606"/>
                <a:ext cx="304800" cy="157910"/>
              </a:xfrm>
              <a:prstGeom prst="trapezoid">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36" name="Trapezoid 535">
                <a:extLst>
                  <a:ext uri="{FF2B5EF4-FFF2-40B4-BE49-F238E27FC236}">
                    <a16:creationId xmlns:a16="http://schemas.microsoft.com/office/drawing/2014/main" id="{E40EFF40-EA9A-4525-8FB2-B911D2372CAD}"/>
                  </a:ext>
                </a:extLst>
              </p:cNvPr>
              <p:cNvSpPr/>
              <p:nvPr/>
            </p:nvSpPr>
            <p:spPr bwMode="auto">
              <a:xfrm>
                <a:off x="4352925" y="2638425"/>
                <a:ext cx="304800" cy="157910"/>
              </a:xfrm>
              <a:prstGeom prst="trapezoid">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grpSp>
        <p:sp>
          <p:nvSpPr>
            <p:cNvPr id="533" name="Oval 532">
              <a:extLst>
                <a:ext uri="{FF2B5EF4-FFF2-40B4-BE49-F238E27FC236}">
                  <a16:creationId xmlns:a16="http://schemas.microsoft.com/office/drawing/2014/main" id="{84103D38-3619-497E-82DB-9B8A00331A4A}"/>
                </a:ext>
              </a:extLst>
            </p:cNvPr>
            <p:cNvSpPr/>
            <p:nvPr/>
          </p:nvSpPr>
          <p:spPr bwMode="auto">
            <a:xfrm>
              <a:off x="2050355" y="4184396"/>
              <a:ext cx="822624" cy="822622"/>
            </a:xfrm>
            <a:prstGeom prst="ellipse">
              <a:avLst/>
            </a:prstGeom>
            <a:solidFill>
              <a:srgbClr val="FFFFFF"/>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grpSp>
      <p:sp>
        <p:nvSpPr>
          <p:cNvPr id="537" name="TextBox 536">
            <a:extLst>
              <a:ext uri="{FF2B5EF4-FFF2-40B4-BE49-F238E27FC236}">
                <a16:creationId xmlns:a16="http://schemas.microsoft.com/office/drawing/2014/main" id="{C68608DF-DFA0-4C63-AE9C-1C638DFCAB25}"/>
              </a:ext>
            </a:extLst>
          </p:cNvPr>
          <p:cNvSpPr txBox="1"/>
          <p:nvPr/>
        </p:nvSpPr>
        <p:spPr>
          <a:xfrm>
            <a:off x="853275" y="5473177"/>
            <a:ext cx="1620293"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EC098D">
                    <a:lumMod val="50000"/>
                  </a:srgbClr>
                </a:solidFill>
                <a:effectLst/>
                <a:uLnTx/>
                <a:uFillTx/>
                <a:ea typeface="ＭＳ Ｐゴシック" pitchFamily="34" charset="-128"/>
                <a:cs typeface="Arial" panose="020B0604020202020204" pitchFamily="34" charset="0"/>
              </a:rPr>
              <a:t>Scrum Master</a:t>
            </a:r>
          </a:p>
        </p:txBody>
      </p:sp>
      <p:grpSp>
        <p:nvGrpSpPr>
          <p:cNvPr id="538" name="Group 537">
            <a:extLst>
              <a:ext uri="{FF2B5EF4-FFF2-40B4-BE49-F238E27FC236}">
                <a16:creationId xmlns:a16="http://schemas.microsoft.com/office/drawing/2014/main" id="{D03182BB-5439-4F42-8BAB-8CA3B3D1CFBF}"/>
              </a:ext>
            </a:extLst>
          </p:cNvPr>
          <p:cNvGrpSpPr/>
          <p:nvPr/>
        </p:nvGrpSpPr>
        <p:grpSpPr>
          <a:xfrm rot="7607860">
            <a:off x="4866053" y="3734749"/>
            <a:ext cx="224673" cy="374255"/>
            <a:chOff x="4352925" y="2288606"/>
            <a:chExt cx="304800" cy="507729"/>
          </a:xfrm>
          <a:solidFill>
            <a:schemeClr val="bg2"/>
          </a:solidFill>
        </p:grpSpPr>
        <p:sp>
          <p:nvSpPr>
            <p:cNvPr id="539" name="Rectangle 538">
              <a:extLst>
                <a:ext uri="{FF2B5EF4-FFF2-40B4-BE49-F238E27FC236}">
                  <a16:creationId xmlns:a16="http://schemas.microsoft.com/office/drawing/2014/main" id="{FE849B4C-F409-4955-A9FD-1F8F74E8B743}"/>
                </a:ext>
              </a:extLst>
            </p:cNvPr>
            <p:cNvSpPr/>
            <p:nvPr/>
          </p:nvSpPr>
          <p:spPr bwMode="auto">
            <a:xfrm>
              <a:off x="4394835" y="2369447"/>
              <a:ext cx="223200" cy="301327"/>
            </a:xfrm>
            <a:prstGeom prst="rect">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40" name="Trapezoid 539">
              <a:extLst>
                <a:ext uri="{FF2B5EF4-FFF2-40B4-BE49-F238E27FC236}">
                  <a16:creationId xmlns:a16="http://schemas.microsoft.com/office/drawing/2014/main" id="{A0299297-D098-4D2B-8FA2-E16E24EFB2B7}"/>
                </a:ext>
              </a:extLst>
            </p:cNvPr>
            <p:cNvSpPr/>
            <p:nvPr/>
          </p:nvSpPr>
          <p:spPr bwMode="auto">
            <a:xfrm rot="10800000">
              <a:off x="4352925" y="2288606"/>
              <a:ext cx="304800" cy="157910"/>
            </a:xfrm>
            <a:prstGeom prst="trapezoid">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41" name="Trapezoid 540">
              <a:extLst>
                <a:ext uri="{FF2B5EF4-FFF2-40B4-BE49-F238E27FC236}">
                  <a16:creationId xmlns:a16="http://schemas.microsoft.com/office/drawing/2014/main" id="{E8E68647-4528-4B60-98F5-E06DC44EAB3A}"/>
                </a:ext>
              </a:extLst>
            </p:cNvPr>
            <p:cNvSpPr/>
            <p:nvPr/>
          </p:nvSpPr>
          <p:spPr bwMode="auto">
            <a:xfrm>
              <a:off x="4352925" y="2638425"/>
              <a:ext cx="304800" cy="157910"/>
            </a:xfrm>
            <a:prstGeom prst="trapezoid">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grpSp>
      <p:grpSp>
        <p:nvGrpSpPr>
          <p:cNvPr id="542" name="Group 541">
            <a:extLst>
              <a:ext uri="{FF2B5EF4-FFF2-40B4-BE49-F238E27FC236}">
                <a16:creationId xmlns:a16="http://schemas.microsoft.com/office/drawing/2014/main" id="{28998542-5EEE-4B30-BBDA-8C2B2F91419B}"/>
              </a:ext>
            </a:extLst>
          </p:cNvPr>
          <p:cNvGrpSpPr/>
          <p:nvPr/>
        </p:nvGrpSpPr>
        <p:grpSpPr>
          <a:xfrm rot="4097810">
            <a:off x="4986254" y="3202415"/>
            <a:ext cx="224673" cy="374255"/>
            <a:chOff x="4352925" y="2288606"/>
            <a:chExt cx="304800" cy="507729"/>
          </a:xfrm>
          <a:solidFill>
            <a:schemeClr val="bg2"/>
          </a:solidFill>
        </p:grpSpPr>
        <p:sp>
          <p:nvSpPr>
            <p:cNvPr id="543" name="Rectangle 542">
              <a:extLst>
                <a:ext uri="{FF2B5EF4-FFF2-40B4-BE49-F238E27FC236}">
                  <a16:creationId xmlns:a16="http://schemas.microsoft.com/office/drawing/2014/main" id="{0DA1D8D8-892A-45DA-A286-ED50D0374ACC}"/>
                </a:ext>
              </a:extLst>
            </p:cNvPr>
            <p:cNvSpPr/>
            <p:nvPr/>
          </p:nvSpPr>
          <p:spPr bwMode="auto">
            <a:xfrm>
              <a:off x="4394835" y="2369447"/>
              <a:ext cx="223200" cy="301327"/>
            </a:xfrm>
            <a:prstGeom prst="rect">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44" name="Trapezoid 543">
              <a:extLst>
                <a:ext uri="{FF2B5EF4-FFF2-40B4-BE49-F238E27FC236}">
                  <a16:creationId xmlns:a16="http://schemas.microsoft.com/office/drawing/2014/main" id="{6B656E16-528D-4475-B59C-ADFAB5541031}"/>
                </a:ext>
              </a:extLst>
            </p:cNvPr>
            <p:cNvSpPr/>
            <p:nvPr/>
          </p:nvSpPr>
          <p:spPr bwMode="auto">
            <a:xfrm rot="10800000">
              <a:off x="4352925" y="2288606"/>
              <a:ext cx="304800" cy="157910"/>
            </a:xfrm>
            <a:prstGeom prst="trapezoid">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45" name="Trapezoid 544">
              <a:extLst>
                <a:ext uri="{FF2B5EF4-FFF2-40B4-BE49-F238E27FC236}">
                  <a16:creationId xmlns:a16="http://schemas.microsoft.com/office/drawing/2014/main" id="{72CB3CC6-9CBC-41D2-BC21-F1F5EC9D479D}"/>
                </a:ext>
              </a:extLst>
            </p:cNvPr>
            <p:cNvSpPr/>
            <p:nvPr/>
          </p:nvSpPr>
          <p:spPr bwMode="auto">
            <a:xfrm>
              <a:off x="4352925" y="2638425"/>
              <a:ext cx="304800" cy="157910"/>
            </a:xfrm>
            <a:prstGeom prst="trapezoid">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grpSp>
      <p:sp>
        <p:nvSpPr>
          <p:cNvPr id="546" name="TextBox 545">
            <a:extLst>
              <a:ext uri="{FF2B5EF4-FFF2-40B4-BE49-F238E27FC236}">
                <a16:creationId xmlns:a16="http://schemas.microsoft.com/office/drawing/2014/main" id="{BE4C7F34-A29B-4412-8619-9B25FB86C147}"/>
              </a:ext>
            </a:extLst>
          </p:cNvPr>
          <p:cNvSpPr txBox="1"/>
          <p:nvPr/>
        </p:nvSpPr>
        <p:spPr>
          <a:xfrm>
            <a:off x="5608657" y="2504270"/>
            <a:ext cx="1661434" cy="276999"/>
          </a:xfrm>
          <a:prstGeom prst="rect">
            <a:avLst/>
          </a:prstGeom>
          <a:noFill/>
        </p:spPr>
        <p:txBody>
          <a:bodyPr wrap="square" rtlCol="0">
            <a:spAutoFit/>
          </a:bodyPr>
          <a:lstStyle>
            <a:defPPr>
              <a:defRPr lang="fr-FR"/>
            </a:defPPr>
            <a:lvl1pPr>
              <a:defRPr sz="1050" b="1" cap="small"/>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err="1">
                <a:ln>
                  <a:noFill/>
                </a:ln>
                <a:solidFill>
                  <a:srgbClr val="004575"/>
                </a:solidFill>
                <a:effectLst/>
                <a:uLnTx/>
                <a:uFillTx/>
                <a:ea typeface="ＭＳ Ｐゴシック" pitchFamily="34" charset="-128"/>
                <a:cs typeface="Arial" panose="020B0604020202020204" pitchFamily="34" charset="0"/>
              </a:rPr>
              <a:t>Developpers</a:t>
            </a:r>
            <a:endParaRPr kumimoji="0" lang="fr-FR" sz="1200" b="1" i="0" u="none" strike="noStrike" kern="1200" cap="none" spc="0" normalizeH="0" baseline="0" noProof="0">
              <a:ln>
                <a:noFill/>
              </a:ln>
              <a:solidFill>
                <a:srgbClr val="004575"/>
              </a:solidFill>
              <a:effectLst/>
              <a:uLnTx/>
              <a:uFillTx/>
              <a:ea typeface="ＭＳ Ｐゴシック" pitchFamily="34" charset="-128"/>
              <a:cs typeface="Arial" panose="020B0604020202020204" pitchFamily="34" charset="0"/>
            </a:endParaRPr>
          </a:p>
        </p:txBody>
      </p:sp>
      <p:sp>
        <p:nvSpPr>
          <p:cNvPr id="547" name="Oval 546">
            <a:extLst>
              <a:ext uri="{FF2B5EF4-FFF2-40B4-BE49-F238E27FC236}">
                <a16:creationId xmlns:a16="http://schemas.microsoft.com/office/drawing/2014/main" id="{030F9683-1608-423F-A659-D534E46FB657}"/>
              </a:ext>
            </a:extLst>
          </p:cNvPr>
          <p:cNvSpPr/>
          <p:nvPr/>
        </p:nvSpPr>
        <p:spPr bwMode="auto">
          <a:xfrm rot="1326589">
            <a:off x="5211446" y="2748928"/>
            <a:ext cx="898693" cy="898693"/>
          </a:xfrm>
          <a:prstGeom prst="ellipse">
            <a:avLst/>
          </a:prstGeom>
          <a:solidFill>
            <a:schemeClr val="bg2"/>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48" name="Oval 547">
            <a:extLst>
              <a:ext uri="{FF2B5EF4-FFF2-40B4-BE49-F238E27FC236}">
                <a16:creationId xmlns:a16="http://schemas.microsoft.com/office/drawing/2014/main" id="{F6AADCDB-D448-472F-BA24-8E93011BF544}"/>
              </a:ext>
            </a:extLst>
          </p:cNvPr>
          <p:cNvSpPr/>
          <p:nvPr/>
        </p:nvSpPr>
        <p:spPr bwMode="auto">
          <a:xfrm rot="1326589">
            <a:off x="5249861" y="2786027"/>
            <a:ext cx="822623" cy="822623"/>
          </a:xfrm>
          <a:prstGeom prst="ellipse">
            <a:avLst/>
          </a:prstGeom>
          <a:solidFill>
            <a:srgbClr val="FFFFFF">
              <a:lumMod val="95000"/>
            </a:srgbClr>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49" name="Oval 548">
            <a:extLst>
              <a:ext uri="{FF2B5EF4-FFF2-40B4-BE49-F238E27FC236}">
                <a16:creationId xmlns:a16="http://schemas.microsoft.com/office/drawing/2014/main" id="{2A32A829-CDB6-47BF-AC08-3B8256A6CD48}"/>
              </a:ext>
            </a:extLst>
          </p:cNvPr>
          <p:cNvSpPr/>
          <p:nvPr/>
        </p:nvSpPr>
        <p:spPr bwMode="auto">
          <a:xfrm rot="1326589">
            <a:off x="5249874" y="2785993"/>
            <a:ext cx="822624" cy="822622"/>
          </a:xfrm>
          <a:prstGeom prst="ellipse">
            <a:avLst/>
          </a:prstGeom>
          <a:solidFill>
            <a:schemeClr val="bg2"/>
          </a:solidFill>
          <a:ln w="9525" cap="flat" cmpd="sng" algn="ctr">
            <a:solidFill>
              <a:srgbClr val="00457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grpSp>
        <p:nvGrpSpPr>
          <p:cNvPr id="550" name="Group 41">
            <a:extLst>
              <a:ext uri="{FF2B5EF4-FFF2-40B4-BE49-F238E27FC236}">
                <a16:creationId xmlns:a16="http://schemas.microsoft.com/office/drawing/2014/main" id="{8A2F6F90-A23D-4A40-8141-F62FAB33EB54}"/>
              </a:ext>
            </a:extLst>
          </p:cNvPr>
          <p:cNvGrpSpPr/>
          <p:nvPr/>
        </p:nvGrpSpPr>
        <p:grpSpPr>
          <a:xfrm rot="19478598">
            <a:off x="4051542" y="2902039"/>
            <a:ext cx="224673" cy="374255"/>
            <a:chOff x="4352925" y="2288606"/>
            <a:chExt cx="304800" cy="507729"/>
          </a:xfrm>
          <a:solidFill>
            <a:schemeClr val="bg2"/>
          </a:solidFill>
        </p:grpSpPr>
        <p:sp>
          <p:nvSpPr>
            <p:cNvPr id="551" name="Rectangle 550">
              <a:extLst>
                <a:ext uri="{FF2B5EF4-FFF2-40B4-BE49-F238E27FC236}">
                  <a16:creationId xmlns:a16="http://schemas.microsoft.com/office/drawing/2014/main" id="{08DBB129-1C0A-4A2E-86CB-DE892EDB1811}"/>
                </a:ext>
              </a:extLst>
            </p:cNvPr>
            <p:cNvSpPr/>
            <p:nvPr/>
          </p:nvSpPr>
          <p:spPr bwMode="auto">
            <a:xfrm>
              <a:off x="4394835" y="2369447"/>
              <a:ext cx="223200" cy="301327"/>
            </a:xfrm>
            <a:prstGeom prst="rect">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52" name="Trapezoid 551">
              <a:extLst>
                <a:ext uri="{FF2B5EF4-FFF2-40B4-BE49-F238E27FC236}">
                  <a16:creationId xmlns:a16="http://schemas.microsoft.com/office/drawing/2014/main" id="{C6856EC2-E8A3-4B12-A832-58F03C9C7953}"/>
                </a:ext>
              </a:extLst>
            </p:cNvPr>
            <p:cNvSpPr/>
            <p:nvPr/>
          </p:nvSpPr>
          <p:spPr bwMode="auto">
            <a:xfrm rot="10800000">
              <a:off x="4352925" y="2288606"/>
              <a:ext cx="304800" cy="157910"/>
            </a:xfrm>
            <a:prstGeom prst="trapezoid">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53" name="Trapezoid 552">
              <a:extLst>
                <a:ext uri="{FF2B5EF4-FFF2-40B4-BE49-F238E27FC236}">
                  <a16:creationId xmlns:a16="http://schemas.microsoft.com/office/drawing/2014/main" id="{65A1B99F-4682-48C9-9BA9-2222C13033DB}"/>
                </a:ext>
              </a:extLst>
            </p:cNvPr>
            <p:cNvSpPr/>
            <p:nvPr/>
          </p:nvSpPr>
          <p:spPr bwMode="auto">
            <a:xfrm>
              <a:off x="4352925" y="2638425"/>
              <a:ext cx="304800" cy="157910"/>
            </a:xfrm>
            <a:prstGeom prst="trapezoid">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grpSp>
      <p:sp>
        <p:nvSpPr>
          <p:cNvPr id="554" name="TextBox 553">
            <a:extLst>
              <a:ext uri="{FF2B5EF4-FFF2-40B4-BE49-F238E27FC236}">
                <a16:creationId xmlns:a16="http://schemas.microsoft.com/office/drawing/2014/main" id="{78234057-F9D2-4684-81C1-7ED1555A1A33}"/>
              </a:ext>
            </a:extLst>
          </p:cNvPr>
          <p:cNvSpPr txBox="1"/>
          <p:nvPr/>
        </p:nvSpPr>
        <p:spPr>
          <a:xfrm>
            <a:off x="3124389" y="1883788"/>
            <a:ext cx="1504974" cy="276999"/>
          </a:xfrm>
          <a:prstGeom prst="rect">
            <a:avLst/>
          </a:prstGeom>
          <a:noFill/>
        </p:spPr>
        <p:txBody>
          <a:bodyPr wrap="square" rtlCol="0">
            <a:spAutoFit/>
          </a:bodyPr>
          <a:lstStyle>
            <a:defPPr>
              <a:defRPr lang="fr-FR"/>
            </a:defPPr>
            <a:lvl1pPr>
              <a:defRPr sz="1050" b="1" cap="small"/>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004575"/>
                </a:solidFill>
                <a:effectLst/>
                <a:uLnTx/>
                <a:uFillTx/>
                <a:ea typeface="ＭＳ Ｐゴシック" pitchFamily="34" charset="-128"/>
                <a:cs typeface="Arial" panose="020B0604020202020204" pitchFamily="34" charset="0"/>
              </a:rPr>
              <a:t>Data Scientists</a:t>
            </a:r>
          </a:p>
        </p:txBody>
      </p:sp>
      <p:sp>
        <p:nvSpPr>
          <p:cNvPr id="555" name="Oval 554">
            <a:extLst>
              <a:ext uri="{FF2B5EF4-FFF2-40B4-BE49-F238E27FC236}">
                <a16:creationId xmlns:a16="http://schemas.microsoft.com/office/drawing/2014/main" id="{A7D88F5E-9505-46C7-A74B-448A3F29453D}"/>
              </a:ext>
            </a:extLst>
          </p:cNvPr>
          <p:cNvSpPr/>
          <p:nvPr/>
        </p:nvSpPr>
        <p:spPr bwMode="auto">
          <a:xfrm rot="187453">
            <a:off x="3388511" y="2123386"/>
            <a:ext cx="898693" cy="898693"/>
          </a:xfrm>
          <a:prstGeom prst="ellipse">
            <a:avLst/>
          </a:prstGeom>
          <a:solidFill>
            <a:schemeClr val="bg2"/>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56" name="Oval 555">
            <a:extLst>
              <a:ext uri="{FF2B5EF4-FFF2-40B4-BE49-F238E27FC236}">
                <a16:creationId xmlns:a16="http://schemas.microsoft.com/office/drawing/2014/main" id="{0D0BAA00-7E24-4191-AF0D-B6D7D5C59760}"/>
              </a:ext>
            </a:extLst>
          </p:cNvPr>
          <p:cNvSpPr/>
          <p:nvPr/>
        </p:nvSpPr>
        <p:spPr bwMode="auto">
          <a:xfrm rot="187453">
            <a:off x="3433376" y="2161794"/>
            <a:ext cx="822623" cy="822623"/>
          </a:xfrm>
          <a:prstGeom prst="ellipse">
            <a:avLst/>
          </a:prstGeom>
          <a:solidFill>
            <a:schemeClr val="bg2"/>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grpSp>
        <p:nvGrpSpPr>
          <p:cNvPr id="557" name="Group 42">
            <a:extLst>
              <a:ext uri="{FF2B5EF4-FFF2-40B4-BE49-F238E27FC236}">
                <a16:creationId xmlns:a16="http://schemas.microsoft.com/office/drawing/2014/main" id="{DE3A7DFC-3C01-46AE-BB1D-C99ACA2EC962}"/>
              </a:ext>
            </a:extLst>
          </p:cNvPr>
          <p:cNvGrpSpPr/>
          <p:nvPr/>
        </p:nvGrpSpPr>
        <p:grpSpPr>
          <a:xfrm rot="1224129">
            <a:off x="4590714" y="2852920"/>
            <a:ext cx="224681" cy="374256"/>
            <a:chOff x="4352895" y="2288600"/>
            <a:chExt cx="304805" cy="507730"/>
          </a:xfrm>
          <a:solidFill>
            <a:schemeClr val="bg2"/>
          </a:solidFill>
        </p:grpSpPr>
        <p:sp>
          <p:nvSpPr>
            <p:cNvPr id="558" name="Rectangle 557">
              <a:extLst>
                <a:ext uri="{FF2B5EF4-FFF2-40B4-BE49-F238E27FC236}">
                  <a16:creationId xmlns:a16="http://schemas.microsoft.com/office/drawing/2014/main" id="{5C4F1F91-2BE9-4808-B199-9467058E08D4}"/>
                </a:ext>
              </a:extLst>
            </p:cNvPr>
            <p:cNvSpPr/>
            <p:nvPr/>
          </p:nvSpPr>
          <p:spPr bwMode="auto">
            <a:xfrm>
              <a:off x="4394808" y="2369445"/>
              <a:ext cx="223198" cy="301327"/>
            </a:xfrm>
            <a:prstGeom prst="rect">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59" name="Trapezoid 558">
              <a:extLst>
                <a:ext uri="{FF2B5EF4-FFF2-40B4-BE49-F238E27FC236}">
                  <a16:creationId xmlns:a16="http://schemas.microsoft.com/office/drawing/2014/main" id="{40126D60-AB09-4C83-89B6-BD853720CB8D}"/>
                </a:ext>
              </a:extLst>
            </p:cNvPr>
            <p:cNvSpPr/>
            <p:nvPr/>
          </p:nvSpPr>
          <p:spPr bwMode="auto">
            <a:xfrm rot="10800000">
              <a:off x="4352895" y="2288600"/>
              <a:ext cx="304804" cy="157910"/>
            </a:xfrm>
            <a:prstGeom prst="trapezoid">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60" name="Trapezoid 559">
              <a:extLst>
                <a:ext uri="{FF2B5EF4-FFF2-40B4-BE49-F238E27FC236}">
                  <a16:creationId xmlns:a16="http://schemas.microsoft.com/office/drawing/2014/main" id="{BFD92BD4-0781-45EA-84F6-18BD3B8FB678}"/>
                </a:ext>
              </a:extLst>
            </p:cNvPr>
            <p:cNvSpPr/>
            <p:nvPr/>
          </p:nvSpPr>
          <p:spPr bwMode="auto">
            <a:xfrm>
              <a:off x="4352897" y="2638420"/>
              <a:ext cx="304803" cy="157910"/>
            </a:xfrm>
            <a:prstGeom prst="trapezoid">
              <a:avLst/>
            </a:prstGeom>
            <a:grp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grpSp>
      <p:sp>
        <p:nvSpPr>
          <p:cNvPr id="561" name="TextBox 560">
            <a:extLst>
              <a:ext uri="{FF2B5EF4-FFF2-40B4-BE49-F238E27FC236}">
                <a16:creationId xmlns:a16="http://schemas.microsoft.com/office/drawing/2014/main" id="{DBB16D3B-0A4D-4177-825E-F10CCA13A3B7}"/>
              </a:ext>
            </a:extLst>
          </p:cNvPr>
          <p:cNvSpPr txBox="1"/>
          <p:nvPr/>
        </p:nvSpPr>
        <p:spPr>
          <a:xfrm>
            <a:off x="4899330" y="1806627"/>
            <a:ext cx="168459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004575"/>
                </a:solidFill>
                <a:effectLst/>
                <a:uLnTx/>
                <a:uFillTx/>
                <a:ea typeface="ＭＳ Ｐゴシック" pitchFamily="34" charset="-128"/>
                <a:cs typeface="Arial" panose="020B0604020202020204" pitchFamily="34" charset="0"/>
              </a:rPr>
              <a:t>Data </a:t>
            </a:r>
            <a:r>
              <a:rPr kumimoji="0" lang="fr-FR" sz="1200" b="1" i="0" u="none" strike="noStrike" kern="1200" cap="none" spc="0" normalizeH="0" baseline="0" noProof="0" err="1">
                <a:ln>
                  <a:noFill/>
                </a:ln>
                <a:solidFill>
                  <a:srgbClr val="004575"/>
                </a:solidFill>
                <a:effectLst/>
                <a:uLnTx/>
                <a:uFillTx/>
                <a:ea typeface="ＭＳ Ｐゴシック" pitchFamily="34" charset="-128"/>
                <a:cs typeface="Arial" panose="020B0604020202020204" pitchFamily="34" charset="0"/>
              </a:rPr>
              <a:t>Engineers</a:t>
            </a:r>
            <a:endParaRPr kumimoji="0" lang="fr-FR" sz="1200" b="1" i="0" u="none" strike="noStrike" kern="1200" cap="none" spc="0" normalizeH="0" baseline="0" noProof="0">
              <a:ln>
                <a:noFill/>
              </a:ln>
              <a:solidFill>
                <a:srgbClr val="004575"/>
              </a:solidFill>
              <a:effectLst/>
              <a:uLnTx/>
              <a:uFillTx/>
              <a:ea typeface="ＭＳ Ｐゴシック" pitchFamily="34" charset="-128"/>
              <a:cs typeface="Arial" panose="020B0604020202020204" pitchFamily="34" charset="0"/>
            </a:endParaRPr>
          </a:p>
        </p:txBody>
      </p:sp>
      <p:sp>
        <p:nvSpPr>
          <p:cNvPr id="562" name="Oval 561">
            <a:extLst>
              <a:ext uri="{FF2B5EF4-FFF2-40B4-BE49-F238E27FC236}">
                <a16:creationId xmlns:a16="http://schemas.microsoft.com/office/drawing/2014/main" id="{366502DE-B706-43D5-8527-D757FB90721C}"/>
              </a:ext>
            </a:extLst>
          </p:cNvPr>
          <p:cNvSpPr/>
          <p:nvPr/>
        </p:nvSpPr>
        <p:spPr bwMode="auto">
          <a:xfrm rot="803513">
            <a:off x="4449984" y="2042383"/>
            <a:ext cx="898693" cy="898693"/>
          </a:xfrm>
          <a:prstGeom prst="ellipse">
            <a:avLst/>
          </a:prstGeom>
          <a:solidFill>
            <a:schemeClr val="bg2"/>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63" name="Oval 562">
            <a:extLst>
              <a:ext uri="{FF2B5EF4-FFF2-40B4-BE49-F238E27FC236}">
                <a16:creationId xmlns:a16="http://schemas.microsoft.com/office/drawing/2014/main" id="{1342C65F-16BD-4F84-A76D-D1E71C4F13E4}"/>
              </a:ext>
            </a:extLst>
          </p:cNvPr>
          <p:cNvSpPr/>
          <p:nvPr/>
        </p:nvSpPr>
        <p:spPr bwMode="auto">
          <a:xfrm rot="803513">
            <a:off x="4488019" y="2080418"/>
            <a:ext cx="822623" cy="822623"/>
          </a:xfrm>
          <a:prstGeom prst="ellipse">
            <a:avLst/>
          </a:prstGeom>
          <a:solidFill>
            <a:srgbClr val="FFFFFF">
              <a:lumMod val="95000"/>
            </a:srgbClr>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64" name="Oval 563">
            <a:extLst>
              <a:ext uri="{FF2B5EF4-FFF2-40B4-BE49-F238E27FC236}">
                <a16:creationId xmlns:a16="http://schemas.microsoft.com/office/drawing/2014/main" id="{78DAC321-0485-4495-989A-DCC1ED3A8700}"/>
              </a:ext>
            </a:extLst>
          </p:cNvPr>
          <p:cNvSpPr/>
          <p:nvPr/>
        </p:nvSpPr>
        <p:spPr bwMode="auto">
          <a:xfrm rot="1580549">
            <a:off x="4494703" y="2079528"/>
            <a:ext cx="822624" cy="822622"/>
          </a:xfrm>
          <a:prstGeom prst="ellipse">
            <a:avLst/>
          </a:prstGeom>
          <a:solidFill>
            <a:schemeClr val="bg2"/>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65" name="Oval 564">
            <a:extLst>
              <a:ext uri="{FF2B5EF4-FFF2-40B4-BE49-F238E27FC236}">
                <a16:creationId xmlns:a16="http://schemas.microsoft.com/office/drawing/2014/main" id="{10E77C25-DD5F-4B81-BB54-8D1F00E5A276}"/>
              </a:ext>
            </a:extLst>
          </p:cNvPr>
          <p:cNvSpPr/>
          <p:nvPr/>
        </p:nvSpPr>
        <p:spPr bwMode="auto">
          <a:xfrm rot="9080126">
            <a:off x="4053700" y="3113483"/>
            <a:ext cx="898693" cy="898693"/>
          </a:xfrm>
          <a:prstGeom prst="ellipse">
            <a:avLst/>
          </a:prstGeom>
          <a:solidFill>
            <a:schemeClr val="bg2"/>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66" name="Oval 565">
            <a:extLst>
              <a:ext uri="{FF2B5EF4-FFF2-40B4-BE49-F238E27FC236}">
                <a16:creationId xmlns:a16="http://schemas.microsoft.com/office/drawing/2014/main" id="{458143BA-3FA5-4D35-B123-4199718BFBFA}"/>
              </a:ext>
            </a:extLst>
          </p:cNvPr>
          <p:cNvSpPr/>
          <p:nvPr/>
        </p:nvSpPr>
        <p:spPr bwMode="auto">
          <a:xfrm rot="9080126">
            <a:off x="4100755" y="3147740"/>
            <a:ext cx="822623" cy="822623"/>
          </a:xfrm>
          <a:prstGeom prst="ellipse">
            <a:avLst/>
          </a:prstGeom>
          <a:solidFill>
            <a:srgbClr val="FFFFFF">
              <a:lumMod val="95000"/>
            </a:srgbClr>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67" name="Oval 566">
            <a:extLst>
              <a:ext uri="{FF2B5EF4-FFF2-40B4-BE49-F238E27FC236}">
                <a16:creationId xmlns:a16="http://schemas.microsoft.com/office/drawing/2014/main" id="{4F898BF6-CF09-449F-BDC0-98F8CE262913}"/>
              </a:ext>
            </a:extLst>
          </p:cNvPr>
          <p:cNvSpPr/>
          <p:nvPr/>
        </p:nvSpPr>
        <p:spPr bwMode="auto">
          <a:xfrm>
            <a:off x="4092236" y="3152439"/>
            <a:ext cx="822624" cy="822622"/>
          </a:xfrm>
          <a:prstGeom prst="ellipse">
            <a:avLst/>
          </a:prstGeom>
          <a:solidFill>
            <a:schemeClr val="bg2"/>
          </a:solidFill>
          <a:ln w="9525" cap="flat" cmpd="sng" algn="ctr">
            <a:noFill/>
            <a:prstDash val="solid"/>
            <a:miter lim="800000"/>
          </a:ln>
          <a:effectLst/>
        </p:spPr>
        <p:txBody>
          <a:bodyPr lIns="0" tIns="0" rIns="0" bIns="0" rtlCol="0" anchor="ctr"/>
          <a:lstStyle/>
          <a:p>
            <a:pPr lvl="0" algn="ctr">
              <a:defRPr/>
            </a:pPr>
            <a:r>
              <a:rPr lang="fr-FR" sz="1200" b="1" dirty="0">
                <a:solidFill>
                  <a:schemeClr val="bg1"/>
                </a:solidFill>
                <a:ea typeface="ＭＳ Ｐゴシック" pitchFamily="34" charset="-128"/>
                <a:cs typeface="Arial" panose="020B0604020202020204" pitchFamily="34" charset="0"/>
              </a:rPr>
              <a:t>Dev.</a:t>
            </a:r>
          </a:p>
          <a:p>
            <a:pPr lvl="0" algn="ctr">
              <a:defRPr/>
            </a:pPr>
            <a:r>
              <a:rPr lang="fr-FR" sz="1200" b="1" dirty="0">
                <a:solidFill>
                  <a:schemeClr val="bg1"/>
                </a:solidFill>
                <a:ea typeface="ＭＳ Ｐゴシック" pitchFamily="34" charset="-128"/>
                <a:cs typeface="Arial" panose="020B0604020202020204" pitchFamily="34" charset="0"/>
              </a:rPr>
              <a:t>Team</a:t>
            </a:r>
          </a:p>
        </p:txBody>
      </p:sp>
      <p:sp>
        <p:nvSpPr>
          <p:cNvPr id="568" name="TextBox 567">
            <a:extLst>
              <a:ext uri="{FF2B5EF4-FFF2-40B4-BE49-F238E27FC236}">
                <a16:creationId xmlns:a16="http://schemas.microsoft.com/office/drawing/2014/main" id="{9CA6C864-D786-4313-AF65-D2E9BEDECBED}"/>
              </a:ext>
            </a:extLst>
          </p:cNvPr>
          <p:cNvSpPr txBox="1"/>
          <p:nvPr/>
        </p:nvSpPr>
        <p:spPr>
          <a:xfrm>
            <a:off x="5921181" y="4067643"/>
            <a:ext cx="1593994" cy="276999"/>
          </a:xfrm>
          <a:prstGeom prst="rect">
            <a:avLst/>
          </a:prstGeom>
          <a:noFill/>
        </p:spPr>
        <p:txBody>
          <a:bodyPr wrap="square" rtlCol="0">
            <a:spAutoFit/>
          </a:bodyPr>
          <a:lstStyle>
            <a:defPPr>
              <a:defRPr lang="fr-FR"/>
            </a:defPPr>
            <a:lvl1pPr>
              <a:defRPr sz="1050" b="1" cap="small"/>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err="1">
                <a:ln>
                  <a:noFill/>
                </a:ln>
                <a:solidFill>
                  <a:srgbClr val="004575"/>
                </a:solidFill>
                <a:effectLst/>
                <a:uLnTx/>
                <a:uFillTx/>
                <a:ea typeface="ＭＳ Ｐゴシック" pitchFamily="34" charset="-128"/>
                <a:cs typeface="Arial" panose="020B0604020202020204" pitchFamily="34" charset="0"/>
              </a:rPr>
              <a:t>Architects</a:t>
            </a:r>
            <a:endParaRPr kumimoji="0" lang="fr-FR" sz="1200" b="1" i="0" u="none" strike="noStrike" kern="1200" cap="none" spc="0" normalizeH="0" baseline="0" noProof="0" dirty="0">
              <a:ln>
                <a:noFill/>
              </a:ln>
              <a:solidFill>
                <a:srgbClr val="004575"/>
              </a:solidFill>
              <a:effectLst/>
              <a:uLnTx/>
              <a:uFillTx/>
              <a:ea typeface="ＭＳ Ｐゴシック" pitchFamily="34" charset="-128"/>
              <a:cs typeface="Arial" panose="020B0604020202020204" pitchFamily="34" charset="0"/>
            </a:endParaRPr>
          </a:p>
        </p:txBody>
      </p:sp>
      <p:sp>
        <p:nvSpPr>
          <p:cNvPr id="569" name="Oval 568">
            <a:extLst>
              <a:ext uri="{FF2B5EF4-FFF2-40B4-BE49-F238E27FC236}">
                <a16:creationId xmlns:a16="http://schemas.microsoft.com/office/drawing/2014/main" id="{6C67B4C4-E614-496F-840B-8912E1FA89EA}"/>
              </a:ext>
            </a:extLst>
          </p:cNvPr>
          <p:cNvSpPr/>
          <p:nvPr/>
        </p:nvSpPr>
        <p:spPr bwMode="auto">
          <a:xfrm rot="4009450">
            <a:off x="5023246" y="3770792"/>
            <a:ext cx="898693" cy="898693"/>
          </a:xfrm>
          <a:prstGeom prst="ellipse">
            <a:avLst/>
          </a:prstGeom>
          <a:solidFill>
            <a:schemeClr val="bg2"/>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grpSp>
        <p:nvGrpSpPr>
          <p:cNvPr id="570" name="Group 569">
            <a:extLst>
              <a:ext uri="{FF2B5EF4-FFF2-40B4-BE49-F238E27FC236}">
                <a16:creationId xmlns:a16="http://schemas.microsoft.com/office/drawing/2014/main" id="{49134140-F7B6-4888-A73A-2D015F59420E}"/>
              </a:ext>
            </a:extLst>
          </p:cNvPr>
          <p:cNvGrpSpPr/>
          <p:nvPr/>
        </p:nvGrpSpPr>
        <p:grpSpPr>
          <a:xfrm>
            <a:off x="5062210" y="3808414"/>
            <a:ext cx="822656" cy="822639"/>
            <a:chOff x="4635407" y="4444887"/>
            <a:chExt cx="822656" cy="822639"/>
          </a:xfrm>
        </p:grpSpPr>
        <p:sp>
          <p:nvSpPr>
            <p:cNvPr id="571" name="Oval 570">
              <a:extLst>
                <a:ext uri="{FF2B5EF4-FFF2-40B4-BE49-F238E27FC236}">
                  <a16:creationId xmlns:a16="http://schemas.microsoft.com/office/drawing/2014/main" id="{F87FBE36-BB3B-4547-830D-0C41422B15F7}"/>
                </a:ext>
              </a:extLst>
            </p:cNvPr>
            <p:cNvSpPr/>
            <p:nvPr/>
          </p:nvSpPr>
          <p:spPr bwMode="auto">
            <a:xfrm rot="4009450">
              <a:off x="4635407" y="4444903"/>
              <a:ext cx="822623" cy="822623"/>
            </a:xfrm>
            <a:prstGeom prst="ellipse">
              <a:avLst/>
            </a:prstGeom>
            <a:solidFill>
              <a:srgbClr val="FFFFFF">
                <a:lumMod val="95000"/>
              </a:srgbClr>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72" name="Oval 571">
              <a:extLst>
                <a:ext uri="{FF2B5EF4-FFF2-40B4-BE49-F238E27FC236}">
                  <a16:creationId xmlns:a16="http://schemas.microsoft.com/office/drawing/2014/main" id="{B1F0A132-FC9C-4886-AE40-E8E22CED2202}"/>
                </a:ext>
              </a:extLst>
            </p:cNvPr>
            <p:cNvSpPr/>
            <p:nvPr/>
          </p:nvSpPr>
          <p:spPr bwMode="auto">
            <a:xfrm rot="4009450">
              <a:off x="4635440" y="4444888"/>
              <a:ext cx="822624" cy="822622"/>
            </a:xfrm>
            <a:prstGeom prst="ellipse">
              <a:avLst/>
            </a:prstGeom>
            <a:solidFill>
              <a:schemeClr val="bg2"/>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grpSp>
      <p:sp>
        <p:nvSpPr>
          <p:cNvPr id="573" name="TextBox 572">
            <a:extLst>
              <a:ext uri="{FF2B5EF4-FFF2-40B4-BE49-F238E27FC236}">
                <a16:creationId xmlns:a16="http://schemas.microsoft.com/office/drawing/2014/main" id="{27C2FA0B-4A84-4627-BF6B-52FC56D6ECDE}"/>
              </a:ext>
            </a:extLst>
          </p:cNvPr>
          <p:cNvSpPr txBox="1"/>
          <p:nvPr/>
        </p:nvSpPr>
        <p:spPr>
          <a:xfrm>
            <a:off x="4407173" y="5153064"/>
            <a:ext cx="1661434" cy="461665"/>
          </a:xfrm>
          <a:prstGeom prst="rect">
            <a:avLst/>
          </a:prstGeom>
          <a:noFill/>
        </p:spPr>
        <p:txBody>
          <a:bodyPr wrap="square" rtlCol="0">
            <a:spAutoFit/>
          </a:bodyPr>
          <a:lstStyle>
            <a:defPPr>
              <a:defRPr lang="fr-FR"/>
            </a:defPPr>
            <a:lvl1pPr>
              <a:defRPr sz="1050" b="1" cap="small"/>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err="1">
                <a:ln>
                  <a:noFill/>
                </a:ln>
                <a:solidFill>
                  <a:srgbClr val="004575"/>
                </a:solidFill>
                <a:effectLst/>
                <a:uLnTx/>
                <a:uFillTx/>
                <a:ea typeface="ＭＳ Ｐゴシック" pitchFamily="34" charset="-128"/>
                <a:cs typeface="Arial" panose="020B0604020202020204" pitchFamily="34" charset="0"/>
              </a:rPr>
              <a:t>Others</a:t>
            </a:r>
            <a:r>
              <a:rPr kumimoji="0" lang="fr-FR" sz="1200" b="1" i="0" u="none" strike="noStrike" kern="1200" cap="none" spc="0" normalizeH="0" baseline="0" noProof="0">
                <a:ln>
                  <a:noFill/>
                </a:ln>
                <a:solidFill>
                  <a:srgbClr val="004575"/>
                </a:solidFill>
                <a:effectLst/>
                <a:uLnTx/>
                <a:uFillTx/>
                <a:ea typeface="ＭＳ Ｐゴシック" pitchFamily="34" charset="-128"/>
                <a:cs typeface="Arial" panose="020B0604020202020204" pitchFamily="34" charset="0"/>
              </a:rPr>
              <a:t> (UX / UI, Data </a:t>
            </a:r>
            <a:r>
              <a:rPr kumimoji="0" lang="fr-FR" sz="1200" b="1" i="0" u="none" strike="noStrike" kern="1200" cap="none" spc="0" normalizeH="0" baseline="0" noProof="0" err="1">
                <a:ln>
                  <a:noFill/>
                </a:ln>
                <a:solidFill>
                  <a:srgbClr val="004575"/>
                </a:solidFill>
                <a:effectLst/>
                <a:uLnTx/>
                <a:uFillTx/>
                <a:ea typeface="ＭＳ Ｐゴシック" pitchFamily="34" charset="-128"/>
                <a:cs typeface="Arial" panose="020B0604020202020204" pitchFamily="34" charset="0"/>
              </a:rPr>
              <a:t>Viz</a:t>
            </a:r>
            <a:r>
              <a:rPr kumimoji="0" lang="fr-FR" sz="1200" b="1" i="0" u="none" strike="noStrike" kern="1200" cap="none" spc="0" normalizeH="0" baseline="0" noProof="0">
                <a:ln>
                  <a:noFill/>
                </a:ln>
                <a:solidFill>
                  <a:srgbClr val="004575"/>
                </a:solidFill>
                <a:effectLst/>
                <a:uLnTx/>
                <a:uFillTx/>
                <a:ea typeface="ＭＳ Ｐゴシック" pitchFamily="34" charset="-128"/>
                <a:cs typeface="Arial" panose="020B0604020202020204" pitchFamily="34" charset="0"/>
              </a:rPr>
              <a:t>, etc.)</a:t>
            </a:r>
          </a:p>
        </p:txBody>
      </p:sp>
      <p:sp>
        <p:nvSpPr>
          <p:cNvPr id="574" name="Oval 573">
            <a:extLst>
              <a:ext uri="{FF2B5EF4-FFF2-40B4-BE49-F238E27FC236}">
                <a16:creationId xmlns:a16="http://schemas.microsoft.com/office/drawing/2014/main" id="{AC1E0A41-3BB0-4D31-8BE9-CAE8F99502C5}"/>
              </a:ext>
            </a:extLst>
          </p:cNvPr>
          <p:cNvSpPr/>
          <p:nvPr/>
        </p:nvSpPr>
        <p:spPr bwMode="auto">
          <a:xfrm rot="1326589">
            <a:off x="4048762" y="4278347"/>
            <a:ext cx="898693" cy="898693"/>
          </a:xfrm>
          <a:prstGeom prst="ellipse">
            <a:avLst/>
          </a:prstGeom>
          <a:solidFill>
            <a:schemeClr val="bg2"/>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75" name="Oval 574">
            <a:extLst>
              <a:ext uri="{FF2B5EF4-FFF2-40B4-BE49-F238E27FC236}">
                <a16:creationId xmlns:a16="http://schemas.microsoft.com/office/drawing/2014/main" id="{09CC7FD5-1435-4851-8482-E07D05F713E9}"/>
              </a:ext>
            </a:extLst>
          </p:cNvPr>
          <p:cNvSpPr/>
          <p:nvPr/>
        </p:nvSpPr>
        <p:spPr bwMode="auto">
          <a:xfrm rot="1326589">
            <a:off x="4087177" y="4315446"/>
            <a:ext cx="822623" cy="822623"/>
          </a:xfrm>
          <a:prstGeom prst="ellipse">
            <a:avLst/>
          </a:prstGeom>
          <a:solidFill>
            <a:srgbClr val="FFFFFF">
              <a:lumMod val="95000"/>
            </a:srgbClr>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76" name="Oval 575">
            <a:extLst>
              <a:ext uri="{FF2B5EF4-FFF2-40B4-BE49-F238E27FC236}">
                <a16:creationId xmlns:a16="http://schemas.microsoft.com/office/drawing/2014/main" id="{C0E5B994-CC02-4553-BE9E-B52E63968F73}"/>
              </a:ext>
            </a:extLst>
          </p:cNvPr>
          <p:cNvSpPr/>
          <p:nvPr/>
        </p:nvSpPr>
        <p:spPr bwMode="auto">
          <a:xfrm rot="1326589">
            <a:off x="4087190" y="4315412"/>
            <a:ext cx="822624" cy="822622"/>
          </a:xfrm>
          <a:prstGeom prst="ellipse">
            <a:avLst/>
          </a:prstGeom>
          <a:solidFill>
            <a:schemeClr val="bg2"/>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77" name="TextBox 576">
            <a:extLst>
              <a:ext uri="{FF2B5EF4-FFF2-40B4-BE49-F238E27FC236}">
                <a16:creationId xmlns:a16="http://schemas.microsoft.com/office/drawing/2014/main" id="{16EE89D2-B408-466A-912E-9AF519CD3922}"/>
              </a:ext>
            </a:extLst>
          </p:cNvPr>
          <p:cNvSpPr txBox="1"/>
          <p:nvPr/>
        </p:nvSpPr>
        <p:spPr>
          <a:xfrm>
            <a:off x="235526" y="3668226"/>
            <a:ext cx="869844" cy="646331"/>
          </a:xfrm>
          <a:prstGeom prst="rect">
            <a:avLst/>
          </a:prstGeom>
          <a:noFill/>
        </p:spPr>
        <p:txBody>
          <a:bodyPr wrap="square" rtlCol="0">
            <a:spAutoFit/>
          </a:bodyPr>
          <a:lstStyle>
            <a:defPPr>
              <a:defRPr lang="fr-FR"/>
            </a:defPPr>
            <a:lvl1pPr algn="r">
              <a:defRPr sz="1200" b="1">
                <a:solidFill>
                  <a:srgbClr val="EC098D">
                    <a:lumMod val="50000"/>
                  </a:srgbClr>
                </a:solidFill>
                <a:latin typeface="+mj-lt"/>
                <a:ea typeface="ＭＳ Ｐゴシック" pitchFamily="34" charset="-128"/>
                <a:cs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EC098D">
                    <a:lumMod val="50000"/>
                  </a:srgbClr>
                </a:solidFill>
                <a:effectLst/>
                <a:uLnTx/>
                <a:uFillTx/>
                <a:latin typeface="+mn-lt"/>
                <a:ea typeface="ＭＳ Ｐゴシック" pitchFamily="34" charset="-128"/>
                <a:cs typeface="Arial" panose="020B0604020202020204" pitchFamily="34" charset="0"/>
              </a:rPr>
              <a:t>Proxy Product Owner</a:t>
            </a:r>
          </a:p>
        </p:txBody>
      </p:sp>
      <p:sp>
        <p:nvSpPr>
          <p:cNvPr id="578" name="Oval 577">
            <a:extLst>
              <a:ext uri="{FF2B5EF4-FFF2-40B4-BE49-F238E27FC236}">
                <a16:creationId xmlns:a16="http://schemas.microsoft.com/office/drawing/2014/main" id="{0DE698A4-A80D-49CF-8002-00F50678738C}"/>
              </a:ext>
            </a:extLst>
          </p:cNvPr>
          <p:cNvSpPr/>
          <p:nvPr/>
        </p:nvSpPr>
        <p:spPr bwMode="auto">
          <a:xfrm rot="1326589">
            <a:off x="1085658" y="3596366"/>
            <a:ext cx="898693" cy="898693"/>
          </a:xfrm>
          <a:prstGeom prst="ellipse">
            <a:avLst/>
          </a:prstGeom>
          <a:solidFill>
            <a:srgbClr val="6C1234"/>
          </a:solidFill>
          <a:ln w="9525" cap="flat" cmpd="sng" algn="ctr">
            <a:solidFill>
              <a:srgbClr val="6A1A4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79" name="Oval 578">
            <a:extLst>
              <a:ext uri="{FF2B5EF4-FFF2-40B4-BE49-F238E27FC236}">
                <a16:creationId xmlns:a16="http://schemas.microsoft.com/office/drawing/2014/main" id="{193B3BD7-387D-4FB6-B2D4-DE2872E54E54}"/>
              </a:ext>
            </a:extLst>
          </p:cNvPr>
          <p:cNvSpPr/>
          <p:nvPr/>
        </p:nvSpPr>
        <p:spPr bwMode="auto">
          <a:xfrm rot="1326589">
            <a:off x="1124086" y="3633431"/>
            <a:ext cx="822624" cy="822622"/>
          </a:xfrm>
          <a:prstGeom prst="ellipse">
            <a:avLst/>
          </a:prstGeom>
          <a:solidFill>
            <a:srgbClr val="FFFFFF"/>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fr-FR" sz="1200" b="0" i="0" u="none" strike="noStrike" kern="0" cap="none" spc="0" normalizeH="0" baseline="0" noProof="0">
              <a:ln>
                <a:noFill/>
              </a:ln>
              <a:solidFill>
                <a:prstClr val="black">
                  <a:lumMod val="85000"/>
                  <a:lumOff val="15000"/>
                </a:prstClr>
              </a:solidFill>
              <a:effectLst/>
              <a:uLnTx/>
              <a:uFillTx/>
              <a:ea typeface="ＭＳ Ｐゴシック" pitchFamily="34" charset="-128"/>
              <a:cs typeface="+mn-cs"/>
            </a:endParaRPr>
          </a:p>
        </p:txBody>
      </p:sp>
      <p:sp>
        <p:nvSpPr>
          <p:cNvPr id="580" name="Oval 579">
            <a:extLst>
              <a:ext uri="{FF2B5EF4-FFF2-40B4-BE49-F238E27FC236}">
                <a16:creationId xmlns:a16="http://schemas.microsoft.com/office/drawing/2014/main" id="{2D0F4229-9D29-4002-A45F-90DE1A82EED4}"/>
              </a:ext>
            </a:extLst>
          </p:cNvPr>
          <p:cNvSpPr/>
          <p:nvPr/>
        </p:nvSpPr>
        <p:spPr bwMode="auto">
          <a:xfrm>
            <a:off x="2321832" y="3483696"/>
            <a:ext cx="1543332" cy="1512564"/>
          </a:xfrm>
          <a:prstGeom prst="ellipse">
            <a:avLst/>
          </a:prstGeom>
          <a:solidFill>
            <a:srgbClr val="FFFFFF"/>
          </a:solidFill>
          <a:ln w="28575" cap="flat" cmpd="sng" algn="ctr">
            <a:solidFill>
              <a:srgbClr val="6C1234"/>
            </a:solid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fr-FR" sz="1600" b="1" i="0" u="none" strike="noStrike" kern="0" cap="none" spc="0" normalizeH="0" baseline="0" noProof="0" dirty="0">
                <a:ln>
                  <a:noFill/>
                </a:ln>
                <a:solidFill>
                  <a:srgbClr val="6C1234"/>
                </a:solidFill>
                <a:effectLst/>
                <a:uLnTx/>
                <a:uFillTx/>
                <a:ea typeface="ＭＳ Ｐゴシック" pitchFamily="34" charset="-128"/>
                <a:cs typeface="Arial" panose="020B0604020202020204" pitchFamily="34" charset="0"/>
              </a:rPr>
              <a:t>Project</a:t>
            </a:r>
          </a:p>
          <a:p>
            <a:pPr marL="0" marR="0" lvl="0" indent="0" algn="ctr" defTabSz="914400" rtl="0" eaLnBrk="1" fontAlgn="auto" latinLnBrk="0" hangingPunct="1">
              <a:lnSpc>
                <a:spcPct val="100000"/>
              </a:lnSpc>
              <a:spcBef>
                <a:spcPts val="0"/>
              </a:spcBef>
              <a:spcAft>
                <a:spcPts val="300"/>
              </a:spcAft>
              <a:buClrTx/>
              <a:buSzTx/>
              <a:buFontTx/>
              <a:buNone/>
              <a:tabLst/>
              <a:defRPr/>
            </a:pPr>
            <a:r>
              <a:rPr lang="fr-FR" sz="1600" b="1" kern="0" dirty="0">
                <a:solidFill>
                  <a:srgbClr val="6C1234"/>
                </a:solidFill>
                <a:ea typeface="ＭＳ Ｐゴシック" pitchFamily="34" charset="-128"/>
                <a:cs typeface="Arial" panose="020B0604020202020204" pitchFamily="34" charset="0"/>
              </a:rPr>
              <a:t>Team</a:t>
            </a:r>
            <a:endParaRPr kumimoji="0" lang="fr-FR" sz="1600" b="1" i="0" u="none" strike="noStrike" kern="0" cap="none" spc="0" normalizeH="0" baseline="0" noProof="0" dirty="0">
              <a:ln>
                <a:noFill/>
              </a:ln>
              <a:solidFill>
                <a:srgbClr val="6C1234"/>
              </a:solidFill>
              <a:effectLst/>
              <a:uLnTx/>
              <a:uFillTx/>
              <a:ea typeface="ＭＳ Ｐゴシック" pitchFamily="34" charset="-128"/>
              <a:cs typeface="Arial" panose="020B0604020202020204" pitchFamily="34" charset="0"/>
            </a:endParaRPr>
          </a:p>
        </p:txBody>
      </p:sp>
      <p:grpSp>
        <p:nvGrpSpPr>
          <p:cNvPr id="581" name="Group 580">
            <a:extLst>
              <a:ext uri="{FF2B5EF4-FFF2-40B4-BE49-F238E27FC236}">
                <a16:creationId xmlns:a16="http://schemas.microsoft.com/office/drawing/2014/main" id="{AD62900A-4E75-42D6-9A69-1DD1ADAD292A}"/>
              </a:ext>
            </a:extLst>
          </p:cNvPr>
          <p:cNvGrpSpPr/>
          <p:nvPr/>
        </p:nvGrpSpPr>
        <p:grpSpPr>
          <a:xfrm>
            <a:off x="7700737" y="1644846"/>
            <a:ext cx="3895341" cy="792000"/>
            <a:chOff x="7746457" y="1808163"/>
            <a:chExt cx="3895341" cy="792000"/>
          </a:xfrm>
        </p:grpSpPr>
        <p:sp>
          <p:nvSpPr>
            <p:cNvPr id="582" name="Rectangle: Rounded Corners 581">
              <a:extLst>
                <a:ext uri="{FF2B5EF4-FFF2-40B4-BE49-F238E27FC236}">
                  <a16:creationId xmlns:a16="http://schemas.microsoft.com/office/drawing/2014/main" id="{C5942001-FA76-472D-A7AA-2AC248E6E772}"/>
                </a:ext>
              </a:extLst>
            </p:cNvPr>
            <p:cNvSpPr/>
            <p:nvPr/>
          </p:nvSpPr>
          <p:spPr>
            <a:xfrm>
              <a:off x="8047932" y="1808163"/>
              <a:ext cx="3593866" cy="792000"/>
            </a:xfrm>
            <a:prstGeom prst="roundRect">
              <a:avLst/>
            </a:prstGeom>
            <a:solidFill>
              <a:schemeClr val="bg1"/>
            </a:solidFill>
            <a:ln w="1905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noProof="0" dirty="0">
                <a:ln>
                  <a:noFill/>
                </a:ln>
                <a:solidFill>
                  <a:srgbClr val="FFFFFF"/>
                </a:solidFill>
                <a:effectLst/>
                <a:uLnTx/>
                <a:uFillTx/>
                <a:ea typeface="ＭＳ Ｐゴシック" pitchFamily="34" charset="-128"/>
                <a:cs typeface="+mn-cs"/>
              </a:endParaRPr>
            </a:p>
          </p:txBody>
        </p:sp>
        <p:sp>
          <p:nvSpPr>
            <p:cNvPr id="583" name="TextBox 582">
              <a:extLst>
                <a:ext uri="{FF2B5EF4-FFF2-40B4-BE49-F238E27FC236}">
                  <a16:creationId xmlns:a16="http://schemas.microsoft.com/office/drawing/2014/main" id="{4F2359BF-DED4-4BCA-9054-8386D632EB07}"/>
                </a:ext>
              </a:extLst>
            </p:cNvPr>
            <p:cNvSpPr txBox="1"/>
            <p:nvPr/>
          </p:nvSpPr>
          <p:spPr>
            <a:xfrm>
              <a:off x="8448392" y="1861762"/>
              <a:ext cx="3036142" cy="68480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fr-FR" sz="1200" b="1" i="0" u="none" strike="noStrike" kern="0" cap="none" spc="0" normalizeH="0" baseline="0" noProof="0">
                  <a:ln>
                    <a:noFill/>
                  </a:ln>
                  <a:solidFill>
                    <a:srgbClr val="EC098D">
                      <a:lumMod val="50000"/>
                    </a:srgbClr>
                  </a:solidFill>
                  <a:effectLst/>
                  <a:uLnTx/>
                  <a:uFillTx/>
                  <a:ea typeface="ＭＳ Ｐゴシック" pitchFamily="34" charset="-128"/>
                  <a:cs typeface="Arial" panose="020B0604020202020204" pitchFamily="34" charset="0"/>
                </a:rPr>
                <a:t>Sponsors</a:t>
              </a:r>
              <a:endParaRPr kumimoji="0" lang="fr-FR" sz="1200" b="0" i="0" u="none" strike="noStrike" kern="0" cap="none" spc="0" normalizeH="0" baseline="0" noProof="0">
                <a:ln>
                  <a:noFill/>
                </a:ln>
                <a:solidFill>
                  <a:srgbClr val="EC098D">
                    <a:lumMod val="50000"/>
                  </a:srgbClr>
                </a:solidFill>
                <a:effectLst/>
                <a:uLnTx/>
                <a:uFillTx/>
                <a:ea typeface="ＭＳ Ｐゴシック" pitchFamily="34" charset="-128"/>
                <a:cs typeface="+mn-cs"/>
              </a:endParaRP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prstClr val="black"/>
                  </a:solidFill>
                  <a:effectLst/>
                  <a:uLnTx/>
                  <a:uFillTx/>
                  <a:ea typeface="ＭＳ Ｐゴシック" pitchFamily="34" charset="-128"/>
                  <a:cs typeface="+mn-cs"/>
                </a:rPr>
                <a:t>Ensure the involvement of support functions</a:t>
              </a:r>
            </a:p>
          </p:txBody>
        </p:sp>
        <p:pic>
          <p:nvPicPr>
            <p:cNvPr id="584" name="Graphic 583">
              <a:extLst>
                <a:ext uri="{FF2B5EF4-FFF2-40B4-BE49-F238E27FC236}">
                  <a16:creationId xmlns:a16="http://schemas.microsoft.com/office/drawing/2014/main" id="{7F9C0D41-81B6-46EC-B02E-E975A62D5167}"/>
                </a:ext>
              </a:extLst>
            </p:cNvPr>
            <p:cNvPicPr>
              <a:picLocks noChangeAspect="1"/>
            </p:cNvPicPr>
            <p:nvPr/>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46457" y="1902691"/>
              <a:ext cx="602948" cy="602944"/>
            </a:xfrm>
            <a:prstGeom prst="rect">
              <a:avLst/>
            </a:prstGeom>
          </p:spPr>
        </p:pic>
      </p:grpSp>
      <p:grpSp>
        <p:nvGrpSpPr>
          <p:cNvPr id="585" name="Group 584">
            <a:extLst>
              <a:ext uri="{FF2B5EF4-FFF2-40B4-BE49-F238E27FC236}">
                <a16:creationId xmlns:a16="http://schemas.microsoft.com/office/drawing/2014/main" id="{4E1FDA36-D6AC-4E41-87C9-251E8A014678}"/>
              </a:ext>
            </a:extLst>
          </p:cNvPr>
          <p:cNvGrpSpPr/>
          <p:nvPr/>
        </p:nvGrpSpPr>
        <p:grpSpPr>
          <a:xfrm>
            <a:off x="7709127" y="2735605"/>
            <a:ext cx="3886953" cy="792000"/>
            <a:chOff x="7754847" y="2789795"/>
            <a:chExt cx="3886953" cy="792000"/>
          </a:xfrm>
        </p:grpSpPr>
        <p:sp>
          <p:nvSpPr>
            <p:cNvPr id="586" name="Rectangle: Rounded Corners 585">
              <a:extLst>
                <a:ext uri="{FF2B5EF4-FFF2-40B4-BE49-F238E27FC236}">
                  <a16:creationId xmlns:a16="http://schemas.microsoft.com/office/drawing/2014/main" id="{95BE6349-8784-4F2B-AA42-B5EAF27D246E}"/>
                </a:ext>
              </a:extLst>
            </p:cNvPr>
            <p:cNvSpPr/>
            <p:nvPr/>
          </p:nvSpPr>
          <p:spPr>
            <a:xfrm>
              <a:off x="8047932" y="2789795"/>
              <a:ext cx="3593868" cy="792000"/>
            </a:xfrm>
            <a:prstGeom prst="roundRect">
              <a:avLst/>
            </a:prstGeom>
            <a:solidFill>
              <a:schemeClr val="bg1"/>
            </a:solidFill>
            <a:ln w="1905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noProof="0" dirty="0">
                <a:ln>
                  <a:noFill/>
                </a:ln>
                <a:solidFill>
                  <a:srgbClr val="FFFFFF"/>
                </a:solidFill>
                <a:effectLst/>
                <a:uLnTx/>
                <a:uFillTx/>
                <a:ea typeface="ＭＳ Ｐゴシック" pitchFamily="34" charset="-128"/>
                <a:cs typeface="+mn-cs"/>
              </a:endParaRPr>
            </a:p>
          </p:txBody>
        </p:sp>
        <p:sp>
          <p:nvSpPr>
            <p:cNvPr id="587" name="TextBox 586">
              <a:extLst>
                <a:ext uri="{FF2B5EF4-FFF2-40B4-BE49-F238E27FC236}">
                  <a16:creationId xmlns:a16="http://schemas.microsoft.com/office/drawing/2014/main" id="{EBDA016C-12F2-47F4-98BE-812F85736516}"/>
                </a:ext>
              </a:extLst>
            </p:cNvPr>
            <p:cNvSpPr txBox="1"/>
            <p:nvPr/>
          </p:nvSpPr>
          <p:spPr>
            <a:xfrm>
              <a:off x="8426527" y="2843394"/>
              <a:ext cx="3058007" cy="68480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fr-FR" sz="1200" b="1" i="0" u="none" strike="noStrike" kern="0" cap="none" spc="0" normalizeH="0" baseline="0" noProof="0" dirty="0">
                  <a:ln>
                    <a:noFill/>
                  </a:ln>
                  <a:solidFill>
                    <a:srgbClr val="EC098D">
                      <a:lumMod val="50000"/>
                    </a:srgbClr>
                  </a:solidFill>
                  <a:effectLst/>
                  <a:uLnTx/>
                  <a:uFillTx/>
                  <a:ea typeface="ＭＳ Ｐゴシック" pitchFamily="34" charset="-128"/>
                  <a:cs typeface="Arial" panose="020B0604020202020204" pitchFamily="34" charset="0"/>
                </a:rPr>
                <a:t>Business experts</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dirty="0">
                  <a:ln>
                    <a:noFill/>
                  </a:ln>
                  <a:solidFill>
                    <a:prstClr val="black"/>
                  </a:solidFill>
                  <a:effectLst/>
                  <a:uLnTx/>
                  <a:uFillTx/>
                  <a:ea typeface="ＭＳ Ｐゴシック" pitchFamily="34" charset="-128"/>
                  <a:cs typeface="+mn-cs"/>
                </a:rPr>
                <a:t>Provide help in product design and validate its value</a:t>
              </a:r>
            </a:p>
          </p:txBody>
        </p:sp>
        <p:pic>
          <p:nvPicPr>
            <p:cNvPr id="588" name="Graphic 587">
              <a:extLst>
                <a:ext uri="{FF2B5EF4-FFF2-40B4-BE49-F238E27FC236}">
                  <a16:creationId xmlns:a16="http://schemas.microsoft.com/office/drawing/2014/main" id="{1EEE2466-D927-43B9-B669-97099AE1A47D}"/>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754847" y="2878767"/>
              <a:ext cx="592938" cy="592936"/>
            </a:xfrm>
            <a:prstGeom prst="rect">
              <a:avLst/>
            </a:prstGeom>
          </p:spPr>
        </p:pic>
      </p:grpSp>
      <p:grpSp>
        <p:nvGrpSpPr>
          <p:cNvPr id="589" name="Group 588">
            <a:extLst>
              <a:ext uri="{FF2B5EF4-FFF2-40B4-BE49-F238E27FC236}">
                <a16:creationId xmlns:a16="http://schemas.microsoft.com/office/drawing/2014/main" id="{381E907D-F04D-4D76-9E4A-C219FD31C7B9}"/>
              </a:ext>
            </a:extLst>
          </p:cNvPr>
          <p:cNvGrpSpPr/>
          <p:nvPr/>
        </p:nvGrpSpPr>
        <p:grpSpPr>
          <a:xfrm>
            <a:off x="7699117" y="4917124"/>
            <a:ext cx="3896961" cy="792000"/>
            <a:chOff x="7744837" y="4753059"/>
            <a:chExt cx="3896961" cy="792000"/>
          </a:xfrm>
        </p:grpSpPr>
        <p:sp>
          <p:nvSpPr>
            <p:cNvPr id="590" name="Rectangle: Rounded Corners 589">
              <a:extLst>
                <a:ext uri="{FF2B5EF4-FFF2-40B4-BE49-F238E27FC236}">
                  <a16:creationId xmlns:a16="http://schemas.microsoft.com/office/drawing/2014/main" id="{8CFB8194-8F5C-45B4-943A-39AD61BC3E8E}"/>
                </a:ext>
              </a:extLst>
            </p:cNvPr>
            <p:cNvSpPr/>
            <p:nvPr/>
          </p:nvSpPr>
          <p:spPr>
            <a:xfrm>
              <a:off x="8047932" y="4753059"/>
              <a:ext cx="3593866" cy="792000"/>
            </a:xfrm>
            <a:prstGeom prst="roundRect">
              <a:avLst/>
            </a:prstGeom>
            <a:solidFill>
              <a:schemeClr val="bg1"/>
            </a:solidFill>
            <a:ln w="19050" cap="flat" cmpd="sng" algn="ctr">
              <a:solidFill>
                <a:srgbClr val="00457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noProof="0" dirty="0">
                <a:ln>
                  <a:noFill/>
                </a:ln>
                <a:solidFill>
                  <a:srgbClr val="FFFFFF"/>
                </a:solidFill>
                <a:effectLst/>
                <a:uLnTx/>
                <a:uFillTx/>
                <a:ea typeface="ＭＳ Ｐゴシック" pitchFamily="34" charset="-128"/>
                <a:cs typeface="+mn-cs"/>
              </a:endParaRPr>
            </a:p>
          </p:txBody>
        </p:sp>
        <p:sp>
          <p:nvSpPr>
            <p:cNvPr id="591" name="TextBox 590">
              <a:extLst>
                <a:ext uri="{FF2B5EF4-FFF2-40B4-BE49-F238E27FC236}">
                  <a16:creationId xmlns:a16="http://schemas.microsoft.com/office/drawing/2014/main" id="{40CF4E70-5CDB-4036-A2D7-04745031F078}"/>
                </a:ext>
              </a:extLst>
            </p:cNvPr>
            <p:cNvSpPr txBox="1"/>
            <p:nvPr/>
          </p:nvSpPr>
          <p:spPr>
            <a:xfrm>
              <a:off x="8448208" y="4800731"/>
              <a:ext cx="3036326" cy="684803"/>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fr-FR" sz="1200" b="1" i="0" u="none" strike="noStrike" kern="0" cap="none" spc="0" normalizeH="0" baseline="0" noProof="0" dirty="0" err="1">
                  <a:ln>
                    <a:noFill/>
                  </a:ln>
                  <a:solidFill>
                    <a:srgbClr val="004575"/>
                  </a:solidFill>
                  <a:effectLst/>
                  <a:uLnTx/>
                  <a:uFillTx/>
                  <a:ea typeface="ＭＳ Ｐゴシック" pitchFamily="34" charset="-128"/>
                  <a:cs typeface="Arial" panose="020B0604020202020204" pitchFamily="34" charset="0"/>
                </a:rPr>
                <a:t>Development</a:t>
              </a:r>
              <a:r>
                <a:rPr kumimoji="0" lang="fr-FR" sz="1200" b="1" i="0" u="none" strike="noStrike" kern="0" cap="none" spc="0" normalizeH="0" baseline="0" noProof="0" dirty="0">
                  <a:ln>
                    <a:noFill/>
                  </a:ln>
                  <a:solidFill>
                    <a:srgbClr val="004575"/>
                  </a:solidFill>
                  <a:effectLst/>
                  <a:uLnTx/>
                  <a:uFillTx/>
                  <a:ea typeface="ＭＳ Ｐゴシック" pitchFamily="34" charset="-128"/>
                  <a:cs typeface="Arial" panose="020B0604020202020204" pitchFamily="34" charset="0"/>
                </a:rPr>
                <a:t> team</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dirty="0">
                  <a:ln>
                    <a:noFill/>
                  </a:ln>
                  <a:solidFill>
                    <a:prstClr val="black"/>
                  </a:solidFill>
                  <a:effectLst/>
                  <a:uLnTx/>
                  <a:uFillTx/>
                  <a:ea typeface="ＭＳ Ｐゴシック" pitchFamily="34" charset="-128"/>
                  <a:cs typeface="+mn-cs"/>
                </a:rPr>
                <a:t>Manages the deployment of the finalized product</a:t>
              </a:r>
            </a:p>
          </p:txBody>
        </p:sp>
        <p:pic>
          <p:nvPicPr>
            <p:cNvPr id="592" name="Graphic 591">
              <a:extLst>
                <a:ext uri="{FF2B5EF4-FFF2-40B4-BE49-F238E27FC236}">
                  <a16:creationId xmlns:a16="http://schemas.microsoft.com/office/drawing/2014/main" id="{FD5D43B6-7E2B-4669-95DB-AD95949DF444}"/>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744837" y="4854578"/>
              <a:ext cx="610250" cy="610246"/>
            </a:xfrm>
            <a:prstGeom prst="rect">
              <a:avLst/>
            </a:prstGeom>
          </p:spPr>
        </p:pic>
      </p:grpSp>
      <p:grpSp>
        <p:nvGrpSpPr>
          <p:cNvPr id="593" name="Group 592">
            <a:extLst>
              <a:ext uri="{FF2B5EF4-FFF2-40B4-BE49-F238E27FC236}">
                <a16:creationId xmlns:a16="http://schemas.microsoft.com/office/drawing/2014/main" id="{FC761FA7-E51E-4016-A409-6F395D59923C}"/>
              </a:ext>
            </a:extLst>
          </p:cNvPr>
          <p:cNvGrpSpPr/>
          <p:nvPr/>
        </p:nvGrpSpPr>
        <p:grpSpPr>
          <a:xfrm>
            <a:off x="3531230" y="2266107"/>
            <a:ext cx="613254" cy="613250"/>
            <a:chOff x="3556710" y="1906689"/>
            <a:chExt cx="395527" cy="395527"/>
          </a:xfrm>
        </p:grpSpPr>
        <p:sp>
          <p:nvSpPr>
            <p:cNvPr id="594" name="Oval 593">
              <a:extLst>
                <a:ext uri="{FF2B5EF4-FFF2-40B4-BE49-F238E27FC236}">
                  <a16:creationId xmlns:a16="http://schemas.microsoft.com/office/drawing/2014/main" id="{45BC0290-2E0C-4BFE-A252-6DCF0FFE7215}"/>
                </a:ext>
              </a:extLst>
            </p:cNvPr>
            <p:cNvSpPr/>
            <p:nvPr/>
          </p:nvSpPr>
          <p:spPr>
            <a:xfrm>
              <a:off x="3556710" y="1906689"/>
              <a:ext cx="395527" cy="395527"/>
            </a:xfrm>
            <a:prstGeom prst="ellipse">
              <a:avLst/>
            </a:prstGeom>
            <a:solidFill>
              <a:srgbClr val="5DD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95" name="Graphic 594">
              <a:extLst>
                <a:ext uri="{FF2B5EF4-FFF2-40B4-BE49-F238E27FC236}">
                  <a16:creationId xmlns:a16="http://schemas.microsoft.com/office/drawing/2014/main" id="{5E5B1A20-FD1C-4BD2-9B06-FB2E0BE332A1}"/>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592525" y="1938908"/>
              <a:ext cx="323896" cy="323894"/>
            </a:xfrm>
            <a:prstGeom prst="rect">
              <a:avLst/>
            </a:prstGeom>
          </p:spPr>
        </p:pic>
      </p:grpSp>
      <p:grpSp>
        <p:nvGrpSpPr>
          <p:cNvPr id="596" name="Group 595">
            <a:extLst>
              <a:ext uri="{FF2B5EF4-FFF2-40B4-BE49-F238E27FC236}">
                <a16:creationId xmlns:a16="http://schemas.microsoft.com/office/drawing/2014/main" id="{DF62378C-0EF6-49C4-95F7-E33E85799AED}"/>
              </a:ext>
            </a:extLst>
          </p:cNvPr>
          <p:cNvGrpSpPr/>
          <p:nvPr/>
        </p:nvGrpSpPr>
        <p:grpSpPr>
          <a:xfrm>
            <a:off x="4592703" y="2185104"/>
            <a:ext cx="613254" cy="613250"/>
            <a:chOff x="3556710" y="1906689"/>
            <a:chExt cx="395527" cy="395527"/>
          </a:xfrm>
        </p:grpSpPr>
        <p:sp>
          <p:nvSpPr>
            <p:cNvPr id="597" name="Oval 596">
              <a:extLst>
                <a:ext uri="{FF2B5EF4-FFF2-40B4-BE49-F238E27FC236}">
                  <a16:creationId xmlns:a16="http://schemas.microsoft.com/office/drawing/2014/main" id="{3BB1407D-75D0-4A39-B46C-EBD34FF2E86A}"/>
                </a:ext>
              </a:extLst>
            </p:cNvPr>
            <p:cNvSpPr/>
            <p:nvPr/>
          </p:nvSpPr>
          <p:spPr>
            <a:xfrm>
              <a:off x="3556710" y="1906689"/>
              <a:ext cx="395527" cy="395527"/>
            </a:xfrm>
            <a:prstGeom prst="ellipse">
              <a:avLst/>
            </a:prstGeom>
            <a:solidFill>
              <a:srgbClr val="5DD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98" name="Graphic 597">
              <a:extLst>
                <a:ext uri="{FF2B5EF4-FFF2-40B4-BE49-F238E27FC236}">
                  <a16:creationId xmlns:a16="http://schemas.microsoft.com/office/drawing/2014/main" id="{6E752A01-B37A-4A24-B7E7-A534C81F038D}"/>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592525" y="1938908"/>
              <a:ext cx="323896" cy="323894"/>
            </a:xfrm>
            <a:prstGeom prst="rect">
              <a:avLst/>
            </a:prstGeom>
          </p:spPr>
        </p:pic>
      </p:grpSp>
      <p:grpSp>
        <p:nvGrpSpPr>
          <p:cNvPr id="599" name="Group 598">
            <a:extLst>
              <a:ext uri="{FF2B5EF4-FFF2-40B4-BE49-F238E27FC236}">
                <a16:creationId xmlns:a16="http://schemas.microsoft.com/office/drawing/2014/main" id="{FFA40167-DD13-420F-BDA0-5E505280FE26}"/>
              </a:ext>
            </a:extLst>
          </p:cNvPr>
          <p:cNvGrpSpPr/>
          <p:nvPr/>
        </p:nvGrpSpPr>
        <p:grpSpPr>
          <a:xfrm>
            <a:off x="5354165" y="2891649"/>
            <a:ext cx="613254" cy="613250"/>
            <a:chOff x="3556710" y="1906689"/>
            <a:chExt cx="395527" cy="395527"/>
          </a:xfrm>
        </p:grpSpPr>
        <p:sp>
          <p:nvSpPr>
            <p:cNvPr id="600" name="Oval 599">
              <a:extLst>
                <a:ext uri="{FF2B5EF4-FFF2-40B4-BE49-F238E27FC236}">
                  <a16:creationId xmlns:a16="http://schemas.microsoft.com/office/drawing/2014/main" id="{570673DF-40B0-497C-A641-EE1310292845}"/>
                </a:ext>
              </a:extLst>
            </p:cNvPr>
            <p:cNvSpPr/>
            <p:nvPr/>
          </p:nvSpPr>
          <p:spPr>
            <a:xfrm>
              <a:off x="3556710" y="1906689"/>
              <a:ext cx="395527" cy="395527"/>
            </a:xfrm>
            <a:prstGeom prst="ellipse">
              <a:avLst/>
            </a:prstGeom>
            <a:solidFill>
              <a:srgbClr val="5DD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01" name="Graphic 600">
              <a:extLst>
                <a:ext uri="{FF2B5EF4-FFF2-40B4-BE49-F238E27FC236}">
                  <a16:creationId xmlns:a16="http://schemas.microsoft.com/office/drawing/2014/main" id="{8AF4A2C3-3105-40CC-BA47-E27760536C3C}"/>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592525" y="1938908"/>
              <a:ext cx="323896" cy="323894"/>
            </a:xfrm>
            <a:prstGeom prst="rect">
              <a:avLst/>
            </a:prstGeom>
          </p:spPr>
        </p:pic>
      </p:grpSp>
      <p:grpSp>
        <p:nvGrpSpPr>
          <p:cNvPr id="602" name="Group 601">
            <a:extLst>
              <a:ext uri="{FF2B5EF4-FFF2-40B4-BE49-F238E27FC236}">
                <a16:creationId xmlns:a16="http://schemas.microsoft.com/office/drawing/2014/main" id="{6E3F3A76-F0C4-4B3E-B9D2-DC306948275C}"/>
              </a:ext>
            </a:extLst>
          </p:cNvPr>
          <p:cNvGrpSpPr/>
          <p:nvPr/>
        </p:nvGrpSpPr>
        <p:grpSpPr>
          <a:xfrm>
            <a:off x="5165965" y="3913513"/>
            <a:ext cx="613254" cy="613250"/>
            <a:chOff x="3556710" y="1906689"/>
            <a:chExt cx="395527" cy="395527"/>
          </a:xfrm>
        </p:grpSpPr>
        <p:sp>
          <p:nvSpPr>
            <p:cNvPr id="603" name="Oval 602">
              <a:extLst>
                <a:ext uri="{FF2B5EF4-FFF2-40B4-BE49-F238E27FC236}">
                  <a16:creationId xmlns:a16="http://schemas.microsoft.com/office/drawing/2014/main" id="{133571B4-71AE-49C7-BF2A-E1D7E536A1B8}"/>
                </a:ext>
              </a:extLst>
            </p:cNvPr>
            <p:cNvSpPr/>
            <p:nvPr/>
          </p:nvSpPr>
          <p:spPr>
            <a:xfrm>
              <a:off x="3556710" y="1906689"/>
              <a:ext cx="395527" cy="395527"/>
            </a:xfrm>
            <a:prstGeom prst="ellipse">
              <a:avLst/>
            </a:prstGeom>
            <a:solidFill>
              <a:srgbClr val="5DD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04" name="Graphic 603">
              <a:extLst>
                <a:ext uri="{FF2B5EF4-FFF2-40B4-BE49-F238E27FC236}">
                  <a16:creationId xmlns:a16="http://schemas.microsoft.com/office/drawing/2014/main" id="{A9B449AD-6B61-4324-90FF-19A6FAE10FE7}"/>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592525" y="1938908"/>
              <a:ext cx="323896" cy="323894"/>
            </a:xfrm>
            <a:prstGeom prst="rect">
              <a:avLst/>
            </a:prstGeom>
          </p:spPr>
        </p:pic>
      </p:grpSp>
      <p:grpSp>
        <p:nvGrpSpPr>
          <p:cNvPr id="605" name="Group 604">
            <a:extLst>
              <a:ext uri="{FF2B5EF4-FFF2-40B4-BE49-F238E27FC236}">
                <a16:creationId xmlns:a16="http://schemas.microsoft.com/office/drawing/2014/main" id="{72B183DF-23E9-4B81-B896-293B5638CB0C}"/>
              </a:ext>
            </a:extLst>
          </p:cNvPr>
          <p:cNvGrpSpPr/>
          <p:nvPr/>
        </p:nvGrpSpPr>
        <p:grpSpPr>
          <a:xfrm>
            <a:off x="4191875" y="4420098"/>
            <a:ext cx="613254" cy="613250"/>
            <a:chOff x="3556710" y="1906689"/>
            <a:chExt cx="395527" cy="395527"/>
          </a:xfrm>
        </p:grpSpPr>
        <p:sp>
          <p:nvSpPr>
            <p:cNvPr id="606" name="Oval 605">
              <a:extLst>
                <a:ext uri="{FF2B5EF4-FFF2-40B4-BE49-F238E27FC236}">
                  <a16:creationId xmlns:a16="http://schemas.microsoft.com/office/drawing/2014/main" id="{701375A8-C3A5-4DC0-8C8A-F59AA86F0B9A}"/>
                </a:ext>
              </a:extLst>
            </p:cNvPr>
            <p:cNvSpPr/>
            <p:nvPr/>
          </p:nvSpPr>
          <p:spPr>
            <a:xfrm>
              <a:off x="3556710" y="1906689"/>
              <a:ext cx="395527" cy="395527"/>
            </a:xfrm>
            <a:prstGeom prst="ellipse">
              <a:avLst/>
            </a:prstGeom>
            <a:solidFill>
              <a:srgbClr val="5DD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07" name="Graphic 606">
              <a:extLst>
                <a:ext uri="{FF2B5EF4-FFF2-40B4-BE49-F238E27FC236}">
                  <a16:creationId xmlns:a16="http://schemas.microsoft.com/office/drawing/2014/main" id="{5353F82F-C733-4B8E-9DED-02488C180404}"/>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592525" y="1938908"/>
              <a:ext cx="323896" cy="323894"/>
            </a:xfrm>
            <a:prstGeom prst="rect">
              <a:avLst/>
            </a:prstGeom>
          </p:spPr>
        </p:pic>
      </p:grpSp>
      <p:pic>
        <p:nvPicPr>
          <p:cNvPr id="608" name="Picture 607">
            <a:extLst>
              <a:ext uri="{FF2B5EF4-FFF2-40B4-BE49-F238E27FC236}">
                <a16:creationId xmlns:a16="http://schemas.microsoft.com/office/drawing/2014/main" id="{92746912-9994-426D-A74C-C626B1FC4600}"/>
              </a:ext>
            </a:extLst>
          </p:cNvPr>
          <p:cNvPicPr>
            <a:picLocks noChangeAspect="1"/>
          </p:cNvPicPr>
          <p:nvPr/>
        </p:nvPicPr>
        <p:blipFill rotWithShape="1">
          <a:blip r:embed="rId10" cstate="hqprint">
            <a:clrChange>
              <a:clrFrom>
                <a:srgbClr val="F8FAFB"/>
              </a:clrFrom>
              <a:clrTo>
                <a:srgbClr val="F8FAFB">
                  <a:alpha val="0"/>
                </a:srgbClr>
              </a:clrTo>
            </a:clrChange>
            <a:extLst>
              <a:ext uri="{28A0092B-C50C-407E-A947-70E740481C1C}">
                <a14:useLocalDpi xmlns:a14="http://schemas.microsoft.com/office/drawing/2010/main"/>
              </a:ext>
            </a:extLst>
          </a:blip>
          <a:srcRect/>
          <a:stretch/>
        </p:blipFill>
        <p:spPr>
          <a:xfrm>
            <a:off x="1211920" y="3717912"/>
            <a:ext cx="664124" cy="669626"/>
          </a:xfrm>
          <a:prstGeom prst="rect">
            <a:avLst/>
          </a:prstGeom>
        </p:spPr>
      </p:pic>
      <p:pic>
        <p:nvPicPr>
          <p:cNvPr id="609" name="Graphic 608">
            <a:extLst>
              <a:ext uri="{FF2B5EF4-FFF2-40B4-BE49-F238E27FC236}">
                <a16:creationId xmlns:a16="http://schemas.microsoft.com/office/drawing/2014/main" id="{7AFC0C2F-DC9A-4FD4-BC84-97A22180CCCB}"/>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672599" y="2780487"/>
            <a:ext cx="653838" cy="653836"/>
          </a:xfrm>
          <a:prstGeom prst="rect">
            <a:avLst/>
          </a:prstGeom>
        </p:spPr>
      </p:pic>
      <p:pic>
        <p:nvPicPr>
          <p:cNvPr id="610" name="Graphic 609">
            <a:extLst>
              <a:ext uri="{FF2B5EF4-FFF2-40B4-BE49-F238E27FC236}">
                <a16:creationId xmlns:a16="http://schemas.microsoft.com/office/drawing/2014/main" id="{24B308E2-CD56-4D93-918B-C512407C7389}"/>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447556" y="4735173"/>
            <a:ext cx="643702" cy="643702"/>
          </a:xfrm>
          <a:prstGeom prst="rect">
            <a:avLst/>
          </a:prstGeom>
        </p:spPr>
      </p:pic>
      <p:grpSp>
        <p:nvGrpSpPr>
          <p:cNvPr id="611" name="Group 610">
            <a:extLst>
              <a:ext uri="{FF2B5EF4-FFF2-40B4-BE49-F238E27FC236}">
                <a16:creationId xmlns:a16="http://schemas.microsoft.com/office/drawing/2014/main" id="{8D072F38-2CC6-4C1D-8CF0-5D9F4B3390A1}"/>
              </a:ext>
            </a:extLst>
          </p:cNvPr>
          <p:cNvGrpSpPr/>
          <p:nvPr/>
        </p:nvGrpSpPr>
        <p:grpSpPr>
          <a:xfrm>
            <a:off x="7705888" y="3826364"/>
            <a:ext cx="3890190" cy="792000"/>
            <a:chOff x="7751608" y="3771427"/>
            <a:chExt cx="3890190" cy="792000"/>
          </a:xfrm>
        </p:grpSpPr>
        <p:sp>
          <p:nvSpPr>
            <p:cNvPr id="612" name="Rectangle: Rounded Corners 611">
              <a:extLst>
                <a:ext uri="{FF2B5EF4-FFF2-40B4-BE49-F238E27FC236}">
                  <a16:creationId xmlns:a16="http://schemas.microsoft.com/office/drawing/2014/main" id="{442F6DD1-19B4-4152-B718-5DAAD670F307}"/>
                </a:ext>
              </a:extLst>
            </p:cNvPr>
            <p:cNvSpPr/>
            <p:nvPr/>
          </p:nvSpPr>
          <p:spPr>
            <a:xfrm>
              <a:off x="8047931" y="3771427"/>
              <a:ext cx="3593867" cy="792000"/>
            </a:xfrm>
            <a:prstGeom prst="roundRect">
              <a:avLst/>
            </a:prstGeom>
            <a:solidFill>
              <a:schemeClr val="bg1"/>
            </a:solidFill>
            <a:ln w="19050" cap="flat" cmpd="sng" algn="ctr">
              <a:solidFill>
                <a:srgbClr val="00457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noProof="0">
                <a:ln>
                  <a:noFill/>
                </a:ln>
                <a:solidFill>
                  <a:srgbClr val="FFFFFF"/>
                </a:solidFill>
                <a:effectLst/>
                <a:uLnTx/>
                <a:uFillTx/>
                <a:ea typeface="ＭＳ Ｐゴシック" pitchFamily="34" charset="-128"/>
                <a:cs typeface="+mn-cs"/>
              </a:endParaRPr>
            </a:p>
          </p:txBody>
        </p:sp>
        <p:sp>
          <p:nvSpPr>
            <p:cNvPr id="613" name="TextBox 612">
              <a:extLst>
                <a:ext uri="{FF2B5EF4-FFF2-40B4-BE49-F238E27FC236}">
                  <a16:creationId xmlns:a16="http://schemas.microsoft.com/office/drawing/2014/main" id="{69FE9C3A-7BFA-439D-A7DB-4ED56AF5095C}"/>
                </a:ext>
              </a:extLst>
            </p:cNvPr>
            <p:cNvSpPr txBox="1"/>
            <p:nvPr/>
          </p:nvSpPr>
          <p:spPr>
            <a:xfrm>
              <a:off x="8444268" y="3825026"/>
              <a:ext cx="3197530" cy="68480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fr-FR" sz="1200" b="1" i="0" u="none" strike="noStrike" kern="0" cap="none" spc="0" normalizeH="0" baseline="0" noProof="0" dirty="0" err="1">
                  <a:ln>
                    <a:noFill/>
                  </a:ln>
                  <a:solidFill>
                    <a:srgbClr val="004575"/>
                  </a:solidFill>
                  <a:effectLst/>
                  <a:uLnTx/>
                  <a:uFillTx/>
                  <a:ea typeface="ＭＳ Ｐゴシック" pitchFamily="34" charset="-128"/>
                  <a:cs typeface="Arial" panose="020B0604020202020204" pitchFamily="34" charset="0"/>
                </a:rPr>
                <a:t>Technical</a:t>
              </a:r>
              <a:r>
                <a:rPr kumimoji="0" lang="fr-FR" sz="1200" b="1" i="0" u="none" strike="noStrike" kern="0" cap="none" spc="0" normalizeH="0" baseline="0" noProof="0" dirty="0">
                  <a:ln>
                    <a:noFill/>
                  </a:ln>
                  <a:solidFill>
                    <a:srgbClr val="004575"/>
                  </a:solidFill>
                  <a:effectLst/>
                  <a:uLnTx/>
                  <a:uFillTx/>
                  <a:ea typeface="ＭＳ Ｐゴシック" pitchFamily="34" charset="-128"/>
                  <a:cs typeface="Arial" panose="020B0604020202020204" pitchFamily="34" charset="0"/>
                </a:rPr>
                <a:t> experts</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dirty="0">
                  <a:ln>
                    <a:noFill/>
                  </a:ln>
                  <a:solidFill>
                    <a:prstClr val="black"/>
                  </a:solidFill>
                  <a:effectLst/>
                  <a:uLnTx/>
                  <a:uFillTx/>
                  <a:ea typeface="ＭＳ Ｐゴシック" pitchFamily="34" charset="-128"/>
                  <a:cs typeface="+mn-cs"/>
                </a:rPr>
                <a:t>Support the delivery team on all technical aspects </a:t>
              </a:r>
            </a:p>
          </p:txBody>
        </p:sp>
        <p:pic>
          <p:nvPicPr>
            <p:cNvPr id="614" name="Graphic 613">
              <a:extLst>
                <a:ext uri="{FF2B5EF4-FFF2-40B4-BE49-F238E27FC236}">
                  <a16:creationId xmlns:a16="http://schemas.microsoft.com/office/drawing/2014/main" id="{65337FBC-7D2E-4804-8FA8-B3F74CCA0844}"/>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751608" y="3867720"/>
              <a:ext cx="599414" cy="599414"/>
            </a:xfrm>
            <a:prstGeom prst="rect">
              <a:avLst/>
            </a:prstGeom>
          </p:spPr>
        </p:pic>
      </p:grpSp>
    </p:spTree>
    <p:extLst>
      <p:ext uri="{BB962C8B-B14F-4D97-AF65-F5344CB8AC3E}">
        <p14:creationId xmlns:p14="http://schemas.microsoft.com/office/powerpoint/2010/main" val="3024759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
            <a:extLst>
              <a:ext uri="{FF2B5EF4-FFF2-40B4-BE49-F238E27FC236}">
                <a16:creationId xmlns:a16="http://schemas.microsoft.com/office/drawing/2014/main" id="{C8A30252-E68F-47B6-8DF4-E2AB3844ADAD}"/>
              </a:ext>
            </a:extLst>
          </p:cNvPr>
          <p:cNvSpPr txBox="1">
            <a:spLocks/>
          </p:cNvSpPr>
          <p:nvPr/>
        </p:nvSpPr>
        <p:spPr>
          <a:xfrm>
            <a:off x="6861932" y="10161"/>
            <a:ext cx="5088936" cy="1104900"/>
          </a:xfrm>
          <a:prstGeom prst="rect">
            <a:avLst/>
          </a:prstGeom>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067" b="1"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fr-FR" kern="0" dirty="0" err="1">
                <a:solidFill>
                  <a:schemeClr val="bg2"/>
                </a:solidFill>
                <a:latin typeface="+mn-lt"/>
              </a:rPr>
              <a:t>Scrum</a:t>
            </a:r>
            <a:r>
              <a:rPr lang="fr-FR" kern="0" dirty="0">
                <a:solidFill>
                  <a:schemeClr val="bg2"/>
                </a:solidFill>
                <a:latin typeface="+mn-lt"/>
              </a:rPr>
              <a:t> Master</a:t>
            </a:r>
          </a:p>
        </p:txBody>
      </p:sp>
      <p:pic>
        <p:nvPicPr>
          <p:cNvPr id="24" name="Picture 23">
            <a:extLst>
              <a:ext uri="{FF2B5EF4-FFF2-40B4-BE49-F238E27FC236}">
                <a16:creationId xmlns:a16="http://schemas.microsoft.com/office/drawing/2014/main" id="{41683928-6E87-4E3E-AFCE-F902E54EFE2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373"/>
          <a:stretch/>
        </p:blipFill>
        <p:spPr>
          <a:xfrm>
            <a:off x="0" y="0"/>
            <a:ext cx="5606513" cy="6905722"/>
          </a:xfrm>
          <a:prstGeom prst="rect">
            <a:avLst/>
          </a:prstGeom>
        </p:spPr>
      </p:pic>
      <p:grpSp>
        <p:nvGrpSpPr>
          <p:cNvPr id="46" name="Group 45">
            <a:extLst>
              <a:ext uri="{FF2B5EF4-FFF2-40B4-BE49-F238E27FC236}">
                <a16:creationId xmlns:a16="http://schemas.microsoft.com/office/drawing/2014/main" id="{D0FF01EC-F9A7-4081-9F15-3EDC1123AD94}"/>
              </a:ext>
            </a:extLst>
          </p:cNvPr>
          <p:cNvGrpSpPr/>
          <p:nvPr/>
        </p:nvGrpSpPr>
        <p:grpSpPr>
          <a:xfrm>
            <a:off x="5738148" y="1405655"/>
            <a:ext cx="6178853" cy="847178"/>
            <a:chOff x="5738148" y="1207535"/>
            <a:chExt cx="6178853" cy="847178"/>
          </a:xfrm>
        </p:grpSpPr>
        <p:grpSp>
          <p:nvGrpSpPr>
            <p:cNvPr id="25" name="Group 24">
              <a:extLst>
                <a:ext uri="{FF2B5EF4-FFF2-40B4-BE49-F238E27FC236}">
                  <a16:creationId xmlns:a16="http://schemas.microsoft.com/office/drawing/2014/main" id="{A9EB4C2E-AAAE-4847-80E6-78409615D171}"/>
                </a:ext>
              </a:extLst>
            </p:cNvPr>
            <p:cNvGrpSpPr/>
            <p:nvPr/>
          </p:nvGrpSpPr>
          <p:grpSpPr>
            <a:xfrm>
              <a:off x="5738148" y="1213252"/>
              <a:ext cx="1399252" cy="835745"/>
              <a:chOff x="64230" y="2441807"/>
              <a:chExt cx="1399252" cy="835745"/>
            </a:xfrm>
          </p:grpSpPr>
          <p:pic>
            <p:nvPicPr>
              <p:cNvPr id="26" name="Graphic 25">
                <a:extLst>
                  <a:ext uri="{FF2B5EF4-FFF2-40B4-BE49-F238E27FC236}">
                    <a16:creationId xmlns:a16="http://schemas.microsoft.com/office/drawing/2014/main" id="{DEB09673-E99A-45FA-AFA3-AEAF9E247585}"/>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4283" y="2441807"/>
                <a:ext cx="450000" cy="450000"/>
              </a:xfrm>
              <a:prstGeom prst="rect">
                <a:avLst/>
              </a:prstGeom>
            </p:spPr>
          </p:pic>
          <p:sp>
            <p:nvSpPr>
              <p:cNvPr id="27" name="TextBox 26">
                <a:extLst>
                  <a:ext uri="{FF2B5EF4-FFF2-40B4-BE49-F238E27FC236}">
                    <a16:creationId xmlns:a16="http://schemas.microsoft.com/office/drawing/2014/main" id="{A77BDB7B-EE94-47A5-A496-C904D8903446}"/>
                  </a:ext>
                </a:extLst>
              </p:cNvPr>
              <p:cNvSpPr txBox="1"/>
              <p:nvPr/>
            </p:nvSpPr>
            <p:spPr>
              <a:xfrm>
                <a:off x="64230" y="2815887"/>
                <a:ext cx="1399252" cy="461665"/>
              </a:xfrm>
              <a:prstGeom prst="rect">
                <a:avLst/>
              </a:prstGeom>
              <a:noFill/>
            </p:spPr>
            <p:txBody>
              <a:bodyPr wrap="square" rtlCol="0">
                <a:spAutoFit/>
              </a:bodyPr>
              <a:lstStyle/>
              <a:p>
                <a:pPr algn="ctr"/>
                <a:r>
                  <a:rPr lang="en-US" sz="1200" b="1">
                    <a:solidFill>
                      <a:schemeClr val="accent1"/>
                    </a:solidFill>
                  </a:rPr>
                  <a:t>Guardian of the methodology</a:t>
                </a:r>
              </a:p>
            </p:txBody>
          </p:sp>
        </p:grpSp>
        <p:sp>
          <p:nvSpPr>
            <p:cNvPr id="28" name="Rectangle 38">
              <a:extLst>
                <a:ext uri="{FF2B5EF4-FFF2-40B4-BE49-F238E27FC236}">
                  <a16:creationId xmlns:a16="http://schemas.microsoft.com/office/drawing/2014/main" id="{D0028840-99F5-422E-999D-2C809D33558E}"/>
                </a:ext>
              </a:extLst>
            </p:cNvPr>
            <p:cNvSpPr/>
            <p:nvPr/>
          </p:nvSpPr>
          <p:spPr bwMode="auto">
            <a:xfrm>
              <a:off x="7055717" y="1207535"/>
              <a:ext cx="4861284" cy="847178"/>
            </a:xfrm>
            <a:prstGeom prst="roundRect">
              <a:avLst>
                <a:gd name="adj" fmla="val 4945"/>
              </a:avLst>
            </a:prstGeom>
            <a:noFill/>
            <a:ln w="6350" algn="ctr">
              <a:noFill/>
              <a:miter lim="800000"/>
              <a:headEnd/>
              <a:tailEnd/>
            </a:ln>
            <a:effectLst/>
          </p:spPr>
          <p:txBody>
            <a:bodyPr lIns="108000" tIns="36000" rIns="36000" bIns="36000" rtlCol="0" anchor="ctr"/>
            <a:lstStyle/>
            <a:p>
              <a:pPr marL="171450" indent="-171450">
                <a:spcBef>
                  <a:spcPts val="600"/>
                </a:spcBef>
                <a:buFont typeface="Arial" panose="020B0604020202020204" pitchFamily="34" charset="0"/>
                <a:buChar char="•"/>
              </a:pPr>
              <a:r>
                <a:rPr lang="en-US" sz="1200" dirty="0"/>
                <a:t>Organizes and facilitates Scrum ceremonies</a:t>
              </a:r>
            </a:p>
            <a:p>
              <a:pPr marL="171450" indent="-171450">
                <a:spcBef>
                  <a:spcPts val="600"/>
                </a:spcBef>
                <a:buFont typeface="Arial" panose="020B0604020202020204" pitchFamily="34" charset="0"/>
                <a:buChar char="•"/>
              </a:pPr>
              <a:r>
                <a:rPr lang="en-US" sz="1200" dirty="0"/>
                <a:t>Ensures that the </a:t>
              </a:r>
              <a:r>
                <a:rPr lang="en-US" sz="1200" b="1" dirty="0"/>
                <a:t>methodology is understood and adopted </a:t>
              </a:r>
              <a:r>
                <a:rPr lang="en-US" sz="1200" dirty="0"/>
                <a:t>by the development teams</a:t>
              </a:r>
            </a:p>
          </p:txBody>
        </p:sp>
      </p:grpSp>
      <p:grpSp>
        <p:nvGrpSpPr>
          <p:cNvPr id="43" name="Group 42">
            <a:extLst>
              <a:ext uri="{FF2B5EF4-FFF2-40B4-BE49-F238E27FC236}">
                <a16:creationId xmlns:a16="http://schemas.microsoft.com/office/drawing/2014/main" id="{0DE93D1C-D99D-4E36-B855-C1903DF9C1ED}"/>
              </a:ext>
            </a:extLst>
          </p:cNvPr>
          <p:cNvGrpSpPr/>
          <p:nvPr/>
        </p:nvGrpSpPr>
        <p:grpSpPr>
          <a:xfrm>
            <a:off x="5977552" y="2622971"/>
            <a:ext cx="5939449" cy="1252300"/>
            <a:chOff x="5977552" y="2405300"/>
            <a:chExt cx="5939449" cy="1252300"/>
          </a:xfrm>
        </p:grpSpPr>
        <p:grpSp>
          <p:nvGrpSpPr>
            <p:cNvPr id="29" name="Group 28">
              <a:extLst>
                <a:ext uri="{FF2B5EF4-FFF2-40B4-BE49-F238E27FC236}">
                  <a16:creationId xmlns:a16="http://schemas.microsoft.com/office/drawing/2014/main" id="{0A9A84BD-941B-4C84-BEDB-1FE26B29FAAE}"/>
                </a:ext>
              </a:extLst>
            </p:cNvPr>
            <p:cNvGrpSpPr/>
            <p:nvPr/>
          </p:nvGrpSpPr>
          <p:grpSpPr>
            <a:xfrm>
              <a:off x="5977552" y="2682619"/>
              <a:ext cx="920445" cy="697662"/>
              <a:chOff x="303638" y="1264736"/>
              <a:chExt cx="920445" cy="697662"/>
            </a:xfrm>
          </p:grpSpPr>
          <p:sp>
            <p:nvSpPr>
              <p:cNvPr id="30" name="TextBox 29">
                <a:extLst>
                  <a:ext uri="{FF2B5EF4-FFF2-40B4-BE49-F238E27FC236}">
                    <a16:creationId xmlns:a16="http://schemas.microsoft.com/office/drawing/2014/main" id="{AC267481-2A3B-4C81-B51E-7C3A8F2BC954}"/>
                  </a:ext>
                </a:extLst>
              </p:cNvPr>
              <p:cNvSpPr txBox="1"/>
              <p:nvPr/>
            </p:nvSpPr>
            <p:spPr>
              <a:xfrm>
                <a:off x="303638" y="1685399"/>
                <a:ext cx="920445" cy="276999"/>
              </a:xfrm>
              <a:prstGeom prst="rect">
                <a:avLst/>
              </a:prstGeom>
              <a:noFill/>
            </p:spPr>
            <p:txBody>
              <a:bodyPr wrap="none" rtlCol="0">
                <a:spAutoFit/>
              </a:bodyPr>
              <a:lstStyle/>
              <a:p>
                <a:pPr algn="ctr"/>
                <a:r>
                  <a:rPr lang="en-US" sz="1200" b="1">
                    <a:solidFill>
                      <a:schemeClr val="accent1"/>
                    </a:solidFill>
                  </a:rPr>
                  <a:t>Facilitator</a:t>
                </a:r>
              </a:p>
            </p:txBody>
          </p:sp>
          <p:pic>
            <p:nvPicPr>
              <p:cNvPr id="31" name="Graphic 30">
                <a:extLst>
                  <a:ext uri="{FF2B5EF4-FFF2-40B4-BE49-F238E27FC236}">
                    <a16:creationId xmlns:a16="http://schemas.microsoft.com/office/drawing/2014/main" id="{FEB8717F-C0D9-42E4-BF6F-C113FE14370E}"/>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42871" y="1264736"/>
                <a:ext cx="450326" cy="450326"/>
              </a:xfrm>
              <a:prstGeom prst="rect">
                <a:avLst/>
              </a:prstGeom>
            </p:spPr>
          </p:pic>
        </p:grpSp>
        <p:sp>
          <p:nvSpPr>
            <p:cNvPr id="32" name="Rectangle 38">
              <a:extLst>
                <a:ext uri="{FF2B5EF4-FFF2-40B4-BE49-F238E27FC236}">
                  <a16:creationId xmlns:a16="http://schemas.microsoft.com/office/drawing/2014/main" id="{9B2D77AE-E2EB-4DBA-9647-6B65E6E83055}"/>
                </a:ext>
              </a:extLst>
            </p:cNvPr>
            <p:cNvSpPr/>
            <p:nvPr/>
          </p:nvSpPr>
          <p:spPr bwMode="auto">
            <a:xfrm>
              <a:off x="7055717" y="2405300"/>
              <a:ext cx="4861284" cy="1252300"/>
            </a:xfrm>
            <a:prstGeom prst="roundRect">
              <a:avLst>
                <a:gd name="adj" fmla="val 4945"/>
              </a:avLst>
            </a:prstGeom>
            <a:noFill/>
            <a:ln w="6350" algn="ctr">
              <a:noFill/>
              <a:miter lim="800000"/>
              <a:headEnd/>
              <a:tailEnd/>
            </a:ln>
            <a:effectLst/>
          </p:spPr>
          <p:txBody>
            <a:bodyPr lIns="108000" tIns="36000" rIns="36000" bIns="36000" rtlCol="0" anchor="ctr"/>
            <a:lstStyle/>
            <a:p>
              <a:pPr marL="171450" indent="-171450">
                <a:spcBef>
                  <a:spcPts val="600"/>
                </a:spcBef>
                <a:buFont typeface="Arial" panose="020B0604020202020204" pitchFamily="34" charset="0"/>
                <a:buChar char="•"/>
              </a:pPr>
              <a:r>
                <a:rPr lang="en-US" sz="1200"/>
                <a:t>Removes obstacles by </a:t>
              </a:r>
              <a:r>
                <a:rPr lang="en-US" sz="1200" b="1"/>
                <a:t>taking into account the problems that arise at any point during the project in order to solve them as quickly as possible </a:t>
              </a:r>
            </a:p>
            <a:p>
              <a:pPr marL="171450" indent="-171450">
                <a:spcBef>
                  <a:spcPts val="600"/>
                </a:spcBef>
                <a:buFont typeface="Arial" panose="020B0604020202020204" pitchFamily="34" charset="0"/>
                <a:buChar char="•"/>
              </a:pPr>
              <a:r>
                <a:rPr lang="en-US" sz="1200"/>
                <a:t>He is </a:t>
              </a:r>
              <a:r>
                <a:rPr lang="en-US" sz="1200" b="1"/>
                <a:t>the servant leader</a:t>
              </a:r>
              <a:r>
                <a:rPr lang="en-US" sz="1200"/>
                <a:t>, which is not only reflected as a type of support, but also in the definition of daily activities</a:t>
              </a:r>
            </a:p>
          </p:txBody>
        </p:sp>
      </p:grpSp>
      <p:grpSp>
        <p:nvGrpSpPr>
          <p:cNvPr id="44" name="Group 43">
            <a:extLst>
              <a:ext uri="{FF2B5EF4-FFF2-40B4-BE49-F238E27FC236}">
                <a16:creationId xmlns:a16="http://schemas.microsoft.com/office/drawing/2014/main" id="{7C5912D7-F258-456D-8C98-11ECA585FC15}"/>
              </a:ext>
            </a:extLst>
          </p:cNvPr>
          <p:cNvGrpSpPr/>
          <p:nvPr/>
        </p:nvGrpSpPr>
        <p:grpSpPr>
          <a:xfrm>
            <a:off x="6110602" y="4245409"/>
            <a:ext cx="5806399" cy="679572"/>
            <a:chOff x="6110602" y="4008187"/>
            <a:chExt cx="5806399" cy="679572"/>
          </a:xfrm>
        </p:grpSpPr>
        <p:grpSp>
          <p:nvGrpSpPr>
            <p:cNvPr id="33" name="Group 32">
              <a:extLst>
                <a:ext uri="{FF2B5EF4-FFF2-40B4-BE49-F238E27FC236}">
                  <a16:creationId xmlns:a16="http://schemas.microsoft.com/office/drawing/2014/main" id="{CCA662FE-0377-43F9-9B76-BE43E4E53F4B}"/>
                </a:ext>
              </a:extLst>
            </p:cNvPr>
            <p:cNvGrpSpPr/>
            <p:nvPr/>
          </p:nvGrpSpPr>
          <p:grpSpPr>
            <a:xfrm>
              <a:off x="6110602" y="4008187"/>
              <a:ext cx="654345" cy="679572"/>
              <a:chOff x="436682" y="3961816"/>
              <a:chExt cx="654345" cy="679572"/>
            </a:xfrm>
          </p:grpSpPr>
          <p:pic>
            <p:nvPicPr>
              <p:cNvPr id="34" name="Graphic 33">
                <a:extLst>
                  <a:ext uri="{FF2B5EF4-FFF2-40B4-BE49-F238E27FC236}">
                    <a16:creationId xmlns:a16="http://schemas.microsoft.com/office/drawing/2014/main" id="{E2556836-6D95-4F61-84FE-4E947BA88150}"/>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44216" y="3961816"/>
                <a:ext cx="450000" cy="450000"/>
              </a:xfrm>
              <a:prstGeom prst="rect">
                <a:avLst/>
              </a:prstGeom>
            </p:spPr>
          </p:pic>
          <p:sp>
            <p:nvSpPr>
              <p:cNvPr id="35" name="TextBox 34">
                <a:extLst>
                  <a:ext uri="{FF2B5EF4-FFF2-40B4-BE49-F238E27FC236}">
                    <a16:creationId xmlns:a16="http://schemas.microsoft.com/office/drawing/2014/main" id="{2156ADBB-7868-4685-AD35-2D2D7E8BC3FB}"/>
                  </a:ext>
                </a:extLst>
              </p:cNvPr>
              <p:cNvSpPr txBox="1"/>
              <p:nvPr/>
            </p:nvSpPr>
            <p:spPr>
              <a:xfrm>
                <a:off x="436682" y="4364389"/>
                <a:ext cx="654345" cy="276999"/>
              </a:xfrm>
              <a:prstGeom prst="rect">
                <a:avLst/>
              </a:prstGeom>
              <a:noFill/>
            </p:spPr>
            <p:txBody>
              <a:bodyPr wrap="none" rtlCol="0">
                <a:spAutoFit/>
              </a:bodyPr>
              <a:lstStyle/>
              <a:p>
                <a:pPr algn="ctr"/>
                <a:r>
                  <a:rPr lang="en-US" sz="1200" b="1">
                    <a:solidFill>
                      <a:schemeClr val="accent1"/>
                    </a:solidFill>
                  </a:rPr>
                  <a:t>Coach</a:t>
                </a:r>
              </a:p>
            </p:txBody>
          </p:sp>
        </p:grpSp>
        <p:sp>
          <p:nvSpPr>
            <p:cNvPr id="36" name="Rectangle 38">
              <a:extLst>
                <a:ext uri="{FF2B5EF4-FFF2-40B4-BE49-F238E27FC236}">
                  <a16:creationId xmlns:a16="http://schemas.microsoft.com/office/drawing/2014/main" id="{CA419A18-E317-4EFA-BAE5-4B4C535E4F17}"/>
                </a:ext>
              </a:extLst>
            </p:cNvPr>
            <p:cNvSpPr/>
            <p:nvPr/>
          </p:nvSpPr>
          <p:spPr bwMode="auto">
            <a:xfrm>
              <a:off x="7055717" y="4030618"/>
              <a:ext cx="4861284" cy="634710"/>
            </a:xfrm>
            <a:prstGeom prst="roundRect">
              <a:avLst>
                <a:gd name="adj" fmla="val 4945"/>
              </a:avLst>
            </a:prstGeom>
            <a:noFill/>
            <a:ln w="6350" algn="ctr">
              <a:noFill/>
              <a:miter lim="800000"/>
              <a:headEnd/>
              <a:tailEnd/>
            </a:ln>
            <a:effectLst/>
          </p:spPr>
          <p:txBody>
            <a:bodyPr lIns="108000" tIns="36000" rIns="36000" bIns="36000" rtlCol="0" anchor="ctr"/>
            <a:lstStyle/>
            <a:p>
              <a:pPr marL="171450" indent="-171450">
                <a:spcBef>
                  <a:spcPts val="600"/>
                </a:spcBef>
                <a:buFont typeface="Arial" panose="020B0604020202020204" pitchFamily="34" charset="0"/>
                <a:buChar char="•"/>
              </a:pPr>
              <a:r>
                <a:rPr lang="en-US" sz="1200" b="1">
                  <a:cs typeface="Calibri" panose="020F0502020204030204" pitchFamily="34" charset="0"/>
                </a:rPr>
                <a:t>Is not the project manager</a:t>
              </a:r>
              <a:r>
                <a:rPr lang="en-US" sz="1200">
                  <a:cs typeface="Calibri" panose="020F0502020204030204" pitchFamily="34" charset="0"/>
                </a:rPr>
                <a:t>: does not manage, does not enforce and does not force</a:t>
              </a:r>
            </a:p>
            <a:p>
              <a:pPr marL="171450" indent="-171450">
                <a:spcBef>
                  <a:spcPts val="600"/>
                </a:spcBef>
                <a:buFont typeface="Arial" panose="020B0604020202020204" pitchFamily="34" charset="0"/>
                <a:buChar char="•"/>
              </a:pPr>
              <a:r>
                <a:rPr lang="en-US" sz="1200">
                  <a:cs typeface="Calibri" panose="020F0502020204030204" pitchFamily="34" charset="0"/>
                </a:rPr>
                <a:t>He trains and informs stakeholders on the Scrum method</a:t>
              </a:r>
            </a:p>
          </p:txBody>
        </p:sp>
      </p:grpSp>
      <p:grpSp>
        <p:nvGrpSpPr>
          <p:cNvPr id="45" name="Group 44">
            <a:extLst>
              <a:ext uri="{FF2B5EF4-FFF2-40B4-BE49-F238E27FC236}">
                <a16:creationId xmlns:a16="http://schemas.microsoft.com/office/drawing/2014/main" id="{F118203B-0AA1-4601-9F1E-EC16397C5843}"/>
              </a:ext>
            </a:extLst>
          </p:cNvPr>
          <p:cNvGrpSpPr/>
          <p:nvPr/>
        </p:nvGrpSpPr>
        <p:grpSpPr>
          <a:xfrm>
            <a:off x="5969537" y="5295119"/>
            <a:ext cx="5947464" cy="698709"/>
            <a:chOff x="5969537" y="5295119"/>
            <a:chExt cx="5947464" cy="698709"/>
          </a:xfrm>
        </p:grpSpPr>
        <p:grpSp>
          <p:nvGrpSpPr>
            <p:cNvPr id="37" name="Group 36">
              <a:extLst>
                <a:ext uri="{FF2B5EF4-FFF2-40B4-BE49-F238E27FC236}">
                  <a16:creationId xmlns:a16="http://schemas.microsoft.com/office/drawing/2014/main" id="{6C878318-8B97-42F2-AA3C-F0DB6663AF95}"/>
                </a:ext>
              </a:extLst>
            </p:cNvPr>
            <p:cNvGrpSpPr/>
            <p:nvPr/>
          </p:nvGrpSpPr>
          <p:grpSpPr>
            <a:xfrm>
              <a:off x="5969537" y="5295119"/>
              <a:ext cx="936475" cy="698709"/>
              <a:chOff x="295619" y="5209598"/>
              <a:chExt cx="936475" cy="698709"/>
            </a:xfrm>
          </p:grpSpPr>
          <p:pic>
            <p:nvPicPr>
              <p:cNvPr id="38" name="Graphic 37">
                <a:extLst>
                  <a:ext uri="{FF2B5EF4-FFF2-40B4-BE49-F238E27FC236}">
                    <a16:creationId xmlns:a16="http://schemas.microsoft.com/office/drawing/2014/main" id="{250E0E29-4F1E-4C56-AE81-9E87850AA4A7}"/>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99837" y="5209598"/>
                <a:ext cx="450000" cy="450000"/>
              </a:xfrm>
              <a:prstGeom prst="rect">
                <a:avLst/>
              </a:prstGeom>
            </p:spPr>
          </p:pic>
          <p:sp>
            <p:nvSpPr>
              <p:cNvPr id="39" name="TextBox 38">
                <a:extLst>
                  <a:ext uri="{FF2B5EF4-FFF2-40B4-BE49-F238E27FC236}">
                    <a16:creationId xmlns:a16="http://schemas.microsoft.com/office/drawing/2014/main" id="{274C7A6D-1C3E-41B3-8F2F-5952EBF2DA48}"/>
                  </a:ext>
                </a:extLst>
              </p:cNvPr>
              <p:cNvSpPr txBox="1"/>
              <p:nvPr/>
            </p:nvSpPr>
            <p:spPr>
              <a:xfrm>
                <a:off x="295619" y="5631308"/>
                <a:ext cx="936475" cy="276999"/>
              </a:xfrm>
              <a:prstGeom prst="rect">
                <a:avLst/>
              </a:prstGeom>
              <a:noFill/>
            </p:spPr>
            <p:txBody>
              <a:bodyPr wrap="none" rtlCol="0">
                <a:spAutoFit/>
              </a:bodyPr>
              <a:lstStyle/>
              <a:p>
                <a:pPr algn="ctr"/>
                <a:r>
                  <a:rPr lang="en-US" sz="1200" b="1">
                    <a:solidFill>
                      <a:schemeClr val="accent1"/>
                    </a:solidFill>
                  </a:rPr>
                  <a:t>Moderator</a:t>
                </a:r>
              </a:p>
            </p:txBody>
          </p:sp>
        </p:grpSp>
        <p:sp>
          <p:nvSpPr>
            <p:cNvPr id="40" name="Rectangle 38">
              <a:extLst>
                <a:ext uri="{FF2B5EF4-FFF2-40B4-BE49-F238E27FC236}">
                  <a16:creationId xmlns:a16="http://schemas.microsoft.com/office/drawing/2014/main" id="{39D8DFD7-DC34-4F83-9BD5-01B8B1DC3EDB}"/>
                </a:ext>
              </a:extLst>
            </p:cNvPr>
            <p:cNvSpPr/>
            <p:nvPr/>
          </p:nvSpPr>
          <p:spPr bwMode="auto">
            <a:xfrm>
              <a:off x="7055717" y="5327118"/>
              <a:ext cx="4861284" cy="634710"/>
            </a:xfrm>
            <a:prstGeom prst="roundRect">
              <a:avLst>
                <a:gd name="adj" fmla="val 4945"/>
              </a:avLst>
            </a:prstGeom>
            <a:noFill/>
            <a:ln w="6350" algn="ctr">
              <a:noFill/>
              <a:miter lim="800000"/>
              <a:headEnd/>
              <a:tailEnd/>
            </a:ln>
            <a:effectLst/>
          </p:spPr>
          <p:txBody>
            <a:bodyPr lIns="108000" tIns="36000" rIns="36000" bIns="36000" rtlCol="0" anchor="ctr"/>
            <a:lstStyle/>
            <a:p>
              <a:pPr marL="171450" indent="-171450">
                <a:spcBef>
                  <a:spcPts val="600"/>
                </a:spcBef>
                <a:buFont typeface="Arial" panose="020B0604020202020204" pitchFamily="34" charset="0"/>
                <a:buChar char="•"/>
              </a:pPr>
              <a:r>
                <a:rPr lang="en-US" sz="1200" b="1"/>
                <a:t>Ensures</a:t>
              </a:r>
              <a:r>
                <a:rPr lang="en-US" sz="1200"/>
                <a:t> that the </a:t>
              </a:r>
              <a:r>
                <a:rPr lang="en-US" sz="1200" b="1"/>
                <a:t>interactions</a:t>
              </a:r>
              <a:r>
                <a:rPr lang="en-US" sz="1200"/>
                <a:t> within the team are effective</a:t>
              </a:r>
            </a:p>
            <a:p>
              <a:pPr marL="171450" indent="-171450">
                <a:spcBef>
                  <a:spcPts val="600"/>
                </a:spcBef>
                <a:buFont typeface="Arial" panose="020B0604020202020204" pitchFamily="34" charset="0"/>
                <a:buChar char="•"/>
              </a:pPr>
              <a:r>
                <a:rPr lang="en-US" sz="1200"/>
                <a:t>Helps the team to constantly improve</a:t>
              </a:r>
            </a:p>
          </p:txBody>
        </p:sp>
      </p:grpSp>
      <p:pic>
        <p:nvPicPr>
          <p:cNvPr id="41" name="Graphic 40">
            <a:extLst>
              <a:ext uri="{FF2B5EF4-FFF2-40B4-BE49-F238E27FC236}">
                <a16:creationId xmlns:a16="http://schemas.microsoft.com/office/drawing/2014/main" id="{AE4A3FAD-288A-4B17-8805-80FEC2A3E5E3}"/>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766765" y="121307"/>
            <a:ext cx="862286" cy="862286"/>
          </a:xfrm>
          <a:prstGeom prst="rect">
            <a:avLst/>
          </a:prstGeom>
        </p:spPr>
      </p:pic>
    </p:spTree>
    <p:extLst>
      <p:ext uri="{BB962C8B-B14F-4D97-AF65-F5344CB8AC3E}">
        <p14:creationId xmlns:p14="http://schemas.microsoft.com/office/powerpoint/2010/main" val="1459316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DF71350-4412-4D3B-A047-4A8C977A93A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6739" y="0"/>
            <a:ext cx="5570793" cy="6858000"/>
          </a:xfrm>
          <a:prstGeom prst="rect">
            <a:avLst/>
          </a:prstGeom>
        </p:spPr>
      </p:pic>
      <p:sp>
        <p:nvSpPr>
          <p:cNvPr id="47" name="Title 2">
            <a:extLst>
              <a:ext uri="{FF2B5EF4-FFF2-40B4-BE49-F238E27FC236}">
                <a16:creationId xmlns:a16="http://schemas.microsoft.com/office/drawing/2014/main" id="{E6CA4913-0893-442E-91AA-200626BAF0CA}"/>
              </a:ext>
            </a:extLst>
          </p:cNvPr>
          <p:cNvSpPr txBox="1">
            <a:spLocks/>
          </p:cNvSpPr>
          <p:nvPr/>
        </p:nvSpPr>
        <p:spPr>
          <a:xfrm>
            <a:off x="6960579" y="0"/>
            <a:ext cx="5231422" cy="1104900"/>
          </a:xfrm>
          <a:prstGeom prst="rect">
            <a:avLst/>
          </a:prstGeom>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067" b="1"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kern="0" dirty="0">
                <a:solidFill>
                  <a:schemeClr val="bg2"/>
                </a:solidFill>
                <a:latin typeface="+mj-lt"/>
              </a:rPr>
              <a:t>Product Owner</a:t>
            </a:r>
          </a:p>
        </p:txBody>
      </p:sp>
      <p:pic>
        <p:nvPicPr>
          <p:cNvPr id="48" name="Picture 47">
            <a:extLst>
              <a:ext uri="{FF2B5EF4-FFF2-40B4-BE49-F238E27FC236}">
                <a16:creationId xmlns:a16="http://schemas.microsoft.com/office/drawing/2014/main" id="{EB654008-F85E-453B-9F5D-27E1CFB4E1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02143" y="123938"/>
            <a:ext cx="856556" cy="857024"/>
          </a:xfrm>
          <a:prstGeom prst="rect">
            <a:avLst/>
          </a:prstGeom>
        </p:spPr>
      </p:pic>
      <p:grpSp>
        <p:nvGrpSpPr>
          <p:cNvPr id="49" name="Group 48">
            <a:extLst>
              <a:ext uri="{FF2B5EF4-FFF2-40B4-BE49-F238E27FC236}">
                <a16:creationId xmlns:a16="http://schemas.microsoft.com/office/drawing/2014/main" id="{F2F5E362-CD96-4B6F-A46B-DF2D2948259A}"/>
              </a:ext>
            </a:extLst>
          </p:cNvPr>
          <p:cNvGrpSpPr/>
          <p:nvPr/>
        </p:nvGrpSpPr>
        <p:grpSpPr>
          <a:xfrm>
            <a:off x="6045815" y="1034708"/>
            <a:ext cx="6003699" cy="830714"/>
            <a:chOff x="407024" y="1034708"/>
            <a:chExt cx="6003699" cy="830714"/>
          </a:xfrm>
        </p:grpSpPr>
        <p:sp>
          <p:nvSpPr>
            <p:cNvPr id="50" name="Rectangle 38">
              <a:extLst>
                <a:ext uri="{FF2B5EF4-FFF2-40B4-BE49-F238E27FC236}">
                  <a16:creationId xmlns:a16="http://schemas.microsoft.com/office/drawing/2014/main" id="{1227543F-F72E-43A6-95F8-000185DAF75D}"/>
                </a:ext>
              </a:extLst>
            </p:cNvPr>
            <p:cNvSpPr/>
            <p:nvPr/>
          </p:nvSpPr>
          <p:spPr bwMode="auto">
            <a:xfrm>
              <a:off x="1549439" y="1034708"/>
              <a:ext cx="4861284" cy="830714"/>
            </a:xfrm>
            <a:prstGeom prst="roundRect">
              <a:avLst>
                <a:gd name="adj" fmla="val 4945"/>
              </a:avLst>
            </a:prstGeom>
            <a:noFill/>
            <a:ln w="6350" algn="ctr">
              <a:noFill/>
              <a:miter lim="800000"/>
              <a:headEnd/>
              <a:tailEnd/>
            </a:ln>
            <a:effectLst/>
          </p:spPr>
          <p:txBody>
            <a:bodyPr lIns="108000" tIns="36000" rIns="36000" bIns="36000" rtlCol="0" anchor="ctr"/>
            <a:lstStyle/>
            <a:p>
              <a:pPr marL="137846" indent="-137846">
                <a:spcBef>
                  <a:spcPts val="300"/>
                </a:spcBef>
                <a:buFont typeface="Arial" panose="020B0604020202020204" pitchFamily="34" charset="0"/>
                <a:buChar char="•"/>
              </a:pPr>
              <a:r>
                <a:rPr lang="en-US" sz="1000" b="1">
                  <a:cs typeface="Calibri" panose="020F0502020204030204" pitchFamily="34" charset="0"/>
                </a:rPr>
                <a:t>Manages the expectations </a:t>
              </a:r>
              <a:r>
                <a:rPr lang="en-US" sz="1000">
                  <a:cs typeface="Calibri" panose="020F0502020204030204" pitchFamily="34" charset="0"/>
                </a:rPr>
                <a:t>of the stakeholders</a:t>
              </a:r>
            </a:p>
            <a:p>
              <a:pPr marL="137846" indent="-137846">
                <a:spcBef>
                  <a:spcPts val="300"/>
                </a:spcBef>
                <a:buFont typeface="Arial" panose="020B0604020202020204" pitchFamily="34" charset="0"/>
                <a:buChar char="•"/>
              </a:pPr>
              <a:r>
                <a:rPr lang="en-US" sz="1000" b="1">
                  <a:cs typeface="Calibri" panose="020F0502020204030204" pitchFamily="34" charset="0"/>
                </a:rPr>
                <a:t>Represents the users </a:t>
              </a:r>
              <a:r>
                <a:rPr lang="en-US" sz="1000">
                  <a:cs typeface="Calibri" panose="020F0502020204030204" pitchFamily="34" charset="0"/>
                </a:rPr>
                <a:t>of the system</a:t>
              </a:r>
            </a:p>
            <a:p>
              <a:pPr marL="137846" indent="-137846">
                <a:spcBef>
                  <a:spcPts val="300"/>
                </a:spcBef>
                <a:buFont typeface="Arial" panose="020B0604020202020204" pitchFamily="34" charset="0"/>
                <a:buChar char="•"/>
              </a:pPr>
              <a:r>
                <a:rPr lang="en-US" sz="1000" b="1">
                  <a:cs typeface="Calibri" panose="020F0502020204030204" pitchFamily="34" charset="0"/>
                </a:rPr>
                <a:t>Owns</a:t>
              </a:r>
              <a:r>
                <a:rPr lang="en-US" sz="1000">
                  <a:cs typeface="Calibri" panose="020F0502020204030204" pitchFamily="34" charset="0"/>
                </a:rPr>
                <a:t>/Communicates </a:t>
              </a:r>
              <a:r>
                <a:rPr lang="en-US" sz="1000" b="1">
                  <a:cs typeface="Calibri" panose="020F0502020204030204" pitchFamily="34" charset="0"/>
                </a:rPr>
                <a:t>the project vision</a:t>
              </a:r>
            </a:p>
            <a:p>
              <a:pPr marL="137846" indent="-137846">
                <a:spcBef>
                  <a:spcPts val="300"/>
                </a:spcBef>
                <a:buFont typeface="Arial" panose="020B0604020202020204" pitchFamily="34" charset="0"/>
                <a:buChar char="•"/>
              </a:pPr>
              <a:r>
                <a:rPr lang="en-US" sz="1000">
                  <a:cs typeface="Calibri" panose="020F0502020204030204" pitchFamily="34" charset="0"/>
                </a:rPr>
                <a:t>Defines the Sprint objectives</a:t>
              </a:r>
            </a:p>
          </p:txBody>
        </p:sp>
        <p:grpSp>
          <p:nvGrpSpPr>
            <p:cNvPr id="51" name="Group 50">
              <a:extLst>
                <a:ext uri="{FF2B5EF4-FFF2-40B4-BE49-F238E27FC236}">
                  <a16:creationId xmlns:a16="http://schemas.microsoft.com/office/drawing/2014/main" id="{4D49F331-D534-49F6-B7E5-2CA164F90846}"/>
                </a:ext>
              </a:extLst>
            </p:cNvPr>
            <p:cNvGrpSpPr/>
            <p:nvPr/>
          </p:nvGrpSpPr>
          <p:grpSpPr>
            <a:xfrm>
              <a:off x="407024" y="1108289"/>
              <a:ext cx="713657" cy="683552"/>
              <a:chOff x="334802" y="1305296"/>
              <a:chExt cx="713657" cy="683552"/>
            </a:xfrm>
          </p:grpSpPr>
          <p:pic>
            <p:nvPicPr>
              <p:cNvPr id="52" name="Graphic 51">
                <a:extLst>
                  <a:ext uri="{FF2B5EF4-FFF2-40B4-BE49-F238E27FC236}">
                    <a16:creationId xmlns:a16="http://schemas.microsoft.com/office/drawing/2014/main" id="{E68DF911-545C-426F-A11C-602C49E6B75C}"/>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62286" y="1305296"/>
                <a:ext cx="458689" cy="458689"/>
              </a:xfrm>
              <a:prstGeom prst="rect">
                <a:avLst/>
              </a:prstGeom>
            </p:spPr>
          </p:pic>
          <p:sp>
            <p:nvSpPr>
              <p:cNvPr id="53" name="TextBox 52">
                <a:extLst>
                  <a:ext uri="{FF2B5EF4-FFF2-40B4-BE49-F238E27FC236}">
                    <a16:creationId xmlns:a16="http://schemas.microsoft.com/office/drawing/2014/main" id="{477D5B75-2356-4F68-9B4E-620AE5C6E6E4}"/>
                  </a:ext>
                </a:extLst>
              </p:cNvPr>
              <p:cNvSpPr txBox="1"/>
              <p:nvPr/>
            </p:nvSpPr>
            <p:spPr>
              <a:xfrm>
                <a:off x="334802" y="1711849"/>
                <a:ext cx="713657" cy="276999"/>
              </a:xfrm>
              <a:prstGeom prst="rect">
                <a:avLst/>
              </a:prstGeom>
              <a:noFill/>
            </p:spPr>
            <p:txBody>
              <a:bodyPr wrap="none" rtlCol="0">
                <a:spAutoFit/>
              </a:bodyPr>
              <a:lstStyle/>
              <a:p>
                <a:pPr algn="ctr"/>
                <a:r>
                  <a:rPr lang="en-US" sz="1200" b="1">
                    <a:solidFill>
                      <a:schemeClr val="accent1"/>
                    </a:solidFill>
                  </a:rPr>
                  <a:t>Vision</a:t>
                </a:r>
              </a:p>
            </p:txBody>
          </p:sp>
        </p:grpSp>
      </p:grpSp>
      <p:grpSp>
        <p:nvGrpSpPr>
          <p:cNvPr id="54" name="Group 53">
            <a:extLst>
              <a:ext uri="{FF2B5EF4-FFF2-40B4-BE49-F238E27FC236}">
                <a16:creationId xmlns:a16="http://schemas.microsoft.com/office/drawing/2014/main" id="{21F55616-1739-4600-B5BF-9B298DB46669}"/>
              </a:ext>
            </a:extLst>
          </p:cNvPr>
          <p:cNvGrpSpPr/>
          <p:nvPr/>
        </p:nvGrpSpPr>
        <p:grpSpPr>
          <a:xfrm>
            <a:off x="5942425" y="1925173"/>
            <a:ext cx="6107089" cy="799088"/>
            <a:chOff x="303634" y="1996368"/>
            <a:chExt cx="6107089" cy="799088"/>
          </a:xfrm>
        </p:grpSpPr>
        <p:sp>
          <p:nvSpPr>
            <p:cNvPr id="55" name="Rectangle 38">
              <a:extLst>
                <a:ext uri="{FF2B5EF4-FFF2-40B4-BE49-F238E27FC236}">
                  <a16:creationId xmlns:a16="http://schemas.microsoft.com/office/drawing/2014/main" id="{BBA8ABC6-9A1F-47C6-9C5F-C58EF726A70F}"/>
                </a:ext>
              </a:extLst>
            </p:cNvPr>
            <p:cNvSpPr/>
            <p:nvPr/>
          </p:nvSpPr>
          <p:spPr bwMode="auto">
            <a:xfrm>
              <a:off x="1549439" y="1996368"/>
              <a:ext cx="4861284" cy="799088"/>
            </a:xfrm>
            <a:prstGeom prst="roundRect">
              <a:avLst>
                <a:gd name="adj" fmla="val 4945"/>
              </a:avLst>
            </a:prstGeom>
            <a:noFill/>
            <a:ln w="6350" algn="ctr">
              <a:noFill/>
              <a:miter lim="800000"/>
              <a:headEnd/>
              <a:tailEnd/>
            </a:ln>
            <a:effectLst/>
          </p:spPr>
          <p:txBody>
            <a:bodyPr lIns="108000" tIns="36000" rIns="36000" bIns="36000" rtlCol="0" anchor="ctr"/>
            <a:lstStyle/>
            <a:p>
              <a:pPr marL="137846" indent="-137846">
                <a:spcBef>
                  <a:spcPts val="300"/>
                </a:spcBef>
                <a:buFont typeface="Arial" panose="020B0604020202020204" pitchFamily="34" charset="0"/>
                <a:buChar char="•"/>
              </a:pPr>
              <a:r>
                <a:rPr lang="en-US" sz="1000">
                  <a:cs typeface="Calibri" panose="020F0502020204030204" pitchFamily="34" charset="0"/>
                </a:rPr>
                <a:t>Attends daily Scrum meetings</a:t>
              </a:r>
            </a:p>
            <a:p>
              <a:pPr marL="137846" indent="-137846">
                <a:spcBef>
                  <a:spcPts val="300"/>
                </a:spcBef>
                <a:buFont typeface="Arial" panose="020B0604020202020204" pitchFamily="34" charset="0"/>
                <a:buChar char="•"/>
              </a:pPr>
              <a:r>
                <a:rPr lang="en-US" sz="1000" b="1">
                  <a:cs typeface="Calibri" panose="020F0502020204030204" pitchFamily="34" charset="0"/>
                </a:rPr>
                <a:t>Ensures</a:t>
              </a:r>
              <a:r>
                <a:rPr lang="en-US" sz="1000">
                  <a:cs typeface="Calibri" panose="020F0502020204030204" pitchFamily="34" charset="0"/>
                </a:rPr>
                <a:t> that the product backlog is </a:t>
              </a:r>
              <a:r>
                <a:rPr lang="en-US" sz="1000" b="1">
                  <a:cs typeface="Calibri" panose="020F0502020204030204" pitchFamily="34" charset="0"/>
                </a:rPr>
                <a:t>kept up to date</a:t>
              </a:r>
            </a:p>
            <a:p>
              <a:pPr marL="137846" indent="-137846">
                <a:spcBef>
                  <a:spcPts val="300"/>
                </a:spcBef>
                <a:buFont typeface="Arial" panose="020B0604020202020204" pitchFamily="34" charset="0"/>
                <a:buChar char="•"/>
              </a:pPr>
              <a:r>
                <a:rPr lang="en-US" sz="1000" b="1">
                  <a:cs typeface="Calibri" panose="020F0502020204030204" pitchFamily="34" charset="0"/>
                </a:rPr>
                <a:t>Provides guidance </a:t>
              </a:r>
              <a:r>
                <a:rPr lang="en-US" sz="1000">
                  <a:cs typeface="Calibri" panose="020F0502020204030204" pitchFamily="34" charset="0"/>
                </a:rPr>
                <a:t>and clarifications</a:t>
              </a:r>
            </a:p>
            <a:p>
              <a:pPr marL="137846" indent="-137846">
                <a:spcBef>
                  <a:spcPts val="300"/>
                </a:spcBef>
                <a:buFont typeface="Arial" panose="020B0604020202020204" pitchFamily="34" charset="0"/>
                <a:buChar char="•"/>
              </a:pPr>
              <a:r>
                <a:rPr lang="en-US" sz="1000" b="1">
                  <a:cs typeface="Calibri" panose="020F0502020204030204" pitchFamily="34" charset="0"/>
                </a:rPr>
                <a:t>Provides valuable insights </a:t>
              </a:r>
              <a:r>
                <a:rPr lang="en-US" sz="1000">
                  <a:cs typeface="Calibri" panose="020F0502020204030204" pitchFamily="34" charset="0"/>
                </a:rPr>
                <a:t>/ crucial information about the system</a:t>
              </a:r>
            </a:p>
          </p:txBody>
        </p:sp>
        <p:grpSp>
          <p:nvGrpSpPr>
            <p:cNvPr id="56" name="Group 55">
              <a:extLst>
                <a:ext uri="{FF2B5EF4-FFF2-40B4-BE49-F238E27FC236}">
                  <a16:creationId xmlns:a16="http://schemas.microsoft.com/office/drawing/2014/main" id="{435F970E-EFE8-41E7-8690-41570E24CF6F}"/>
                </a:ext>
              </a:extLst>
            </p:cNvPr>
            <p:cNvGrpSpPr/>
            <p:nvPr/>
          </p:nvGrpSpPr>
          <p:grpSpPr>
            <a:xfrm>
              <a:off x="303634" y="2047081"/>
              <a:ext cx="920445" cy="697662"/>
              <a:chOff x="231412" y="2252728"/>
              <a:chExt cx="920445" cy="697662"/>
            </a:xfrm>
          </p:grpSpPr>
          <p:sp>
            <p:nvSpPr>
              <p:cNvPr id="57" name="TextBox 56">
                <a:extLst>
                  <a:ext uri="{FF2B5EF4-FFF2-40B4-BE49-F238E27FC236}">
                    <a16:creationId xmlns:a16="http://schemas.microsoft.com/office/drawing/2014/main" id="{5A40B20E-E036-4864-9327-00FCCA2B8AD0}"/>
                  </a:ext>
                </a:extLst>
              </p:cNvPr>
              <p:cNvSpPr txBox="1"/>
              <p:nvPr/>
            </p:nvSpPr>
            <p:spPr>
              <a:xfrm>
                <a:off x="231412" y="2673391"/>
                <a:ext cx="920445" cy="276999"/>
              </a:xfrm>
              <a:prstGeom prst="rect">
                <a:avLst/>
              </a:prstGeom>
              <a:noFill/>
            </p:spPr>
            <p:txBody>
              <a:bodyPr wrap="none" rtlCol="0">
                <a:spAutoFit/>
              </a:bodyPr>
              <a:lstStyle/>
              <a:p>
                <a:pPr algn="ctr"/>
                <a:r>
                  <a:rPr lang="en-US" sz="1200" b="1">
                    <a:solidFill>
                      <a:schemeClr val="accent1"/>
                    </a:solidFill>
                  </a:rPr>
                  <a:t>Facilitator</a:t>
                </a:r>
              </a:p>
            </p:txBody>
          </p:sp>
          <p:pic>
            <p:nvPicPr>
              <p:cNvPr id="58" name="Graphic 57">
                <a:extLst>
                  <a:ext uri="{FF2B5EF4-FFF2-40B4-BE49-F238E27FC236}">
                    <a16:creationId xmlns:a16="http://schemas.microsoft.com/office/drawing/2014/main" id="{E0180E67-5A3C-4F7B-81CC-71A4293CB2A6}"/>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70649" y="2252728"/>
                <a:ext cx="450326" cy="450326"/>
              </a:xfrm>
              <a:prstGeom prst="rect">
                <a:avLst/>
              </a:prstGeom>
            </p:spPr>
          </p:pic>
        </p:grpSp>
      </p:grpSp>
      <p:grpSp>
        <p:nvGrpSpPr>
          <p:cNvPr id="59" name="Group 58">
            <a:extLst>
              <a:ext uri="{FF2B5EF4-FFF2-40B4-BE49-F238E27FC236}">
                <a16:creationId xmlns:a16="http://schemas.microsoft.com/office/drawing/2014/main" id="{0BFCA3A1-32C2-434E-8234-377894C883C4}"/>
              </a:ext>
            </a:extLst>
          </p:cNvPr>
          <p:cNvGrpSpPr/>
          <p:nvPr/>
        </p:nvGrpSpPr>
        <p:grpSpPr>
          <a:xfrm>
            <a:off x="5956851" y="2784012"/>
            <a:ext cx="6092663" cy="1196354"/>
            <a:chOff x="318060" y="2814559"/>
            <a:chExt cx="6092663" cy="1196354"/>
          </a:xfrm>
        </p:grpSpPr>
        <p:sp>
          <p:nvSpPr>
            <p:cNvPr id="60" name="Rectangle 38">
              <a:extLst>
                <a:ext uri="{FF2B5EF4-FFF2-40B4-BE49-F238E27FC236}">
                  <a16:creationId xmlns:a16="http://schemas.microsoft.com/office/drawing/2014/main" id="{F8F0C80C-355C-48AD-A273-6B1A5925A236}"/>
                </a:ext>
              </a:extLst>
            </p:cNvPr>
            <p:cNvSpPr/>
            <p:nvPr/>
          </p:nvSpPr>
          <p:spPr bwMode="auto">
            <a:xfrm>
              <a:off x="1549439" y="2814559"/>
              <a:ext cx="4861284" cy="1196354"/>
            </a:xfrm>
            <a:prstGeom prst="roundRect">
              <a:avLst>
                <a:gd name="adj" fmla="val 4945"/>
              </a:avLst>
            </a:prstGeom>
            <a:noFill/>
            <a:ln w="6350" algn="ctr">
              <a:noFill/>
              <a:miter lim="800000"/>
              <a:headEnd/>
              <a:tailEnd/>
            </a:ln>
            <a:effectLst/>
          </p:spPr>
          <p:txBody>
            <a:bodyPr lIns="108000" tIns="36000" rIns="36000" bIns="36000" rtlCol="0" anchor="ctr"/>
            <a:lstStyle/>
            <a:p>
              <a:pPr marL="137846" indent="-137846">
                <a:spcBef>
                  <a:spcPts val="300"/>
                </a:spcBef>
                <a:buFont typeface="Arial" panose="020B0604020202020204" pitchFamily="34" charset="0"/>
                <a:buChar char="•"/>
              </a:pPr>
              <a:r>
                <a:rPr lang="en-US" sz="1000" dirty="0">
                  <a:cs typeface="Calibri" panose="020F0502020204030204" pitchFamily="34" charset="0"/>
                </a:rPr>
                <a:t>Is in </a:t>
              </a:r>
              <a:r>
                <a:rPr lang="en-US" sz="1000" b="1" dirty="0">
                  <a:cs typeface="Calibri" panose="020F0502020204030204" pitchFamily="34" charset="0"/>
                </a:rPr>
                <a:t>charge of the backlog</a:t>
              </a:r>
            </a:p>
            <a:p>
              <a:pPr marL="137846" indent="-137846">
                <a:spcBef>
                  <a:spcPts val="300"/>
                </a:spcBef>
                <a:buFont typeface="Arial" panose="020B0604020202020204" pitchFamily="34" charset="0"/>
                <a:buChar char="•"/>
              </a:pPr>
              <a:r>
                <a:rPr lang="en-US" sz="1000" b="1" dirty="0">
                  <a:cs typeface="Calibri" panose="020F0502020204030204" pitchFamily="34" charset="0"/>
                </a:rPr>
                <a:t>Manages</a:t>
              </a:r>
              <a:r>
                <a:rPr lang="en-US" sz="1000" dirty="0">
                  <a:cs typeface="Calibri" panose="020F0502020204030204" pitchFamily="34" charset="0"/>
                </a:rPr>
                <a:t> and </a:t>
              </a:r>
              <a:r>
                <a:rPr lang="en-US" sz="1000" b="1" dirty="0">
                  <a:cs typeface="Calibri" panose="020F0502020204030204" pitchFamily="34" charset="0"/>
                </a:rPr>
                <a:t>monitors</a:t>
              </a:r>
              <a:r>
                <a:rPr lang="en-US" sz="1000" dirty="0">
                  <a:cs typeface="Calibri" panose="020F0502020204030204" pitchFamily="34" charset="0"/>
                </a:rPr>
                <a:t> the product backlog</a:t>
              </a:r>
            </a:p>
            <a:p>
              <a:pPr marL="137846" indent="-137846">
                <a:spcBef>
                  <a:spcPts val="300"/>
                </a:spcBef>
                <a:buFont typeface="Arial" panose="020B0604020202020204" pitchFamily="34" charset="0"/>
                <a:buChar char="•"/>
              </a:pPr>
              <a:r>
                <a:rPr lang="en-US" sz="1000" dirty="0">
                  <a:cs typeface="Calibri" panose="020F0502020204030204" pitchFamily="34" charset="0"/>
                </a:rPr>
                <a:t>Coordinates and </a:t>
              </a:r>
              <a:r>
                <a:rPr lang="en-US" sz="1000" b="1" dirty="0">
                  <a:cs typeface="Calibri" panose="020F0502020204030204" pitchFamily="34" charset="0"/>
                </a:rPr>
                <a:t>distributes</a:t>
              </a:r>
              <a:r>
                <a:rPr lang="en-US" sz="1000" dirty="0">
                  <a:cs typeface="Calibri" panose="020F0502020204030204" pitchFamily="34" charset="0"/>
                </a:rPr>
                <a:t> expectations among team members, for each stage </a:t>
              </a:r>
            </a:p>
            <a:p>
              <a:pPr marL="137846" indent="-137846">
                <a:spcBef>
                  <a:spcPts val="300"/>
                </a:spcBef>
                <a:buFont typeface="Arial" panose="020B0604020202020204" pitchFamily="34" charset="0"/>
                <a:buChar char="•"/>
              </a:pPr>
              <a:r>
                <a:rPr lang="en-US" sz="1000" b="1" dirty="0">
                  <a:cs typeface="Calibri" panose="020F0502020204030204" pitchFamily="34" charset="0"/>
                </a:rPr>
                <a:t>Takes key decisions </a:t>
              </a:r>
              <a:r>
                <a:rPr lang="en-US" sz="1000" dirty="0">
                  <a:cs typeface="Calibri" panose="020F0502020204030204" pitchFamily="34" charset="0"/>
                </a:rPr>
                <a:t>and sets priorities</a:t>
              </a:r>
            </a:p>
            <a:p>
              <a:pPr marL="137846" indent="-137846">
                <a:spcBef>
                  <a:spcPts val="300"/>
                </a:spcBef>
                <a:buFont typeface="Arial" panose="020B0604020202020204" pitchFamily="34" charset="0"/>
                <a:buChar char="•"/>
              </a:pPr>
              <a:r>
                <a:rPr lang="en-US" sz="1000" b="1" dirty="0">
                  <a:cs typeface="Calibri" panose="020F0502020204030204" pitchFamily="34" charset="0"/>
                </a:rPr>
                <a:t>Defines the acceptance criteria</a:t>
              </a:r>
              <a:r>
                <a:rPr lang="en-US" sz="1000" dirty="0">
                  <a:cs typeface="Calibri" panose="020F0502020204030204" pitchFamily="34" charset="0"/>
                </a:rPr>
                <a:t> for each stage</a:t>
              </a:r>
            </a:p>
          </p:txBody>
        </p:sp>
        <p:grpSp>
          <p:nvGrpSpPr>
            <p:cNvPr id="61" name="Group 60">
              <a:extLst>
                <a:ext uri="{FF2B5EF4-FFF2-40B4-BE49-F238E27FC236}">
                  <a16:creationId xmlns:a16="http://schemas.microsoft.com/office/drawing/2014/main" id="{3701C38B-84F9-4404-A352-0B610A476674}"/>
                </a:ext>
              </a:extLst>
            </p:cNvPr>
            <p:cNvGrpSpPr/>
            <p:nvPr/>
          </p:nvGrpSpPr>
          <p:grpSpPr>
            <a:xfrm>
              <a:off x="318060" y="3082143"/>
              <a:ext cx="891590" cy="661187"/>
              <a:chOff x="245838" y="3406843"/>
              <a:chExt cx="891590" cy="661187"/>
            </a:xfrm>
          </p:grpSpPr>
          <p:sp>
            <p:nvSpPr>
              <p:cNvPr id="62" name="TextBox 61">
                <a:extLst>
                  <a:ext uri="{FF2B5EF4-FFF2-40B4-BE49-F238E27FC236}">
                    <a16:creationId xmlns:a16="http://schemas.microsoft.com/office/drawing/2014/main" id="{4B27F82E-444C-4EB3-B7C6-C6CC8D47E4F4}"/>
                  </a:ext>
                </a:extLst>
              </p:cNvPr>
              <p:cNvSpPr txBox="1"/>
              <p:nvPr/>
            </p:nvSpPr>
            <p:spPr>
              <a:xfrm>
                <a:off x="245838" y="3791031"/>
                <a:ext cx="891590" cy="276999"/>
              </a:xfrm>
              <a:prstGeom prst="rect">
                <a:avLst/>
              </a:prstGeom>
              <a:noFill/>
            </p:spPr>
            <p:txBody>
              <a:bodyPr wrap="none" rtlCol="0">
                <a:spAutoFit/>
              </a:bodyPr>
              <a:lstStyle/>
              <a:p>
                <a:pPr algn="ctr"/>
                <a:r>
                  <a:rPr lang="en-US" sz="1200" b="1">
                    <a:solidFill>
                      <a:schemeClr val="accent1"/>
                    </a:solidFill>
                  </a:rPr>
                  <a:t>Perimeter</a:t>
                </a:r>
              </a:p>
            </p:txBody>
          </p:sp>
          <p:pic>
            <p:nvPicPr>
              <p:cNvPr id="63" name="Graphic 62">
                <a:extLst>
                  <a:ext uri="{FF2B5EF4-FFF2-40B4-BE49-F238E27FC236}">
                    <a16:creationId xmlns:a16="http://schemas.microsoft.com/office/drawing/2014/main" id="{41F5178E-4CD3-4A0A-8AB1-5B6B7C26EA5A}"/>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78291" y="3406843"/>
                <a:ext cx="442684" cy="442684"/>
              </a:xfrm>
              <a:prstGeom prst="rect">
                <a:avLst/>
              </a:prstGeom>
            </p:spPr>
          </p:pic>
        </p:grpSp>
      </p:grpSp>
      <p:grpSp>
        <p:nvGrpSpPr>
          <p:cNvPr id="64" name="Group 63">
            <a:extLst>
              <a:ext uri="{FF2B5EF4-FFF2-40B4-BE49-F238E27FC236}">
                <a16:creationId xmlns:a16="http://schemas.microsoft.com/office/drawing/2014/main" id="{834F0B7E-0610-4AC4-B309-097DA13BBDC3}"/>
              </a:ext>
            </a:extLst>
          </p:cNvPr>
          <p:cNvGrpSpPr/>
          <p:nvPr/>
        </p:nvGrpSpPr>
        <p:grpSpPr>
          <a:xfrm>
            <a:off x="5839834" y="4040117"/>
            <a:ext cx="6209680" cy="1140724"/>
            <a:chOff x="201043" y="3879405"/>
            <a:chExt cx="6209680" cy="1140724"/>
          </a:xfrm>
        </p:grpSpPr>
        <p:sp>
          <p:nvSpPr>
            <p:cNvPr id="65" name="Rectangle 38">
              <a:extLst>
                <a:ext uri="{FF2B5EF4-FFF2-40B4-BE49-F238E27FC236}">
                  <a16:creationId xmlns:a16="http://schemas.microsoft.com/office/drawing/2014/main" id="{4801D0F3-1922-471F-971B-FDB5C6136F59}"/>
                </a:ext>
              </a:extLst>
            </p:cNvPr>
            <p:cNvSpPr/>
            <p:nvPr/>
          </p:nvSpPr>
          <p:spPr bwMode="auto">
            <a:xfrm>
              <a:off x="1549439" y="3879405"/>
              <a:ext cx="4861284" cy="1140724"/>
            </a:xfrm>
            <a:prstGeom prst="roundRect">
              <a:avLst>
                <a:gd name="adj" fmla="val 4945"/>
              </a:avLst>
            </a:prstGeom>
            <a:noFill/>
            <a:ln w="6350" algn="ctr">
              <a:noFill/>
              <a:miter lim="800000"/>
              <a:headEnd/>
              <a:tailEnd/>
            </a:ln>
            <a:effectLst/>
          </p:spPr>
          <p:txBody>
            <a:bodyPr lIns="108000" tIns="36000" rIns="36000" bIns="36000" rtlCol="0" anchor="ctr"/>
            <a:lstStyle/>
            <a:p>
              <a:pPr marL="137846" indent="-137846">
                <a:spcBef>
                  <a:spcPts val="300"/>
                </a:spcBef>
                <a:buFont typeface="Arial" panose="020B0604020202020204" pitchFamily="34" charset="0"/>
                <a:buChar char="•"/>
              </a:pPr>
              <a:r>
                <a:rPr lang="en-US" sz="1000" b="1" dirty="0">
                  <a:cs typeface="Calibri" panose="020F0502020204030204" pitchFamily="34" charset="0"/>
                </a:rPr>
                <a:t>Encourages</a:t>
              </a:r>
              <a:r>
                <a:rPr lang="en-US" sz="1000" dirty="0">
                  <a:cs typeface="Calibri" panose="020F0502020204030204" pitchFamily="34" charset="0"/>
                </a:rPr>
                <a:t> continuous </a:t>
              </a:r>
              <a:r>
                <a:rPr lang="en-US" sz="1000" b="1" dirty="0">
                  <a:cs typeface="Calibri" panose="020F0502020204030204" pitchFamily="34" charset="0"/>
                </a:rPr>
                <a:t>improvement methods</a:t>
              </a:r>
            </a:p>
            <a:p>
              <a:pPr marL="137846" indent="-137846">
                <a:spcBef>
                  <a:spcPts val="300"/>
                </a:spcBef>
                <a:buFont typeface="Arial" panose="020B0604020202020204" pitchFamily="34" charset="0"/>
                <a:buChar char="•"/>
              </a:pPr>
              <a:r>
                <a:rPr lang="en-US" sz="1000" b="1" dirty="0">
                  <a:cs typeface="Calibri" panose="020F0502020204030204" pitchFamily="34" charset="0"/>
                </a:rPr>
                <a:t>Commits to continuous self-training in Agile</a:t>
              </a:r>
            </a:p>
            <a:p>
              <a:pPr marL="137846" indent="-137846">
                <a:spcBef>
                  <a:spcPts val="300"/>
                </a:spcBef>
                <a:buFont typeface="Arial" panose="020B0604020202020204" pitchFamily="34" charset="0"/>
                <a:buChar char="•"/>
              </a:pPr>
              <a:r>
                <a:rPr lang="en-US" sz="1000" b="1" dirty="0">
                  <a:cs typeface="Calibri" panose="020F0502020204030204" pitchFamily="34" charset="0"/>
                </a:rPr>
                <a:t>Educates and trains </a:t>
              </a:r>
              <a:r>
                <a:rPr lang="en-US" sz="1000" dirty="0">
                  <a:cs typeface="Calibri" panose="020F0502020204030204" pitchFamily="34" charset="0"/>
                </a:rPr>
                <a:t>stakeholders in the Scrum methodology</a:t>
              </a:r>
            </a:p>
            <a:p>
              <a:pPr marL="137846" indent="-137846">
                <a:spcBef>
                  <a:spcPts val="300"/>
                </a:spcBef>
                <a:buFont typeface="Arial" panose="020B0604020202020204" pitchFamily="34" charset="0"/>
                <a:buChar char="•"/>
              </a:pPr>
              <a:r>
                <a:rPr lang="en-US" sz="1000" b="1" dirty="0">
                  <a:cs typeface="Calibri" panose="020F0502020204030204" pitchFamily="34" charset="0"/>
                </a:rPr>
                <a:t>Promotes</a:t>
              </a:r>
              <a:r>
                <a:rPr lang="en-US" sz="1000" dirty="0">
                  <a:cs typeface="Calibri" panose="020F0502020204030204" pitchFamily="34" charset="0"/>
                </a:rPr>
                <a:t> standardized and reproducible processes</a:t>
              </a:r>
            </a:p>
            <a:p>
              <a:pPr marL="137846" indent="-137846">
                <a:spcBef>
                  <a:spcPts val="300"/>
                </a:spcBef>
                <a:buFont typeface="Arial" panose="020B0604020202020204" pitchFamily="34" charset="0"/>
                <a:buChar char="•"/>
              </a:pPr>
              <a:r>
                <a:rPr lang="en-US" sz="1000" b="1" dirty="0">
                  <a:cs typeface="Calibri" panose="020F0502020204030204" pitchFamily="34" charset="0"/>
                </a:rPr>
                <a:t>Observes, listens, evaluates, comments </a:t>
              </a:r>
              <a:r>
                <a:rPr lang="en-US" sz="1000" dirty="0">
                  <a:cs typeface="Calibri" panose="020F0502020204030204" pitchFamily="34" charset="0"/>
                </a:rPr>
                <a:t>and provides feedback</a:t>
              </a:r>
            </a:p>
          </p:txBody>
        </p:sp>
        <p:grpSp>
          <p:nvGrpSpPr>
            <p:cNvPr id="66" name="Group 65">
              <a:extLst>
                <a:ext uri="{FF2B5EF4-FFF2-40B4-BE49-F238E27FC236}">
                  <a16:creationId xmlns:a16="http://schemas.microsoft.com/office/drawing/2014/main" id="{F82B8B82-CEB0-4E91-93DB-F577823B5E7E}"/>
                </a:ext>
              </a:extLst>
            </p:cNvPr>
            <p:cNvGrpSpPr/>
            <p:nvPr/>
          </p:nvGrpSpPr>
          <p:grpSpPr>
            <a:xfrm>
              <a:off x="201043" y="4108188"/>
              <a:ext cx="1125629" cy="683158"/>
              <a:chOff x="128821" y="4578268"/>
              <a:chExt cx="1125629" cy="683158"/>
            </a:xfrm>
          </p:grpSpPr>
          <p:sp>
            <p:nvSpPr>
              <p:cNvPr id="67" name="TextBox 66">
                <a:extLst>
                  <a:ext uri="{FF2B5EF4-FFF2-40B4-BE49-F238E27FC236}">
                    <a16:creationId xmlns:a16="http://schemas.microsoft.com/office/drawing/2014/main" id="{8A14FCF5-7960-4ED0-82C0-527323E0F222}"/>
                  </a:ext>
                </a:extLst>
              </p:cNvPr>
              <p:cNvSpPr txBox="1"/>
              <p:nvPr/>
            </p:nvSpPr>
            <p:spPr>
              <a:xfrm>
                <a:off x="128821" y="4984427"/>
                <a:ext cx="1125629" cy="276999"/>
              </a:xfrm>
              <a:prstGeom prst="rect">
                <a:avLst/>
              </a:prstGeom>
              <a:noFill/>
            </p:spPr>
            <p:txBody>
              <a:bodyPr wrap="none" rtlCol="0">
                <a:spAutoFit/>
              </a:bodyPr>
              <a:lstStyle/>
              <a:p>
                <a:pPr algn="ctr"/>
                <a:r>
                  <a:rPr lang="en-US" sz="1200" b="1">
                    <a:solidFill>
                      <a:schemeClr val="accent1"/>
                    </a:solidFill>
                  </a:rPr>
                  <a:t>Amelioration</a:t>
                </a:r>
              </a:p>
            </p:txBody>
          </p:sp>
          <p:pic>
            <p:nvPicPr>
              <p:cNvPr id="68" name="Graphic 67">
                <a:extLst>
                  <a:ext uri="{FF2B5EF4-FFF2-40B4-BE49-F238E27FC236}">
                    <a16:creationId xmlns:a16="http://schemas.microsoft.com/office/drawing/2014/main" id="{CA866541-3862-4A7B-9808-5870EA6E8A12}"/>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78291" y="4578268"/>
                <a:ext cx="442684" cy="442682"/>
              </a:xfrm>
              <a:prstGeom prst="rect">
                <a:avLst/>
              </a:prstGeom>
            </p:spPr>
          </p:pic>
        </p:grpSp>
      </p:grpSp>
      <p:grpSp>
        <p:nvGrpSpPr>
          <p:cNvPr id="69" name="Group 68">
            <a:extLst>
              <a:ext uri="{FF2B5EF4-FFF2-40B4-BE49-F238E27FC236}">
                <a16:creationId xmlns:a16="http://schemas.microsoft.com/office/drawing/2014/main" id="{4F03720C-F334-496A-BAB2-0AA85707CF21}"/>
              </a:ext>
            </a:extLst>
          </p:cNvPr>
          <p:cNvGrpSpPr/>
          <p:nvPr/>
        </p:nvGrpSpPr>
        <p:grpSpPr>
          <a:xfrm>
            <a:off x="5900751" y="5240593"/>
            <a:ext cx="6148763" cy="833786"/>
            <a:chOff x="261960" y="5000424"/>
            <a:chExt cx="6148763" cy="833786"/>
          </a:xfrm>
        </p:grpSpPr>
        <p:sp>
          <p:nvSpPr>
            <p:cNvPr id="70" name="Rectangle 38">
              <a:extLst>
                <a:ext uri="{FF2B5EF4-FFF2-40B4-BE49-F238E27FC236}">
                  <a16:creationId xmlns:a16="http://schemas.microsoft.com/office/drawing/2014/main" id="{E93E22A0-08CD-42B8-AA4B-CFCE996448AF}"/>
                </a:ext>
              </a:extLst>
            </p:cNvPr>
            <p:cNvSpPr/>
            <p:nvPr/>
          </p:nvSpPr>
          <p:spPr bwMode="auto">
            <a:xfrm>
              <a:off x="1549439" y="5000424"/>
              <a:ext cx="4861284" cy="833786"/>
            </a:xfrm>
            <a:prstGeom prst="roundRect">
              <a:avLst>
                <a:gd name="adj" fmla="val 4945"/>
              </a:avLst>
            </a:prstGeom>
            <a:noFill/>
            <a:ln w="6350" algn="ctr">
              <a:noFill/>
              <a:miter lim="800000"/>
              <a:headEnd/>
              <a:tailEnd/>
            </a:ln>
            <a:effectLst/>
          </p:spPr>
          <p:txBody>
            <a:bodyPr lIns="108000" tIns="36000" rIns="36000" bIns="36000" rtlCol="0" anchor="ctr"/>
            <a:lstStyle/>
            <a:p>
              <a:pPr marL="137846" indent="-137846">
                <a:spcBef>
                  <a:spcPts val="300"/>
                </a:spcBef>
                <a:buFont typeface="Arial" panose="020B0604020202020204" pitchFamily="34" charset="0"/>
                <a:buChar char="•"/>
              </a:pPr>
              <a:r>
                <a:rPr lang="en-US" sz="1000" b="1">
                  <a:cs typeface="Calibri" panose="020F0502020204030204" pitchFamily="34" charset="0"/>
                </a:rPr>
                <a:t>Sets up objectives </a:t>
              </a:r>
              <a:r>
                <a:rPr lang="en-US" sz="1000">
                  <a:cs typeface="Calibri" panose="020F0502020204030204" pitchFamily="34" charset="0"/>
                </a:rPr>
                <a:t>to initiate/implement the project</a:t>
              </a:r>
            </a:p>
            <a:p>
              <a:pPr marL="137846" indent="-137846">
                <a:spcBef>
                  <a:spcPts val="300"/>
                </a:spcBef>
                <a:buFont typeface="Arial" panose="020B0604020202020204" pitchFamily="34" charset="0"/>
                <a:buChar char="•"/>
              </a:pPr>
              <a:r>
                <a:rPr lang="en-US" sz="1000" b="1">
                  <a:cs typeface="Calibri" panose="020F0502020204030204" pitchFamily="34" charset="0"/>
                </a:rPr>
                <a:t>Authorizes</a:t>
              </a:r>
              <a:r>
                <a:rPr lang="en-US" sz="1000">
                  <a:cs typeface="Calibri" panose="020F0502020204030204" pitchFamily="34" charset="0"/>
                </a:rPr>
                <a:t> the operational implementation of the product</a:t>
              </a:r>
            </a:p>
            <a:p>
              <a:pPr marL="137846" indent="-137846">
                <a:spcBef>
                  <a:spcPts val="300"/>
                </a:spcBef>
                <a:buFont typeface="Arial" panose="020B0604020202020204" pitchFamily="34" charset="0"/>
                <a:buChar char="•"/>
              </a:pPr>
              <a:r>
                <a:rPr lang="en-US" sz="1000" b="1">
                  <a:cs typeface="Calibri" panose="020F0502020204030204" pitchFamily="34" charset="0"/>
                </a:rPr>
                <a:t>Ensures</a:t>
              </a:r>
              <a:r>
                <a:rPr lang="en-US" sz="1000">
                  <a:cs typeface="Calibri" panose="020F0502020204030204" pitchFamily="34" charset="0"/>
                </a:rPr>
                <a:t> that the work done is within the scope</a:t>
              </a:r>
            </a:p>
            <a:p>
              <a:pPr marL="137846" indent="-137846">
                <a:spcBef>
                  <a:spcPts val="300"/>
                </a:spcBef>
                <a:buFont typeface="Arial" panose="020B0604020202020204" pitchFamily="34" charset="0"/>
                <a:buChar char="•"/>
              </a:pPr>
              <a:r>
                <a:rPr lang="en-US" sz="1000" b="1">
                  <a:cs typeface="Calibri" panose="020F0502020204030204" pitchFamily="34" charset="0"/>
                </a:rPr>
                <a:t>Informs</a:t>
              </a:r>
              <a:r>
                <a:rPr lang="en-US" sz="1000">
                  <a:cs typeface="Calibri" panose="020F0502020204030204" pitchFamily="34" charset="0"/>
                </a:rPr>
                <a:t> stakeholders about new features / functionalities</a:t>
              </a:r>
            </a:p>
          </p:txBody>
        </p:sp>
        <p:grpSp>
          <p:nvGrpSpPr>
            <p:cNvPr id="71" name="Group 70">
              <a:extLst>
                <a:ext uri="{FF2B5EF4-FFF2-40B4-BE49-F238E27FC236}">
                  <a16:creationId xmlns:a16="http://schemas.microsoft.com/office/drawing/2014/main" id="{EC1D2479-467F-4362-9117-852D09F877A8}"/>
                </a:ext>
              </a:extLst>
            </p:cNvPr>
            <p:cNvGrpSpPr/>
            <p:nvPr/>
          </p:nvGrpSpPr>
          <p:grpSpPr>
            <a:xfrm>
              <a:off x="261960" y="5093705"/>
              <a:ext cx="1003801" cy="647224"/>
              <a:chOff x="189738" y="5781195"/>
              <a:chExt cx="1003801" cy="647224"/>
            </a:xfrm>
          </p:grpSpPr>
          <p:sp>
            <p:nvSpPr>
              <p:cNvPr id="72" name="TextBox 71">
                <a:extLst>
                  <a:ext uri="{FF2B5EF4-FFF2-40B4-BE49-F238E27FC236}">
                    <a16:creationId xmlns:a16="http://schemas.microsoft.com/office/drawing/2014/main" id="{A53084A9-946D-41DD-B09D-1F88A0969529}"/>
                  </a:ext>
                </a:extLst>
              </p:cNvPr>
              <p:cNvSpPr txBox="1"/>
              <p:nvPr/>
            </p:nvSpPr>
            <p:spPr>
              <a:xfrm>
                <a:off x="189738" y="6151420"/>
                <a:ext cx="1003801" cy="276999"/>
              </a:xfrm>
              <a:prstGeom prst="rect">
                <a:avLst/>
              </a:prstGeom>
              <a:noFill/>
            </p:spPr>
            <p:txBody>
              <a:bodyPr wrap="none" rtlCol="0">
                <a:spAutoFit/>
              </a:bodyPr>
              <a:lstStyle/>
              <a:p>
                <a:pPr algn="ctr"/>
                <a:r>
                  <a:rPr lang="en-US" sz="1200" b="1">
                    <a:solidFill>
                      <a:schemeClr val="accent1"/>
                    </a:solidFill>
                  </a:rPr>
                  <a:t>Delivrables</a:t>
                </a:r>
              </a:p>
            </p:txBody>
          </p:sp>
          <p:pic>
            <p:nvPicPr>
              <p:cNvPr id="73" name="Graphic 72">
                <a:extLst>
                  <a:ext uri="{FF2B5EF4-FFF2-40B4-BE49-F238E27FC236}">
                    <a16:creationId xmlns:a16="http://schemas.microsoft.com/office/drawing/2014/main" id="{7E3E8BC9-AF9E-48A4-96E6-30A7A67C03AB}"/>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93217" y="5781195"/>
                <a:ext cx="549596" cy="549596"/>
              </a:xfrm>
              <a:prstGeom prst="rect">
                <a:avLst/>
              </a:prstGeom>
            </p:spPr>
          </p:pic>
        </p:grpSp>
      </p:grpSp>
      <p:grpSp>
        <p:nvGrpSpPr>
          <p:cNvPr id="74" name="Group 73">
            <a:extLst>
              <a:ext uri="{FF2B5EF4-FFF2-40B4-BE49-F238E27FC236}">
                <a16:creationId xmlns:a16="http://schemas.microsoft.com/office/drawing/2014/main" id="{A0AE691B-7071-4446-91B2-81C838095916}"/>
              </a:ext>
            </a:extLst>
          </p:cNvPr>
          <p:cNvGrpSpPr/>
          <p:nvPr/>
        </p:nvGrpSpPr>
        <p:grpSpPr>
          <a:xfrm>
            <a:off x="5862280" y="6063118"/>
            <a:ext cx="6187234" cy="678238"/>
            <a:chOff x="223489" y="5975578"/>
            <a:chExt cx="6187234" cy="678238"/>
          </a:xfrm>
        </p:grpSpPr>
        <p:sp>
          <p:nvSpPr>
            <p:cNvPr id="75" name="Rectangle 38">
              <a:extLst>
                <a:ext uri="{FF2B5EF4-FFF2-40B4-BE49-F238E27FC236}">
                  <a16:creationId xmlns:a16="http://schemas.microsoft.com/office/drawing/2014/main" id="{39573073-4B83-4B8F-9972-F6574B352582}"/>
                </a:ext>
              </a:extLst>
            </p:cNvPr>
            <p:cNvSpPr/>
            <p:nvPr/>
          </p:nvSpPr>
          <p:spPr bwMode="auto">
            <a:xfrm>
              <a:off x="1549439" y="6067532"/>
              <a:ext cx="4861284" cy="494330"/>
            </a:xfrm>
            <a:prstGeom prst="roundRect">
              <a:avLst>
                <a:gd name="adj" fmla="val 4945"/>
              </a:avLst>
            </a:prstGeom>
            <a:noFill/>
            <a:ln w="6350" algn="ctr">
              <a:noFill/>
              <a:miter lim="800000"/>
              <a:headEnd/>
              <a:tailEnd/>
            </a:ln>
            <a:effectLst/>
          </p:spPr>
          <p:txBody>
            <a:bodyPr lIns="108000" tIns="36000" rIns="36000" bIns="36000" rtlCol="0" anchor="ctr"/>
            <a:lstStyle/>
            <a:p>
              <a:pPr marL="137846" indent="-137846">
                <a:spcBef>
                  <a:spcPts val="300"/>
                </a:spcBef>
                <a:buFont typeface="Arial" panose="020B0604020202020204" pitchFamily="34" charset="0"/>
                <a:buChar char="•"/>
              </a:pPr>
              <a:r>
                <a:rPr lang="en-US" sz="1000" b="1">
                  <a:cs typeface="Calibri" panose="020F0502020204030204" pitchFamily="34" charset="0"/>
                </a:rPr>
                <a:t>Acts as the link</a:t>
              </a:r>
              <a:r>
                <a:rPr lang="en-US" sz="1000">
                  <a:cs typeface="Calibri" panose="020F0502020204030204" pitchFamily="34" charset="0"/>
                </a:rPr>
                <a:t> between the team, the users and the stakeholders</a:t>
              </a:r>
            </a:p>
            <a:p>
              <a:pPr marL="137846" indent="-137846">
                <a:spcBef>
                  <a:spcPts val="300"/>
                </a:spcBef>
                <a:buFont typeface="Arial" panose="020B0604020202020204" pitchFamily="34" charset="0"/>
                <a:buChar char="•"/>
              </a:pPr>
              <a:r>
                <a:rPr lang="en-US" sz="1000" b="1">
                  <a:cs typeface="Calibri" panose="020F0502020204030204" pitchFamily="34" charset="0"/>
                </a:rPr>
                <a:t>Protects </a:t>
              </a:r>
              <a:r>
                <a:rPr lang="en-US" sz="1000">
                  <a:cs typeface="Calibri" panose="020F0502020204030204" pitchFamily="34" charset="0"/>
                </a:rPr>
                <a:t>the team from various risks</a:t>
              </a:r>
            </a:p>
          </p:txBody>
        </p:sp>
        <p:grpSp>
          <p:nvGrpSpPr>
            <p:cNvPr id="76" name="Group 75">
              <a:extLst>
                <a:ext uri="{FF2B5EF4-FFF2-40B4-BE49-F238E27FC236}">
                  <a16:creationId xmlns:a16="http://schemas.microsoft.com/office/drawing/2014/main" id="{94BA7798-C8A2-43DC-8F1D-5FFE5B6CAD1A}"/>
                </a:ext>
              </a:extLst>
            </p:cNvPr>
            <p:cNvGrpSpPr/>
            <p:nvPr/>
          </p:nvGrpSpPr>
          <p:grpSpPr>
            <a:xfrm>
              <a:off x="223489" y="5975578"/>
              <a:ext cx="1080745" cy="678238"/>
              <a:chOff x="151267" y="7313549"/>
              <a:chExt cx="1080745" cy="678238"/>
            </a:xfrm>
          </p:grpSpPr>
          <p:sp>
            <p:nvSpPr>
              <p:cNvPr id="77" name="TextBox 76">
                <a:extLst>
                  <a:ext uri="{FF2B5EF4-FFF2-40B4-BE49-F238E27FC236}">
                    <a16:creationId xmlns:a16="http://schemas.microsoft.com/office/drawing/2014/main" id="{79D1A2FF-2CA4-43B2-AF02-A92EE7B4644A}"/>
                  </a:ext>
                </a:extLst>
              </p:cNvPr>
              <p:cNvSpPr txBox="1"/>
              <p:nvPr/>
            </p:nvSpPr>
            <p:spPr>
              <a:xfrm>
                <a:off x="151267" y="7714788"/>
                <a:ext cx="1080745" cy="276999"/>
              </a:xfrm>
              <a:prstGeom prst="rect">
                <a:avLst/>
              </a:prstGeom>
              <a:noFill/>
            </p:spPr>
            <p:txBody>
              <a:bodyPr wrap="none" rtlCol="0">
                <a:spAutoFit/>
              </a:bodyPr>
              <a:lstStyle/>
              <a:p>
                <a:pPr algn="ctr"/>
                <a:r>
                  <a:rPr lang="en-US" sz="1200" b="1">
                    <a:solidFill>
                      <a:schemeClr val="accent1"/>
                    </a:solidFill>
                  </a:rPr>
                  <a:t>Protection</a:t>
                </a:r>
              </a:p>
            </p:txBody>
          </p:sp>
          <p:pic>
            <p:nvPicPr>
              <p:cNvPr id="78" name="Graphic 77">
                <a:extLst>
                  <a:ext uri="{FF2B5EF4-FFF2-40B4-BE49-F238E27FC236}">
                    <a16:creationId xmlns:a16="http://schemas.microsoft.com/office/drawing/2014/main" id="{DE877C2A-E776-4EE6-B88D-EFE964C724CC}"/>
                  </a:ext>
                </a:extLst>
              </p:cNvPr>
              <p:cNvPicPr>
                <a:picLocks noChangeAspect="1"/>
              </p:cNvPicPr>
              <p:nvPr/>
            </p:nvPicPr>
            <p:blipFill>
              <a:blip r:embed="rId14" cstate="hq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494175" y="7313549"/>
                <a:ext cx="442035" cy="442035"/>
              </a:xfrm>
              <a:prstGeom prst="rect">
                <a:avLst/>
              </a:prstGeom>
            </p:spPr>
          </p:pic>
        </p:grpSp>
      </p:grpSp>
    </p:spTree>
    <p:extLst>
      <p:ext uri="{BB962C8B-B14F-4D97-AF65-F5344CB8AC3E}">
        <p14:creationId xmlns:p14="http://schemas.microsoft.com/office/powerpoint/2010/main" val="3991420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A group of people around each other&#10;&#10;Description automatically generated">
            <a:extLst>
              <a:ext uri="{FF2B5EF4-FFF2-40B4-BE49-F238E27FC236}">
                <a16:creationId xmlns:a16="http://schemas.microsoft.com/office/drawing/2014/main" id="{6CCACE7E-AEA4-45F8-A2AB-B50E7BED3A1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2"/>
          <a:stretch/>
        </p:blipFill>
        <p:spPr>
          <a:xfrm>
            <a:off x="-16032" y="3696"/>
            <a:ext cx="5602856" cy="6858000"/>
          </a:xfrm>
          <a:prstGeom prst="rect">
            <a:avLst/>
          </a:prstGeom>
        </p:spPr>
      </p:pic>
      <p:grpSp>
        <p:nvGrpSpPr>
          <p:cNvPr id="6" name="Group 5">
            <a:extLst>
              <a:ext uri="{FF2B5EF4-FFF2-40B4-BE49-F238E27FC236}">
                <a16:creationId xmlns:a16="http://schemas.microsoft.com/office/drawing/2014/main" id="{142EC7E5-AEBD-44C9-B80A-6D4A8C9F663C}"/>
              </a:ext>
            </a:extLst>
          </p:cNvPr>
          <p:cNvGrpSpPr/>
          <p:nvPr/>
        </p:nvGrpSpPr>
        <p:grpSpPr>
          <a:xfrm>
            <a:off x="5941150" y="1342874"/>
            <a:ext cx="5961152" cy="1289906"/>
            <a:chOff x="5941150" y="1050774"/>
            <a:chExt cx="5961152" cy="1289906"/>
          </a:xfrm>
        </p:grpSpPr>
        <p:sp>
          <p:nvSpPr>
            <p:cNvPr id="36" name="Rectangle 38">
              <a:extLst>
                <a:ext uri="{FF2B5EF4-FFF2-40B4-BE49-F238E27FC236}">
                  <a16:creationId xmlns:a16="http://schemas.microsoft.com/office/drawing/2014/main" id="{FAE526FC-F41E-42FD-9926-E6C6828AF2F7}"/>
                </a:ext>
              </a:extLst>
            </p:cNvPr>
            <p:cNvSpPr/>
            <p:nvPr/>
          </p:nvSpPr>
          <p:spPr bwMode="auto">
            <a:xfrm>
              <a:off x="7041018" y="1050774"/>
              <a:ext cx="4861284" cy="1289906"/>
            </a:xfrm>
            <a:prstGeom prst="roundRect">
              <a:avLst>
                <a:gd name="adj" fmla="val 4945"/>
              </a:avLst>
            </a:prstGeom>
            <a:noFill/>
            <a:ln w="6350" algn="ctr">
              <a:noFill/>
              <a:miter lim="800000"/>
              <a:headEnd/>
              <a:tailEnd/>
            </a:ln>
            <a:effectLst/>
          </p:spPr>
          <p:txBody>
            <a:bodyPr lIns="108000" tIns="36000" rIns="36000" bIns="36000" rtlCol="0" anchor="ctr"/>
            <a:lstStyle/>
            <a:p>
              <a:pPr marL="171450" indent="-171450" algn="just">
                <a:spcBef>
                  <a:spcPts val="600"/>
                </a:spcBef>
                <a:buFont typeface="Arial" panose="020B0604020202020204" pitchFamily="34" charset="0"/>
                <a:buChar char="•"/>
              </a:pPr>
              <a:r>
                <a:rPr lang="en-US" sz="1200" dirty="0"/>
                <a:t>The team </a:t>
              </a:r>
              <a:r>
                <a:rPr lang="en-US" sz="1200" b="1" dirty="0"/>
                <a:t>estimates the technical complexity </a:t>
              </a:r>
              <a:r>
                <a:rPr lang="en-US" sz="1200" dirty="0"/>
                <a:t>of the user stories</a:t>
              </a:r>
            </a:p>
            <a:p>
              <a:pPr marL="171450" indent="-171450" algn="just">
                <a:spcBef>
                  <a:spcPts val="600"/>
                </a:spcBef>
                <a:buFont typeface="Arial" panose="020B0604020202020204" pitchFamily="34" charset="0"/>
                <a:buChar char="•"/>
              </a:pPr>
              <a:r>
                <a:rPr lang="en-US" sz="1200" dirty="0"/>
                <a:t>Contributes to the </a:t>
              </a:r>
              <a:r>
                <a:rPr lang="en-US" sz="1200" b="1" dirty="0"/>
                <a:t>prioritization of the backlog </a:t>
              </a:r>
            </a:p>
            <a:p>
              <a:pPr marL="171450" indent="-171450" algn="just">
                <a:spcBef>
                  <a:spcPts val="600"/>
                </a:spcBef>
                <a:buFont typeface="Arial" panose="020B0604020202020204" pitchFamily="34" charset="0"/>
                <a:buChar char="•"/>
              </a:pPr>
              <a:r>
                <a:rPr lang="en-US" sz="1200" b="1" dirty="0"/>
                <a:t>Delivers user stories </a:t>
              </a:r>
              <a:r>
                <a:rPr lang="en-US" sz="1200" dirty="0"/>
                <a:t>deemed finalized</a:t>
              </a:r>
            </a:p>
            <a:p>
              <a:pPr marL="171450" indent="-171450" algn="just">
                <a:spcBef>
                  <a:spcPts val="600"/>
                </a:spcBef>
                <a:buFont typeface="Arial" panose="020B0604020202020204" pitchFamily="34" charset="0"/>
                <a:buChar char="•"/>
              </a:pPr>
              <a:r>
                <a:rPr lang="en-US" sz="1200" b="1" dirty="0"/>
                <a:t>Identifies obstacles </a:t>
              </a:r>
              <a:r>
                <a:rPr lang="en-US" sz="1200" dirty="0"/>
                <a:t>and communicates them</a:t>
              </a:r>
            </a:p>
            <a:p>
              <a:pPr marL="171450" indent="-171450" algn="just">
                <a:spcBef>
                  <a:spcPts val="600"/>
                </a:spcBef>
                <a:buFont typeface="Arial" panose="020B0604020202020204" pitchFamily="34" charset="0"/>
                <a:buChar char="•"/>
              </a:pPr>
              <a:r>
                <a:rPr lang="en-US" sz="1200" dirty="0"/>
                <a:t>Is </a:t>
              </a:r>
              <a:r>
                <a:rPr lang="en-US" sz="1200" b="1" dirty="0"/>
                <a:t>responsible for the success </a:t>
              </a:r>
              <a:r>
                <a:rPr lang="en-US" sz="1200" dirty="0"/>
                <a:t>of the project and for achieving the objectives </a:t>
              </a:r>
            </a:p>
          </p:txBody>
        </p:sp>
        <p:grpSp>
          <p:nvGrpSpPr>
            <p:cNvPr id="5" name="Group 4">
              <a:extLst>
                <a:ext uri="{FF2B5EF4-FFF2-40B4-BE49-F238E27FC236}">
                  <a16:creationId xmlns:a16="http://schemas.microsoft.com/office/drawing/2014/main" id="{16442406-1C60-4660-9EBC-E14D74AB2D06}"/>
                </a:ext>
              </a:extLst>
            </p:cNvPr>
            <p:cNvGrpSpPr/>
            <p:nvPr/>
          </p:nvGrpSpPr>
          <p:grpSpPr>
            <a:xfrm>
              <a:off x="5941150" y="1348479"/>
              <a:ext cx="780983" cy="694497"/>
              <a:chOff x="5941150" y="1355706"/>
              <a:chExt cx="780983" cy="694497"/>
            </a:xfrm>
          </p:grpSpPr>
          <p:sp>
            <p:nvSpPr>
              <p:cNvPr id="37" name="TextBox 36">
                <a:extLst>
                  <a:ext uri="{FF2B5EF4-FFF2-40B4-BE49-F238E27FC236}">
                    <a16:creationId xmlns:a16="http://schemas.microsoft.com/office/drawing/2014/main" id="{4DEB1BCB-B47F-40AF-9473-AB9DFF3E16E0}"/>
                  </a:ext>
                </a:extLst>
              </p:cNvPr>
              <p:cNvSpPr txBox="1"/>
              <p:nvPr/>
            </p:nvSpPr>
            <p:spPr>
              <a:xfrm>
                <a:off x="5941150" y="1773204"/>
                <a:ext cx="780983" cy="276999"/>
              </a:xfrm>
              <a:prstGeom prst="rect">
                <a:avLst/>
              </a:prstGeom>
              <a:noFill/>
            </p:spPr>
            <p:txBody>
              <a:bodyPr wrap="none" rtlCol="0">
                <a:spAutoFit/>
              </a:bodyPr>
              <a:lstStyle/>
              <a:p>
                <a:pPr algn="ctr"/>
                <a:r>
                  <a:rPr lang="fr-FR" sz="1200" b="1">
                    <a:solidFill>
                      <a:schemeClr val="accent1"/>
                    </a:solidFill>
                  </a:rPr>
                  <a:t>Delivery</a:t>
                </a:r>
              </a:p>
            </p:txBody>
          </p:sp>
          <p:grpSp>
            <p:nvGrpSpPr>
              <p:cNvPr id="45" name="Graphic 100">
                <a:extLst>
                  <a:ext uri="{FF2B5EF4-FFF2-40B4-BE49-F238E27FC236}">
                    <a16:creationId xmlns:a16="http://schemas.microsoft.com/office/drawing/2014/main" id="{8DB74529-B7EC-4594-B368-D3CBA5741F94}"/>
                  </a:ext>
                </a:extLst>
              </p:cNvPr>
              <p:cNvGrpSpPr/>
              <p:nvPr/>
            </p:nvGrpSpPr>
            <p:grpSpPr>
              <a:xfrm>
                <a:off x="6102295" y="1355706"/>
                <a:ext cx="458692" cy="458692"/>
                <a:chOff x="6096000" y="1153046"/>
                <a:chExt cx="377513" cy="377513"/>
              </a:xfrm>
            </p:grpSpPr>
            <p:sp>
              <p:nvSpPr>
                <p:cNvPr id="46" name="Freeform: Shape 45">
                  <a:extLst>
                    <a:ext uri="{FF2B5EF4-FFF2-40B4-BE49-F238E27FC236}">
                      <a16:creationId xmlns:a16="http://schemas.microsoft.com/office/drawing/2014/main" id="{344F38F7-9D88-454D-B7FA-CDE5309C8E23}"/>
                    </a:ext>
                  </a:extLst>
                </p:cNvPr>
                <p:cNvSpPr/>
                <p:nvPr/>
              </p:nvSpPr>
              <p:spPr>
                <a:xfrm>
                  <a:off x="6429274" y="1463462"/>
                  <a:ext cx="44239" cy="67097"/>
                </a:xfrm>
                <a:custGeom>
                  <a:avLst/>
                  <a:gdLst>
                    <a:gd name="connsiteX0" fmla="*/ 33180 w 44239"/>
                    <a:gd name="connsiteY0" fmla="*/ 44977 h 67097"/>
                    <a:gd name="connsiteX1" fmla="*/ 22120 w 44239"/>
                    <a:gd name="connsiteY1" fmla="*/ 44977 h 67097"/>
                    <a:gd name="connsiteX2" fmla="*/ 22120 w 44239"/>
                    <a:gd name="connsiteY2" fmla="*/ 11060 h 67097"/>
                    <a:gd name="connsiteX3" fmla="*/ 11060 w 44239"/>
                    <a:gd name="connsiteY3" fmla="*/ 0 h 67097"/>
                    <a:gd name="connsiteX4" fmla="*/ 0 w 44239"/>
                    <a:gd name="connsiteY4" fmla="*/ 11060 h 67097"/>
                    <a:gd name="connsiteX5" fmla="*/ 0 w 44239"/>
                    <a:gd name="connsiteY5" fmla="*/ 56037 h 67097"/>
                    <a:gd name="connsiteX6" fmla="*/ 11060 w 44239"/>
                    <a:gd name="connsiteY6" fmla="*/ 67097 h 67097"/>
                    <a:gd name="connsiteX7" fmla="*/ 33180 w 44239"/>
                    <a:gd name="connsiteY7" fmla="*/ 67097 h 67097"/>
                    <a:gd name="connsiteX8" fmla="*/ 44240 w 44239"/>
                    <a:gd name="connsiteY8" fmla="*/ 56037 h 67097"/>
                    <a:gd name="connsiteX9" fmla="*/ 33180 w 44239"/>
                    <a:gd name="connsiteY9" fmla="*/ 44977 h 6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39" h="67097">
                      <a:moveTo>
                        <a:pt x="33180" y="44977"/>
                      </a:moveTo>
                      <a:lnTo>
                        <a:pt x="22120" y="44977"/>
                      </a:lnTo>
                      <a:lnTo>
                        <a:pt x="22120" y="11060"/>
                      </a:lnTo>
                      <a:cubicBezTo>
                        <a:pt x="22120" y="4947"/>
                        <a:pt x="17173" y="0"/>
                        <a:pt x="11060" y="0"/>
                      </a:cubicBezTo>
                      <a:cubicBezTo>
                        <a:pt x="4947" y="0"/>
                        <a:pt x="0" y="4947"/>
                        <a:pt x="0" y="11060"/>
                      </a:cubicBezTo>
                      <a:lnTo>
                        <a:pt x="0" y="56037"/>
                      </a:lnTo>
                      <a:cubicBezTo>
                        <a:pt x="0" y="62150"/>
                        <a:pt x="4947" y="67097"/>
                        <a:pt x="11060" y="67097"/>
                      </a:cubicBezTo>
                      <a:lnTo>
                        <a:pt x="33180" y="67097"/>
                      </a:lnTo>
                      <a:cubicBezTo>
                        <a:pt x="39293" y="67097"/>
                        <a:pt x="44240" y="62150"/>
                        <a:pt x="44240" y="56037"/>
                      </a:cubicBezTo>
                      <a:cubicBezTo>
                        <a:pt x="44240" y="49924"/>
                        <a:pt x="39293" y="44977"/>
                        <a:pt x="33180" y="44977"/>
                      </a:cubicBezTo>
                      <a:close/>
                    </a:path>
                  </a:pathLst>
                </a:custGeom>
                <a:solidFill>
                  <a:srgbClr val="B3CCFF"/>
                </a:solidFill>
                <a:ln w="726" cap="flat">
                  <a:noFill/>
                  <a:prstDash val="solid"/>
                  <a:miter/>
                </a:ln>
              </p:spPr>
              <p:txBody>
                <a:bodyPr rtlCol="0" anchor="ctr"/>
                <a:lstStyle/>
                <a:p>
                  <a:endParaRPr lang="fr-FR" sz="1200"/>
                </a:p>
              </p:txBody>
            </p:sp>
            <p:sp>
              <p:nvSpPr>
                <p:cNvPr id="79" name="Freeform: Shape 78">
                  <a:extLst>
                    <a:ext uri="{FF2B5EF4-FFF2-40B4-BE49-F238E27FC236}">
                      <a16:creationId xmlns:a16="http://schemas.microsoft.com/office/drawing/2014/main" id="{DC8E493E-5050-40E6-84A1-2A11A79EFF07}"/>
                    </a:ext>
                  </a:extLst>
                </p:cNvPr>
                <p:cNvSpPr/>
                <p:nvPr/>
              </p:nvSpPr>
              <p:spPr>
                <a:xfrm>
                  <a:off x="6373236" y="1419222"/>
                  <a:ext cx="100277" cy="66359"/>
                </a:xfrm>
                <a:custGeom>
                  <a:avLst/>
                  <a:gdLst>
                    <a:gd name="connsiteX0" fmla="*/ 67097 w 100277"/>
                    <a:gd name="connsiteY0" fmla="*/ 0 h 66359"/>
                    <a:gd name="connsiteX1" fmla="*/ 0 w 100277"/>
                    <a:gd name="connsiteY1" fmla="*/ 0 h 66359"/>
                    <a:gd name="connsiteX2" fmla="*/ 0 w 100277"/>
                    <a:gd name="connsiteY2" fmla="*/ 66360 h 66359"/>
                    <a:gd name="connsiteX3" fmla="*/ 67097 w 100277"/>
                    <a:gd name="connsiteY3" fmla="*/ 66360 h 66359"/>
                    <a:gd name="connsiteX4" fmla="*/ 100277 w 100277"/>
                    <a:gd name="connsiteY4" fmla="*/ 33180 h 66359"/>
                    <a:gd name="connsiteX5" fmla="*/ 67097 w 100277"/>
                    <a:gd name="connsiteY5" fmla="*/ 0 h 6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77" h="66359">
                      <a:moveTo>
                        <a:pt x="67097" y="0"/>
                      </a:moveTo>
                      <a:lnTo>
                        <a:pt x="0" y="0"/>
                      </a:lnTo>
                      <a:lnTo>
                        <a:pt x="0" y="66360"/>
                      </a:lnTo>
                      <a:lnTo>
                        <a:pt x="67097" y="66360"/>
                      </a:lnTo>
                      <a:cubicBezTo>
                        <a:pt x="85393" y="66360"/>
                        <a:pt x="100277" y="51476"/>
                        <a:pt x="100277" y="33180"/>
                      </a:cubicBezTo>
                      <a:cubicBezTo>
                        <a:pt x="100277" y="14884"/>
                        <a:pt x="85393" y="0"/>
                        <a:pt x="67097" y="0"/>
                      </a:cubicBezTo>
                      <a:close/>
                    </a:path>
                  </a:pathLst>
                </a:custGeom>
                <a:solidFill>
                  <a:srgbClr val="404B80"/>
                </a:solidFill>
                <a:ln w="726" cap="flat">
                  <a:noFill/>
                  <a:prstDash val="solid"/>
                  <a:miter/>
                </a:ln>
              </p:spPr>
              <p:txBody>
                <a:bodyPr rtlCol="0" anchor="ctr"/>
                <a:lstStyle/>
                <a:p>
                  <a:endParaRPr lang="fr-FR" sz="1200"/>
                </a:p>
              </p:txBody>
            </p:sp>
            <p:sp>
              <p:nvSpPr>
                <p:cNvPr id="80" name="Freeform: Shape 79">
                  <a:extLst>
                    <a:ext uri="{FF2B5EF4-FFF2-40B4-BE49-F238E27FC236}">
                      <a16:creationId xmlns:a16="http://schemas.microsoft.com/office/drawing/2014/main" id="{A344B87E-F729-44C1-85DC-FEC6C9319BF4}"/>
                    </a:ext>
                  </a:extLst>
                </p:cNvPr>
                <p:cNvSpPr/>
                <p:nvPr/>
              </p:nvSpPr>
              <p:spPr>
                <a:xfrm>
                  <a:off x="6362176" y="1441342"/>
                  <a:ext cx="89217" cy="22119"/>
                </a:xfrm>
                <a:custGeom>
                  <a:avLst/>
                  <a:gdLst>
                    <a:gd name="connsiteX0" fmla="*/ 78157 w 89217"/>
                    <a:gd name="connsiteY0" fmla="*/ 22120 h 22119"/>
                    <a:gd name="connsiteX1" fmla="*/ 11060 w 89217"/>
                    <a:gd name="connsiteY1" fmla="*/ 22120 h 22119"/>
                    <a:gd name="connsiteX2" fmla="*/ 0 w 89217"/>
                    <a:gd name="connsiteY2" fmla="*/ 11060 h 22119"/>
                    <a:gd name="connsiteX3" fmla="*/ 11060 w 89217"/>
                    <a:gd name="connsiteY3" fmla="*/ 0 h 22119"/>
                    <a:gd name="connsiteX4" fmla="*/ 78157 w 89217"/>
                    <a:gd name="connsiteY4" fmla="*/ 0 h 22119"/>
                    <a:gd name="connsiteX5" fmla="*/ 89217 w 89217"/>
                    <a:gd name="connsiteY5" fmla="*/ 11060 h 22119"/>
                    <a:gd name="connsiteX6" fmla="*/ 78157 w 89217"/>
                    <a:gd name="connsiteY6" fmla="*/ 22120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17" h="22119">
                      <a:moveTo>
                        <a:pt x="78157" y="22120"/>
                      </a:moveTo>
                      <a:lnTo>
                        <a:pt x="11060" y="22120"/>
                      </a:lnTo>
                      <a:cubicBezTo>
                        <a:pt x="4952" y="22120"/>
                        <a:pt x="0" y="17168"/>
                        <a:pt x="0" y="11060"/>
                      </a:cubicBezTo>
                      <a:cubicBezTo>
                        <a:pt x="0" y="4952"/>
                        <a:pt x="4952" y="0"/>
                        <a:pt x="11060" y="0"/>
                      </a:cubicBezTo>
                      <a:lnTo>
                        <a:pt x="78157" y="0"/>
                      </a:lnTo>
                      <a:cubicBezTo>
                        <a:pt x="84265" y="0"/>
                        <a:pt x="89217" y="4952"/>
                        <a:pt x="89217" y="11060"/>
                      </a:cubicBezTo>
                      <a:cubicBezTo>
                        <a:pt x="89217" y="17168"/>
                        <a:pt x="84265" y="22120"/>
                        <a:pt x="78157" y="22120"/>
                      </a:cubicBezTo>
                      <a:close/>
                    </a:path>
                  </a:pathLst>
                </a:custGeom>
                <a:solidFill>
                  <a:srgbClr val="CDE2FF"/>
                </a:solidFill>
                <a:ln w="726" cap="flat">
                  <a:noFill/>
                  <a:prstDash val="solid"/>
                  <a:miter/>
                </a:ln>
              </p:spPr>
              <p:txBody>
                <a:bodyPr rtlCol="0" anchor="ctr"/>
                <a:lstStyle/>
                <a:p>
                  <a:endParaRPr lang="fr-FR" sz="1200"/>
                </a:p>
              </p:txBody>
            </p:sp>
            <p:sp>
              <p:nvSpPr>
                <p:cNvPr id="81" name="Freeform: Shape 80">
                  <a:extLst>
                    <a:ext uri="{FF2B5EF4-FFF2-40B4-BE49-F238E27FC236}">
                      <a16:creationId xmlns:a16="http://schemas.microsoft.com/office/drawing/2014/main" id="{2AB0AA5F-635D-4FFB-A041-A1AEDD1618ED}"/>
                    </a:ext>
                  </a:extLst>
                </p:cNvPr>
                <p:cNvSpPr/>
                <p:nvPr/>
              </p:nvSpPr>
              <p:spPr>
                <a:xfrm>
                  <a:off x="6118119" y="1241525"/>
                  <a:ext cx="67097" cy="106916"/>
                </a:xfrm>
                <a:custGeom>
                  <a:avLst/>
                  <a:gdLst>
                    <a:gd name="connsiteX0" fmla="*/ 56037 w 67097"/>
                    <a:gd name="connsiteY0" fmla="*/ 0 h 106916"/>
                    <a:gd name="connsiteX1" fmla="*/ 11060 w 67097"/>
                    <a:gd name="connsiteY1" fmla="*/ 0 h 106916"/>
                    <a:gd name="connsiteX2" fmla="*/ 0 w 67097"/>
                    <a:gd name="connsiteY2" fmla="*/ 11060 h 106916"/>
                    <a:gd name="connsiteX3" fmla="*/ 0 w 67097"/>
                    <a:gd name="connsiteY3" fmla="*/ 106917 h 106916"/>
                    <a:gd name="connsiteX4" fmla="*/ 67097 w 67097"/>
                    <a:gd name="connsiteY4" fmla="*/ 77420 h 106916"/>
                    <a:gd name="connsiteX5" fmla="*/ 67097 w 67097"/>
                    <a:gd name="connsiteY5" fmla="*/ 11060 h 106916"/>
                    <a:gd name="connsiteX6" fmla="*/ 56037 w 67097"/>
                    <a:gd name="connsiteY6" fmla="*/ 0 h 10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97" h="106916">
                      <a:moveTo>
                        <a:pt x="56037" y="0"/>
                      </a:moveTo>
                      <a:lnTo>
                        <a:pt x="11060" y="0"/>
                      </a:lnTo>
                      <a:cubicBezTo>
                        <a:pt x="4947" y="0"/>
                        <a:pt x="0" y="4947"/>
                        <a:pt x="0" y="11060"/>
                      </a:cubicBezTo>
                      <a:lnTo>
                        <a:pt x="0" y="106917"/>
                      </a:lnTo>
                      <a:lnTo>
                        <a:pt x="67097" y="77420"/>
                      </a:lnTo>
                      <a:lnTo>
                        <a:pt x="67097" y="11060"/>
                      </a:lnTo>
                      <a:cubicBezTo>
                        <a:pt x="67097" y="4947"/>
                        <a:pt x="62150" y="0"/>
                        <a:pt x="56037" y="0"/>
                      </a:cubicBezTo>
                      <a:close/>
                    </a:path>
                  </a:pathLst>
                </a:custGeom>
                <a:solidFill>
                  <a:srgbClr val="FF6673"/>
                </a:solidFill>
                <a:ln w="726" cap="flat">
                  <a:noFill/>
                  <a:prstDash val="solid"/>
                  <a:miter/>
                </a:ln>
              </p:spPr>
              <p:txBody>
                <a:bodyPr rtlCol="0" anchor="ctr"/>
                <a:lstStyle/>
                <a:p>
                  <a:endParaRPr lang="fr-FR" sz="1200"/>
                </a:p>
              </p:txBody>
            </p:sp>
            <p:sp>
              <p:nvSpPr>
                <p:cNvPr id="82" name="Freeform: Shape 81">
                  <a:extLst>
                    <a:ext uri="{FF2B5EF4-FFF2-40B4-BE49-F238E27FC236}">
                      <a16:creationId xmlns:a16="http://schemas.microsoft.com/office/drawing/2014/main" id="{A7E50C08-1E8D-4766-819E-485CD5F087FB}"/>
                    </a:ext>
                  </a:extLst>
                </p:cNvPr>
                <p:cNvSpPr/>
                <p:nvPr/>
              </p:nvSpPr>
              <p:spPr>
                <a:xfrm>
                  <a:off x="6096000" y="1307881"/>
                  <a:ext cx="288296" cy="222678"/>
                </a:xfrm>
                <a:custGeom>
                  <a:avLst/>
                  <a:gdLst>
                    <a:gd name="connsiteX0" fmla="*/ 277237 w 288296"/>
                    <a:gd name="connsiteY0" fmla="*/ 44244 h 222678"/>
                    <a:gd name="connsiteX1" fmla="*/ 221937 w 288296"/>
                    <a:gd name="connsiteY1" fmla="*/ 44244 h 222678"/>
                    <a:gd name="connsiteX2" fmla="*/ 221937 w 288296"/>
                    <a:gd name="connsiteY2" fmla="*/ 11064 h 222678"/>
                    <a:gd name="connsiteX3" fmla="*/ 216094 w 288296"/>
                    <a:gd name="connsiteY3" fmla="*/ 1311 h 222678"/>
                    <a:gd name="connsiteX4" fmla="*/ 204742 w 288296"/>
                    <a:gd name="connsiteY4" fmla="*/ 1862 h 222678"/>
                    <a:gd name="connsiteX5" fmla="*/ 155577 w 288296"/>
                    <a:gd name="connsiteY5" fmla="*/ 34643 h 222678"/>
                    <a:gd name="connsiteX6" fmla="*/ 155577 w 288296"/>
                    <a:gd name="connsiteY6" fmla="*/ 11064 h 222678"/>
                    <a:gd name="connsiteX7" fmla="*/ 149734 w 288296"/>
                    <a:gd name="connsiteY7" fmla="*/ 1311 h 222678"/>
                    <a:gd name="connsiteX8" fmla="*/ 144517 w 288296"/>
                    <a:gd name="connsiteY8" fmla="*/ 148 h 222678"/>
                    <a:gd name="connsiteX9" fmla="*/ 138382 w 288296"/>
                    <a:gd name="connsiteY9" fmla="*/ 1862 h 222678"/>
                    <a:gd name="connsiteX10" fmla="*/ 89217 w 288296"/>
                    <a:gd name="connsiteY10" fmla="*/ 34643 h 222678"/>
                    <a:gd name="connsiteX11" fmla="*/ 89217 w 288296"/>
                    <a:gd name="connsiteY11" fmla="*/ 11064 h 222678"/>
                    <a:gd name="connsiteX12" fmla="*/ 72023 w 288296"/>
                    <a:gd name="connsiteY12" fmla="*/ 1862 h 222678"/>
                    <a:gd name="connsiteX13" fmla="*/ 4925 w 288296"/>
                    <a:gd name="connsiteY13" fmla="*/ 46102 h 222678"/>
                    <a:gd name="connsiteX14" fmla="*/ 0 w 288296"/>
                    <a:gd name="connsiteY14" fmla="*/ 55304 h 222678"/>
                    <a:gd name="connsiteX15" fmla="*/ 0 w 288296"/>
                    <a:gd name="connsiteY15" fmla="*/ 211619 h 222678"/>
                    <a:gd name="connsiteX16" fmla="*/ 11060 w 288296"/>
                    <a:gd name="connsiteY16" fmla="*/ 222679 h 222678"/>
                    <a:gd name="connsiteX17" fmla="*/ 144517 w 288296"/>
                    <a:gd name="connsiteY17" fmla="*/ 222679 h 222678"/>
                    <a:gd name="connsiteX18" fmla="*/ 155577 w 288296"/>
                    <a:gd name="connsiteY18" fmla="*/ 222679 h 222678"/>
                    <a:gd name="connsiteX19" fmla="*/ 177697 w 288296"/>
                    <a:gd name="connsiteY19" fmla="*/ 200559 h 222678"/>
                    <a:gd name="connsiteX20" fmla="*/ 199817 w 288296"/>
                    <a:gd name="connsiteY20" fmla="*/ 200559 h 222678"/>
                    <a:gd name="connsiteX21" fmla="*/ 221937 w 288296"/>
                    <a:gd name="connsiteY21" fmla="*/ 222679 h 222678"/>
                    <a:gd name="connsiteX22" fmla="*/ 277237 w 288296"/>
                    <a:gd name="connsiteY22" fmla="*/ 222679 h 222678"/>
                    <a:gd name="connsiteX23" fmla="*/ 288297 w 288296"/>
                    <a:gd name="connsiteY23" fmla="*/ 211619 h 222678"/>
                    <a:gd name="connsiteX24" fmla="*/ 288297 w 288296"/>
                    <a:gd name="connsiteY24" fmla="*/ 55304 h 222678"/>
                    <a:gd name="connsiteX25" fmla="*/ 277237 w 288296"/>
                    <a:gd name="connsiteY25" fmla="*/ 44244 h 22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8296" h="222678">
                      <a:moveTo>
                        <a:pt x="277237" y="44244"/>
                      </a:moveTo>
                      <a:lnTo>
                        <a:pt x="221937" y="44244"/>
                      </a:lnTo>
                      <a:lnTo>
                        <a:pt x="221937" y="11064"/>
                      </a:lnTo>
                      <a:cubicBezTo>
                        <a:pt x="221937" y="6982"/>
                        <a:pt x="219690" y="3234"/>
                        <a:pt x="216094" y="1311"/>
                      </a:cubicBezTo>
                      <a:cubicBezTo>
                        <a:pt x="212518" y="-601"/>
                        <a:pt x="208122" y="-385"/>
                        <a:pt x="204742" y="1862"/>
                      </a:cubicBezTo>
                      <a:lnTo>
                        <a:pt x="155577" y="34643"/>
                      </a:lnTo>
                      <a:lnTo>
                        <a:pt x="155577" y="11064"/>
                      </a:lnTo>
                      <a:cubicBezTo>
                        <a:pt x="155577" y="6982"/>
                        <a:pt x="153330" y="3234"/>
                        <a:pt x="149734" y="1311"/>
                      </a:cubicBezTo>
                      <a:cubicBezTo>
                        <a:pt x="148106" y="445"/>
                        <a:pt x="146301" y="151"/>
                        <a:pt x="144517" y="148"/>
                      </a:cubicBezTo>
                      <a:cubicBezTo>
                        <a:pt x="142361" y="145"/>
                        <a:pt x="140227" y="632"/>
                        <a:pt x="138382" y="1862"/>
                      </a:cubicBezTo>
                      <a:lnTo>
                        <a:pt x="89217" y="34643"/>
                      </a:lnTo>
                      <a:lnTo>
                        <a:pt x="89217" y="11064"/>
                      </a:lnTo>
                      <a:cubicBezTo>
                        <a:pt x="89217" y="2210"/>
                        <a:pt x="79359" y="-2998"/>
                        <a:pt x="72023" y="1862"/>
                      </a:cubicBezTo>
                      <a:lnTo>
                        <a:pt x="4925" y="46102"/>
                      </a:lnTo>
                      <a:cubicBezTo>
                        <a:pt x="1847" y="48154"/>
                        <a:pt x="0" y="51610"/>
                        <a:pt x="0" y="55304"/>
                      </a:cubicBezTo>
                      <a:lnTo>
                        <a:pt x="0" y="211619"/>
                      </a:lnTo>
                      <a:cubicBezTo>
                        <a:pt x="0" y="217732"/>
                        <a:pt x="4947" y="222679"/>
                        <a:pt x="11060" y="222679"/>
                      </a:cubicBezTo>
                      <a:lnTo>
                        <a:pt x="144517" y="222679"/>
                      </a:lnTo>
                      <a:lnTo>
                        <a:pt x="155577" y="222679"/>
                      </a:lnTo>
                      <a:lnTo>
                        <a:pt x="177697" y="200559"/>
                      </a:lnTo>
                      <a:lnTo>
                        <a:pt x="199817" y="200559"/>
                      </a:lnTo>
                      <a:lnTo>
                        <a:pt x="221937" y="222679"/>
                      </a:lnTo>
                      <a:lnTo>
                        <a:pt x="277237" y="222679"/>
                      </a:lnTo>
                      <a:cubicBezTo>
                        <a:pt x="283350" y="222679"/>
                        <a:pt x="288297" y="217732"/>
                        <a:pt x="288297" y="211619"/>
                      </a:cubicBezTo>
                      <a:lnTo>
                        <a:pt x="288297" y="55304"/>
                      </a:lnTo>
                      <a:cubicBezTo>
                        <a:pt x="288297" y="49191"/>
                        <a:pt x="283350" y="44244"/>
                        <a:pt x="277237" y="44244"/>
                      </a:cubicBezTo>
                      <a:close/>
                    </a:path>
                  </a:pathLst>
                </a:custGeom>
                <a:solidFill>
                  <a:srgbClr val="FFDF40"/>
                </a:solidFill>
                <a:ln w="726" cap="flat">
                  <a:noFill/>
                  <a:prstDash val="solid"/>
                  <a:miter/>
                </a:ln>
              </p:spPr>
              <p:txBody>
                <a:bodyPr rtlCol="0" anchor="ctr"/>
                <a:lstStyle/>
                <a:p>
                  <a:endParaRPr lang="fr-FR" sz="1200"/>
                </a:p>
              </p:txBody>
            </p:sp>
            <p:sp>
              <p:nvSpPr>
                <p:cNvPr id="83" name="Freeform: Shape 82">
                  <a:extLst>
                    <a:ext uri="{FF2B5EF4-FFF2-40B4-BE49-F238E27FC236}">
                      <a16:creationId xmlns:a16="http://schemas.microsoft.com/office/drawing/2014/main" id="{E314E6FD-D133-4A3F-9620-5CA7AD255BF8}"/>
                    </a:ext>
                  </a:extLst>
                </p:cNvPr>
                <p:cNvSpPr/>
                <p:nvPr/>
              </p:nvSpPr>
              <p:spPr>
                <a:xfrm>
                  <a:off x="6240517" y="1307894"/>
                  <a:ext cx="143779" cy="222665"/>
                </a:xfrm>
                <a:custGeom>
                  <a:avLst/>
                  <a:gdLst>
                    <a:gd name="connsiteX0" fmla="*/ 33180 w 143779"/>
                    <a:gd name="connsiteY0" fmla="*/ 200545 h 222665"/>
                    <a:gd name="connsiteX1" fmla="*/ 55300 w 143779"/>
                    <a:gd name="connsiteY1" fmla="*/ 200545 h 222665"/>
                    <a:gd name="connsiteX2" fmla="*/ 77420 w 143779"/>
                    <a:gd name="connsiteY2" fmla="*/ 222665 h 222665"/>
                    <a:gd name="connsiteX3" fmla="*/ 132720 w 143779"/>
                    <a:gd name="connsiteY3" fmla="*/ 222665 h 222665"/>
                    <a:gd name="connsiteX4" fmla="*/ 143780 w 143779"/>
                    <a:gd name="connsiteY4" fmla="*/ 211605 h 222665"/>
                    <a:gd name="connsiteX5" fmla="*/ 143780 w 143779"/>
                    <a:gd name="connsiteY5" fmla="*/ 55291 h 222665"/>
                    <a:gd name="connsiteX6" fmla="*/ 132720 w 143779"/>
                    <a:gd name="connsiteY6" fmla="*/ 44231 h 222665"/>
                    <a:gd name="connsiteX7" fmla="*/ 77420 w 143779"/>
                    <a:gd name="connsiteY7" fmla="*/ 44231 h 222665"/>
                    <a:gd name="connsiteX8" fmla="*/ 77420 w 143779"/>
                    <a:gd name="connsiteY8" fmla="*/ 11051 h 222665"/>
                    <a:gd name="connsiteX9" fmla="*/ 71577 w 143779"/>
                    <a:gd name="connsiteY9" fmla="*/ 1297 h 222665"/>
                    <a:gd name="connsiteX10" fmla="*/ 60225 w 143779"/>
                    <a:gd name="connsiteY10" fmla="*/ 1848 h 222665"/>
                    <a:gd name="connsiteX11" fmla="*/ 11060 w 143779"/>
                    <a:gd name="connsiteY11" fmla="*/ 34629 h 222665"/>
                    <a:gd name="connsiteX12" fmla="*/ 11060 w 143779"/>
                    <a:gd name="connsiteY12" fmla="*/ 11051 h 222665"/>
                    <a:gd name="connsiteX13" fmla="*/ 5217 w 143779"/>
                    <a:gd name="connsiteY13" fmla="*/ 1297 h 222665"/>
                    <a:gd name="connsiteX14" fmla="*/ 0 w 143779"/>
                    <a:gd name="connsiteY14" fmla="*/ 135 h 222665"/>
                    <a:gd name="connsiteX15" fmla="*/ 0 w 143779"/>
                    <a:gd name="connsiteY15" fmla="*/ 222665 h 222665"/>
                    <a:gd name="connsiteX16" fmla="*/ 11060 w 143779"/>
                    <a:gd name="connsiteY16" fmla="*/ 222665 h 22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779" h="222665">
                      <a:moveTo>
                        <a:pt x="33180" y="200545"/>
                      </a:moveTo>
                      <a:lnTo>
                        <a:pt x="55300" y="200545"/>
                      </a:lnTo>
                      <a:lnTo>
                        <a:pt x="77420" y="222665"/>
                      </a:lnTo>
                      <a:lnTo>
                        <a:pt x="132720" y="222665"/>
                      </a:lnTo>
                      <a:cubicBezTo>
                        <a:pt x="138833" y="222665"/>
                        <a:pt x="143780" y="217718"/>
                        <a:pt x="143780" y="211605"/>
                      </a:cubicBezTo>
                      <a:lnTo>
                        <a:pt x="143780" y="55291"/>
                      </a:lnTo>
                      <a:cubicBezTo>
                        <a:pt x="143780" y="49177"/>
                        <a:pt x="138833" y="44231"/>
                        <a:pt x="132720" y="44231"/>
                      </a:cubicBezTo>
                      <a:lnTo>
                        <a:pt x="77420" y="44231"/>
                      </a:lnTo>
                      <a:lnTo>
                        <a:pt x="77420" y="11051"/>
                      </a:lnTo>
                      <a:cubicBezTo>
                        <a:pt x="77420" y="6968"/>
                        <a:pt x="75173" y="3220"/>
                        <a:pt x="71577" y="1297"/>
                      </a:cubicBezTo>
                      <a:cubicBezTo>
                        <a:pt x="68001" y="-615"/>
                        <a:pt x="63605" y="-399"/>
                        <a:pt x="60225" y="1848"/>
                      </a:cubicBezTo>
                      <a:lnTo>
                        <a:pt x="11060" y="34629"/>
                      </a:lnTo>
                      <a:lnTo>
                        <a:pt x="11060" y="11051"/>
                      </a:lnTo>
                      <a:cubicBezTo>
                        <a:pt x="11060" y="6968"/>
                        <a:pt x="8813" y="3220"/>
                        <a:pt x="5217" y="1297"/>
                      </a:cubicBezTo>
                      <a:cubicBezTo>
                        <a:pt x="3589" y="432"/>
                        <a:pt x="1784" y="137"/>
                        <a:pt x="0" y="135"/>
                      </a:cubicBezTo>
                      <a:lnTo>
                        <a:pt x="0" y="222665"/>
                      </a:lnTo>
                      <a:lnTo>
                        <a:pt x="11060" y="222665"/>
                      </a:lnTo>
                      <a:close/>
                    </a:path>
                  </a:pathLst>
                </a:custGeom>
                <a:solidFill>
                  <a:srgbClr val="FFBE40"/>
                </a:solidFill>
                <a:ln w="726" cap="flat">
                  <a:noFill/>
                  <a:prstDash val="solid"/>
                  <a:miter/>
                </a:ln>
              </p:spPr>
              <p:txBody>
                <a:bodyPr rtlCol="0" anchor="ctr"/>
                <a:lstStyle/>
                <a:p>
                  <a:endParaRPr lang="fr-FR" sz="1200"/>
                </a:p>
              </p:txBody>
            </p:sp>
            <p:sp>
              <p:nvSpPr>
                <p:cNvPr id="84" name="Freeform: Shape 83">
                  <a:extLst>
                    <a:ext uri="{FF2B5EF4-FFF2-40B4-BE49-F238E27FC236}">
                      <a16:creationId xmlns:a16="http://schemas.microsoft.com/office/drawing/2014/main" id="{7A6C6E4F-F3AF-4B0F-8405-7CC005B95202}"/>
                    </a:ext>
                  </a:extLst>
                </p:cNvPr>
                <p:cNvSpPr/>
                <p:nvPr/>
              </p:nvSpPr>
              <p:spPr>
                <a:xfrm>
                  <a:off x="6140977" y="1153046"/>
                  <a:ext cx="110599" cy="66359"/>
                </a:xfrm>
                <a:custGeom>
                  <a:avLst/>
                  <a:gdLst>
                    <a:gd name="connsiteX0" fmla="*/ 11060 w 110599"/>
                    <a:gd name="connsiteY0" fmla="*/ 66360 h 66359"/>
                    <a:gd name="connsiteX1" fmla="*/ 0 w 110599"/>
                    <a:gd name="connsiteY1" fmla="*/ 55300 h 66359"/>
                    <a:gd name="connsiteX2" fmla="*/ 33180 w 110599"/>
                    <a:gd name="connsiteY2" fmla="*/ 22120 h 66359"/>
                    <a:gd name="connsiteX3" fmla="*/ 77420 w 110599"/>
                    <a:gd name="connsiteY3" fmla="*/ 22120 h 66359"/>
                    <a:gd name="connsiteX4" fmla="*/ 88480 w 110599"/>
                    <a:gd name="connsiteY4" fmla="*/ 11060 h 66359"/>
                    <a:gd name="connsiteX5" fmla="*/ 99540 w 110599"/>
                    <a:gd name="connsiteY5" fmla="*/ 0 h 66359"/>
                    <a:gd name="connsiteX6" fmla="*/ 110600 w 110599"/>
                    <a:gd name="connsiteY6" fmla="*/ 11060 h 66359"/>
                    <a:gd name="connsiteX7" fmla="*/ 77420 w 110599"/>
                    <a:gd name="connsiteY7" fmla="*/ 44240 h 66359"/>
                    <a:gd name="connsiteX8" fmla="*/ 33180 w 110599"/>
                    <a:gd name="connsiteY8" fmla="*/ 44240 h 66359"/>
                    <a:gd name="connsiteX9" fmla="*/ 22120 w 110599"/>
                    <a:gd name="connsiteY9" fmla="*/ 55300 h 66359"/>
                    <a:gd name="connsiteX10" fmla="*/ 11060 w 110599"/>
                    <a:gd name="connsiteY10" fmla="*/ 66360 h 6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599" h="66359">
                      <a:moveTo>
                        <a:pt x="11060" y="66360"/>
                      </a:moveTo>
                      <a:cubicBezTo>
                        <a:pt x="4947" y="66360"/>
                        <a:pt x="0" y="61413"/>
                        <a:pt x="0" y="55300"/>
                      </a:cubicBezTo>
                      <a:cubicBezTo>
                        <a:pt x="0" y="37004"/>
                        <a:pt x="14884" y="22120"/>
                        <a:pt x="33180" y="22120"/>
                      </a:cubicBezTo>
                      <a:lnTo>
                        <a:pt x="77420" y="22120"/>
                      </a:lnTo>
                      <a:cubicBezTo>
                        <a:pt x="83522" y="22120"/>
                        <a:pt x="88480" y="17162"/>
                        <a:pt x="88480" y="11060"/>
                      </a:cubicBezTo>
                      <a:cubicBezTo>
                        <a:pt x="88480" y="4947"/>
                        <a:pt x="93427" y="0"/>
                        <a:pt x="99540" y="0"/>
                      </a:cubicBezTo>
                      <a:cubicBezTo>
                        <a:pt x="105653" y="0"/>
                        <a:pt x="110600" y="4947"/>
                        <a:pt x="110600" y="11060"/>
                      </a:cubicBezTo>
                      <a:cubicBezTo>
                        <a:pt x="110600" y="29356"/>
                        <a:pt x="95716" y="44240"/>
                        <a:pt x="77420" y="44240"/>
                      </a:cubicBezTo>
                      <a:lnTo>
                        <a:pt x="33180" y="44240"/>
                      </a:lnTo>
                      <a:cubicBezTo>
                        <a:pt x="27078" y="44240"/>
                        <a:pt x="22120" y="49198"/>
                        <a:pt x="22120" y="55300"/>
                      </a:cubicBezTo>
                      <a:cubicBezTo>
                        <a:pt x="22120" y="61413"/>
                        <a:pt x="17173" y="66360"/>
                        <a:pt x="11060" y="66360"/>
                      </a:cubicBezTo>
                      <a:close/>
                    </a:path>
                  </a:pathLst>
                </a:custGeom>
                <a:solidFill>
                  <a:srgbClr val="4D6699"/>
                </a:solidFill>
                <a:ln w="726" cap="flat">
                  <a:noFill/>
                  <a:prstDash val="solid"/>
                  <a:miter/>
                </a:ln>
              </p:spPr>
              <p:txBody>
                <a:bodyPr rtlCol="0" anchor="ctr"/>
                <a:lstStyle/>
                <a:p>
                  <a:endParaRPr lang="fr-FR" sz="1200"/>
                </a:p>
              </p:txBody>
            </p:sp>
            <p:sp>
              <p:nvSpPr>
                <p:cNvPr id="85" name="Freeform: Shape 84">
                  <a:extLst>
                    <a:ext uri="{FF2B5EF4-FFF2-40B4-BE49-F238E27FC236}">
                      <a16:creationId xmlns:a16="http://schemas.microsoft.com/office/drawing/2014/main" id="{325B4E14-8F42-407E-9E47-7B1DBA0C2286}"/>
                    </a:ext>
                  </a:extLst>
                </p:cNvPr>
                <p:cNvSpPr/>
                <p:nvPr/>
              </p:nvSpPr>
              <p:spPr>
                <a:xfrm>
                  <a:off x="6140977" y="1419222"/>
                  <a:ext cx="88479" cy="66359"/>
                </a:xfrm>
                <a:custGeom>
                  <a:avLst/>
                  <a:gdLst>
                    <a:gd name="connsiteX0" fmla="*/ 77420 w 88479"/>
                    <a:gd name="connsiteY0" fmla="*/ 66360 h 66359"/>
                    <a:gd name="connsiteX1" fmla="*/ 11060 w 88479"/>
                    <a:gd name="connsiteY1" fmla="*/ 66360 h 66359"/>
                    <a:gd name="connsiteX2" fmla="*/ 0 w 88479"/>
                    <a:gd name="connsiteY2" fmla="*/ 55300 h 66359"/>
                    <a:gd name="connsiteX3" fmla="*/ 0 w 88479"/>
                    <a:gd name="connsiteY3" fmla="*/ 11060 h 66359"/>
                    <a:gd name="connsiteX4" fmla="*/ 11060 w 88479"/>
                    <a:gd name="connsiteY4" fmla="*/ 0 h 66359"/>
                    <a:gd name="connsiteX5" fmla="*/ 77420 w 88479"/>
                    <a:gd name="connsiteY5" fmla="*/ 0 h 66359"/>
                    <a:gd name="connsiteX6" fmla="*/ 88480 w 88479"/>
                    <a:gd name="connsiteY6" fmla="*/ 11060 h 66359"/>
                    <a:gd name="connsiteX7" fmla="*/ 88480 w 88479"/>
                    <a:gd name="connsiteY7" fmla="*/ 55300 h 66359"/>
                    <a:gd name="connsiteX8" fmla="*/ 77420 w 88479"/>
                    <a:gd name="connsiteY8" fmla="*/ 66360 h 6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79" h="66359">
                      <a:moveTo>
                        <a:pt x="77420" y="66360"/>
                      </a:moveTo>
                      <a:lnTo>
                        <a:pt x="11060" y="66360"/>
                      </a:lnTo>
                      <a:cubicBezTo>
                        <a:pt x="4947" y="66360"/>
                        <a:pt x="0" y="61413"/>
                        <a:pt x="0" y="55300"/>
                      </a:cubicBezTo>
                      <a:lnTo>
                        <a:pt x="0" y="11060"/>
                      </a:lnTo>
                      <a:cubicBezTo>
                        <a:pt x="0" y="4947"/>
                        <a:pt x="4947" y="0"/>
                        <a:pt x="11060" y="0"/>
                      </a:cubicBezTo>
                      <a:lnTo>
                        <a:pt x="77420" y="0"/>
                      </a:lnTo>
                      <a:cubicBezTo>
                        <a:pt x="83533" y="0"/>
                        <a:pt x="88480" y="4947"/>
                        <a:pt x="88480" y="11060"/>
                      </a:cubicBezTo>
                      <a:lnTo>
                        <a:pt x="88480" y="55300"/>
                      </a:lnTo>
                      <a:cubicBezTo>
                        <a:pt x="88480" y="61413"/>
                        <a:pt x="83533" y="66360"/>
                        <a:pt x="77420" y="66360"/>
                      </a:cubicBezTo>
                      <a:close/>
                    </a:path>
                  </a:pathLst>
                </a:custGeom>
                <a:solidFill>
                  <a:srgbClr val="4D6699"/>
                </a:solidFill>
                <a:ln w="726" cap="flat">
                  <a:noFill/>
                  <a:prstDash val="solid"/>
                  <a:miter/>
                </a:ln>
              </p:spPr>
              <p:txBody>
                <a:bodyPr rtlCol="0" anchor="ctr"/>
                <a:lstStyle/>
                <a:p>
                  <a:endParaRPr lang="fr-FR" sz="1200"/>
                </a:p>
              </p:txBody>
            </p:sp>
            <p:sp>
              <p:nvSpPr>
                <p:cNvPr id="86" name="Freeform: Shape 85">
                  <a:extLst>
                    <a:ext uri="{FF2B5EF4-FFF2-40B4-BE49-F238E27FC236}">
                      <a16:creationId xmlns:a16="http://schemas.microsoft.com/office/drawing/2014/main" id="{3CB29560-4555-42CB-81B4-DDB6CD1B62E4}"/>
                    </a:ext>
                  </a:extLst>
                </p:cNvPr>
                <p:cNvSpPr/>
                <p:nvPr/>
              </p:nvSpPr>
              <p:spPr>
                <a:xfrm>
                  <a:off x="6251577" y="1419222"/>
                  <a:ext cx="66359" cy="111337"/>
                </a:xfrm>
                <a:custGeom>
                  <a:avLst/>
                  <a:gdLst>
                    <a:gd name="connsiteX0" fmla="*/ 66360 w 66359"/>
                    <a:gd name="connsiteY0" fmla="*/ 111337 h 111337"/>
                    <a:gd name="connsiteX1" fmla="*/ 0 w 66359"/>
                    <a:gd name="connsiteY1" fmla="*/ 111337 h 111337"/>
                    <a:gd name="connsiteX2" fmla="*/ 0 w 66359"/>
                    <a:gd name="connsiteY2" fmla="*/ 11060 h 111337"/>
                    <a:gd name="connsiteX3" fmla="*/ 11060 w 66359"/>
                    <a:gd name="connsiteY3" fmla="*/ 0 h 111337"/>
                    <a:gd name="connsiteX4" fmla="*/ 55300 w 66359"/>
                    <a:gd name="connsiteY4" fmla="*/ 0 h 111337"/>
                    <a:gd name="connsiteX5" fmla="*/ 66360 w 66359"/>
                    <a:gd name="connsiteY5" fmla="*/ 11060 h 11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59" h="111337">
                      <a:moveTo>
                        <a:pt x="66360" y="111337"/>
                      </a:moveTo>
                      <a:lnTo>
                        <a:pt x="0" y="111337"/>
                      </a:lnTo>
                      <a:lnTo>
                        <a:pt x="0" y="11060"/>
                      </a:lnTo>
                      <a:cubicBezTo>
                        <a:pt x="0" y="4952"/>
                        <a:pt x="4952" y="0"/>
                        <a:pt x="11060" y="0"/>
                      </a:cubicBezTo>
                      <a:lnTo>
                        <a:pt x="55300" y="0"/>
                      </a:lnTo>
                      <a:cubicBezTo>
                        <a:pt x="61408" y="0"/>
                        <a:pt x="66360" y="4952"/>
                        <a:pt x="66360" y="11060"/>
                      </a:cubicBezTo>
                      <a:close/>
                    </a:path>
                  </a:pathLst>
                </a:custGeom>
                <a:solidFill>
                  <a:srgbClr val="4D6699"/>
                </a:solidFill>
                <a:ln w="726" cap="flat">
                  <a:noFill/>
                  <a:prstDash val="solid"/>
                  <a:miter/>
                </a:ln>
              </p:spPr>
              <p:txBody>
                <a:bodyPr rtlCol="0" anchor="ctr"/>
                <a:lstStyle/>
                <a:p>
                  <a:endParaRPr lang="fr-FR" sz="1200"/>
                </a:p>
              </p:txBody>
            </p:sp>
          </p:grpSp>
        </p:grpSp>
      </p:grpSp>
      <p:grpSp>
        <p:nvGrpSpPr>
          <p:cNvPr id="7" name="Group 6">
            <a:extLst>
              <a:ext uri="{FF2B5EF4-FFF2-40B4-BE49-F238E27FC236}">
                <a16:creationId xmlns:a16="http://schemas.microsoft.com/office/drawing/2014/main" id="{DFDE2140-262E-47AE-A3FC-9DCAE0EED9A1}"/>
              </a:ext>
            </a:extLst>
          </p:cNvPr>
          <p:cNvGrpSpPr/>
          <p:nvPr/>
        </p:nvGrpSpPr>
        <p:grpSpPr>
          <a:xfrm>
            <a:off x="5889950" y="2845823"/>
            <a:ext cx="6012352" cy="799088"/>
            <a:chOff x="5889950" y="2658511"/>
            <a:chExt cx="6012352" cy="799088"/>
          </a:xfrm>
        </p:grpSpPr>
        <p:sp>
          <p:nvSpPr>
            <p:cNvPr id="38" name="Rectangle 38">
              <a:extLst>
                <a:ext uri="{FF2B5EF4-FFF2-40B4-BE49-F238E27FC236}">
                  <a16:creationId xmlns:a16="http://schemas.microsoft.com/office/drawing/2014/main" id="{CFA62125-B409-421A-9AC7-C7551CA79856}"/>
                </a:ext>
              </a:extLst>
            </p:cNvPr>
            <p:cNvSpPr/>
            <p:nvPr/>
          </p:nvSpPr>
          <p:spPr bwMode="auto">
            <a:xfrm>
              <a:off x="7041018" y="2658511"/>
              <a:ext cx="4861284" cy="799088"/>
            </a:xfrm>
            <a:prstGeom prst="roundRect">
              <a:avLst>
                <a:gd name="adj" fmla="val 4945"/>
              </a:avLst>
            </a:prstGeom>
            <a:noFill/>
            <a:ln w="6350" algn="ctr">
              <a:noFill/>
              <a:miter lim="800000"/>
              <a:headEnd/>
              <a:tailEnd/>
            </a:ln>
            <a:effectLst/>
          </p:spPr>
          <p:txBody>
            <a:bodyPr lIns="108000" tIns="36000" rIns="36000" bIns="36000" rtlCol="0" anchor="ctr"/>
            <a:lstStyle/>
            <a:p>
              <a:pPr marL="171450" indent="-171450" algn="just">
                <a:spcBef>
                  <a:spcPts val="600"/>
                </a:spcBef>
                <a:buFont typeface="Arial" panose="020B0604020202020204" pitchFamily="34" charset="0"/>
                <a:buChar char="•"/>
              </a:pPr>
              <a:r>
                <a:rPr lang="en-US" sz="1200"/>
                <a:t>The team decides the best solution to implement</a:t>
              </a:r>
            </a:p>
            <a:p>
              <a:pPr marL="171450" indent="-171450" algn="just">
                <a:spcBef>
                  <a:spcPts val="600"/>
                </a:spcBef>
                <a:buFont typeface="Arial" panose="020B0604020202020204" pitchFamily="34" charset="0"/>
                <a:buChar char="•"/>
              </a:pPr>
              <a:r>
                <a:rPr lang="en-US" sz="1200"/>
                <a:t>Is responsible for the </a:t>
              </a:r>
              <a:r>
                <a:rPr lang="en-US" sz="1200" b="1"/>
                <a:t>technical quality </a:t>
              </a:r>
              <a:r>
                <a:rPr lang="en-US" sz="1200"/>
                <a:t>of the product</a:t>
              </a:r>
            </a:p>
          </p:txBody>
        </p:sp>
        <p:grpSp>
          <p:nvGrpSpPr>
            <p:cNvPr id="4" name="Group 3">
              <a:extLst>
                <a:ext uri="{FF2B5EF4-FFF2-40B4-BE49-F238E27FC236}">
                  <a16:creationId xmlns:a16="http://schemas.microsoft.com/office/drawing/2014/main" id="{EE9FFB6A-44DC-496E-9B15-93EB9EBF8E27}"/>
                </a:ext>
              </a:extLst>
            </p:cNvPr>
            <p:cNvGrpSpPr/>
            <p:nvPr/>
          </p:nvGrpSpPr>
          <p:grpSpPr>
            <a:xfrm>
              <a:off x="5889950" y="2694429"/>
              <a:ext cx="883383" cy="727252"/>
              <a:chOff x="5889950" y="2692334"/>
              <a:chExt cx="883383" cy="727252"/>
            </a:xfrm>
          </p:grpSpPr>
          <p:sp>
            <p:nvSpPr>
              <p:cNvPr id="39" name="TextBox 38">
                <a:extLst>
                  <a:ext uri="{FF2B5EF4-FFF2-40B4-BE49-F238E27FC236}">
                    <a16:creationId xmlns:a16="http://schemas.microsoft.com/office/drawing/2014/main" id="{D71CFD0D-E35B-4666-B025-BDEA33640F72}"/>
                  </a:ext>
                </a:extLst>
              </p:cNvPr>
              <p:cNvSpPr txBox="1"/>
              <p:nvPr/>
            </p:nvSpPr>
            <p:spPr>
              <a:xfrm>
                <a:off x="5889950" y="3142587"/>
                <a:ext cx="883383" cy="276999"/>
              </a:xfrm>
              <a:prstGeom prst="rect">
                <a:avLst/>
              </a:prstGeom>
              <a:noFill/>
            </p:spPr>
            <p:txBody>
              <a:bodyPr wrap="none" rtlCol="0">
                <a:spAutoFit/>
              </a:bodyPr>
              <a:lstStyle/>
              <a:p>
                <a:pPr algn="ctr"/>
                <a:r>
                  <a:rPr lang="fr-FR" sz="1200" b="1" err="1">
                    <a:solidFill>
                      <a:schemeClr val="accent1"/>
                    </a:solidFill>
                  </a:rPr>
                  <a:t>Technical</a:t>
                </a:r>
                <a:endParaRPr lang="fr-FR" sz="1200" b="1">
                  <a:solidFill>
                    <a:schemeClr val="accent1"/>
                  </a:solidFill>
                </a:endParaRPr>
              </a:p>
            </p:txBody>
          </p:sp>
          <p:pic>
            <p:nvPicPr>
              <p:cNvPr id="87" name="Graphic 86">
                <a:extLst>
                  <a:ext uri="{FF2B5EF4-FFF2-40B4-BE49-F238E27FC236}">
                    <a16:creationId xmlns:a16="http://schemas.microsoft.com/office/drawing/2014/main" id="{00B6EC0E-EE29-419F-B5DB-57F6368049D4}"/>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44593" y="2692334"/>
                <a:ext cx="574096" cy="574096"/>
              </a:xfrm>
              <a:prstGeom prst="rect">
                <a:avLst/>
              </a:prstGeom>
            </p:spPr>
          </p:pic>
        </p:grpSp>
      </p:grpSp>
      <p:grpSp>
        <p:nvGrpSpPr>
          <p:cNvPr id="8" name="Group 7">
            <a:extLst>
              <a:ext uri="{FF2B5EF4-FFF2-40B4-BE49-F238E27FC236}">
                <a16:creationId xmlns:a16="http://schemas.microsoft.com/office/drawing/2014/main" id="{EBD85D6A-5563-4C51-8E8A-ECDD56A28D2B}"/>
              </a:ext>
            </a:extLst>
          </p:cNvPr>
          <p:cNvGrpSpPr/>
          <p:nvPr/>
        </p:nvGrpSpPr>
        <p:grpSpPr>
          <a:xfrm>
            <a:off x="5678279" y="3857954"/>
            <a:ext cx="6224023" cy="1457942"/>
            <a:chOff x="5678279" y="3764298"/>
            <a:chExt cx="6224023" cy="1457942"/>
          </a:xfrm>
        </p:grpSpPr>
        <p:sp>
          <p:nvSpPr>
            <p:cNvPr id="40" name="Rectangle 38">
              <a:extLst>
                <a:ext uri="{FF2B5EF4-FFF2-40B4-BE49-F238E27FC236}">
                  <a16:creationId xmlns:a16="http://schemas.microsoft.com/office/drawing/2014/main" id="{56709561-368E-41D7-B1B9-E58A87802334}"/>
                </a:ext>
              </a:extLst>
            </p:cNvPr>
            <p:cNvSpPr/>
            <p:nvPr/>
          </p:nvSpPr>
          <p:spPr bwMode="auto">
            <a:xfrm>
              <a:off x="7041018" y="3764298"/>
              <a:ext cx="4861284" cy="1457942"/>
            </a:xfrm>
            <a:prstGeom prst="roundRect">
              <a:avLst>
                <a:gd name="adj" fmla="val 4945"/>
              </a:avLst>
            </a:prstGeom>
            <a:noFill/>
            <a:ln w="6350" algn="ctr">
              <a:noFill/>
              <a:miter lim="800000"/>
              <a:headEnd/>
              <a:tailEnd/>
            </a:ln>
            <a:effectLst/>
          </p:spPr>
          <p:txBody>
            <a:bodyPr lIns="108000" tIns="36000" rIns="36000" bIns="36000" rtlCol="0" anchor="ctr"/>
            <a:lstStyle/>
            <a:p>
              <a:pPr marL="171450" indent="-171450" algn="just">
                <a:spcBef>
                  <a:spcPts val="600"/>
                </a:spcBef>
                <a:buFont typeface="Arial" panose="020B0604020202020204" pitchFamily="34" charset="0"/>
                <a:buChar char="•"/>
              </a:pPr>
              <a:r>
                <a:rPr lang="en-US" sz="1200"/>
                <a:t>It is a </a:t>
              </a:r>
              <a:r>
                <a:rPr lang="en-US" sz="1200" b="1"/>
                <a:t>self-organized team </a:t>
              </a:r>
            </a:p>
            <a:p>
              <a:pPr marL="171450" indent="-171450" algn="just">
                <a:spcBef>
                  <a:spcPts val="600"/>
                </a:spcBef>
                <a:buFont typeface="Arial" panose="020B0604020202020204" pitchFamily="34" charset="0"/>
                <a:buChar char="•"/>
              </a:pPr>
              <a:r>
                <a:rPr lang="en-US" sz="1200"/>
                <a:t>Selects, organizes and presents the work done in accordance with the Scrum methodology</a:t>
              </a:r>
            </a:p>
            <a:p>
              <a:pPr marL="171450" indent="-171450" algn="just">
                <a:spcBef>
                  <a:spcPts val="600"/>
                </a:spcBef>
                <a:buFont typeface="Arial" panose="020B0604020202020204" pitchFamily="34" charset="0"/>
                <a:buChar char="•"/>
              </a:pPr>
              <a:r>
                <a:rPr lang="en-US" sz="1200"/>
                <a:t>It independently </a:t>
              </a:r>
              <a:r>
                <a:rPr lang="en-US" sz="1200" b="1"/>
                <a:t>estimates its workload </a:t>
              </a:r>
              <a:r>
                <a:rPr lang="en-US" sz="1200"/>
                <a:t>and determines its ability to perform a task</a:t>
              </a:r>
            </a:p>
            <a:p>
              <a:pPr marL="171450" indent="-171450" algn="just">
                <a:spcBef>
                  <a:spcPts val="600"/>
                </a:spcBef>
                <a:buFont typeface="Arial" panose="020B0604020202020204" pitchFamily="34" charset="0"/>
                <a:buChar char="•"/>
              </a:pPr>
              <a:r>
                <a:rPr lang="en-US" sz="1200" b="1"/>
                <a:t>Participates in all Scrum ceremonies </a:t>
              </a:r>
              <a:r>
                <a:rPr lang="en-US" sz="1200"/>
                <a:t>with the Product Owner </a:t>
              </a:r>
            </a:p>
          </p:txBody>
        </p:sp>
        <p:grpSp>
          <p:nvGrpSpPr>
            <p:cNvPr id="3" name="Group 2">
              <a:extLst>
                <a:ext uri="{FF2B5EF4-FFF2-40B4-BE49-F238E27FC236}">
                  <a16:creationId xmlns:a16="http://schemas.microsoft.com/office/drawing/2014/main" id="{FF3FAA8E-A99E-427A-860B-30FABE724EE2}"/>
                </a:ext>
              </a:extLst>
            </p:cNvPr>
            <p:cNvGrpSpPr/>
            <p:nvPr/>
          </p:nvGrpSpPr>
          <p:grpSpPr>
            <a:xfrm>
              <a:off x="5678279" y="4113887"/>
              <a:ext cx="1306724" cy="758765"/>
              <a:chOff x="5678279" y="3985465"/>
              <a:chExt cx="1306724" cy="758765"/>
            </a:xfrm>
          </p:grpSpPr>
          <p:sp>
            <p:nvSpPr>
              <p:cNvPr id="41" name="TextBox 40">
                <a:extLst>
                  <a:ext uri="{FF2B5EF4-FFF2-40B4-BE49-F238E27FC236}">
                    <a16:creationId xmlns:a16="http://schemas.microsoft.com/office/drawing/2014/main" id="{4DCD7E92-A5E7-42DC-BF7B-0ED88D09B09D}"/>
                  </a:ext>
                </a:extLst>
              </p:cNvPr>
              <p:cNvSpPr txBox="1"/>
              <p:nvPr/>
            </p:nvSpPr>
            <p:spPr>
              <a:xfrm>
                <a:off x="5678279" y="4467231"/>
                <a:ext cx="1306724" cy="276999"/>
              </a:xfrm>
              <a:prstGeom prst="rect">
                <a:avLst/>
              </a:prstGeom>
              <a:noFill/>
            </p:spPr>
            <p:txBody>
              <a:bodyPr wrap="square" rtlCol="0">
                <a:spAutoFit/>
              </a:bodyPr>
              <a:lstStyle/>
              <a:p>
                <a:pPr algn="ctr"/>
                <a:r>
                  <a:rPr lang="fr-FR" sz="1200" b="1" err="1">
                    <a:solidFill>
                      <a:schemeClr val="accent1"/>
                    </a:solidFill>
                  </a:rPr>
                  <a:t>Organization</a:t>
                </a:r>
                <a:endParaRPr lang="fr-FR" sz="1200" b="1">
                  <a:solidFill>
                    <a:schemeClr val="accent1"/>
                  </a:solidFill>
                </a:endParaRPr>
              </a:p>
            </p:txBody>
          </p:sp>
          <p:pic>
            <p:nvPicPr>
              <p:cNvPr id="88" name="Graphic 87">
                <a:extLst>
                  <a:ext uri="{FF2B5EF4-FFF2-40B4-BE49-F238E27FC236}">
                    <a16:creationId xmlns:a16="http://schemas.microsoft.com/office/drawing/2014/main" id="{C1578D18-941F-4288-B73D-DA09CB066526}"/>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flipH="1">
                <a:off x="6052954" y="3985465"/>
                <a:ext cx="557374" cy="557374"/>
              </a:xfrm>
              <a:prstGeom prst="rect">
                <a:avLst/>
              </a:prstGeom>
            </p:spPr>
          </p:pic>
        </p:grpSp>
      </p:grpSp>
      <p:grpSp>
        <p:nvGrpSpPr>
          <p:cNvPr id="9" name="Group 8">
            <a:extLst>
              <a:ext uri="{FF2B5EF4-FFF2-40B4-BE49-F238E27FC236}">
                <a16:creationId xmlns:a16="http://schemas.microsoft.com/office/drawing/2014/main" id="{2860FC48-D497-45BA-B27A-A7F4B96A4596}"/>
              </a:ext>
            </a:extLst>
          </p:cNvPr>
          <p:cNvGrpSpPr/>
          <p:nvPr/>
        </p:nvGrpSpPr>
        <p:grpSpPr>
          <a:xfrm>
            <a:off x="5627762" y="5528938"/>
            <a:ext cx="6274540" cy="840588"/>
            <a:chOff x="5627762" y="5528938"/>
            <a:chExt cx="6274540" cy="840588"/>
          </a:xfrm>
        </p:grpSpPr>
        <p:sp>
          <p:nvSpPr>
            <p:cNvPr id="43" name="Rectangle 38">
              <a:extLst>
                <a:ext uri="{FF2B5EF4-FFF2-40B4-BE49-F238E27FC236}">
                  <a16:creationId xmlns:a16="http://schemas.microsoft.com/office/drawing/2014/main" id="{4CFAA75D-A8EC-493C-B605-D4F5AF90F81A}"/>
                </a:ext>
              </a:extLst>
            </p:cNvPr>
            <p:cNvSpPr/>
            <p:nvPr/>
          </p:nvSpPr>
          <p:spPr bwMode="auto">
            <a:xfrm>
              <a:off x="7041018" y="5528938"/>
              <a:ext cx="4861284" cy="840588"/>
            </a:xfrm>
            <a:prstGeom prst="roundRect">
              <a:avLst>
                <a:gd name="adj" fmla="val 4945"/>
              </a:avLst>
            </a:prstGeom>
            <a:noFill/>
            <a:ln w="6350" algn="ctr">
              <a:noFill/>
              <a:miter lim="800000"/>
              <a:headEnd/>
              <a:tailEnd/>
            </a:ln>
            <a:effectLst/>
          </p:spPr>
          <p:txBody>
            <a:bodyPr lIns="108000" tIns="36000" rIns="36000" bIns="36000" rtlCol="0" anchor="ctr"/>
            <a:lstStyle/>
            <a:p>
              <a:pPr marL="171450" indent="-171450" algn="just">
                <a:spcBef>
                  <a:spcPts val="600"/>
                </a:spcBef>
                <a:buFont typeface="Arial" panose="020B0604020202020204" pitchFamily="34" charset="0"/>
                <a:buChar char="•"/>
              </a:pPr>
              <a:r>
                <a:rPr lang="en-US" sz="1200"/>
                <a:t>It is cross-functional: several skills are required to deliver the functionalities of a product</a:t>
              </a:r>
            </a:p>
            <a:p>
              <a:pPr marL="171450" indent="-171450" algn="just">
                <a:spcBef>
                  <a:spcPts val="600"/>
                </a:spcBef>
                <a:buFont typeface="Arial" panose="020B0604020202020204" pitchFamily="34" charset="0"/>
                <a:buChar char="•"/>
              </a:pPr>
              <a:r>
                <a:rPr lang="en-US" sz="1200"/>
                <a:t>It is </a:t>
              </a:r>
              <a:r>
                <a:rPr lang="en-US" sz="1200" b="1"/>
                <a:t>inseparable and all members are considered at the same level</a:t>
              </a:r>
            </a:p>
          </p:txBody>
        </p:sp>
        <p:grpSp>
          <p:nvGrpSpPr>
            <p:cNvPr id="2" name="Group 1">
              <a:extLst>
                <a:ext uri="{FF2B5EF4-FFF2-40B4-BE49-F238E27FC236}">
                  <a16:creationId xmlns:a16="http://schemas.microsoft.com/office/drawing/2014/main" id="{CBCE6FE4-8DDD-4D34-9477-043A803637B2}"/>
                </a:ext>
              </a:extLst>
            </p:cNvPr>
            <p:cNvGrpSpPr/>
            <p:nvPr/>
          </p:nvGrpSpPr>
          <p:grpSpPr>
            <a:xfrm>
              <a:off x="5627762" y="5534614"/>
              <a:ext cx="1407758" cy="798459"/>
              <a:chOff x="5627762" y="5505052"/>
              <a:chExt cx="1407758" cy="798459"/>
            </a:xfrm>
          </p:grpSpPr>
          <p:sp>
            <p:nvSpPr>
              <p:cNvPr id="44" name="TextBox 43">
                <a:extLst>
                  <a:ext uri="{FF2B5EF4-FFF2-40B4-BE49-F238E27FC236}">
                    <a16:creationId xmlns:a16="http://schemas.microsoft.com/office/drawing/2014/main" id="{B1B13C37-E15C-4E89-9608-CF114FCEFAA0}"/>
                  </a:ext>
                </a:extLst>
              </p:cNvPr>
              <p:cNvSpPr txBox="1"/>
              <p:nvPr/>
            </p:nvSpPr>
            <p:spPr>
              <a:xfrm>
                <a:off x="5627762" y="6026512"/>
                <a:ext cx="1407758" cy="276999"/>
              </a:xfrm>
              <a:prstGeom prst="rect">
                <a:avLst/>
              </a:prstGeom>
              <a:noFill/>
            </p:spPr>
            <p:txBody>
              <a:bodyPr wrap="none" rtlCol="0">
                <a:spAutoFit/>
              </a:bodyPr>
              <a:lstStyle/>
              <a:p>
                <a:pPr algn="ctr"/>
                <a:r>
                  <a:rPr lang="fr-FR" sz="1200" b="1">
                    <a:solidFill>
                      <a:schemeClr val="accent1"/>
                    </a:solidFill>
                  </a:rPr>
                  <a:t>Cross-</a:t>
                </a:r>
                <a:r>
                  <a:rPr lang="fr-FR" sz="1200" b="1" err="1">
                    <a:solidFill>
                      <a:schemeClr val="accent1"/>
                    </a:solidFill>
                  </a:rPr>
                  <a:t>functional</a:t>
                </a:r>
                <a:endParaRPr lang="fr-FR" sz="1200" b="1">
                  <a:solidFill>
                    <a:schemeClr val="accent1"/>
                  </a:solidFill>
                </a:endParaRPr>
              </a:p>
            </p:txBody>
          </p:sp>
          <p:grpSp>
            <p:nvGrpSpPr>
              <p:cNvPr id="89" name="Group 88">
                <a:extLst>
                  <a:ext uri="{FF2B5EF4-FFF2-40B4-BE49-F238E27FC236}">
                    <a16:creationId xmlns:a16="http://schemas.microsoft.com/office/drawing/2014/main" id="{EA43FE40-5D7E-4391-88C3-82F91E009B3B}"/>
                  </a:ext>
                </a:extLst>
              </p:cNvPr>
              <p:cNvGrpSpPr/>
              <p:nvPr/>
            </p:nvGrpSpPr>
            <p:grpSpPr>
              <a:xfrm>
                <a:off x="6099401" y="5505052"/>
                <a:ext cx="464481" cy="587860"/>
                <a:chOff x="6041350" y="5246690"/>
                <a:chExt cx="464481" cy="587860"/>
              </a:xfrm>
            </p:grpSpPr>
            <p:sp>
              <p:nvSpPr>
                <p:cNvPr id="90" name="Rectangle 89">
                  <a:extLst>
                    <a:ext uri="{FF2B5EF4-FFF2-40B4-BE49-F238E27FC236}">
                      <a16:creationId xmlns:a16="http://schemas.microsoft.com/office/drawing/2014/main" id="{5319815E-5CF4-43C2-B1AC-4D230E3174B1}"/>
                    </a:ext>
                  </a:extLst>
                </p:cNvPr>
                <p:cNvSpPr/>
                <p:nvPr/>
              </p:nvSpPr>
              <p:spPr>
                <a:xfrm>
                  <a:off x="6257387" y="5421107"/>
                  <a:ext cx="30828" cy="342000"/>
                </a:xfrm>
                <a:prstGeom prst="rect">
                  <a:avLst/>
                </a:prstGeom>
                <a:solidFill>
                  <a:srgbClr val="4E6BA6"/>
                </a:solidFill>
                <a:ln w="1023" cap="flat">
                  <a:noFill/>
                  <a:prstDash val="solid"/>
                  <a:miter/>
                </a:ln>
              </p:spPr>
              <p:txBody>
                <a:bodyPr rtlCol="0" anchor="ctr"/>
                <a:lstStyle/>
                <a:p>
                  <a:endParaRPr lang="fr-FR" sz="1200"/>
                </a:p>
              </p:txBody>
            </p:sp>
            <p:sp>
              <p:nvSpPr>
                <p:cNvPr id="91" name="Freeform: Shape 90">
                  <a:extLst>
                    <a:ext uri="{FF2B5EF4-FFF2-40B4-BE49-F238E27FC236}">
                      <a16:creationId xmlns:a16="http://schemas.microsoft.com/office/drawing/2014/main" id="{FD579122-A9C3-4D74-8C11-90C31DF5F97B}"/>
                    </a:ext>
                  </a:extLst>
                </p:cNvPr>
                <p:cNvSpPr/>
                <p:nvPr/>
              </p:nvSpPr>
              <p:spPr>
                <a:xfrm rot="16200000">
                  <a:off x="6254790" y="5511210"/>
                  <a:ext cx="30828" cy="144000"/>
                </a:xfrm>
                <a:custGeom>
                  <a:avLst/>
                  <a:gdLst>
                    <a:gd name="connsiteX0" fmla="*/ 15414 w 30828"/>
                    <a:gd name="connsiteY0" fmla="*/ 102761 h 102761"/>
                    <a:gd name="connsiteX1" fmla="*/ 0 w 30828"/>
                    <a:gd name="connsiteY1" fmla="*/ 87347 h 102761"/>
                    <a:gd name="connsiteX2" fmla="*/ 0 w 30828"/>
                    <a:gd name="connsiteY2" fmla="*/ 15414 h 102761"/>
                    <a:gd name="connsiteX3" fmla="*/ 15414 w 30828"/>
                    <a:gd name="connsiteY3" fmla="*/ 0 h 102761"/>
                    <a:gd name="connsiteX4" fmla="*/ 30828 w 30828"/>
                    <a:gd name="connsiteY4" fmla="*/ 15414 h 102761"/>
                    <a:gd name="connsiteX5" fmla="*/ 30828 w 30828"/>
                    <a:gd name="connsiteY5" fmla="*/ 87347 h 102761"/>
                    <a:gd name="connsiteX6" fmla="*/ 15414 w 30828"/>
                    <a:gd name="connsiteY6" fmla="*/ 102761 h 10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8" h="102761">
                      <a:moveTo>
                        <a:pt x="15414" y="102761"/>
                      </a:moveTo>
                      <a:cubicBezTo>
                        <a:pt x="6901" y="102761"/>
                        <a:pt x="0" y="95860"/>
                        <a:pt x="0" y="87347"/>
                      </a:cubicBezTo>
                      <a:lnTo>
                        <a:pt x="0" y="15414"/>
                      </a:lnTo>
                      <a:cubicBezTo>
                        <a:pt x="0" y="6901"/>
                        <a:pt x="6901" y="0"/>
                        <a:pt x="15414" y="0"/>
                      </a:cubicBezTo>
                      <a:cubicBezTo>
                        <a:pt x="23927" y="0"/>
                        <a:pt x="30828" y="6901"/>
                        <a:pt x="30828" y="15414"/>
                      </a:cubicBezTo>
                      <a:lnTo>
                        <a:pt x="30828" y="87347"/>
                      </a:lnTo>
                      <a:cubicBezTo>
                        <a:pt x="30828" y="95860"/>
                        <a:pt x="23927" y="102761"/>
                        <a:pt x="15414" y="102761"/>
                      </a:cubicBezTo>
                      <a:close/>
                    </a:path>
                  </a:pathLst>
                </a:custGeom>
                <a:solidFill>
                  <a:srgbClr val="4E6BA6"/>
                </a:solidFill>
                <a:ln w="1023" cap="flat">
                  <a:noFill/>
                  <a:prstDash val="solid"/>
                  <a:miter/>
                </a:ln>
              </p:spPr>
              <p:txBody>
                <a:bodyPr rtlCol="0" anchor="ctr"/>
                <a:lstStyle/>
                <a:p>
                  <a:endParaRPr lang="fr-FR" sz="1200"/>
                </a:p>
              </p:txBody>
            </p:sp>
            <p:sp>
              <p:nvSpPr>
                <p:cNvPr id="92" name="Freeform: Shape 91">
                  <a:extLst>
                    <a:ext uri="{FF2B5EF4-FFF2-40B4-BE49-F238E27FC236}">
                      <a16:creationId xmlns:a16="http://schemas.microsoft.com/office/drawing/2014/main" id="{749A1C80-585D-4C80-8AC1-07DA4654EC0F}"/>
                    </a:ext>
                  </a:extLst>
                </p:cNvPr>
                <p:cNvSpPr/>
                <p:nvPr/>
              </p:nvSpPr>
              <p:spPr>
                <a:xfrm rot="16200000">
                  <a:off x="6254790" y="5675693"/>
                  <a:ext cx="30828" cy="144000"/>
                </a:xfrm>
                <a:custGeom>
                  <a:avLst/>
                  <a:gdLst>
                    <a:gd name="connsiteX0" fmla="*/ 15414 w 30828"/>
                    <a:gd name="connsiteY0" fmla="*/ 102761 h 102761"/>
                    <a:gd name="connsiteX1" fmla="*/ 0 w 30828"/>
                    <a:gd name="connsiteY1" fmla="*/ 87347 h 102761"/>
                    <a:gd name="connsiteX2" fmla="*/ 0 w 30828"/>
                    <a:gd name="connsiteY2" fmla="*/ 15414 h 102761"/>
                    <a:gd name="connsiteX3" fmla="*/ 15414 w 30828"/>
                    <a:gd name="connsiteY3" fmla="*/ 0 h 102761"/>
                    <a:gd name="connsiteX4" fmla="*/ 30828 w 30828"/>
                    <a:gd name="connsiteY4" fmla="*/ 15414 h 102761"/>
                    <a:gd name="connsiteX5" fmla="*/ 30828 w 30828"/>
                    <a:gd name="connsiteY5" fmla="*/ 87347 h 102761"/>
                    <a:gd name="connsiteX6" fmla="*/ 15414 w 30828"/>
                    <a:gd name="connsiteY6" fmla="*/ 102761 h 10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8" h="102761">
                      <a:moveTo>
                        <a:pt x="15414" y="102761"/>
                      </a:moveTo>
                      <a:cubicBezTo>
                        <a:pt x="6901" y="102761"/>
                        <a:pt x="0" y="95860"/>
                        <a:pt x="0" y="87347"/>
                      </a:cubicBezTo>
                      <a:lnTo>
                        <a:pt x="0" y="15414"/>
                      </a:lnTo>
                      <a:cubicBezTo>
                        <a:pt x="0" y="6901"/>
                        <a:pt x="6901" y="0"/>
                        <a:pt x="15414" y="0"/>
                      </a:cubicBezTo>
                      <a:cubicBezTo>
                        <a:pt x="23927" y="0"/>
                        <a:pt x="30828" y="6901"/>
                        <a:pt x="30828" y="15414"/>
                      </a:cubicBezTo>
                      <a:lnTo>
                        <a:pt x="30828" y="87347"/>
                      </a:lnTo>
                      <a:cubicBezTo>
                        <a:pt x="30828" y="95860"/>
                        <a:pt x="23927" y="102761"/>
                        <a:pt x="15414" y="102761"/>
                      </a:cubicBezTo>
                      <a:close/>
                    </a:path>
                  </a:pathLst>
                </a:custGeom>
                <a:solidFill>
                  <a:srgbClr val="28487A"/>
                </a:solidFill>
                <a:ln w="1023" cap="flat">
                  <a:noFill/>
                  <a:prstDash val="solid"/>
                  <a:miter/>
                </a:ln>
              </p:spPr>
              <p:txBody>
                <a:bodyPr rtlCol="0" anchor="ctr"/>
                <a:lstStyle/>
                <a:p>
                  <a:endParaRPr lang="fr-FR" sz="1200"/>
                </a:p>
              </p:txBody>
            </p:sp>
            <p:sp>
              <p:nvSpPr>
                <p:cNvPr id="93" name="Freeform: Shape 92">
                  <a:extLst>
                    <a:ext uri="{FF2B5EF4-FFF2-40B4-BE49-F238E27FC236}">
                      <a16:creationId xmlns:a16="http://schemas.microsoft.com/office/drawing/2014/main" id="{015FF1B5-9F98-4E42-B2FF-0DDE087C8C0F}"/>
                    </a:ext>
                  </a:extLst>
                </p:cNvPr>
                <p:cNvSpPr/>
                <p:nvPr/>
              </p:nvSpPr>
              <p:spPr>
                <a:xfrm>
                  <a:off x="6118421" y="5614039"/>
                  <a:ext cx="30828" cy="102761"/>
                </a:xfrm>
                <a:custGeom>
                  <a:avLst/>
                  <a:gdLst>
                    <a:gd name="connsiteX0" fmla="*/ 15414 w 30828"/>
                    <a:gd name="connsiteY0" fmla="*/ 102761 h 102761"/>
                    <a:gd name="connsiteX1" fmla="*/ 0 w 30828"/>
                    <a:gd name="connsiteY1" fmla="*/ 87347 h 102761"/>
                    <a:gd name="connsiteX2" fmla="*/ 0 w 30828"/>
                    <a:gd name="connsiteY2" fmla="*/ 15414 h 102761"/>
                    <a:gd name="connsiteX3" fmla="*/ 15414 w 30828"/>
                    <a:gd name="connsiteY3" fmla="*/ 0 h 102761"/>
                    <a:gd name="connsiteX4" fmla="*/ 30828 w 30828"/>
                    <a:gd name="connsiteY4" fmla="*/ 15414 h 102761"/>
                    <a:gd name="connsiteX5" fmla="*/ 30828 w 30828"/>
                    <a:gd name="connsiteY5" fmla="*/ 87347 h 102761"/>
                    <a:gd name="connsiteX6" fmla="*/ 15414 w 30828"/>
                    <a:gd name="connsiteY6" fmla="*/ 102761 h 10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8" h="102761">
                      <a:moveTo>
                        <a:pt x="15414" y="102761"/>
                      </a:moveTo>
                      <a:cubicBezTo>
                        <a:pt x="6901" y="102761"/>
                        <a:pt x="0" y="95860"/>
                        <a:pt x="0" y="87347"/>
                      </a:cubicBezTo>
                      <a:lnTo>
                        <a:pt x="0" y="15414"/>
                      </a:lnTo>
                      <a:cubicBezTo>
                        <a:pt x="0" y="6901"/>
                        <a:pt x="6901" y="0"/>
                        <a:pt x="15414" y="0"/>
                      </a:cubicBezTo>
                      <a:cubicBezTo>
                        <a:pt x="23927" y="0"/>
                        <a:pt x="30828" y="6901"/>
                        <a:pt x="30828" y="15414"/>
                      </a:cubicBezTo>
                      <a:lnTo>
                        <a:pt x="30828" y="87347"/>
                      </a:lnTo>
                      <a:cubicBezTo>
                        <a:pt x="30828" y="95860"/>
                        <a:pt x="23927" y="102761"/>
                        <a:pt x="15414" y="102761"/>
                      </a:cubicBezTo>
                      <a:close/>
                    </a:path>
                  </a:pathLst>
                </a:custGeom>
                <a:solidFill>
                  <a:srgbClr val="4E6BA6"/>
                </a:solidFill>
                <a:ln w="1023" cap="flat">
                  <a:noFill/>
                  <a:prstDash val="solid"/>
                  <a:miter/>
                </a:ln>
              </p:spPr>
              <p:txBody>
                <a:bodyPr rtlCol="0" anchor="ctr"/>
                <a:lstStyle/>
                <a:p>
                  <a:endParaRPr lang="fr-FR" sz="1200"/>
                </a:p>
              </p:txBody>
            </p:sp>
            <p:sp>
              <p:nvSpPr>
                <p:cNvPr id="94" name="Freeform: Shape 93">
                  <a:extLst>
                    <a:ext uri="{FF2B5EF4-FFF2-40B4-BE49-F238E27FC236}">
                      <a16:creationId xmlns:a16="http://schemas.microsoft.com/office/drawing/2014/main" id="{797BACDB-DCAC-416B-A21E-6CBC4170DBD3}"/>
                    </a:ext>
                  </a:extLst>
                </p:cNvPr>
                <p:cNvSpPr/>
                <p:nvPr/>
              </p:nvSpPr>
              <p:spPr>
                <a:xfrm>
                  <a:off x="6397932" y="5614039"/>
                  <a:ext cx="30828" cy="102761"/>
                </a:xfrm>
                <a:custGeom>
                  <a:avLst/>
                  <a:gdLst>
                    <a:gd name="connsiteX0" fmla="*/ 15414 w 30828"/>
                    <a:gd name="connsiteY0" fmla="*/ 102761 h 102761"/>
                    <a:gd name="connsiteX1" fmla="*/ 0 w 30828"/>
                    <a:gd name="connsiteY1" fmla="*/ 87347 h 102761"/>
                    <a:gd name="connsiteX2" fmla="*/ 0 w 30828"/>
                    <a:gd name="connsiteY2" fmla="*/ 15414 h 102761"/>
                    <a:gd name="connsiteX3" fmla="*/ 15414 w 30828"/>
                    <a:gd name="connsiteY3" fmla="*/ 0 h 102761"/>
                    <a:gd name="connsiteX4" fmla="*/ 30828 w 30828"/>
                    <a:gd name="connsiteY4" fmla="*/ 15414 h 102761"/>
                    <a:gd name="connsiteX5" fmla="*/ 30828 w 30828"/>
                    <a:gd name="connsiteY5" fmla="*/ 87347 h 102761"/>
                    <a:gd name="connsiteX6" fmla="*/ 15414 w 30828"/>
                    <a:gd name="connsiteY6" fmla="*/ 102761 h 10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8" h="102761">
                      <a:moveTo>
                        <a:pt x="15414" y="102761"/>
                      </a:moveTo>
                      <a:cubicBezTo>
                        <a:pt x="6901" y="102761"/>
                        <a:pt x="0" y="95860"/>
                        <a:pt x="0" y="87347"/>
                      </a:cubicBezTo>
                      <a:lnTo>
                        <a:pt x="0" y="15414"/>
                      </a:lnTo>
                      <a:cubicBezTo>
                        <a:pt x="0" y="6901"/>
                        <a:pt x="6901" y="0"/>
                        <a:pt x="15414" y="0"/>
                      </a:cubicBezTo>
                      <a:cubicBezTo>
                        <a:pt x="23927" y="0"/>
                        <a:pt x="30828" y="6901"/>
                        <a:pt x="30828" y="15414"/>
                      </a:cubicBezTo>
                      <a:lnTo>
                        <a:pt x="30828" y="87347"/>
                      </a:lnTo>
                      <a:cubicBezTo>
                        <a:pt x="30828" y="95860"/>
                        <a:pt x="23927" y="102761"/>
                        <a:pt x="15414" y="102761"/>
                      </a:cubicBezTo>
                      <a:close/>
                    </a:path>
                  </a:pathLst>
                </a:custGeom>
                <a:solidFill>
                  <a:srgbClr val="28487A"/>
                </a:solidFill>
                <a:ln w="1023" cap="flat">
                  <a:noFill/>
                  <a:prstDash val="solid"/>
                  <a:miter/>
                </a:ln>
              </p:spPr>
              <p:txBody>
                <a:bodyPr rtlCol="0" anchor="ctr"/>
                <a:lstStyle/>
                <a:p>
                  <a:endParaRPr lang="fr-FR" sz="1200"/>
                </a:p>
              </p:txBody>
            </p:sp>
            <p:sp>
              <p:nvSpPr>
                <p:cNvPr id="95" name="Freeform: Shape 94">
                  <a:extLst>
                    <a:ext uri="{FF2B5EF4-FFF2-40B4-BE49-F238E27FC236}">
                      <a16:creationId xmlns:a16="http://schemas.microsoft.com/office/drawing/2014/main" id="{0CC8FC54-6C3C-4712-85B8-B74321278680}"/>
                    </a:ext>
                  </a:extLst>
                </p:cNvPr>
                <p:cNvSpPr/>
                <p:nvPr/>
              </p:nvSpPr>
              <p:spPr>
                <a:xfrm>
                  <a:off x="6118421" y="5375761"/>
                  <a:ext cx="310339" cy="176621"/>
                </a:xfrm>
                <a:custGeom>
                  <a:avLst/>
                  <a:gdLst>
                    <a:gd name="connsiteX0" fmla="*/ 294925 w 310339"/>
                    <a:gd name="connsiteY0" fmla="*/ 73860 h 176621"/>
                    <a:gd name="connsiteX1" fmla="*/ 170584 w 310339"/>
                    <a:gd name="connsiteY1" fmla="*/ 73860 h 176621"/>
                    <a:gd name="connsiteX2" fmla="*/ 170584 w 310339"/>
                    <a:gd name="connsiteY2" fmla="*/ 15414 h 176621"/>
                    <a:gd name="connsiteX3" fmla="*/ 155170 w 310339"/>
                    <a:gd name="connsiteY3" fmla="*/ 0 h 176621"/>
                    <a:gd name="connsiteX4" fmla="*/ 139755 w 310339"/>
                    <a:gd name="connsiteY4" fmla="*/ 15414 h 176621"/>
                    <a:gd name="connsiteX5" fmla="*/ 139755 w 310339"/>
                    <a:gd name="connsiteY5" fmla="*/ 73860 h 176621"/>
                    <a:gd name="connsiteX6" fmla="*/ 15414 w 310339"/>
                    <a:gd name="connsiteY6" fmla="*/ 73860 h 176621"/>
                    <a:gd name="connsiteX7" fmla="*/ 0 w 310339"/>
                    <a:gd name="connsiteY7" fmla="*/ 89274 h 176621"/>
                    <a:gd name="connsiteX8" fmla="*/ 0 w 310339"/>
                    <a:gd name="connsiteY8" fmla="*/ 161207 h 176621"/>
                    <a:gd name="connsiteX9" fmla="*/ 15414 w 310339"/>
                    <a:gd name="connsiteY9" fmla="*/ 176621 h 176621"/>
                    <a:gd name="connsiteX10" fmla="*/ 30828 w 310339"/>
                    <a:gd name="connsiteY10" fmla="*/ 161207 h 176621"/>
                    <a:gd name="connsiteX11" fmla="*/ 30828 w 310339"/>
                    <a:gd name="connsiteY11" fmla="*/ 104688 h 176621"/>
                    <a:gd name="connsiteX12" fmla="*/ 279511 w 310339"/>
                    <a:gd name="connsiteY12" fmla="*/ 104688 h 176621"/>
                    <a:gd name="connsiteX13" fmla="*/ 279511 w 310339"/>
                    <a:gd name="connsiteY13" fmla="*/ 161207 h 176621"/>
                    <a:gd name="connsiteX14" fmla="*/ 294925 w 310339"/>
                    <a:gd name="connsiteY14" fmla="*/ 176621 h 176621"/>
                    <a:gd name="connsiteX15" fmla="*/ 310339 w 310339"/>
                    <a:gd name="connsiteY15" fmla="*/ 161207 h 176621"/>
                    <a:gd name="connsiteX16" fmla="*/ 310339 w 310339"/>
                    <a:gd name="connsiteY16" fmla="*/ 89274 h 176621"/>
                    <a:gd name="connsiteX17" fmla="*/ 294925 w 310339"/>
                    <a:gd name="connsiteY17" fmla="*/ 73860 h 17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0339" h="176621">
                      <a:moveTo>
                        <a:pt x="294925" y="73860"/>
                      </a:moveTo>
                      <a:lnTo>
                        <a:pt x="170584" y="73860"/>
                      </a:lnTo>
                      <a:lnTo>
                        <a:pt x="170584" y="15414"/>
                      </a:lnTo>
                      <a:cubicBezTo>
                        <a:pt x="170584" y="6901"/>
                        <a:pt x="163682" y="0"/>
                        <a:pt x="155170" y="0"/>
                      </a:cubicBezTo>
                      <a:cubicBezTo>
                        <a:pt x="146657" y="0"/>
                        <a:pt x="139755" y="6901"/>
                        <a:pt x="139755" y="15414"/>
                      </a:cubicBezTo>
                      <a:lnTo>
                        <a:pt x="139755" y="73860"/>
                      </a:lnTo>
                      <a:lnTo>
                        <a:pt x="15414" y="73860"/>
                      </a:lnTo>
                      <a:cubicBezTo>
                        <a:pt x="6901" y="73860"/>
                        <a:pt x="0" y="80761"/>
                        <a:pt x="0" y="89274"/>
                      </a:cubicBezTo>
                      <a:lnTo>
                        <a:pt x="0" y="161207"/>
                      </a:lnTo>
                      <a:cubicBezTo>
                        <a:pt x="0" y="169720"/>
                        <a:pt x="6901" y="176621"/>
                        <a:pt x="15414" y="176621"/>
                      </a:cubicBezTo>
                      <a:cubicBezTo>
                        <a:pt x="23927" y="176621"/>
                        <a:pt x="30828" y="169720"/>
                        <a:pt x="30828" y="161207"/>
                      </a:cubicBezTo>
                      <a:lnTo>
                        <a:pt x="30828" y="104688"/>
                      </a:lnTo>
                      <a:lnTo>
                        <a:pt x="279511" y="104688"/>
                      </a:lnTo>
                      <a:lnTo>
                        <a:pt x="279511" y="161207"/>
                      </a:lnTo>
                      <a:cubicBezTo>
                        <a:pt x="279511" y="169720"/>
                        <a:pt x="286412" y="176621"/>
                        <a:pt x="294925" y="176621"/>
                      </a:cubicBezTo>
                      <a:cubicBezTo>
                        <a:pt x="303438" y="176621"/>
                        <a:pt x="310339" y="169720"/>
                        <a:pt x="310339" y="161207"/>
                      </a:cubicBezTo>
                      <a:lnTo>
                        <a:pt x="310339" y="89274"/>
                      </a:lnTo>
                      <a:cubicBezTo>
                        <a:pt x="310339" y="80761"/>
                        <a:pt x="303438" y="73860"/>
                        <a:pt x="294925" y="73860"/>
                      </a:cubicBezTo>
                      <a:close/>
                    </a:path>
                  </a:pathLst>
                </a:custGeom>
                <a:solidFill>
                  <a:srgbClr val="4E6BA6"/>
                </a:solidFill>
                <a:ln w="1023" cap="flat">
                  <a:noFill/>
                  <a:prstDash val="solid"/>
                  <a:miter/>
                </a:ln>
              </p:spPr>
              <p:txBody>
                <a:bodyPr rtlCol="0" anchor="ctr"/>
                <a:lstStyle/>
                <a:p>
                  <a:endParaRPr lang="fr-FR" sz="1200"/>
                </a:p>
              </p:txBody>
            </p:sp>
            <p:sp>
              <p:nvSpPr>
                <p:cNvPr id="96" name="Freeform: Shape 95">
                  <a:extLst>
                    <a:ext uri="{FF2B5EF4-FFF2-40B4-BE49-F238E27FC236}">
                      <a16:creationId xmlns:a16="http://schemas.microsoft.com/office/drawing/2014/main" id="{2943B9E5-872E-42F8-9AF2-FC95D4CA4DF0}"/>
                    </a:ext>
                  </a:extLst>
                </p:cNvPr>
                <p:cNvSpPr/>
                <p:nvPr/>
              </p:nvSpPr>
              <p:spPr>
                <a:xfrm>
                  <a:off x="6273591" y="5375761"/>
                  <a:ext cx="155169" cy="176621"/>
                </a:xfrm>
                <a:custGeom>
                  <a:avLst/>
                  <a:gdLst>
                    <a:gd name="connsiteX0" fmla="*/ 139755 w 155169"/>
                    <a:gd name="connsiteY0" fmla="*/ 73860 h 176621"/>
                    <a:gd name="connsiteX1" fmla="*/ 15414 w 155169"/>
                    <a:gd name="connsiteY1" fmla="*/ 73860 h 176621"/>
                    <a:gd name="connsiteX2" fmla="*/ 15414 w 155169"/>
                    <a:gd name="connsiteY2" fmla="*/ 15414 h 176621"/>
                    <a:gd name="connsiteX3" fmla="*/ 0 w 155169"/>
                    <a:gd name="connsiteY3" fmla="*/ 0 h 176621"/>
                    <a:gd name="connsiteX4" fmla="*/ 0 w 155169"/>
                    <a:gd name="connsiteY4" fmla="*/ 104688 h 176621"/>
                    <a:gd name="connsiteX5" fmla="*/ 124341 w 155169"/>
                    <a:gd name="connsiteY5" fmla="*/ 104688 h 176621"/>
                    <a:gd name="connsiteX6" fmla="*/ 124341 w 155169"/>
                    <a:gd name="connsiteY6" fmla="*/ 161207 h 176621"/>
                    <a:gd name="connsiteX7" fmla="*/ 139755 w 155169"/>
                    <a:gd name="connsiteY7" fmla="*/ 176621 h 176621"/>
                    <a:gd name="connsiteX8" fmla="*/ 155170 w 155169"/>
                    <a:gd name="connsiteY8" fmla="*/ 161207 h 176621"/>
                    <a:gd name="connsiteX9" fmla="*/ 155170 w 155169"/>
                    <a:gd name="connsiteY9" fmla="*/ 89274 h 176621"/>
                    <a:gd name="connsiteX10" fmla="*/ 139755 w 155169"/>
                    <a:gd name="connsiteY10" fmla="*/ 73860 h 17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69" h="176621">
                      <a:moveTo>
                        <a:pt x="139755" y="73860"/>
                      </a:moveTo>
                      <a:lnTo>
                        <a:pt x="15414" y="73860"/>
                      </a:lnTo>
                      <a:lnTo>
                        <a:pt x="15414" y="15414"/>
                      </a:lnTo>
                      <a:cubicBezTo>
                        <a:pt x="15414" y="6901"/>
                        <a:pt x="8513" y="0"/>
                        <a:pt x="0" y="0"/>
                      </a:cubicBezTo>
                      <a:lnTo>
                        <a:pt x="0" y="104688"/>
                      </a:lnTo>
                      <a:lnTo>
                        <a:pt x="124341" y="104688"/>
                      </a:lnTo>
                      <a:lnTo>
                        <a:pt x="124341" y="161207"/>
                      </a:lnTo>
                      <a:cubicBezTo>
                        <a:pt x="124341" y="169720"/>
                        <a:pt x="131243" y="176621"/>
                        <a:pt x="139755" y="176621"/>
                      </a:cubicBezTo>
                      <a:cubicBezTo>
                        <a:pt x="148268" y="176621"/>
                        <a:pt x="155170" y="169720"/>
                        <a:pt x="155170" y="161207"/>
                      </a:cubicBezTo>
                      <a:lnTo>
                        <a:pt x="155170" y="89274"/>
                      </a:lnTo>
                      <a:cubicBezTo>
                        <a:pt x="155170" y="80761"/>
                        <a:pt x="148268" y="73860"/>
                        <a:pt x="139755" y="73860"/>
                      </a:cubicBezTo>
                      <a:close/>
                    </a:path>
                  </a:pathLst>
                </a:custGeom>
                <a:solidFill>
                  <a:srgbClr val="28487A"/>
                </a:solidFill>
                <a:ln w="1023" cap="flat">
                  <a:noFill/>
                  <a:prstDash val="solid"/>
                  <a:miter/>
                </a:ln>
              </p:spPr>
              <p:txBody>
                <a:bodyPr rtlCol="0" anchor="ctr"/>
                <a:lstStyle/>
                <a:p>
                  <a:endParaRPr lang="fr-FR" sz="1200"/>
                </a:p>
              </p:txBody>
            </p:sp>
            <p:sp>
              <p:nvSpPr>
                <p:cNvPr id="97" name="Freeform: Shape 96">
                  <a:extLst>
                    <a:ext uri="{FF2B5EF4-FFF2-40B4-BE49-F238E27FC236}">
                      <a16:creationId xmlns:a16="http://schemas.microsoft.com/office/drawing/2014/main" id="{C69136ED-E9D4-49B9-98F2-1ADEC60B4988}"/>
                    </a:ext>
                  </a:extLst>
                </p:cNvPr>
                <p:cNvSpPr/>
                <p:nvPr/>
              </p:nvSpPr>
              <p:spPr>
                <a:xfrm>
                  <a:off x="6041350" y="5686036"/>
                  <a:ext cx="184970" cy="123313"/>
                </a:xfrm>
                <a:custGeom>
                  <a:avLst/>
                  <a:gdLst>
                    <a:gd name="connsiteX0" fmla="*/ 169556 w 184970"/>
                    <a:gd name="connsiteY0" fmla="*/ 0 h 123313"/>
                    <a:gd name="connsiteX1" fmla="*/ 15414 w 184970"/>
                    <a:gd name="connsiteY1" fmla="*/ 0 h 123313"/>
                    <a:gd name="connsiteX2" fmla="*/ 0 w 184970"/>
                    <a:gd name="connsiteY2" fmla="*/ 15414 h 123313"/>
                    <a:gd name="connsiteX3" fmla="*/ 0 w 184970"/>
                    <a:gd name="connsiteY3" fmla="*/ 107899 h 123313"/>
                    <a:gd name="connsiteX4" fmla="*/ 15414 w 184970"/>
                    <a:gd name="connsiteY4" fmla="*/ 123314 h 123313"/>
                    <a:gd name="connsiteX5" fmla="*/ 169556 w 184970"/>
                    <a:gd name="connsiteY5" fmla="*/ 123314 h 123313"/>
                    <a:gd name="connsiteX6" fmla="*/ 184970 w 184970"/>
                    <a:gd name="connsiteY6" fmla="*/ 107899 h 123313"/>
                    <a:gd name="connsiteX7" fmla="*/ 184970 w 184970"/>
                    <a:gd name="connsiteY7" fmla="*/ 15414 h 123313"/>
                    <a:gd name="connsiteX8" fmla="*/ 169556 w 184970"/>
                    <a:gd name="connsiteY8" fmla="*/ 0 h 1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970" h="123313">
                      <a:moveTo>
                        <a:pt x="169556" y="0"/>
                      </a:moveTo>
                      <a:lnTo>
                        <a:pt x="15414" y="0"/>
                      </a:lnTo>
                      <a:cubicBezTo>
                        <a:pt x="6901" y="0"/>
                        <a:pt x="0" y="6901"/>
                        <a:pt x="0" y="15414"/>
                      </a:cubicBezTo>
                      <a:lnTo>
                        <a:pt x="0" y="107899"/>
                      </a:lnTo>
                      <a:cubicBezTo>
                        <a:pt x="0" y="116412"/>
                        <a:pt x="6901" y="123314"/>
                        <a:pt x="15414" y="123314"/>
                      </a:cubicBezTo>
                      <a:lnTo>
                        <a:pt x="169556" y="123314"/>
                      </a:lnTo>
                      <a:cubicBezTo>
                        <a:pt x="178069" y="123314"/>
                        <a:pt x="184970" y="116412"/>
                        <a:pt x="184970" y="107899"/>
                      </a:cubicBezTo>
                      <a:lnTo>
                        <a:pt x="184970" y="15414"/>
                      </a:lnTo>
                      <a:cubicBezTo>
                        <a:pt x="184970" y="6900"/>
                        <a:pt x="178069" y="0"/>
                        <a:pt x="169556" y="0"/>
                      </a:cubicBezTo>
                      <a:close/>
                    </a:path>
                  </a:pathLst>
                </a:custGeom>
                <a:solidFill>
                  <a:srgbClr val="00DD80"/>
                </a:solidFill>
                <a:ln w="1023" cap="flat">
                  <a:noFill/>
                  <a:prstDash val="solid"/>
                  <a:miter/>
                </a:ln>
              </p:spPr>
              <p:txBody>
                <a:bodyPr rtlCol="0" anchor="ctr"/>
                <a:lstStyle/>
                <a:p>
                  <a:endParaRPr lang="fr-FR" sz="1200"/>
                </a:p>
              </p:txBody>
            </p:sp>
            <p:sp>
              <p:nvSpPr>
                <p:cNvPr id="98" name="Freeform: Shape 97">
                  <a:extLst>
                    <a:ext uri="{FF2B5EF4-FFF2-40B4-BE49-F238E27FC236}">
                      <a16:creationId xmlns:a16="http://schemas.microsoft.com/office/drawing/2014/main" id="{074DA505-46C4-4DD6-A0E4-1B004399F2B4}"/>
                    </a:ext>
                  </a:extLst>
                </p:cNvPr>
                <p:cNvSpPr/>
                <p:nvPr/>
              </p:nvSpPr>
              <p:spPr>
                <a:xfrm>
                  <a:off x="6133835" y="5686036"/>
                  <a:ext cx="92485" cy="123313"/>
                </a:xfrm>
                <a:custGeom>
                  <a:avLst/>
                  <a:gdLst>
                    <a:gd name="connsiteX0" fmla="*/ 77071 w 92485"/>
                    <a:gd name="connsiteY0" fmla="*/ 0 h 123313"/>
                    <a:gd name="connsiteX1" fmla="*/ 0 w 92485"/>
                    <a:gd name="connsiteY1" fmla="*/ 0 h 123313"/>
                    <a:gd name="connsiteX2" fmla="*/ 0 w 92485"/>
                    <a:gd name="connsiteY2" fmla="*/ 123314 h 123313"/>
                    <a:gd name="connsiteX3" fmla="*/ 77071 w 92485"/>
                    <a:gd name="connsiteY3" fmla="*/ 123314 h 123313"/>
                    <a:gd name="connsiteX4" fmla="*/ 92485 w 92485"/>
                    <a:gd name="connsiteY4" fmla="*/ 107899 h 123313"/>
                    <a:gd name="connsiteX5" fmla="*/ 92485 w 92485"/>
                    <a:gd name="connsiteY5" fmla="*/ 15414 h 123313"/>
                    <a:gd name="connsiteX6" fmla="*/ 77071 w 92485"/>
                    <a:gd name="connsiteY6" fmla="*/ 0 h 1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485" h="123313">
                      <a:moveTo>
                        <a:pt x="77071" y="0"/>
                      </a:moveTo>
                      <a:lnTo>
                        <a:pt x="0" y="0"/>
                      </a:lnTo>
                      <a:lnTo>
                        <a:pt x="0" y="123314"/>
                      </a:lnTo>
                      <a:lnTo>
                        <a:pt x="77071" y="123314"/>
                      </a:lnTo>
                      <a:cubicBezTo>
                        <a:pt x="85584" y="123314"/>
                        <a:pt x="92485" y="116412"/>
                        <a:pt x="92485" y="107899"/>
                      </a:cubicBezTo>
                      <a:lnTo>
                        <a:pt x="92485" y="15414"/>
                      </a:lnTo>
                      <a:cubicBezTo>
                        <a:pt x="92485" y="6900"/>
                        <a:pt x="85584" y="0"/>
                        <a:pt x="77071" y="0"/>
                      </a:cubicBezTo>
                      <a:close/>
                    </a:path>
                  </a:pathLst>
                </a:custGeom>
                <a:solidFill>
                  <a:srgbClr val="00AA95"/>
                </a:solidFill>
                <a:ln w="1023" cap="flat">
                  <a:noFill/>
                  <a:prstDash val="solid"/>
                  <a:miter/>
                </a:ln>
              </p:spPr>
              <p:txBody>
                <a:bodyPr rtlCol="0" anchor="ctr"/>
                <a:lstStyle/>
                <a:p>
                  <a:endParaRPr lang="fr-FR" sz="1200"/>
                </a:p>
              </p:txBody>
            </p:sp>
            <p:sp>
              <p:nvSpPr>
                <p:cNvPr id="99" name="Freeform: Shape 98">
                  <a:extLst>
                    <a:ext uri="{FF2B5EF4-FFF2-40B4-BE49-F238E27FC236}">
                      <a16:creationId xmlns:a16="http://schemas.microsoft.com/office/drawing/2014/main" id="{5E604D79-75AF-4475-8555-093FD901A2DA}"/>
                    </a:ext>
                  </a:extLst>
                </p:cNvPr>
                <p:cNvSpPr/>
                <p:nvPr/>
              </p:nvSpPr>
              <p:spPr>
                <a:xfrm>
                  <a:off x="6320861" y="5686036"/>
                  <a:ext cx="184970" cy="123313"/>
                </a:xfrm>
                <a:custGeom>
                  <a:avLst/>
                  <a:gdLst>
                    <a:gd name="connsiteX0" fmla="*/ 169556 w 184970"/>
                    <a:gd name="connsiteY0" fmla="*/ 0 h 123313"/>
                    <a:gd name="connsiteX1" fmla="*/ 15414 w 184970"/>
                    <a:gd name="connsiteY1" fmla="*/ 0 h 123313"/>
                    <a:gd name="connsiteX2" fmla="*/ 0 w 184970"/>
                    <a:gd name="connsiteY2" fmla="*/ 15414 h 123313"/>
                    <a:gd name="connsiteX3" fmla="*/ 0 w 184970"/>
                    <a:gd name="connsiteY3" fmla="*/ 107899 h 123313"/>
                    <a:gd name="connsiteX4" fmla="*/ 15414 w 184970"/>
                    <a:gd name="connsiteY4" fmla="*/ 123314 h 123313"/>
                    <a:gd name="connsiteX5" fmla="*/ 169556 w 184970"/>
                    <a:gd name="connsiteY5" fmla="*/ 123314 h 123313"/>
                    <a:gd name="connsiteX6" fmla="*/ 184970 w 184970"/>
                    <a:gd name="connsiteY6" fmla="*/ 107899 h 123313"/>
                    <a:gd name="connsiteX7" fmla="*/ 184970 w 184970"/>
                    <a:gd name="connsiteY7" fmla="*/ 15414 h 123313"/>
                    <a:gd name="connsiteX8" fmla="*/ 169556 w 184970"/>
                    <a:gd name="connsiteY8" fmla="*/ 0 h 1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970" h="123313">
                      <a:moveTo>
                        <a:pt x="169556" y="0"/>
                      </a:moveTo>
                      <a:lnTo>
                        <a:pt x="15414" y="0"/>
                      </a:lnTo>
                      <a:cubicBezTo>
                        <a:pt x="6901" y="0"/>
                        <a:pt x="0" y="6901"/>
                        <a:pt x="0" y="15414"/>
                      </a:cubicBezTo>
                      <a:lnTo>
                        <a:pt x="0" y="107899"/>
                      </a:lnTo>
                      <a:cubicBezTo>
                        <a:pt x="0" y="116412"/>
                        <a:pt x="6901" y="123314"/>
                        <a:pt x="15414" y="123314"/>
                      </a:cubicBezTo>
                      <a:lnTo>
                        <a:pt x="169556" y="123314"/>
                      </a:lnTo>
                      <a:cubicBezTo>
                        <a:pt x="178069" y="123314"/>
                        <a:pt x="184970" y="116412"/>
                        <a:pt x="184970" y="107899"/>
                      </a:cubicBezTo>
                      <a:lnTo>
                        <a:pt x="184970" y="15414"/>
                      </a:lnTo>
                      <a:cubicBezTo>
                        <a:pt x="184970" y="6900"/>
                        <a:pt x="178069" y="0"/>
                        <a:pt x="169556" y="0"/>
                      </a:cubicBezTo>
                      <a:close/>
                    </a:path>
                  </a:pathLst>
                </a:custGeom>
                <a:solidFill>
                  <a:srgbClr val="00DD80"/>
                </a:solidFill>
                <a:ln w="1023" cap="flat">
                  <a:noFill/>
                  <a:prstDash val="solid"/>
                  <a:miter/>
                </a:ln>
              </p:spPr>
              <p:txBody>
                <a:bodyPr rtlCol="0" anchor="ctr"/>
                <a:lstStyle/>
                <a:p>
                  <a:endParaRPr lang="fr-FR" sz="1200"/>
                </a:p>
              </p:txBody>
            </p:sp>
            <p:sp>
              <p:nvSpPr>
                <p:cNvPr id="100" name="Freeform: Shape 99">
                  <a:extLst>
                    <a:ext uri="{FF2B5EF4-FFF2-40B4-BE49-F238E27FC236}">
                      <a16:creationId xmlns:a16="http://schemas.microsoft.com/office/drawing/2014/main" id="{1732C44A-7929-4406-89D7-0EAE5B6A6124}"/>
                    </a:ext>
                  </a:extLst>
                </p:cNvPr>
                <p:cNvSpPr/>
                <p:nvPr/>
              </p:nvSpPr>
              <p:spPr>
                <a:xfrm>
                  <a:off x="6413346" y="5686036"/>
                  <a:ext cx="92485" cy="123313"/>
                </a:xfrm>
                <a:custGeom>
                  <a:avLst/>
                  <a:gdLst>
                    <a:gd name="connsiteX0" fmla="*/ 77071 w 92485"/>
                    <a:gd name="connsiteY0" fmla="*/ 0 h 123313"/>
                    <a:gd name="connsiteX1" fmla="*/ 0 w 92485"/>
                    <a:gd name="connsiteY1" fmla="*/ 0 h 123313"/>
                    <a:gd name="connsiteX2" fmla="*/ 0 w 92485"/>
                    <a:gd name="connsiteY2" fmla="*/ 123314 h 123313"/>
                    <a:gd name="connsiteX3" fmla="*/ 77071 w 92485"/>
                    <a:gd name="connsiteY3" fmla="*/ 123314 h 123313"/>
                    <a:gd name="connsiteX4" fmla="*/ 92485 w 92485"/>
                    <a:gd name="connsiteY4" fmla="*/ 107899 h 123313"/>
                    <a:gd name="connsiteX5" fmla="*/ 92485 w 92485"/>
                    <a:gd name="connsiteY5" fmla="*/ 15414 h 123313"/>
                    <a:gd name="connsiteX6" fmla="*/ 77071 w 92485"/>
                    <a:gd name="connsiteY6" fmla="*/ 0 h 1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485" h="123313">
                      <a:moveTo>
                        <a:pt x="77071" y="0"/>
                      </a:moveTo>
                      <a:lnTo>
                        <a:pt x="0" y="0"/>
                      </a:lnTo>
                      <a:lnTo>
                        <a:pt x="0" y="123314"/>
                      </a:lnTo>
                      <a:lnTo>
                        <a:pt x="77071" y="123314"/>
                      </a:lnTo>
                      <a:cubicBezTo>
                        <a:pt x="85584" y="123314"/>
                        <a:pt x="92485" y="116412"/>
                        <a:pt x="92485" y="107899"/>
                      </a:cubicBezTo>
                      <a:lnTo>
                        <a:pt x="92485" y="15414"/>
                      </a:lnTo>
                      <a:cubicBezTo>
                        <a:pt x="92485" y="6900"/>
                        <a:pt x="85584" y="0"/>
                        <a:pt x="77071" y="0"/>
                      </a:cubicBezTo>
                      <a:close/>
                    </a:path>
                  </a:pathLst>
                </a:custGeom>
                <a:solidFill>
                  <a:srgbClr val="00AA95"/>
                </a:solidFill>
                <a:ln w="1023" cap="flat">
                  <a:noFill/>
                  <a:prstDash val="solid"/>
                  <a:miter/>
                </a:ln>
              </p:spPr>
              <p:txBody>
                <a:bodyPr rtlCol="0" anchor="ctr"/>
                <a:lstStyle/>
                <a:p>
                  <a:endParaRPr lang="fr-FR" sz="1200"/>
                </a:p>
              </p:txBody>
            </p:sp>
            <p:sp>
              <p:nvSpPr>
                <p:cNvPr id="101" name="Freeform: Shape 100">
                  <a:extLst>
                    <a:ext uri="{FF2B5EF4-FFF2-40B4-BE49-F238E27FC236}">
                      <a16:creationId xmlns:a16="http://schemas.microsoft.com/office/drawing/2014/main" id="{DBA4776C-C263-4EBF-99D9-4ACC88FC69BB}"/>
                    </a:ext>
                  </a:extLst>
                </p:cNvPr>
                <p:cNvSpPr/>
                <p:nvPr/>
              </p:nvSpPr>
              <p:spPr>
                <a:xfrm>
                  <a:off x="6181105" y="5283276"/>
                  <a:ext cx="184970" cy="123313"/>
                </a:xfrm>
                <a:custGeom>
                  <a:avLst/>
                  <a:gdLst>
                    <a:gd name="connsiteX0" fmla="*/ 15414 w 184970"/>
                    <a:gd name="connsiteY0" fmla="*/ 123314 h 123313"/>
                    <a:gd name="connsiteX1" fmla="*/ 169556 w 184970"/>
                    <a:gd name="connsiteY1" fmla="*/ 123314 h 123313"/>
                    <a:gd name="connsiteX2" fmla="*/ 184970 w 184970"/>
                    <a:gd name="connsiteY2" fmla="*/ 107899 h 123313"/>
                    <a:gd name="connsiteX3" fmla="*/ 184970 w 184970"/>
                    <a:gd name="connsiteY3" fmla="*/ 15414 h 123313"/>
                    <a:gd name="connsiteX4" fmla="*/ 169556 w 184970"/>
                    <a:gd name="connsiteY4" fmla="*/ 0 h 123313"/>
                    <a:gd name="connsiteX5" fmla="*/ 15414 w 184970"/>
                    <a:gd name="connsiteY5" fmla="*/ 0 h 123313"/>
                    <a:gd name="connsiteX6" fmla="*/ 0 w 184970"/>
                    <a:gd name="connsiteY6" fmla="*/ 15414 h 123313"/>
                    <a:gd name="connsiteX7" fmla="*/ 0 w 184970"/>
                    <a:gd name="connsiteY7" fmla="*/ 107899 h 123313"/>
                    <a:gd name="connsiteX8" fmla="*/ 15414 w 184970"/>
                    <a:gd name="connsiteY8" fmla="*/ 123314 h 1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970" h="123313">
                      <a:moveTo>
                        <a:pt x="15414" y="123314"/>
                      </a:moveTo>
                      <a:lnTo>
                        <a:pt x="169556" y="123314"/>
                      </a:lnTo>
                      <a:cubicBezTo>
                        <a:pt x="178069" y="123314"/>
                        <a:pt x="184970" y="116412"/>
                        <a:pt x="184970" y="107899"/>
                      </a:cubicBezTo>
                      <a:lnTo>
                        <a:pt x="184970" y="15414"/>
                      </a:lnTo>
                      <a:cubicBezTo>
                        <a:pt x="184970" y="6901"/>
                        <a:pt x="178069" y="0"/>
                        <a:pt x="169556" y="0"/>
                      </a:cubicBezTo>
                      <a:lnTo>
                        <a:pt x="15414" y="0"/>
                      </a:lnTo>
                      <a:cubicBezTo>
                        <a:pt x="6901" y="0"/>
                        <a:pt x="0" y="6901"/>
                        <a:pt x="0" y="15414"/>
                      </a:cubicBezTo>
                      <a:lnTo>
                        <a:pt x="0" y="107899"/>
                      </a:lnTo>
                      <a:cubicBezTo>
                        <a:pt x="0" y="116412"/>
                        <a:pt x="6901" y="123314"/>
                        <a:pt x="15414" y="123314"/>
                      </a:cubicBezTo>
                      <a:close/>
                    </a:path>
                  </a:pathLst>
                </a:custGeom>
                <a:solidFill>
                  <a:srgbClr val="FF3377"/>
                </a:solidFill>
                <a:ln w="1023" cap="flat">
                  <a:noFill/>
                  <a:prstDash val="solid"/>
                  <a:miter/>
                </a:ln>
              </p:spPr>
              <p:txBody>
                <a:bodyPr rtlCol="0" anchor="ctr"/>
                <a:lstStyle/>
                <a:p>
                  <a:endParaRPr lang="fr-FR" sz="1200"/>
                </a:p>
              </p:txBody>
            </p:sp>
            <p:sp>
              <p:nvSpPr>
                <p:cNvPr id="102" name="Freeform: Shape 101">
                  <a:extLst>
                    <a:ext uri="{FF2B5EF4-FFF2-40B4-BE49-F238E27FC236}">
                      <a16:creationId xmlns:a16="http://schemas.microsoft.com/office/drawing/2014/main" id="{468547C0-C94E-4A78-A59A-69931667275D}"/>
                    </a:ext>
                  </a:extLst>
                </p:cNvPr>
                <p:cNvSpPr/>
                <p:nvPr/>
              </p:nvSpPr>
              <p:spPr>
                <a:xfrm>
                  <a:off x="6273591" y="5283276"/>
                  <a:ext cx="92485" cy="123313"/>
                </a:xfrm>
                <a:custGeom>
                  <a:avLst/>
                  <a:gdLst>
                    <a:gd name="connsiteX0" fmla="*/ 77071 w 92485"/>
                    <a:gd name="connsiteY0" fmla="*/ 0 h 123313"/>
                    <a:gd name="connsiteX1" fmla="*/ 0 w 92485"/>
                    <a:gd name="connsiteY1" fmla="*/ 0 h 123313"/>
                    <a:gd name="connsiteX2" fmla="*/ 0 w 92485"/>
                    <a:gd name="connsiteY2" fmla="*/ 123314 h 123313"/>
                    <a:gd name="connsiteX3" fmla="*/ 77071 w 92485"/>
                    <a:gd name="connsiteY3" fmla="*/ 123314 h 123313"/>
                    <a:gd name="connsiteX4" fmla="*/ 92485 w 92485"/>
                    <a:gd name="connsiteY4" fmla="*/ 107899 h 123313"/>
                    <a:gd name="connsiteX5" fmla="*/ 92485 w 92485"/>
                    <a:gd name="connsiteY5" fmla="*/ 15414 h 123313"/>
                    <a:gd name="connsiteX6" fmla="*/ 77071 w 92485"/>
                    <a:gd name="connsiteY6" fmla="*/ 0 h 1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485" h="123313">
                      <a:moveTo>
                        <a:pt x="77071" y="0"/>
                      </a:moveTo>
                      <a:lnTo>
                        <a:pt x="0" y="0"/>
                      </a:lnTo>
                      <a:lnTo>
                        <a:pt x="0" y="123314"/>
                      </a:lnTo>
                      <a:lnTo>
                        <a:pt x="77071" y="123314"/>
                      </a:lnTo>
                      <a:cubicBezTo>
                        <a:pt x="85584" y="123314"/>
                        <a:pt x="92485" y="116412"/>
                        <a:pt x="92485" y="107899"/>
                      </a:cubicBezTo>
                      <a:lnTo>
                        <a:pt x="92485" y="15414"/>
                      </a:lnTo>
                      <a:cubicBezTo>
                        <a:pt x="92485" y="6901"/>
                        <a:pt x="85584" y="0"/>
                        <a:pt x="77071" y="0"/>
                      </a:cubicBezTo>
                      <a:close/>
                    </a:path>
                  </a:pathLst>
                </a:custGeom>
                <a:solidFill>
                  <a:srgbClr val="CC295F"/>
                </a:solidFill>
                <a:ln w="1023" cap="flat">
                  <a:noFill/>
                  <a:prstDash val="solid"/>
                  <a:miter/>
                </a:ln>
              </p:spPr>
              <p:txBody>
                <a:bodyPr rtlCol="0" anchor="ctr"/>
                <a:lstStyle/>
                <a:p>
                  <a:endParaRPr lang="fr-FR" sz="1200"/>
                </a:p>
              </p:txBody>
            </p:sp>
            <p:sp>
              <p:nvSpPr>
                <p:cNvPr id="103" name="Freeform: Shape 102">
                  <a:extLst>
                    <a:ext uri="{FF2B5EF4-FFF2-40B4-BE49-F238E27FC236}">
                      <a16:creationId xmlns:a16="http://schemas.microsoft.com/office/drawing/2014/main" id="{6E2F3CC4-214C-4E45-A0FB-4D2B8573799A}"/>
                    </a:ext>
                  </a:extLst>
                </p:cNvPr>
                <p:cNvSpPr/>
                <p:nvPr/>
              </p:nvSpPr>
              <p:spPr>
                <a:xfrm>
                  <a:off x="6041350" y="5521553"/>
                  <a:ext cx="184970" cy="123313"/>
                </a:xfrm>
                <a:custGeom>
                  <a:avLst/>
                  <a:gdLst>
                    <a:gd name="connsiteX0" fmla="*/ 169556 w 184970"/>
                    <a:gd name="connsiteY0" fmla="*/ 0 h 123313"/>
                    <a:gd name="connsiteX1" fmla="*/ 15414 w 184970"/>
                    <a:gd name="connsiteY1" fmla="*/ 0 h 123313"/>
                    <a:gd name="connsiteX2" fmla="*/ 0 w 184970"/>
                    <a:gd name="connsiteY2" fmla="*/ 15414 h 123313"/>
                    <a:gd name="connsiteX3" fmla="*/ 0 w 184970"/>
                    <a:gd name="connsiteY3" fmla="*/ 107899 h 123313"/>
                    <a:gd name="connsiteX4" fmla="*/ 15414 w 184970"/>
                    <a:gd name="connsiteY4" fmla="*/ 123314 h 123313"/>
                    <a:gd name="connsiteX5" fmla="*/ 169556 w 184970"/>
                    <a:gd name="connsiteY5" fmla="*/ 123314 h 123313"/>
                    <a:gd name="connsiteX6" fmla="*/ 184970 w 184970"/>
                    <a:gd name="connsiteY6" fmla="*/ 107899 h 123313"/>
                    <a:gd name="connsiteX7" fmla="*/ 184970 w 184970"/>
                    <a:gd name="connsiteY7" fmla="*/ 15414 h 123313"/>
                    <a:gd name="connsiteX8" fmla="*/ 169556 w 184970"/>
                    <a:gd name="connsiteY8" fmla="*/ 0 h 1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970" h="123313">
                      <a:moveTo>
                        <a:pt x="169556" y="0"/>
                      </a:moveTo>
                      <a:lnTo>
                        <a:pt x="15414" y="0"/>
                      </a:lnTo>
                      <a:cubicBezTo>
                        <a:pt x="6901" y="0"/>
                        <a:pt x="0" y="6901"/>
                        <a:pt x="0" y="15414"/>
                      </a:cubicBezTo>
                      <a:lnTo>
                        <a:pt x="0" y="107899"/>
                      </a:lnTo>
                      <a:cubicBezTo>
                        <a:pt x="0" y="116412"/>
                        <a:pt x="6901" y="123314"/>
                        <a:pt x="15414" y="123314"/>
                      </a:cubicBezTo>
                      <a:lnTo>
                        <a:pt x="169556" y="123314"/>
                      </a:lnTo>
                      <a:cubicBezTo>
                        <a:pt x="178069" y="123314"/>
                        <a:pt x="184970" y="116412"/>
                        <a:pt x="184970" y="107899"/>
                      </a:cubicBezTo>
                      <a:lnTo>
                        <a:pt x="184970" y="15414"/>
                      </a:lnTo>
                      <a:cubicBezTo>
                        <a:pt x="184970" y="6901"/>
                        <a:pt x="178069" y="0"/>
                        <a:pt x="169556" y="0"/>
                      </a:cubicBezTo>
                      <a:close/>
                    </a:path>
                  </a:pathLst>
                </a:custGeom>
                <a:solidFill>
                  <a:srgbClr val="FFE470"/>
                </a:solidFill>
                <a:ln w="1023" cap="flat">
                  <a:noFill/>
                  <a:prstDash val="solid"/>
                  <a:miter/>
                </a:ln>
              </p:spPr>
              <p:txBody>
                <a:bodyPr rtlCol="0" anchor="ctr"/>
                <a:lstStyle/>
                <a:p>
                  <a:endParaRPr lang="fr-FR" sz="1200"/>
                </a:p>
              </p:txBody>
            </p:sp>
            <p:sp>
              <p:nvSpPr>
                <p:cNvPr id="104" name="Freeform: Shape 103">
                  <a:extLst>
                    <a:ext uri="{FF2B5EF4-FFF2-40B4-BE49-F238E27FC236}">
                      <a16:creationId xmlns:a16="http://schemas.microsoft.com/office/drawing/2014/main" id="{509812B4-FAEB-4F3A-9392-28B4BBC11AB2}"/>
                    </a:ext>
                  </a:extLst>
                </p:cNvPr>
                <p:cNvSpPr/>
                <p:nvPr/>
              </p:nvSpPr>
              <p:spPr>
                <a:xfrm>
                  <a:off x="6133835" y="5521553"/>
                  <a:ext cx="92485" cy="123313"/>
                </a:xfrm>
                <a:custGeom>
                  <a:avLst/>
                  <a:gdLst>
                    <a:gd name="connsiteX0" fmla="*/ 77071 w 92485"/>
                    <a:gd name="connsiteY0" fmla="*/ 0 h 123313"/>
                    <a:gd name="connsiteX1" fmla="*/ 0 w 92485"/>
                    <a:gd name="connsiteY1" fmla="*/ 0 h 123313"/>
                    <a:gd name="connsiteX2" fmla="*/ 0 w 92485"/>
                    <a:gd name="connsiteY2" fmla="*/ 123314 h 123313"/>
                    <a:gd name="connsiteX3" fmla="*/ 77071 w 92485"/>
                    <a:gd name="connsiteY3" fmla="*/ 123314 h 123313"/>
                    <a:gd name="connsiteX4" fmla="*/ 92485 w 92485"/>
                    <a:gd name="connsiteY4" fmla="*/ 107899 h 123313"/>
                    <a:gd name="connsiteX5" fmla="*/ 92485 w 92485"/>
                    <a:gd name="connsiteY5" fmla="*/ 15414 h 123313"/>
                    <a:gd name="connsiteX6" fmla="*/ 77071 w 92485"/>
                    <a:gd name="connsiteY6" fmla="*/ 0 h 1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485" h="123313">
                      <a:moveTo>
                        <a:pt x="77071" y="0"/>
                      </a:moveTo>
                      <a:lnTo>
                        <a:pt x="0" y="0"/>
                      </a:lnTo>
                      <a:lnTo>
                        <a:pt x="0" y="123314"/>
                      </a:lnTo>
                      <a:lnTo>
                        <a:pt x="77071" y="123314"/>
                      </a:lnTo>
                      <a:cubicBezTo>
                        <a:pt x="85584" y="123314"/>
                        <a:pt x="92485" y="116412"/>
                        <a:pt x="92485" y="107899"/>
                      </a:cubicBezTo>
                      <a:lnTo>
                        <a:pt x="92485" y="15414"/>
                      </a:lnTo>
                      <a:cubicBezTo>
                        <a:pt x="92485" y="6901"/>
                        <a:pt x="85584" y="0"/>
                        <a:pt x="77071" y="0"/>
                      </a:cubicBezTo>
                      <a:close/>
                    </a:path>
                  </a:pathLst>
                </a:custGeom>
                <a:solidFill>
                  <a:srgbClr val="FABE2C"/>
                </a:solidFill>
                <a:ln w="1023" cap="flat">
                  <a:noFill/>
                  <a:prstDash val="solid"/>
                  <a:miter/>
                </a:ln>
              </p:spPr>
              <p:txBody>
                <a:bodyPr rtlCol="0" anchor="ctr"/>
                <a:lstStyle/>
                <a:p>
                  <a:endParaRPr lang="fr-FR" sz="1200"/>
                </a:p>
              </p:txBody>
            </p:sp>
            <p:sp>
              <p:nvSpPr>
                <p:cNvPr id="105" name="Freeform: Shape 104">
                  <a:extLst>
                    <a:ext uri="{FF2B5EF4-FFF2-40B4-BE49-F238E27FC236}">
                      <a16:creationId xmlns:a16="http://schemas.microsoft.com/office/drawing/2014/main" id="{15B4A72A-68C7-455D-B14A-51D97A77E911}"/>
                    </a:ext>
                  </a:extLst>
                </p:cNvPr>
                <p:cNvSpPr/>
                <p:nvPr/>
              </p:nvSpPr>
              <p:spPr>
                <a:xfrm>
                  <a:off x="6320861" y="5521553"/>
                  <a:ext cx="184970" cy="123313"/>
                </a:xfrm>
                <a:custGeom>
                  <a:avLst/>
                  <a:gdLst>
                    <a:gd name="connsiteX0" fmla="*/ 169556 w 184970"/>
                    <a:gd name="connsiteY0" fmla="*/ 0 h 123313"/>
                    <a:gd name="connsiteX1" fmla="*/ 15414 w 184970"/>
                    <a:gd name="connsiteY1" fmla="*/ 0 h 123313"/>
                    <a:gd name="connsiteX2" fmla="*/ 0 w 184970"/>
                    <a:gd name="connsiteY2" fmla="*/ 15414 h 123313"/>
                    <a:gd name="connsiteX3" fmla="*/ 0 w 184970"/>
                    <a:gd name="connsiteY3" fmla="*/ 107899 h 123313"/>
                    <a:gd name="connsiteX4" fmla="*/ 15414 w 184970"/>
                    <a:gd name="connsiteY4" fmla="*/ 123314 h 123313"/>
                    <a:gd name="connsiteX5" fmla="*/ 169556 w 184970"/>
                    <a:gd name="connsiteY5" fmla="*/ 123314 h 123313"/>
                    <a:gd name="connsiteX6" fmla="*/ 184970 w 184970"/>
                    <a:gd name="connsiteY6" fmla="*/ 107899 h 123313"/>
                    <a:gd name="connsiteX7" fmla="*/ 184970 w 184970"/>
                    <a:gd name="connsiteY7" fmla="*/ 15414 h 123313"/>
                    <a:gd name="connsiteX8" fmla="*/ 169556 w 184970"/>
                    <a:gd name="connsiteY8" fmla="*/ 0 h 1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970" h="123313">
                      <a:moveTo>
                        <a:pt x="169556" y="0"/>
                      </a:moveTo>
                      <a:lnTo>
                        <a:pt x="15414" y="0"/>
                      </a:lnTo>
                      <a:cubicBezTo>
                        <a:pt x="6901" y="0"/>
                        <a:pt x="0" y="6901"/>
                        <a:pt x="0" y="15414"/>
                      </a:cubicBezTo>
                      <a:lnTo>
                        <a:pt x="0" y="107899"/>
                      </a:lnTo>
                      <a:cubicBezTo>
                        <a:pt x="0" y="116412"/>
                        <a:pt x="6901" y="123314"/>
                        <a:pt x="15414" y="123314"/>
                      </a:cubicBezTo>
                      <a:lnTo>
                        <a:pt x="169556" y="123314"/>
                      </a:lnTo>
                      <a:cubicBezTo>
                        <a:pt x="178069" y="123314"/>
                        <a:pt x="184970" y="116412"/>
                        <a:pt x="184970" y="107899"/>
                      </a:cubicBezTo>
                      <a:lnTo>
                        <a:pt x="184970" y="15414"/>
                      </a:lnTo>
                      <a:cubicBezTo>
                        <a:pt x="184970" y="6901"/>
                        <a:pt x="178069" y="0"/>
                        <a:pt x="169556" y="0"/>
                      </a:cubicBezTo>
                      <a:close/>
                    </a:path>
                  </a:pathLst>
                </a:custGeom>
                <a:solidFill>
                  <a:srgbClr val="FFE470"/>
                </a:solidFill>
                <a:ln w="1023" cap="flat">
                  <a:noFill/>
                  <a:prstDash val="solid"/>
                  <a:miter/>
                </a:ln>
              </p:spPr>
              <p:txBody>
                <a:bodyPr rtlCol="0" anchor="ctr"/>
                <a:lstStyle/>
                <a:p>
                  <a:endParaRPr lang="fr-FR" sz="1200"/>
                </a:p>
              </p:txBody>
            </p:sp>
            <p:sp>
              <p:nvSpPr>
                <p:cNvPr id="106" name="Freeform: Shape 105">
                  <a:extLst>
                    <a:ext uri="{FF2B5EF4-FFF2-40B4-BE49-F238E27FC236}">
                      <a16:creationId xmlns:a16="http://schemas.microsoft.com/office/drawing/2014/main" id="{2E3E2CD3-8812-4CB1-82E0-3F369F578CE8}"/>
                    </a:ext>
                  </a:extLst>
                </p:cNvPr>
                <p:cNvSpPr/>
                <p:nvPr/>
              </p:nvSpPr>
              <p:spPr>
                <a:xfrm>
                  <a:off x="6413346" y="5521553"/>
                  <a:ext cx="92485" cy="123313"/>
                </a:xfrm>
                <a:custGeom>
                  <a:avLst/>
                  <a:gdLst>
                    <a:gd name="connsiteX0" fmla="*/ 77071 w 92485"/>
                    <a:gd name="connsiteY0" fmla="*/ 0 h 123313"/>
                    <a:gd name="connsiteX1" fmla="*/ 0 w 92485"/>
                    <a:gd name="connsiteY1" fmla="*/ 0 h 123313"/>
                    <a:gd name="connsiteX2" fmla="*/ 0 w 92485"/>
                    <a:gd name="connsiteY2" fmla="*/ 123314 h 123313"/>
                    <a:gd name="connsiteX3" fmla="*/ 77071 w 92485"/>
                    <a:gd name="connsiteY3" fmla="*/ 123314 h 123313"/>
                    <a:gd name="connsiteX4" fmla="*/ 92485 w 92485"/>
                    <a:gd name="connsiteY4" fmla="*/ 107899 h 123313"/>
                    <a:gd name="connsiteX5" fmla="*/ 92485 w 92485"/>
                    <a:gd name="connsiteY5" fmla="*/ 15414 h 123313"/>
                    <a:gd name="connsiteX6" fmla="*/ 77071 w 92485"/>
                    <a:gd name="connsiteY6" fmla="*/ 0 h 1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485" h="123313">
                      <a:moveTo>
                        <a:pt x="77071" y="0"/>
                      </a:moveTo>
                      <a:lnTo>
                        <a:pt x="0" y="0"/>
                      </a:lnTo>
                      <a:lnTo>
                        <a:pt x="0" y="123314"/>
                      </a:lnTo>
                      <a:lnTo>
                        <a:pt x="77071" y="123314"/>
                      </a:lnTo>
                      <a:cubicBezTo>
                        <a:pt x="85584" y="123314"/>
                        <a:pt x="92485" y="116412"/>
                        <a:pt x="92485" y="107899"/>
                      </a:cubicBezTo>
                      <a:lnTo>
                        <a:pt x="92485" y="15414"/>
                      </a:lnTo>
                      <a:cubicBezTo>
                        <a:pt x="92485" y="6901"/>
                        <a:pt x="85584" y="0"/>
                        <a:pt x="77071" y="0"/>
                      </a:cubicBezTo>
                      <a:close/>
                    </a:path>
                  </a:pathLst>
                </a:custGeom>
                <a:solidFill>
                  <a:srgbClr val="FABE2C"/>
                </a:solidFill>
                <a:ln w="1023" cap="flat">
                  <a:noFill/>
                  <a:prstDash val="solid"/>
                  <a:miter/>
                </a:ln>
              </p:spPr>
              <p:txBody>
                <a:bodyPr rtlCol="0" anchor="ctr"/>
                <a:lstStyle/>
                <a:p>
                  <a:endParaRPr lang="fr-FR" sz="1200"/>
                </a:p>
              </p:txBody>
            </p:sp>
            <p:sp>
              <p:nvSpPr>
                <p:cNvPr id="107" name="TextBox 106">
                  <a:extLst>
                    <a:ext uri="{FF2B5EF4-FFF2-40B4-BE49-F238E27FC236}">
                      <a16:creationId xmlns:a16="http://schemas.microsoft.com/office/drawing/2014/main" id="{0D292885-C4E4-418C-8457-1ADE73AFB06F}"/>
                    </a:ext>
                  </a:extLst>
                </p:cNvPr>
                <p:cNvSpPr txBox="1"/>
                <p:nvPr/>
              </p:nvSpPr>
              <p:spPr>
                <a:xfrm>
                  <a:off x="6078171" y="5485980"/>
                  <a:ext cx="110608" cy="184666"/>
                </a:xfrm>
                <a:prstGeom prst="rect">
                  <a:avLst/>
                </a:prstGeom>
                <a:noFill/>
              </p:spPr>
              <p:txBody>
                <a:bodyPr wrap="none" lIns="0" tIns="0" rIns="0" bIns="0" rtlCol="0" anchor="ctr">
                  <a:spAutoFit/>
                </a:bodyPr>
                <a:lstStyle/>
                <a:p>
                  <a:pPr algn="ctr"/>
                  <a:r>
                    <a:rPr lang="fr-FR" sz="1200" b="1">
                      <a:solidFill>
                        <a:schemeClr val="bg2">
                          <a:lumMod val="50000"/>
                        </a:schemeClr>
                      </a:solidFill>
                    </a:rPr>
                    <a:t>B</a:t>
                  </a:r>
                </a:p>
              </p:txBody>
            </p:sp>
            <p:sp>
              <p:nvSpPr>
                <p:cNvPr id="108" name="TextBox 107">
                  <a:extLst>
                    <a:ext uri="{FF2B5EF4-FFF2-40B4-BE49-F238E27FC236}">
                      <a16:creationId xmlns:a16="http://schemas.microsoft.com/office/drawing/2014/main" id="{688DFF6D-CACF-4E04-81D4-7A5DE140952D}"/>
                    </a:ext>
                  </a:extLst>
                </p:cNvPr>
                <p:cNvSpPr txBox="1"/>
                <p:nvPr/>
              </p:nvSpPr>
              <p:spPr>
                <a:xfrm>
                  <a:off x="6357241" y="5485980"/>
                  <a:ext cx="110608" cy="184666"/>
                </a:xfrm>
                <a:prstGeom prst="rect">
                  <a:avLst/>
                </a:prstGeom>
                <a:noFill/>
              </p:spPr>
              <p:txBody>
                <a:bodyPr wrap="none" lIns="0" tIns="0" rIns="0" bIns="0" rtlCol="0" anchor="ctr">
                  <a:spAutoFit/>
                </a:bodyPr>
                <a:lstStyle/>
                <a:p>
                  <a:pPr algn="ctr"/>
                  <a:r>
                    <a:rPr lang="fr-FR" sz="1200" b="1">
                      <a:solidFill>
                        <a:schemeClr val="bg2">
                          <a:lumMod val="50000"/>
                        </a:schemeClr>
                      </a:solidFill>
                    </a:rPr>
                    <a:t>C</a:t>
                  </a:r>
                </a:p>
              </p:txBody>
            </p:sp>
            <p:sp>
              <p:nvSpPr>
                <p:cNvPr id="109" name="TextBox 108">
                  <a:extLst>
                    <a:ext uri="{FF2B5EF4-FFF2-40B4-BE49-F238E27FC236}">
                      <a16:creationId xmlns:a16="http://schemas.microsoft.com/office/drawing/2014/main" id="{BA6D7F3D-803B-4738-9F87-ED6013927D3B}"/>
                    </a:ext>
                  </a:extLst>
                </p:cNvPr>
                <p:cNvSpPr txBox="1"/>
                <p:nvPr/>
              </p:nvSpPr>
              <p:spPr>
                <a:xfrm>
                  <a:off x="6074965" y="5649884"/>
                  <a:ext cx="110608" cy="184666"/>
                </a:xfrm>
                <a:prstGeom prst="rect">
                  <a:avLst/>
                </a:prstGeom>
                <a:noFill/>
              </p:spPr>
              <p:txBody>
                <a:bodyPr wrap="none" lIns="0" tIns="0" rIns="0" bIns="0" rtlCol="0" anchor="ctr">
                  <a:spAutoFit/>
                </a:bodyPr>
                <a:lstStyle/>
                <a:p>
                  <a:pPr algn="ctr"/>
                  <a:r>
                    <a:rPr lang="fr-FR" sz="1200" b="1">
                      <a:solidFill>
                        <a:schemeClr val="bg1"/>
                      </a:solidFill>
                    </a:rPr>
                    <a:t>D</a:t>
                  </a:r>
                </a:p>
              </p:txBody>
            </p:sp>
            <p:sp>
              <p:nvSpPr>
                <p:cNvPr id="110" name="TextBox 109">
                  <a:extLst>
                    <a:ext uri="{FF2B5EF4-FFF2-40B4-BE49-F238E27FC236}">
                      <a16:creationId xmlns:a16="http://schemas.microsoft.com/office/drawing/2014/main" id="{00AF2057-0F90-4825-9DBA-39B898DA8D59}"/>
                    </a:ext>
                  </a:extLst>
                </p:cNvPr>
                <p:cNvSpPr txBox="1"/>
                <p:nvPr/>
              </p:nvSpPr>
              <p:spPr>
                <a:xfrm>
                  <a:off x="6364455" y="5649884"/>
                  <a:ext cx="102592" cy="184666"/>
                </a:xfrm>
                <a:prstGeom prst="rect">
                  <a:avLst/>
                </a:prstGeom>
                <a:noFill/>
              </p:spPr>
              <p:txBody>
                <a:bodyPr wrap="none" lIns="0" tIns="0" rIns="0" bIns="0" rtlCol="0" anchor="ctr">
                  <a:spAutoFit/>
                </a:bodyPr>
                <a:lstStyle/>
                <a:p>
                  <a:pPr algn="ctr"/>
                  <a:r>
                    <a:rPr lang="fr-FR" sz="1200" b="1">
                      <a:solidFill>
                        <a:schemeClr val="bg1"/>
                      </a:solidFill>
                    </a:rPr>
                    <a:t>E</a:t>
                  </a:r>
                </a:p>
              </p:txBody>
            </p:sp>
            <p:sp>
              <p:nvSpPr>
                <p:cNvPr id="111" name="Rectangle 110">
                  <a:extLst>
                    <a:ext uri="{FF2B5EF4-FFF2-40B4-BE49-F238E27FC236}">
                      <a16:creationId xmlns:a16="http://schemas.microsoft.com/office/drawing/2014/main" id="{D2C80E31-7CA4-4AAC-8080-2CC86C7E45CA}"/>
                    </a:ext>
                  </a:extLst>
                </p:cNvPr>
                <p:cNvSpPr/>
                <p:nvPr/>
              </p:nvSpPr>
              <p:spPr>
                <a:xfrm>
                  <a:off x="6272801" y="5421107"/>
                  <a:ext cx="18000" cy="342000"/>
                </a:xfrm>
                <a:prstGeom prst="rect">
                  <a:avLst/>
                </a:prstGeom>
                <a:solidFill>
                  <a:srgbClr val="28487A"/>
                </a:solidFill>
                <a:ln w="1023" cap="flat">
                  <a:noFill/>
                  <a:prstDash val="solid"/>
                  <a:miter/>
                </a:ln>
              </p:spPr>
              <p:txBody>
                <a:bodyPr rtlCol="0" anchor="ctr"/>
                <a:lstStyle/>
                <a:p>
                  <a:endParaRPr lang="fr-FR" sz="1200"/>
                </a:p>
              </p:txBody>
            </p:sp>
            <p:sp>
              <p:nvSpPr>
                <p:cNvPr id="112" name="TextBox 111">
                  <a:extLst>
                    <a:ext uri="{FF2B5EF4-FFF2-40B4-BE49-F238E27FC236}">
                      <a16:creationId xmlns:a16="http://schemas.microsoft.com/office/drawing/2014/main" id="{0BFFA53F-F166-4BD7-B215-2F9741255077}"/>
                    </a:ext>
                  </a:extLst>
                </p:cNvPr>
                <p:cNvSpPr txBox="1"/>
                <p:nvPr/>
              </p:nvSpPr>
              <p:spPr>
                <a:xfrm>
                  <a:off x="6215352" y="5246690"/>
                  <a:ext cx="110608" cy="184666"/>
                </a:xfrm>
                <a:prstGeom prst="rect">
                  <a:avLst/>
                </a:prstGeom>
                <a:noFill/>
              </p:spPr>
              <p:txBody>
                <a:bodyPr wrap="none" lIns="0" tIns="0" rIns="0" bIns="0" rtlCol="0" anchor="ctr">
                  <a:spAutoFit/>
                </a:bodyPr>
                <a:lstStyle/>
                <a:p>
                  <a:pPr algn="ctr"/>
                  <a:r>
                    <a:rPr lang="fr-FR" sz="1200" b="1">
                      <a:solidFill>
                        <a:schemeClr val="bg1"/>
                      </a:solidFill>
                    </a:rPr>
                    <a:t>A</a:t>
                  </a:r>
                </a:p>
              </p:txBody>
            </p:sp>
          </p:grpSp>
        </p:grpSp>
      </p:grpSp>
      <p:sp>
        <p:nvSpPr>
          <p:cNvPr id="113" name="Title 3">
            <a:extLst>
              <a:ext uri="{FF2B5EF4-FFF2-40B4-BE49-F238E27FC236}">
                <a16:creationId xmlns:a16="http://schemas.microsoft.com/office/drawing/2014/main" id="{9D067D7C-9265-4DBA-BC42-8870BDB8562D}"/>
              </a:ext>
            </a:extLst>
          </p:cNvPr>
          <p:cNvSpPr txBox="1">
            <a:spLocks/>
          </p:cNvSpPr>
          <p:nvPr/>
        </p:nvSpPr>
        <p:spPr>
          <a:xfrm>
            <a:off x="6563308" y="0"/>
            <a:ext cx="4861284" cy="1104900"/>
          </a:xfrm>
          <a:prstGeom prst="rect">
            <a:avLst/>
          </a:prstGeom>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067" b="1"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fr-FR" kern="0" dirty="0" err="1">
                <a:solidFill>
                  <a:schemeClr val="bg2"/>
                </a:solidFill>
                <a:latin typeface="+mj-lt"/>
              </a:rPr>
              <a:t>Development</a:t>
            </a:r>
            <a:r>
              <a:rPr lang="fr-FR" kern="0" dirty="0">
                <a:solidFill>
                  <a:schemeClr val="bg2"/>
                </a:solidFill>
                <a:latin typeface="+mj-lt"/>
              </a:rPr>
              <a:t> Team</a:t>
            </a:r>
          </a:p>
        </p:txBody>
      </p:sp>
      <p:grpSp>
        <p:nvGrpSpPr>
          <p:cNvPr id="114" name="Group 113">
            <a:extLst>
              <a:ext uri="{FF2B5EF4-FFF2-40B4-BE49-F238E27FC236}">
                <a16:creationId xmlns:a16="http://schemas.microsoft.com/office/drawing/2014/main" id="{5EC448EB-FF58-4BD7-99ED-A37C467A401C}"/>
              </a:ext>
            </a:extLst>
          </p:cNvPr>
          <p:cNvGrpSpPr/>
          <p:nvPr/>
        </p:nvGrpSpPr>
        <p:grpSpPr>
          <a:xfrm>
            <a:off x="5628674" y="123938"/>
            <a:ext cx="857030" cy="857024"/>
            <a:chOff x="3556710" y="1906689"/>
            <a:chExt cx="395527" cy="395527"/>
          </a:xfrm>
        </p:grpSpPr>
        <p:sp>
          <p:nvSpPr>
            <p:cNvPr id="115" name="Oval 114">
              <a:extLst>
                <a:ext uri="{FF2B5EF4-FFF2-40B4-BE49-F238E27FC236}">
                  <a16:creationId xmlns:a16="http://schemas.microsoft.com/office/drawing/2014/main" id="{3AFE197A-B31F-4AEE-A51F-DE19EAC5B434}"/>
                </a:ext>
              </a:extLst>
            </p:cNvPr>
            <p:cNvSpPr/>
            <p:nvPr/>
          </p:nvSpPr>
          <p:spPr>
            <a:xfrm>
              <a:off x="3556710" y="1906689"/>
              <a:ext cx="395527" cy="395527"/>
            </a:xfrm>
            <a:prstGeom prst="ellipse">
              <a:avLst/>
            </a:prstGeom>
            <a:solidFill>
              <a:srgbClr val="5DD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6" name="Graphic 115">
              <a:extLst>
                <a:ext uri="{FF2B5EF4-FFF2-40B4-BE49-F238E27FC236}">
                  <a16:creationId xmlns:a16="http://schemas.microsoft.com/office/drawing/2014/main" id="{5534D9E4-A4FD-4DA1-8920-F6C35B5D87ED}"/>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592525" y="1938908"/>
              <a:ext cx="323896" cy="323894"/>
            </a:xfrm>
            <a:prstGeom prst="rect">
              <a:avLst/>
            </a:prstGeom>
          </p:spPr>
        </p:pic>
      </p:grpSp>
    </p:spTree>
    <p:extLst>
      <p:ext uri="{BB962C8B-B14F-4D97-AF65-F5344CB8AC3E}">
        <p14:creationId xmlns:p14="http://schemas.microsoft.com/office/powerpoint/2010/main" val="3069502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F8A3C8-8690-41E9-8E9F-654D72DBEFB6}"/>
              </a:ext>
            </a:extLst>
          </p:cNvPr>
          <p:cNvSpPr>
            <a:spLocks noGrp="1"/>
          </p:cNvSpPr>
          <p:nvPr>
            <p:ph type="title"/>
          </p:nvPr>
        </p:nvSpPr>
        <p:spPr/>
        <p:txBody>
          <a:bodyPr/>
          <a:lstStyle/>
          <a:p>
            <a:r>
              <a:rPr lang="en-US" dirty="0">
                <a:latin typeface="+mn-lt"/>
              </a:rPr>
              <a:t>To know more about the Agile method</a:t>
            </a:r>
            <a:endParaRPr lang="fr-FR" dirty="0">
              <a:latin typeface="+mn-lt"/>
            </a:endParaRPr>
          </a:p>
        </p:txBody>
      </p:sp>
      <p:grpSp>
        <p:nvGrpSpPr>
          <p:cNvPr id="170" name="Group 169">
            <a:extLst>
              <a:ext uri="{FF2B5EF4-FFF2-40B4-BE49-F238E27FC236}">
                <a16:creationId xmlns:a16="http://schemas.microsoft.com/office/drawing/2014/main" id="{20682B8B-2079-4DC3-86DB-3FF3A4AB63FD}"/>
              </a:ext>
            </a:extLst>
          </p:cNvPr>
          <p:cNvGrpSpPr/>
          <p:nvPr/>
        </p:nvGrpSpPr>
        <p:grpSpPr>
          <a:xfrm>
            <a:off x="1722866" y="1249146"/>
            <a:ext cx="8746268" cy="4621721"/>
            <a:chOff x="1606613" y="1249146"/>
            <a:chExt cx="8746268" cy="4621721"/>
          </a:xfrm>
        </p:grpSpPr>
        <p:sp>
          <p:nvSpPr>
            <p:cNvPr id="5" name="Rectangle: Rounded Corners 4">
              <a:extLst>
                <a:ext uri="{FF2B5EF4-FFF2-40B4-BE49-F238E27FC236}">
                  <a16:creationId xmlns:a16="http://schemas.microsoft.com/office/drawing/2014/main" id="{17F854A0-CD96-46E9-9D98-9FDC409A34A6}"/>
                </a:ext>
              </a:extLst>
            </p:cNvPr>
            <p:cNvSpPr/>
            <p:nvPr/>
          </p:nvSpPr>
          <p:spPr>
            <a:xfrm>
              <a:off x="1606613" y="2224841"/>
              <a:ext cx="2692998" cy="3646026"/>
            </a:xfrm>
            <a:prstGeom prst="roundRect">
              <a:avLst>
                <a:gd name="adj" fmla="val 2713"/>
              </a:avLst>
            </a:prstGeom>
            <a:solidFill>
              <a:schemeClr val="bg1"/>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grpSp>
          <p:nvGrpSpPr>
            <p:cNvPr id="6" name="Group 5">
              <a:extLst>
                <a:ext uri="{FF2B5EF4-FFF2-40B4-BE49-F238E27FC236}">
                  <a16:creationId xmlns:a16="http://schemas.microsoft.com/office/drawing/2014/main" id="{75684926-EF22-46EE-A768-B19C23184F5F}"/>
                </a:ext>
              </a:extLst>
            </p:cNvPr>
            <p:cNvGrpSpPr/>
            <p:nvPr/>
          </p:nvGrpSpPr>
          <p:grpSpPr>
            <a:xfrm>
              <a:off x="7900450" y="1249146"/>
              <a:ext cx="2452431" cy="720000"/>
              <a:chOff x="7923417" y="1320722"/>
              <a:chExt cx="2452431" cy="720000"/>
            </a:xfrm>
          </p:grpSpPr>
          <p:grpSp>
            <p:nvGrpSpPr>
              <p:cNvPr id="7" name="Groupe 23">
                <a:extLst>
                  <a:ext uri="{FF2B5EF4-FFF2-40B4-BE49-F238E27FC236}">
                    <a16:creationId xmlns:a16="http://schemas.microsoft.com/office/drawing/2014/main" id="{B4A23009-05C7-41D2-9B67-AF2E28C61B0A}"/>
                  </a:ext>
                </a:extLst>
              </p:cNvPr>
              <p:cNvGrpSpPr>
                <a:grpSpLocks noChangeAspect="1"/>
              </p:cNvGrpSpPr>
              <p:nvPr/>
            </p:nvGrpSpPr>
            <p:grpSpPr>
              <a:xfrm>
                <a:off x="7923417" y="1320722"/>
                <a:ext cx="766640" cy="720000"/>
                <a:chOff x="5074817" y="2618381"/>
                <a:chExt cx="902946" cy="848014"/>
              </a:xfrm>
            </p:grpSpPr>
            <p:sp>
              <p:nvSpPr>
                <p:cNvPr id="9" name="Freeform 87">
                  <a:extLst>
                    <a:ext uri="{FF2B5EF4-FFF2-40B4-BE49-F238E27FC236}">
                      <a16:creationId xmlns:a16="http://schemas.microsoft.com/office/drawing/2014/main" id="{CBB1DE60-3083-4E2B-8151-CFF28E7D60DE}"/>
                    </a:ext>
                  </a:extLst>
                </p:cNvPr>
                <p:cNvSpPr>
                  <a:spLocks/>
                </p:cNvSpPr>
                <p:nvPr/>
              </p:nvSpPr>
              <p:spPr bwMode="auto">
                <a:xfrm>
                  <a:off x="5074817" y="2618381"/>
                  <a:ext cx="902946" cy="848014"/>
                </a:xfrm>
                <a:custGeom>
                  <a:avLst/>
                  <a:gdLst>
                    <a:gd name="T0" fmla="*/ 62 w 433"/>
                    <a:gd name="T1" fmla="*/ 316 h 404"/>
                    <a:gd name="T2" fmla="*/ 104 w 433"/>
                    <a:gd name="T3" fmla="*/ 60 h 404"/>
                    <a:gd name="T4" fmla="*/ 371 w 433"/>
                    <a:gd name="T5" fmla="*/ 98 h 404"/>
                    <a:gd name="T6" fmla="*/ 322 w 433"/>
                    <a:gd name="T7" fmla="*/ 344 h 404"/>
                    <a:gd name="T8" fmla="*/ 62 w 433"/>
                    <a:gd name="T9" fmla="*/ 316 h 404"/>
                  </a:gdLst>
                  <a:ahLst/>
                  <a:cxnLst>
                    <a:cxn ang="0">
                      <a:pos x="T0" y="T1"/>
                    </a:cxn>
                    <a:cxn ang="0">
                      <a:pos x="T2" y="T3"/>
                    </a:cxn>
                    <a:cxn ang="0">
                      <a:pos x="T4" y="T5"/>
                    </a:cxn>
                    <a:cxn ang="0">
                      <a:pos x="T6" y="T7"/>
                    </a:cxn>
                    <a:cxn ang="0">
                      <a:pos x="T8" y="T9"/>
                    </a:cxn>
                  </a:cxnLst>
                  <a:rect l="0" t="0" r="r" b="b"/>
                  <a:pathLst>
                    <a:path w="433" h="404">
                      <a:moveTo>
                        <a:pt x="62" y="316"/>
                      </a:moveTo>
                      <a:cubicBezTo>
                        <a:pt x="0" y="235"/>
                        <a:pt x="18" y="120"/>
                        <a:pt x="104" y="60"/>
                      </a:cubicBezTo>
                      <a:cubicBezTo>
                        <a:pt x="189" y="0"/>
                        <a:pt x="308" y="17"/>
                        <a:pt x="371" y="98"/>
                      </a:cubicBezTo>
                      <a:cubicBezTo>
                        <a:pt x="433" y="179"/>
                        <a:pt x="407" y="284"/>
                        <a:pt x="322" y="344"/>
                      </a:cubicBezTo>
                      <a:cubicBezTo>
                        <a:pt x="237" y="404"/>
                        <a:pt x="124" y="397"/>
                        <a:pt x="62" y="316"/>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385D8A"/>
                    </a:solidFill>
                    <a:effectLst/>
                    <a:uLnTx/>
                    <a:uFillTx/>
                    <a:ea typeface="+mn-ea"/>
                    <a:cs typeface="+mn-cs"/>
                  </a:endParaRPr>
                </a:p>
              </p:txBody>
            </p:sp>
            <p:grpSp>
              <p:nvGrpSpPr>
                <p:cNvPr id="10" name="Group 791">
                  <a:extLst>
                    <a:ext uri="{FF2B5EF4-FFF2-40B4-BE49-F238E27FC236}">
                      <a16:creationId xmlns:a16="http://schemas.microsoft.com/office/drawing/2014/main" id="{444945F5-CBA8-4A97-BB50-BC55410DBB29}"/>
                    </a:ext>
                  </a:extLst>
                </p:cNvPr>
                <p:cNvGrpSpPr/>
                <p:nvPr/>
              </p:nvGrpSpPr>
              <p:grpSpPr>
                <a:xfrm>
                  <a:off x="5282634" y="2885894"/>
                  <a:ext cx="465330" cy="375876"/>
                  <a:chOff x="670992" y="3571739"/>
                  <a:chExt cx="355610" cy="287248"/>
                </a:xfrm>
              </p:grpSpPr>
              <p:sp>
                <p:nvSpPr>
                  <p:cNvPr id="11" name="Rectangle 92">
                    <a:extLst>
                      <a:ext uri="{FF2B5EF4-FFF2-40B4-BE49-F238E27FC236}">
                        <a16:creationId xmlns:a16="http://schemas.microsoft.com/office/drawing/2014/main" id="{4E24959A-41AF-4721-9C83-3B13D41CA392}"/>
                      </a:ext>
                    </a:extLst>
                  </p:cNvPr>
                  <p:cNvSpPr>
                    <a:spLocks noChangeArrowheads="1"/>
                  </p:cNvSpPr>
                  <p:nvPr/>
                </p:nvSpPr>
                <p:spPr bwMode="auto">
                  <a:xfrm>
                    <a:off x="670992" y="3571739"/>
                    <a:ext cx="355610" cy="287248"/>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0" cap="none" spc="0" normalizeH="0" baseline="0" noProof="0">
                      <a:ln>
                        <a:noFill/>
                      </a:ln>
                      <a:solidFill>
                        <a:srgbClr val="385D8A"/>
                      </a:solidFill>
                      <a:effectLst/>
                      <a:uLnTx/>
                      <a:uFillTx/>
                      <a:ea typeface="+mn-ea"/>
                      <a:cs typeface="+mn-cs"/>
                    </a:endParaRPr>
                  </a:p>
                </p:txBody>
              </p:sp>
              <p:sp>
                <p:nvSpPr>
                  <p:cNvPr id="12" name="Freeform 93">
                    <a:extLst>
                      <a:ext uri="{FF2B5EF4-FFF2-40B4-BE49-F238E27FC236}">
                        <a16:creationId xmlns:a16="http://schemas.microsoft.com/office/drawing/2014/main" id="{08545C4D-5F8F-4B9B-A2C3-F1F16B8D91CF}"/>
                      </a:ext>
                    </a:extLst>
                  </p:cNvPr>
                  <p:cNvSpPr>
                    <a:spLocks noEditPoints="1"/>
                  </p:cNvSpPr>
                  <p:nvPr/>
                </p:nvSpPr>
                <p:spPr bwMode="auto">
                  <a:xfrm>
                    <a:off x="689785" y="3590044"/>
                    <a:ext cx="313688" cy="252046"/>
                  </a:xfrm>
                  <a:custGeom>
                    <a:avLst/>
                    <a:gdLst>
                      <a:gd name="T0" fmla="*/ 0 w 217"/>
                      <a:gd name="T1" fmla="*/ 16 h 179"/>
                      <a:gd name="T2" fmla="*/ 21 w 217"/>
                      <a:gd name="T3" fmla="*/ 0 h 179"/>
                      <a:gd name="T4" fmla="*/ 53 w 217"/>
                      <a:gd name="T5" fmla="*/ 0 h 179"/>
                      <a:gd name="T6" fmla="*/ 32 w 217"/>
                      <a:gd name="T7" fmla="*/ 16 h 179"/>
                      <a:gd name="T8" fmla="*/ 53 w 217"/>
                      <a:gd name="T9" fmla="*/ 0 h 179"/>
                      <a:gd name="T10" fmla="*/ 65 w 217"/>
                      <a:gd name="T11" fmla="*/ 0 h 179"/>
                      <a:gd name="T12" fmla="*/ 85 w 217"/>
                      <a:gd name="T13" fmla="*/ 16 h 179"/>
                      <a:gd name="T14" fmla="*/ 119 w 217"/>
                      <a:gd name="T15" fmla="*/ 0 h 179"/>
                      <a:gd name="T16" fmla="*/ 98 w 217"/>
                      <a:gd name="T17" fmla="*/ 16 h 179"/>
                      <a:gd name="T18" fmla="*/ 119 w 217"/>
                      <a:gd name="T19" fmla="*/ 0 h 179"/>
                      <a:gd name="T20" fmla="*/ 130 w 217"/>
                      <a:gd name="T21" fmla="*/ 0 h 179"/>
                      <a:gd name="T22" fmla="*/ 151 w 217"/>
                      <a:gd name="T23" fmla="*/ 16 h 179"/>
                      <a:gd name="T24" fmla="*/ 183 w 217"/>
                      <a:gd name="T25" fmla="*/ 0 h 179"/>
                      <a:gd name="T26" fmla="*/ 163 w 217"/>
                      <a:gd name="T27" fmla="*/ 16 h 179"/>
                      <a:gd name="T28" fmla="*/ 183 w 217"/>
                      <a:gd name="T29" fmla="*/ 0 h 179"/>
                      <a:gd name="T30" fmla="*/ 196 w 217"/>
                      <a:gd name="T31" fmla="*/ 0 h 179"/>
                      <a:gd name="T32" fmla="*/ 217 w 217"/>
                      <a:gd name="T33" fmla="*/ 16 h 179"/>
                      <a:gd name="T34" fmla="*/ 21 w 217"/>
                      <a:gd name="T35" fmla="*/ 162 h 179"/>
                      <a:gd name="T36" fmla="*/ 0 w 217"/>
                      <a:gd name="T37" fmla="*/ 179 h 179"/>
                      <a:gd name="T38" fmla="*/ 21 w 217"/>
                      <a:gd name="T39" fmla="*/ 162 h 179"/>
                      <a:gd name="T40" fmla="*/ 32 w 217"/>
                      <a:gd name="T41" fmla="*/ 162 h 179"/>
                      <a:gd name="T42" fmla="*/ 53 w 217"/>
                      <a:gd name="T43" fmla="*/ 179 h 179"/>
                      <a:gd name="T44" fmla="*/ 85 w 217"/>
                      <a:gd name="T45" fmla="*/ 162 h 179"/>
                      <a:gd name="T46" fmla="*/ 65 w 217"/>
                      <a:gd name="T47" fmla="*/ 179 h 179"/>
                      <a:gd name="T48" fmla="*/ 85 w 217"/>
                      <a:gd name="T49" fmla="*/ 162 h 179"/>
                      <a:gd name="T50" fmla="*/ 98 w 217"/>
                      <a:gd name="T51" fmla="*/ 162 h 179"/>
                      <a:gd name="T52" fmla="*/ 119 w 217"/>
                      <a:gd name="T53" fmla="*/ 179 h 179"/>
                      <a:gd name="T54" fmla="*/ 151 w 217"/>
                      <a:gd name="T55" fmla="*/ 162 h 179"/>
                      <a:gd name="T56" fmla="*/ 130 w 217"/>
                      <a:gd name="T57" fmla="*/ 179 h 179"/>
                      <a:gd name="T58" fmla="*/ 151 w 217"/>
                      <a:gd name="T59" fmla="*/ 162 h 179"/>
                      <a:gd name="T60" fmla="*/ 163 w 217"/>
                      <a:gd name="T61" fmla="*/ 162 h 179"/>
                      <a:gd name="T62" fmla="*/ 183 w 217"/>
                      <a:gd name="T63" fmla="*/ 179 h 179"/>
                      <a:gd name="T64" fmla="*/ 217 w 217"/>
                      <a:gd name="T65" fmla="*/ 162 h 179"/>
                      <a:gd name="T66" fmla="*/ 196 w 217"/>
                      <a:gd name="T67" fmla="*/ 179 h 179"/>
                      <a:gd name="T68" fmla="*/ 217 w 217"/>
                      <a:gd name="T69" fmla="*/ 162 h 179"/>
                      <a:gd name="T70" fmla="*/ 12 w 217"/>
                      <a:gd name="T71" fmla="*/ 28 h 179"/>
                      <a:gd name="T72" fmla="*/ 208 w 217"/>
                      <a:gd name="T73" fmla="*/ 15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79">
                        <a:moveTo>
                          <a:pt x="21" y="16"/>
                        </a:moveTo>
                        <a:lnTo>
                          <a:pt x="0" y="16"/>
                        </a:lnTo>
                        <a:lnTo>
                          <a:pt x="0" y="0"/>
                        </a:lnTo>
                        <a:lnTo>
                          <a:pt x="21" y="0"/>
                        </a:lnTo>
                        <a:lnTo>
                          <a:pt x="21" y="16"/>
                        </a:lnTo>
                        <a:close/>
                        <a:moveTo>
                          <a:pt x="53" y="0"/>
                        </a:moveTo>
                        <a:lnTo>
                          <a:pt x="32" y="0"/>
                        </a:lnTo>
                        <a:lnTo>
                          <a:pt x="32" y="16"/>
                        </a:lnTo>
                        <a:lnTo>
                          <a:pt x="53" y="16"/>
                        </a:lnTo>
                        <a:lnTo>
                          <a:pt x="53" y="0"/>
                        </a:lnTo>
                        <a:close/>
                        <a:moveTo>
                          <a:pt x="85" y="0"/>
                        </a:moveTo>
                        <a:lnTo>
                          <a:pt x="65" y="0"/>
                        </a:lnTo>
                        <a:lnTo>
                          <a:pt x="65" y="16"/>
                        </a:lnTo>
                        <a:lnTo>
                          <a:pt x="85" y="16"/>
                        </a:lnTo>
                        <a:lnTo>
                          <a:pt x="85" y="0"/>
                        </a:lnTo>
                        <a:close/>
                        <a:moveTo>
                          <a:pt x="119" y="0"/>
                        </a:moveTo>
                        <a:lnTo>
                          <a:pt x="98" y="0"/>
                        </a:lnTo>
                        <a:lnTo>
                          <a:pt x="98" y="16"/>
                        </a:lnTo>
                        <a:lnTo>
                          <a:pt x="119" y="16"/>
                        </a:lnTo>
                        <a:lnTo>
                          <a:pt x="119" y="0"/>
                        </a:lnTo>
                        <a:close/>
                        <a:moveTo>
                          <a:pt x="151" y="0"/>
                        </a:moveTo>
                        <a:lnTo>
                          <a:pt x="130" y="0"/>
                        </a:lnTo>
                        <a:lnTo>
                          <a:pt x="130" y="16"/>
                        </a:lnTo>
                        <a:lnTo>
                          <a:pt x="151" y="16"/>
                        </a:lnTo>
                        <a:lnTo>
                          <a:pt x="151" y="0"/>
                        </a:lnTo>
                        <a:close/>
                        <a:moveTo>
                          <a:pt x="183" y="0"/>
                        </a:moveTo>
                        <a:lnTo>
                          <a:pt x="163" y="0"/>
                        </a:lnTo>
                        <a:lnTo>
                          <a:pt x="163" y="16"/>
                        </a:lnTo>
                        <a:lnTo>
                          <a:pt x="183" y="16"/>
                        </a:lnTo>
                        <a:lnTo>
                          <a:pt x="183" y="0"/>
                        </a:lnTo>
                        <a:close/>
                        <a:moveTo>
                          <a:pt x="217" y="0"/>
                        </a:moveTo>
                        <a:lnTo>
                          <a:pt x="196" y="0"/>
                        </a:lnTo>
                        <a:lnTo>
                          <a:pt x="196" y="16"/>
                        </a:lnTo>
                        <a:lnTo>
                          <a:pt x="217" y="16"/>
                        </a:lnTo>
                        <a:lnTo>
                          <a:pt x="217" y="0"/>
                        </a:lnTo>
                        <a:close/>
                        <a:moveTo>
                          <a:pt x="21" y="162"/>
                        </a:moveTo>
                        <a:lnTo>
                          <a:pt x="0" y="162"/>
                        </a:lnTo>
                        <a:lnTo>
                          <a:pt x="0" y="179"/>
                        </a:lnTo>
                        <a:lnTo>
                          <a:pt x="21" y="179"/>
                        </a:lnTo>
                        <a:lnTo>
                          <a:pt x="21" y="162"/>
                        </a:lnTo>
                        <a:close/>
                        <a:moveTo>
                          <a:pt x="53" y="162"/>
                        </a:moveTo>
                        <a:lnTo>
                          <a:pt x="32" y="162"/>
                        </a:lnTo>
                        <a:lnTo>
                          <a:pt x="32" y="179"/>
                        </a:lnTo>
                        <a:lnTo>
                          <a:pt x="53" y="179"/>
                        </a:lnTo>
                        <a:lnTo>
                          <a:pt x="53" y="162"/>
                        </a:lnTo>
                        <a:close/>
                        <a:moveTo>
                          <a:pt x="85" y="162"/>
                        </a:moveTo>
                        <a:lnTo>
                          <a:pt x="65" y="162"/>
                        </a:lnTo>
                        <a:lnTo>
                          <a:pt x="65" y="179"/>
                        </a:lnTo>
                        <a:lnTo>
                          <a:pt x="85" y="179"/>
                        </a:lnTo>
                        <a:lnTo>
                          <a:pt x="85" y="162"/>
                        </a:lnTo>
                        <a:close/>
                        <a:moveTo>
                          <a:pt x="119" y="162"/>
                        </a:moveTo>
                        <a:lnTo>
                          <a:pt x="98" y="162"/>
                        </a:lnTo>
                        <a:lnTo>
                          <a:pt x="98" y="179"/>
                        </a:lnTo>
                        <a:lnTo>
                          <a:pt x="119" y="179"/>
                        </a:lnTo>
                        <a:lnTo>
                          <a:pt x="119" y="162"/>
                        </a:lnTo>
                        <a:close/>
                        <a:moveTo>
                          <a:pt x="151" y="162"/>
                        </a:moveTo>
                        <a:lnTo>
                          <a:pt x="130" y="162"/>
                        </a:lnTo>
                        <a:lnTo>
                          <a:pt x="130" y="179"/>
                        </a:lnTo>
                        <a:lnTo>
                          <a:pt x="151" y="179"/>
                        </a:lnTo>
                        <a:lnTo>
                          <a:pt x="151" y="162"/>
                        </a:lnTo>
                        <a:close/>
                        <a:moveTo>
                          <a:pt x="183" y="162"/>
                        </a:moveTo>
                        <a:lnTo>
                          <a:pt x="163" y="162"/>
                        </a:lnTo>
                        <a:lnTo>
                          <a:pt x="163" y="179"/>
                        </a:lnTo>
                        <a:lnTo>
                          <a:pt x="183" y="179"/>
                        </a:lnTo>
                        <a:lnTo>
                          <a:pt x="183" y="162"/>
                        </a:lnTo>
                        <a:close/>
                        <a:moveTo>
                          <a:pt x="217" y="162"/>
                        </a:moveTo>
                        <a:lnTo>
                          <a:pt x="196" y="162"/>
                        </a:lnTo>
                        <a:lnTo>
                          <a:pt x="196" y="179"/>
                        </a:lnTo>
                        <a:lnTo>
                          <a:pt x="217" y="179"/>
                        </a:lnTo>
                        <a:lnTo>
                          <a:pt x="217" y="162"/>
                        </a:lnTo>
                        <a:close/>
                        <a:moveTo>
                          <a:pt x="208" y="28"/>
                        </a:moveTo>
                        <a:lnTo>
                          <a:pt x="12" y="28"/>
                        </a:lnTo>
                        <a:lnTo>
                          <a:pt x="12" y="151"/>
                        </a:lnTo>
                        <a:lnTo>
                          <a:pt x="208" y="151"/>
                        </a:lnTo>
                        <a:lnTo>
                          <a:pt x="208" y="28"/>
                        </a:lnTo>
                        <a:close/>
                      </a:path>
                    </a:pathLst>
                  </a:custGeom>
                  <a:solidFill>
                    <a:srgbClr val="2B143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0" cap="none" spc="0" normalizeH="0" baseline="0" noProof="0">
                      <a:ln>
                        <a:noFill/>
                      </a:ln>
                      <a:solidFill>
                        <a:srgbClr val="385D8A"/>
                      </a:solidFill>
                      <a:effectLst/>
                      <a:uLnTx/>
                      <a:uFillTx/>
                      <a:ea typeface="+mn-ea"/>
                      <a:cs typeface="+mn-cs"/>
                    </a:endParaRPr>
                  </a:p>
                </p:txBody>
              </p:sp>
              <p:sp>
                <p:nvSpPr>
                  <p:cNvPr id="13" name="Freeform 94">
                    <a:extLst>
                      <a:ext uri="{FF2B5EF4-FFF2-40B4-BE49-F238E27FC236}">
                        <a16:creationId xmlns:a16="http://schemas.microsoft.com/office/drawing/2014/main" id="{30317983-D926-4D7C-8458-BE2B214BCE93}"/>
                      </a:ext>
                    </a:extLst>
                  </p:cNvPr>
                  <p:cNvSpPr>
                    <a:spLocks/>
                  </p:cNvSpPr>
                  <p:nvPr/>
                </p:nvSpPr>
                <p:spPr bwMode="auto">
                  <a:xfrm>
                    <a:off x="812658" y="3663264"/>
                    <a:ext cx="82397" cy="104198"/>
                  </a:xfrm>
                  <a:custGeom>
                    <a:avLst/>
                    <a:gdLst>
                      <a:gd name="T0" fmla="*/ 0 w 57"/>
                      <a:gd name="T1" fmla="*/ 74 h 74"/>
                      <a:gd name="T2" fmla="*/ 0 w 57"/>
                      <a:gd name="T3" fmla="*/ 0 h 74"/>
                      <a:gd name="T4" fmla="*/ 57 w 57"/>
                      <a:gd name="T5" fmla="*/ 37 h 74"/>
                      <a:gd name="T6" fmla="*/ 0 w 57"/>
                      <a:gd name="T7" fmla="*/ 74 h 74"/>
                    </a:gdLst>
                    <a:ahLst/>
                    <a:cxnLst>
                      <a:cxn ang="0">
                        <a:pos x="T0" y="T1"/>
                      </a:cxn>
                      <a:cxn ang="0">
                        <a:pos x="T2" y="T3"/>
                      </a:cxn>
                      <a:cxn ang="0">
                        <a:pos x="T4" y="T5"/>
                      </a:cxn>
                      <a:cxn ang="0">
                        <a:pos x="T6" y="T7"/>
                      </a:cxn>
                    </a:cxnLst>
                    <a:rect l="0" t="0" r="r" b="b"/>
                    <a:pathLst>
                      <a:path w="57" h="74">
                        <a:moveTo>
                          <a:pt x="0" y="74"/>
                        </a:moveTo>
                        <a:lnTo>
                          <a:pt x="0" y="0"/>
                        </a:lnTo>
                        <a:lnTo>
                          <a:pt x="57" y="37"/>
                        </a:lnTo>
                        <a:lnTo>
                          <a:pt x="0" y="74"/>
                        </a:lnTo>
                        <a:close/>
                      </a:path>
                    </a:pathLst>
                  </a:custGeom>
                  <a:solidFill>
                    <a:srgbClr val="95E61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0" cap="none" spc="0" normalizeH="0" baseline="0" noProof="0">
                      <a:ln>
                        <a:noFill/>
                      </a:ln>
                      <a:solidFill>
                        <a:srgbClr val="385D8A"/>
                      </a:solidFill>
                      <a:effectLst/>
                      <a:uLnTx/>
                      <a:uFillTx/>
                      <a:ea typeface="+mn-ea"/>
                      <a:cs typeface="+mn-cs"/>
                    </a:endParaRPr>
                  </a:p>
                </p:txBody>
              </p:sp>
            </p:grpSp>
          </p:grpSp>
          <p:sp>
            <p:nvSpPr>
              <p:cNvPr id="8" name="Rectangle 7">
                <a:extLst>
                  <a:ext uri="{FF2B5EF4-FFF2-40B4-BE49-F238E27FC236}">
                    <a16:creationId xmlns:a16="http://schemas.microsoft.com/office/drawing/2014/main" id="{B6F9473C-919B-4F52-A62D-F7B10AC28BB2}"/>
                  </a:ext>
                </a:extLst>
              </p:cNvPr>
              <p:cNvSpPr/>
              <p:nvPr/>
            </p:nvSpPr>
            <p:spPr>
              <a:xfrm>
                <a:off x="8051621" y="1432029"/>
                <a:ext cx="2324227" cy="493706"/>
              </a:xfrm>
              <a:prstGeom prst="rect">
                <a:avLst/>
              </a:prstGeom>
              <a:noFill/>
              <a:ln w="9525" cap="flat" cmpd="sng" algn="ctr">
                <a:noFill/>
                <a:prstDash val="solid"/>
              </a:ln>
              <a:effectLst/>
            </p:spPr>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fr-FR" sz="2000" b="1" kern="0">
                    <a:solidFill>
                      <a:srgbClr val="385D8A"/>
                    </a:solidFill>
                  </a:rPr>
                  <a:t>Vi</a:t>
                </a:r>
                <a:r>
                  <a:rPr kumimoji="0" lang="fr-FR" sz="2000" b="1" i="0" u="none" strike="noStrike" kern="0" cap="none" spc="0" normalizeH="0" baseline="0" noProof="0" err="1">
                    <a:ln>
                      <a:noFill/>
                    </a:ln>
                    <a:solidFill>
                      <a:srgbClr val="385D8A"/>
                    </a:solidFill>
                    <a:effectLst/>
                    <a:uLnTx/>
                    <a:uFillTx/>
                  </a:rPr>
                  <a:t>deos</a:t>
                </a:r>
                <a:endParaRPr kumimoji="0" lang="fr-FR" sz="2000" b="1" i="0" u="none" strike="noStrike" kern="0" cap="none" spc="0" normalizeH="0" baseline="0" noProof="0">
                  <a:ln>
                    <a:noFill/>
                  </a:ln>
                  <a:solidFill>
                    <a:srgbClr val="385D8A"/>
                  </a:solidFill>
                  <a:effectLst/>
                  <a:uLnTx/>
                  <a:uFillTx/>
                </a:endParaRPr>
              </a:p>
            </p:txBody>
          </p:sp>
        </p:grpSp>
        <p:grpSp>
          <p:nvGrpSpPr>
            <p:cNvPr id="14" name="Group 13">
              <a:extLst>
                <a:ext uri="{FF2B5EF4-FFF2-40B4-BE49-F238E27FC236}">
                  <a16:creationId xmlns:a16="http://schemas.microsoft.com/office/drawing/2014/main" id="{30E405D0-1006-4C93-91AD-7A3287C269F2}"/>
                </a:ext>
              </a:extLst>
            </p:cNvPr>
            <p:cNvGrpSpPr/>
            <p:nvPr/>
          </p:nvGrpSpPr>
          <p:grpSpPr>
            <a:xfrm>
              <a:off x="5007181" y="1249146"/>
              <a:ext cx="2357487" cy="720000"/>
              <a:chOff x="4278604" y="1320722"/>
              <a:chExt cx="2357487" cy="720000"/>
            </a:xfrm>
          </p:grpSpPr>
          <p:grpSp>
            <p:nvGrpSpPr>
              <p:cNvPr id="15" name="Groupe 26">
                <a:extLst>
                  <a:ext uri="{FF2B5EF4-FFF2-40B4-BE49-F238E27FC236}">
                    <a16:creationId xmlns:a16="http://schemas.microsoft.com/office/drawing/2014/main" id="{EF3375C2-89C2-47CA-AD68-1568639D9181}"/>
                  </a:ext>
                </a:extLst>
              </p:cNvPr>
              <p:cNvGrpSpPr>
                <a:grpSpLocks noChangeAspect="1"/>
              </p:cNvGrpSpPr>
              <p:nvPr/>
            </p:nvGrpSpPr>
            <p:grpSpPr>
              <a:xfrm>
                <a:off x="4278604" y="1320722"/>
                <a:ext cx="763255" cy="720000"/>
                <a:chOff x="6159989" y="6458552"/>
                <a:chExt cx="938994" cy="885779"/>
              </a:xfrm>
            </p:grpSpPr>
            <p:sp>
              <p:nvSpPr>
                <p:cNvPr id="17" name="Freeform 116">
                  <a:extLst>
                    <a:ext uri="{FF2B5EF4-FFF2-40B4-BE49-F238E27FC236}">
                      <a16:creationId xmlns:a16="http://schemas.microsoft.com/office/drawing/2014/main" id="{69BE07C1-5240-4364-B134-A9E476DA6675}"/>
                    </a:ext>
                  </a:extLst>
                </p:cNvPr>
                <p:cNvSpPr>
                  <a:spLocks/>
                </p:cNvSpPr>
                <p:nvPr/>
              </p:nvSpPr>
              <p:spPr bwMode="auto">
                <a:xfrm>
                  <a:off x="6159989" y="6458552"/>
                  <a:ext cx="938994" cy="885779"/>
                </a:xfrm>
                <a:custGeom>
                  <a:avLst/>
                  <a:gdLst>
                    <a:gd name="T0" fmla="*/ 65 w 451"/>
                    <a:gd name="T1" fmla="*/ 330 h 422"/>
                    <a:gd name="T2" fmla="*/ 108 w 451"/>
                    <a:gd name="T3" fmla="*/ 63 h 422"/>
                    <a:gd name="T4" fmla="*/ 387 w 451"/>
                    <a:gd name="T5" fmla="*/ 102 h 422"/>
                    <a:gd name="T6" fmla="*/ 336 w 451"/>
                    <a:gd name="T7" fmla="*/ 359 h 422"/>
                    <a:gd name="T8" fmla="*/ 65 w 451"/>
                    <a:gd name="T9" fmla="*/ 330 h 422"/>
                  </a:gdLst>
                  <a:ahLst/>
                  <a:cxnLst>
                    <a:cxn ang="0">
                      <a:pos x="T0" y="T1"/>
                    </a:cxn>
                    <a:cxn ang="0">
                      <a:pos x="T2" y="T3"/>
                    </a:cxn>
                    <a:cxn ang="0">
                      <a:pos x="T4" y="T5"/>
                    </a:cxn>
                    <a:cxn ang="0">
                      <a:pos x="T6" y="T7"/>
                    </a:cxn>
                    <a:cxn ang="0">
                      <a:pos x="T8" y="T9"/>
                    </a:cxn>
                  </a:cxnLst>
                  <a:rect l="0" t="0" r="r" b="b"/>
                  <a:pathLst>
                    <a:path w="451" h="422">
                      <a:moveTo>
                        <a:pt x="65" y="330"/>
                      </a:moveTo>
                      <a:cubicBezTo>
                        <a:pt x="0" y="245"/>
                        <a:pt x="19" y="126"/>
                        <a:pt x="108" y="63"/>
                      </a:cubicBezTo>
                      <a:cubicBezTo>
                        <a:pt x="197" y="0"/>
                        <a:pt x="322" y="18"/>
                        <a:pt x="387" y="102"/>
                      </a:cubicBezTo>
                      <a:cubicBezTo>
                        <a:pt x="451" y="187"/>
                        <a:pt x="425" y="296"/>
                        <a:pt x="336" y="359"/>
                      </a:cubicBezTo>
                      <a:cubicBezTo>
                        <a:pt x="247" y="422"/>
                        <a:pt x="130" y="414"/>
                        <a:pt x="65" y="330"/>
                      </a:cubicBezTo>
                    </a:path>
                  </a:pathLst>
                </a:custGeom>
                <a:solidFill>
                  <a:schemeClr val="accent5"/>
                </a:solidFill>
                <a:ln>
                  <a:noFill/>
                </a:ln>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8" name="Freeform 37">
                  <a:extLst>
                    <a:ext uri="{FF2B5EF4-FFF2-40B4-BE49-F238E27FC236}">
                      <a16:creationId xmlns:a16="http://schemas.microsoft.com/office/drawing/2014/main" id="{321C4978-3265-4525-8F61-73852D0C6638}"/>
                    </a:ext>
                  </a:extLst>
                </p:cNvPr>
                <p:cNvSpPr>
                  <a:spLocks noEditPoints="1"/>
                </p:cNvSpPr>
                <p:nvPr/>
              </p:nvSpPr>
              <p:spPr bwMode="auto">
                <a:xfrm>
                  <a:off x="6395667" y="6686697"/>
                  <a:ext cx="453909" cy="408343"/>
                </a:xfrm>
                <a:custGeom>
                  <a:avLst/>
                  <a:gdLst>
                    <a:gd name="T0" fmla="*/ 63 w 291"/>
                    <a:gd name="T1" fmla="*/ 268 h 269"/>
                    <a:gd name="T2" fmla="*/ 0 w 291"/>
                    <a:gd name="T3" fmla="*/ 252 h 269"/>
                    <a:gd name="T4" fmla="*/ 16 w 291"/>
                    <a:gd name="T5" fmla="*/ 6 h 269"/>
                    <a:gd name="T6" fmla="*/ 79 w 291"/>
                    <a:gd name="T7" fmla="*/ 21 h 269"/>
                    <a:gd name="T8" fmla="*/ 63 w 291"/>
                    <a:gd name="T9" fmla="*/ 184 h 269"/>
                    <a:gd name="T10" fmla="*/ 68 w 291"/>
                    <a:gd name="T11" fmla="*/ 21 h 269"/>
                    <a:gd name="T12" fmla="*/ 16 w 291"/>
                    <a:gd name="T13" fmla="*/ 16 h 269"/>
                    <a:gd name="T14" fmla="*/ 11 w 291"/>
                    <a:gd name="T15" fmla="*/ 179 h 269"/>
                    <a:gd name="T16" fmla="*/ 63 w 291"/>
                    <a:gd name="T17" fmla="*/ 184 h 269"/>
                    <a:gd name="T18" fmla="*/ 16 w 291"/>
                    <a:gd name="T19" fmla="*/ 220 h 269"/>
                    <a:gd name="T20" fmla="*/ 63 w 291"/>
                    <a:gd name="T21" fmla="*/ 220 h 269"/>
                    <a:gd name="T22" fmla="*/ 168 w 291"/>
                    <a:gd name="T23" fmla="*/ 252 h 269"/>
                    <a:gd name="T24" fmla="*/ 105 w 291"/>
                    <a:gd name="T25" fmla="*/ 268 h 269"/>
                    <a:gd name="T26" fmla="*/ 89 w 291"/>
                    <a:gd name="T27" fmla="*/ 21 h 269"/>
                    <a:gd name="T28" fmla="*/ 152 w 291"/>
                    <a:gd name="T29" fmla="*/ 6 h 269"/>
                    <a:gd name="T30" fmla="*/ 168 w 291"/>
                    <a:gd name="T31" fmla="*/ 252 h 269"/>
                    <a:gd name="T32" fmla="*/ 157 w 291"/>
                    <a:gd name="T33" fmla="*/ 179 h 269"/>
                    <a:gd name="T34" fmla="*/ 152 w 291"/>
                    <a:gd name="T35" fmla="*/ 16 h 269"/>
                    <a:gd name="T36" fmla="*/ 100 w 291"/>
                    <a:gd name="T37" fmla="*/ 21 h 269"/>
                    <a:gd name="T38" fmla="*/ 105 w 291"/>
                    <a:gd name="T39" fmla="*/ 184 h 269"/>
                    <a:gd name="T40" fmla="*/ 128 w 291"/>
                    <a:gd name="T41" fmla="*/ 197 h 269"/>
                    <a:gd name="T42" fmla="*/ 128 w 291"/>
                    <a:gd name="T43" fmla="*/ 244 h 269"/>
                    <a:gd name="T44" fmla="*/ 128 w 291"/>
                    <a:gd name="T45" fmla="*/ 197 h 269"/>
                    <a:gd name="T46" fmla="*/ 276 w 291"/>
                    <a:gd name="T47" fmla="*/ 260 h 269"/>
                    <a:gd name="T48" fmla="*/ 212 w 291"/>
                    <a:gd name="T49" fmla="*/ 255 h 269"/>
                    <a:gd name="T50" fmla="*/ 188 w 291"/>
                    <a:gd name="T51" fmla="*/ 9 h 269"/>
                    <a:gd name="T52" fmla="*/ 253 w 291"/>
                    <a:gd name="T53" fmla="*/ 14 h 269"/>
                    <a:gd name="T54" fmla="*/ 263 w 291"/>
                    <a:gd name="T55" fmla="*/ 177 h 269"/>
                    <a:gd name="T56" fmla="*/ 242 w 291"/>
                    <a:gd name="T57" fmla="*/ 16 h 269"/>
                    <a:gd name="T58" fmla="*/ 190 w 291"/>
                    <a:gd name="T59" fmla="*/ 19 h 269"/>
                    <a:gd name="T60" fmla="*/ 210 w 291"/>
                    <a:gd name="T61" fmla="*/ 181 h 269"/>
                    <a:gd name="T62" fmla="*/ 263 w 291"/>
                    <a:gd name="T63" fmla="*/ 177 h 269"/>
                    <a:gd name="T64" fmla="*/ 222 w 291"/>
                    <a:gd name="T65" fmla="*/ 221 h 269"/>
                    <a:gd name="T66" fmla="*/ 269 w 291"/>
                    <a:gd name="T67" fmla="*/ 21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1" h="269">
                      <a:moveTo>
                        <a:pt x="79" y="252"/>
                      </a:moveTo>
                      <a:cubicBezTo>
                        <a:pt x="79" y="261"/>
                        <a:pt x="72" y="268"/>
                        <a:pt x="63" y="268"/>
                      </a:cubicBezTo>
                      <a:cubicBezTo>
                        <a:pt x="16" y="268"/>
                        <a:pt x="16" y="268"/>
                        <a:pt x="16" y="268"/>
                      </a:cubicBezTo>
                      <a:cubicBezTo>
                        <a:pt x="7" y="268"/>
                        <a:pt x="0" y="261"/>
                        <a:pt x="0" y="252"/>
                      </a:cubicBezTo>
                      <a:cubicBezTo>
                        <a:pt x="0" y="21"/>
                        <a:pt x="0" y="21"/>
                        <a:pt x="0" y="21"/>
                      </a:cubicBezTo>
                      <a:cubicBezTo>
                        <a:pt x="0" y="13"/>
                        <a:pt x="7" y="6"/>
                        <a:pt x="16" y="6"/>
                      </a:cubicBezTo>
                      <a:cubicBezTo>
                        <a:pt x="63" y="6"/>
                        <a:pt x="63" y="6"/>
                        <a:pt x="63" y="6"/>
                      </a:cubicBezTo>
                      <a:cubicBezTo>
                        <a:pt x="72" y="6"/>
                        <a:pt x="79" y="13"/>
                        <a:pt x="79" y="21"/>
                      </a:cubicBezTo>
                      <a:lnTo>
                        <a:pt x="79" y="252"/>
                      </a:lnTo>
                      <a:close/>
                      <a:moveTo>
                        <a:pt x="63" y="184"/>
                      </a:moveTo>
                      <a:cubicBezTo>
                        <a:pt x="66" y="184"/>
                        <a:pt x="68" y="181"/>
                        <a:pt x="68" y="179"/>
                      </a:cubicBezTo>
                      <a:cubicBezTo>
                        <a:pt x="68" y="21"/>
                        <a:pt x="68" y="21"/>
                        <a:pt x="68" y="21"/>
                      </a:cubicBezTo>
                      <a:cubicBezTo>
                        <a:pt x="68" y="18"/>
                        <a:pt x="66" y="16"/>
                        <a:pt x="63" y="16"/>
                      </a:cubicBezTo>
                      <a:cubicBezTo>
                        <a:pt x="16" y="16"/>
                        <a:pt x="16" y="16"/>
                        <a:pt x="16" y="16"/>
                      </a:cubicBezTo>
                      <a:cubicBezTo>
                        <a:pt x="13" y="16"/>
                        <a:pt x="11" y="18"/>
                        <a:pt x="11" y="21"/>
                      </a:cubicBezTo>
                      <a:cubicBezTo>
                        <a:pt x="11" y="179"/>
                        <a:pt x="11" y="179"/>
                        <a:pt x="11" y="179"/>
                      </a:cubicBezTo>
                      <a:cubicBezTo>
                        <a:pt x="11" y="181"/>
                        <a:pt x="13" y="184"/>
                        <a:pt x="16" y="184"/>
                      </a:cubicBezTo>
                      <a:lnTo>
                        <a:pt x="63" y="184"/>
                      </a:lnTo>
                      <a:close/>
                      <a:moveTo>
                        <a:pt x="39" y="197"/>
                      </a:moveTo>
                      <a:cubicBezTo>
                        <a:pt x="26" y="197"/>
                        <a:pt x="16" y="207"/>
                        <a:pt x="16" y="220"/>
                      </a:cubicBezTo>
                      <a:cubicBezTo>
                        <a:pt x="16" y="233"/>
                        <a:pt x="26" y="244"/>
                        <a:pt x="39" y="244"/>
                      </a:cubicBezTo>
                      <a:cubicBezTo>
                        <a:pt x="52" y="244"/>
                        <a:pt x="63" y="233"/>
                        <a:pt x="63" y="220"/>
                      </a:cubicBezTo>
                      <a:cubicBezTo>
                        <a:pt x="63" y="207"/>
                        <a:pt x="52" y="197"/>
                        <a:pt x="39" y="197"/>
                      </a:cubicBezTo>
                      <a:close/>
                      <a:moveTo>
                        <a:pt x="168" y="252"/>
                      </a:moveTo>
                      <a:cubicBezTo>
                        <a:pt x="168" y="261"/>
                        <a:pt x="161" y="268"/>
                        <a:pt x="152" y="268"/>
                      </a:cubicBezTo>
                      <a:cubicBezTo>
                        <a:pt x="105" y="268"/>
                        <a:pt x="105" y="268"/>
                        <a:pt x="105" y="268"/>
                      </a:cubicBezTo>
                      <a:cubicBezTo>
                        <a:pt x="96" y="268"/>
                        <a:pt x="89" y="261"/>
                        <a:pt x="89" y="252"/>
                      </a:cubicBezTo>
                      <a:cubicBezTo>
                        <a:pt x="89" y="21"/>
                        <a:pt x="89" y="21"/>
                        <a:pt x="89" y="21"/>
                      </a:cubicBezTo>
                      <a:cubicBezTo>
                        <a:pt x="89" y="13"/>
                        <a:pt x="96" y="6"/>
                        <a:pt x="105" y="6"/>
                      </a:cubicBezTo>
                      <a:cubicBezTo>
                        <a:pt x="152" y="6"/>
                        <a:pt x="152" y="6"/>
                        <a:pt x="152" y="6"/>
                      </a:cubicBezTo>
                      <a:cubicBezTo>
                        <a:pt x="161" y="6"/>
                        <a:pt x="168" y="13"/>
                        <a:pt x="168" y="21"/>
                      </a:cubicBezTo>
                      <a:lnTo>
                        <a:pt x="168" y="252"/>
                      </a:lnTo>
                      <a:close/>
                      <a:moveTo>
                        <a:pt x="152" y="184"/>
                      </a:moveTo>
                      <a:cubicBezTo>
                        <a:pt x="155" y="184"/>
                        <a:pt x="157" y="181"/>
                        <a:pt x="157" y="179"/>
                      </a:cubicBezTo>
                      <a:cubicBezTo>
                        <a:pt x="157" y="21"/>
                        <a:pt x="157" y="21"/>
                        <a:pt x="157" y="21"/>
                      </a:cubicBezTo>
                      <a:cubicBezTo>
                        <a:pt x="157" y="18"/>
                        <a:pt x="155" y="16"/>
                        <a:pt x="152" y="16"/>
                      </a:cubicBezTo>
                      <a:cubicBezTo>
                        <a:pt x="105" y="16"/>
                        <a:pt x="105" y="16"/>
                        <a:pt x="105" y="16"/>
                      </a:cubicBezTo>
                      <a:cubicBezTo>
                        <a:pt x="102" y="16"/>
                        <a:pt x="100" y="18"/>
                        <a:pt x="100" y="21"/>
                      </a:cubicBezTo>
                      <a:cubicBezTo>
                        <a:pt x="100" y="179"/>
                        <a:pt x="100" y="179"/>
                        <a:pt x="100" y="179"/>
                      </a:cubicBezTo>
                      <a:cubicBezTo>
                        <a:pt x="100" y="181"/>
                        <a:pt x="102" y="184"/>
                        <a:pt x="105" y="184"/>
                      </a:cubicBezTo>
                      <a:lnTo>
                        <a:pt x="152" y="184"/>
                      </a:lnTo>
                      <a:close/>
                      <a:moveTo>
                        <a:pt x="128" y="197"/>
                      </a:moveTo>
                      <a:cubicBezTo>
                        <a:pt x="115" y="197"/>
                        <a:pt x="105" y="207"/>
                        <a:pt x="105" y="220"/>
                      </a:cubicBezTo>
                      <a:cubicBezTo>
                        <a:pt x="105" y="233"/>
                        <a:pt x="115" y="244"/>
                        <a:pt x="128" y="244"/>
                      </a:cubicBezTo>
                      <a:cubicBezTo>
                        <a:pt x="142" y="244"/>
                        <a:pt x="152" y="233"/>
                        <a:pt x="152" y="220"/>
                      </a:cubicBezTo>
                      <a:cubicBezTo>
                        <a:pt x="152" y="207"/>
                        <a:pt x="142" y="197"/>
                        <a:pt x="128" y="197"/>
                      </a:cubicBezTo>
                      <a:close/>
                      <a:moveTo>
                        <a:pt x="289" y="242"/>
                      </a:moveTo>
                      <a:cubicBezTo>
                        <a:pt x="291" y="251"/>
                        <a:pt x="285" y="259"/>
                        <a:pt x="276" y="260"/>
                      </a:cubicBezTo>
                      <a:cubicBezTo>
                        <a:pt x="230" y="268"/>
                        <a:pt x="230" y="268"/>
                        <a:pt x="230" y="268"/>
                      </a:cubicBezTo>
                      <a:cubicBezTo>
                        <a:pt x="221" y="269"/>
                        <a:pt x="213" y="263"/>
                        <a:pt x="212" y="255"/>
                      </a:cubicBezTo>
                      <a:cubicBezTo>
                        <a:pt x="175" y="27"/>
                        <a:pt x="175" y="27"/>
                        <a:pt x="175" y="27"/>
                      </a:cubicBezTo>
                      <a:cubicBezTo>
                        <a:pt x="174" y="18"/>
                        <a:pt x="180" y="10"/>
                        <a:pt x="188" y="9"/>
                      </a:cubicBezTo>
                      <a:cubicBezTo>
                        <a:pt x="235" y="1"/>
                        <a:pt x="235" y="1"/>
                        <a:pt x="235" y="1"/>
                      </a:cubicBezTo>
                      <a:cubicBezTo>
                        <a:pt x="243" y="0"/>
                        <a:pt x="251" y="6"/>
                        <a:pt x="253" y="14"/>
                      </a:cubicBezTo>
                      <a:lnTo>
                        <a:pt x="289" y="242"/>
                      </a:lnTo>
                      <a:close/>
                      <a:moveTo>
                        <a:pt x="263" y="177"/>
                      </a:moveTo>
                      <a:cubicBezTo>
                        <a:pt x="266" y="177"/>
                        <a:pt x="268" y="174"/>
                        <a:pt x="267" y="171"/>
                      </a:cubicBezTo>
                      <a:cubicBezTo>
                        <a:pt x="242" y="16"/>
                        <a:pt x="242" y="16"/>
                        <a:pt x="242" y="16"/>
                      </a:cubicBezTo>
                      <a:cubicBezTo>
                        <a:pt x="242" y="13"/>
                        <a:pt x="239" y="11"/>
                        <a:pt x="236" y="12"/>
                      </a:cubicBezTo>
                      <a:cubicBezTo>
                        <a:pt x="190" y="19"/>
                        <a:pt x="190" y="19"/>
                        <a:pt x="190" y="19"/>
                      </a:cubicBezTo>
                      <a:cubicBezTo>
                        <a:pt x="187" y="20"/>
                        <a:pt x="185" y="22"/>
                        <a:pt x="185" y="25"/>
                      </a:cubicBezTo>
                      <a:cubicBezTo>
                        <a:pt x="210" y="181"/>
                        <a:pt x="210" y="181"/>
                        <a:pt x="210" y="181"/>
                      </a:cubicBezTo>
                      <a:cubicBezTo>
                        <a:pt x="211" y="183"/>
                        <a:pt x="214" y="185"/>
                        <a:pt x="216" y="185"/>
                      </a:cubicBezTo>
                      <a:lnTo>
                        <a:pt x="263" y="177"/>
                      </a:lnTo>
                      <a:close/>
                      <a:moveTo>
                        <a:pt x="242" y="194"/>
                      </a:moveTo>
                      <a:cubicBezTo>
                        <a:pt x="229" y="196"/>
                        <a:pt x="220" y="208"/>
                        <a:pt x="222" y="221"/>
                      </a:cubicBezTo>
                      <a:cubicBezTo>
                        <a:pt x="224" y="234"/>
                        <a:pt x="236" y="242"/>
                        <a:pt x="249" y="240"/>
                      </a:cubicBezTo>
                      <a:cubicBezTo>
                        <a:pt x="262" y="238"/>
                        <a:pt x="271" y="226"/>
                        <a:pt x="269" y="213"/>
                      </a:cubicBezTo>
                      <a:cubicBezTo>
                        <a:pt x="267" y="200"/>
                        <a:pt x="255" y="192"/>
                        <a:pt x="242" y="194"/>
                      </a:cubicBezTo>
                      <a:close/>
                    </a:path>
                  </a:pathLst>
                </a:custGeom>
                <a:solidFill>
                  <a:srgbClr val="2B143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a:ln>
                      <a:noFill/>
                    </a:ln>
                    <a:solidFill>
                      <a:srgbClr val="385D8A"/>
                    </a:solidFill>
                    <a:effectLst/>
                    <a:uLnTx/>
                    <a:uFillTx/>
                    <a:ea typeface="+mn-ea"/>
                    <a:cs typeface="+mn-cs"/>
                  </a:endParaRPr>
                </a:p>
              </p:txBody>
            </p:sp>
          </p:grpSp>
          <p:sp>
            <p:nvSpPr>
              <p:cNvPr id="16" name="Rectangle 15">
                <a:extLst>
                  <a:ext uri="{FF2B5EF4-FFF2-40B4-BE49-F238E27FC236}">
                    <a16:creationId xmlns:a16="http://schemas.microsoft.com/office/drawing/2014/main" id="{9F3A0B33-3DBD-4578-9C6B-669E22D22AFB}"/>
                  </a:ext>
                </a:extLst>
              </p:cNvPr>
              <p:cNvSpPr/>
              <p:nvPr/>
            </p:nvSpPr>
            <p:spPr>
              <a:xfrm>
                <a:off x="4311864" y="1432029"/>
                <a:ext cx="2324227" cy="493706"/>
              </a:xfrm>
              <a:prstGeom prst="rect">
                <a:avLst/>
              </a:prstGeom>
              <a:noFill/>
              <a:ln w="9525" cap="flat" cmpd="sng" algn="ctr">
                <a:noFill/>
                <a:prstDash val="solid"/>
              </a:ln>
              <a:effectLst/>
            </p:spPr>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kern="0">
                    <a:solidFill>
                      <a:srgbClr val="385D8A"/>
                    </a:solidFill>
                  </a:rPr>
                  <a:t>B</a:t>
                </a:r>
                <a:r>
                  <a:rPr kumimoji="0" lang="en-US" sz="2000" b="1" i="0" u="none" strike="noStrike" kern="0" cap="none" spc="0" normalizeH="0" baseline="0" noProof="0" err="1">
                    <a:ln>
                      <a:noFill/>
                    </a:ln>
                    <a:solidFill>
                      <a:srgbClr val="385D8A"/>
                    </a:solidFill>
                    <a:effectLst/>
                    <a:uLnTx/>
                    <a:uFillTx/>
                  </a:rPr>
                  <a:t>ooks</a:t>
                </a:r>
                <a:endParaRPr kumimoji="0" lang="en-US" sz="2000" b="1" i="0" u="none" strike="noStrike" kern="0" cap="none" spc="0" normalizeH="0" baseline="0" noProof="0">
                  <a:ln>
                    <a:noFill/>
                  </a:ln>
                  <a:solidFill>
                    <a:srgbClr val="385D8A"/>
                  </a:solidFill>
                  <a:effectLst/>
                  <a:uLnTx/>
                  <a:uFillTx/>
                </a:endParaRPr>
              </a:p>
            </p:txBody>
          </p:sp>
        </p:grpSp>
        <p:grpSp>
          <p:nvGrpSpPr>
            <p:cNvPr id="19" name="Group 18">
              <a:extLst>
                <a:ext uri="{FF2B5EF4-FFF2-40B4-BE49-F238E27FC236}">
                  <a16:creationId xmlns:a16="http://schemas.microsoft.com/office/drawing/2014/main" id="{18A5DCDD-D6B2-4444-BD5F-2F762E262535}"/>
                </a:ext>
              </a:extLst>
            </p:cNvPr>
            <p:cNvGrpSpPr/>
            <p:nvPr/>
          </p:nvGrpSpPr>
          <p:grpSpPr>
            <a:xfrm>
              <a:off x="1606613" y="1249146"/>
              <a:ext cx="2938378" cy="720000"/>
              <a:chOff x="225445" y="1320722"/>
              <a:chExt cx="2938378" cy="720000"/>
            </a:xfrm>
          </p:grpSpPr>
          <p:grpSp>
            <p:nvGrpSpPr>
              <p:cNvPr id="20" name="Groupe 409">
                <a:extLst>
                  <a:ext uri="{FF2B5EF4-FFF2-40B4-BE49-F238E27FC236}">
                    <a16:creationId xmlns:a16="http://schemas.microsoft.com/office/drawing/2014/main" id="{0A159024-AA2E-4DCE-AD14-BF807D92FED0}"/>
                  </a:ext>
                </a:extLst>
              </p:cNvPr>
              <p:cNvGrpSpPr>
                <a:grpSpLocks noChangeAspect="1"/>
              </p:cNvGrpSpPr>
              <p:nvPr/>
            </p:nvGrpSpPr>
            <p:grpSpPr>
              <a:xfrm>
                <a:off x="225445" y="1320722"/>
                <a:ext cx="771515" cy="720000"/>
                <a:chOff x="590551" y="1717675"/>
                <a:chExt cx="998537" cy="931863"/>
              </a:xfrm>
            </p:grpSpPr>
            <p:sp>
              <p:nvSpPr>
                <p:cNvPr id="22" name="Freeform 9">
                  <a:extLst>
                    <a:ext uri="{FF2B5EF4-FFF2-40B4-BE49-F238E27FC236}">
                      <a16:creationId xmlns:a16="http://schemas.microsoft.com/office/drawing/2014/main" id="{E42D3350-9F04-4BB2-B7C5-F4D6FA24A577}"/>
                    </a:ext>
                  </a:extLst>
                </p:cNvPr>
                <p:cNvSpPr>
                  <a:spLocks/>
                </p:cNvSpPr>
                <p:nvPr/>
              </p:nvSpPr>
              <p:spPr bwMode="auto">
                <a:xfrm>
                  <a:off x="590551" y="1717675"/>
                  <a:ext cx="998537" cy="931863"/>
                </a:xfrm>
                <a:custGeom>
                  <a:avLst/>
                  <a:gdLst>
                    <a:gd name="T0" fmla="*/ 23 w 266"/>
                    <a:gd name="T1" fmla="*/ 166 h 248"/>
                    <a:gd name="T2" fmla="*/ 91 w 266"/>
                    <a:gd name="T3" fmla="*/ 21 h 248"/>
                    <a:gd name="T4" fmla="*/ 243 w 266"/>
                    <a:gd name="T5" fmla="*/ 88 h 248"/>
                    <a:gd name="T6" fmla="*/ 173 w 266"/>
                    <a:gd name="T7" fmla="*/ 226 h 248"/>
                    <a:gd name="T8" fmla="*/ 23 w 266"/>
                    <a:gd name="T9" fmla="*/ 166 h 248"/>
                  </a:gdLst>
                  <a:ahLst/>
                  <a:cxnLst>
                    <a:cxn ang="0">
                      <a:pos x="T0" y="T1"/>
                    </a:cxn>
                    <a:cxn ang="0">
                      <a:pos x="T2" y="T3"/>
                    </a:cxn>
                    <a:cxn ang="0">
                      <a:pos x="T4" y="T5"/>
                    </a:cxn>
                    <a:cxn ang="0">
                      <a:pos x="T6" y="T7"/>
                    </a:cxn>
                    <a:cxn ang="0">
                      <a:pos x="T8" y="T9"/>
                    </a:cxn>
                  </a:cxnLst>
                  <a:rect l="0" t="0" r="r" b="b"/>
                  <a:pathLst>
                    <a:path w="266" h="248">
                      <a:moveTo>
                        <a:pt x="23" y="166"/>
                      </a:moveTo>
                      <a:cubicBezTo>
                        <a:pt x="0" y="108"/>
                        <a:pt x="30" y="43"/>
                        <a:pt x="91" y="21"/>
                      </a:cubicBezTo>
                      <a:cubicBezTo>
                        <a:pt x="151" y="0"/>
                        <a:pt x="220" y="29"/>
                        <a:pt x="243" y="88"/>
                      </a:cubicBezTo>
                      <a:cubicBezTo>
                        <a:pt x="266" y="147"/>
                        <a:pt x="234" y="205"/>
                        <a:pt x="173" y="226"/>
                      </a:cubicBezTo>
                      <a:cubicBezTo>
                        <a:pt x="112" y="248"/>
                        <a:pt x="47" y="225"/>
                        <a:pt x="23" y="166"/>
                      </a:cubicBezTo>
                    </a:path>
                  </a:pathLst>
                </a:custGeom>
                <a:solidFill>
                  <a:srgbClr val="2EB6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grpSp>
              <p:nvGrpSpPr>
                <p:cNvPr id="23" name="Groupe 411">
                  <a:extLst>
                    <a:ext uri="{FF2B5EF4-FFF2-40B4-BE49-F238E27FC236}">
                      <a16:creationId xmlns:a16="http://schemas.microsoft.com/office/drawing/2014/main" id="{7D666ED0-C51F-42FE-BA6A-730B231D55D5}"/>
                    </a:ext>
                  </a:extLst>
                </p:cNvPr>
                <p:cNvGrpSpPr/>
                <p:nvPr/>
              </p:nvGrpSpPr>
              <p:grpSpPr>
                <a:xfrm>
                  <a:off x="800101" y="1985962"/>
                  <a:ext cx="608012" cy="390526"/>
                  <a:chOff x="800101" y="1985962"/>
                  <a:chExt cx="608012" cy="390526"/>
                </a:xfrm>
              </p:grpSpPr>
              <p:sp>
                <p:nvSpPr>
                  <p:cNvPr id="24" name="Freeform 10">
                    <a:extLst>
                      <a:ext uri="{FF2B5EF4-FFF2-40B4-BE49-F238E27FC236}">
                        <a16:creationId xmlns:a16="http://schemas.microsoft.com/office/drawing/2014/main" id="{3F73C18C-CFEF-4221-BED8-6D81CB520643}"/>
                      </a:ext>
                    </a:extLst>
                  </p:cNvPr>
                  <p:cNvSpPr>
                    <a:spLocks noEditPoints="1"/>
                  </p:cNvSpPr>
                  <p:nvPr/>
                </p:nvSpPr>
                <p:spPr bwMode="auto">
                  <a:xfrm>
                    <a:off x="871538" y="1985962"/>
                    <a:ext cx="461962" cy="296863"/>
                  </a:xfrm>
                  <a:custGeom>
                    <a:avLst/>
                    <a:gdLst>
                      <a:gd name="T0" fmla="*/ 5 w 123"/>
                      <a:gd name="T1" fmla="*/ 79 h 79"/>
                      <a:gd name="T2" fmla="*/ 119 w 123"/>
                      <a:gd name="T3" fmla="*/ 79 h 79"/>
                      <a:gd name="T4" fmla="*/ 123 w 123"/>
                      <a:gd name="T5" fmla="*/ 74 h 79"/>
                      <a:gd name="T6" fmla="*/ 123 w 123"/>
                      <a:gd name="T7" fmla="*/ 5 h 79"/>
                      <a:gd name="T8" fmla="*/ 119 w 123"/>
                      <a:gd name="T9" fmla="*/ 0 h 79"/>
                      <a:gd name="T10" fmla="*/ 5 w 123"/>
                      <a:gd name="T11" fmla="*/ 0 h 79"/>
                      <a:gd name="T12" fmla="*/ 0 w 123"/>
                      <a:gd name="T13" fmla="*/ 5 h 79"/>
                      <a:gd name="T14" fmla="*/ 0 w 123"/>
                      <a:gd name="T15" fmla="*/ 74 h 79"/>
                      <a:gd name="T16" fmla="*/ 5 w 123"/>
                      <a:gd name="T17" fmla="*/ 79 h 79"/>
                      <a:gd name="T18" fmla="*/ 7 w 123"/>
                      <a:gd name="T19" fmla="*/ 9 h 79"/>
                      <a:gd name="T20" fmla="*/ 117 w 123"/>
                      <a:gd name="T21" fmla="*/ 9 h 79"/>
                      <a:gd name="T22" fmla="*/ 116 w 123"/>
                      <a:gd name="T23" fmla="*/ 71 h 79"/>
                      <a:gd name="T24" fmla="*/ 8 w 123"/>
                      <a:gd name="T25" fmla="*/ 70 h 79"/>
                      <a:gd name="T26" fmla="*/ 7 w 123"/>
                      <a:gd name="T27"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79">
                        <a:moveTo>
                          <a:pt x="5" y="79"/>
                        </a:moveTo>
                        <a:cubicBezTo>
                          <a:pt x="119" y="79"/>
                          <a:pt x="119" y="79"/>
                          <a:pt x="119" y="79"/>
                        </a:cubicBezTo>
                        <a:cubicBezTo>
                          <a:pt x="121" y="79"/>
                          <a:pt x="123" y="77"/>
                          <a:pt x="123" y="74"/>
                        </a:cubicBezTo>
                        <a:cubicBezTo>
                          <a:pt x="123" y="5"/>
                          <a:pt x="123" y="5"/>
                          <a:pt x="123" y="5"/>
                        </a:cubicBezTo>
                        <a:cubicBezTo>
                          <a:pt x="123" y="2"/>
                          <a:pt x="121" y="0"/>
                          <a:pt x="119" y="0"/>
                        </a:cubicBezTo>
                        <a:cubicBezTo>
                          <a:pt x="5" y="0"/>
                          <a:pt x="5" y="0"/>
                          <a:pt x="5" y="0"/>
                        </a:cubicBezTo>
                        <a:cubicBezTo>
                          <a:pt x="2" y="0"/>
                          <a:pt x="0" y="2"/>
                          <a:pt x="0" y="5"/>
                        </a:cubicBezTo>
                        <a:cubicBezTo>
                          <a:pt x="0" y="74"/>
                          <a:pt x="0" y="74"/>
                          <a:pt x="0" y="74"/>
                        </a:cubicBezTo>
                        <a:cubicBezTo>
                          <a:pt x="0" y="77"/>
                          <a:pt x="2" y="79"/>
                          <a:pt x="5" y="79"/>
                        </a:cubicBezTo>
                        <a:close/>
                        <a:moveTo>
                          <a:pt x="7" y="9"/>
                        </a:moveTo>
                        <a:cubicBezTo>
                          <a:pt x="117" y="9"/>
                          <a:pt x="117" y="9"/>
                          <a:pt x="117" y="9"/>
                        </a:cubicBezTo>
                        <a:cubicBezTo>
                          <a:pt x="116" y="71"/>
                          <a:pt x="116" y="71"/>
                          <a:pt x="116" y="71"/>
                        </a:cubicBezTo>
                        <a:cubicBezTo>
                          <a:pt x="8" y="70"/>
                          <a:pt x="8" y="70"/>
                          <a:pt x="8" y="70"/>
                        </a:cubicBezTo>
                        <a:lnTo>
                          <a:pt x="7" y="9"/>
                        </a:ln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25" name="Freeform 11">
                    <a:extLst>
                      <a:ext uri="{FF2B5EF4-FFF2-40B4-BE49-F238E27FC236}">
                        <a16:creationId xmlns:a16="http://schemas.microsoft.com/office/drawing/2014/main" id="{682FA6D0-E616-4843-A97E-FBCDEF000438}"/>
                      </a:ext>
                    </a:extLst>
                  </p:cNvPr>
                  <p:cNvSpPr>
                    <a:spLocks/>
                  </p:cNvSpPr>
                  <p:nvPr/>
                </p:nvSpPr>
                <p:spPr bwMode="auto">
                  <a:xfrm>
                    <a:off x="800101" y="2352675"/>
                    <a:ext cx="608012" cy="23813"/>
                  </a:xfrm>
                  <a:custGeom>
                    <a:avLst/>
                    <a:gdLst>
                      <a:gd name="T0" fmla="*/ 0 w 162"/>
                      <a:gd name="T1" fmla="*/ 0 h 6"/>
                      <a:gd name="T2" fmla="*/ 7 w 162"/>
                      <a:gd name="T3" fmla="*/ 6 h 6"/>
                      <a:gd name="T4" fmla="*/ 154 w 162"/>
                      <a:gd name="T5" fmla="*/ 6 h 6"/>
                      <a:gd name="T6" fmla="*/ 162 w 162"/>
                      <a:gd name="T7" fmla="*/ 0 h 6"/>
                      <a:gd name="T8" fmla="*/ 0 w 162"/>
                      <a:gd name="T9" fmla="*/ 0 h 6"/>
                    </a:gdLst>
                    <a:ahLst/>
                    <a:cxnLst>
                      <a:cxn ang="0">
                        <a:pos x="T0" y="T1"/>
                      </a:cxn>
                      <a:cxn ang="0">
                        <a:pos x="T2" y="T3"/>
                      </a:cxn>
                      <a:cxn ang="0">
                        <a:pos x="T4" y="T5"/>
                      </a:cxn>
                      <a:cxn ang="0">
                        <a:pos x="T6" y="T7"/>
                      </a:cxn>
                      <a:cxn ang="0">
                        <a:pos x="T8" y="T9"/>
                      </a:cxn>
                    </a:cxnLst>
                    <a:rect l="0" t="0" r="r" b="b"/>
                    <a:pathLst>
                      <a:path w="162" h="6">
                        <a:moveTo>
                          <a:pt x="0" y="0"/>
                        </a:moveTo>
                        <a:cubicBezTo>
                          <a:pt x="1" y="3"/>
                          <a:pt x="4" y="6"/>
                          <a:pt x="7" y="6"/>
                        </a:cubicBezTo>
                        <a:cubicBezTo>
                          <a:pt x="154" y="6"/>
                          <a:pt x="154" y="6"/>
                          <a:pt x="154" y="6"/>
                        </a:cubicBezTo>
                        <a:cubicBezTo>
                          <a:pt x="158" y="6"/>
                          <a:pt x="161" y="3"/>
                          <a:pt x="162" y="0"/>
                        </a:cubicBezTo>
                        <a:lnTo>
                          <a:pt x="0" y="0"/>
                        </a:ln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26" name="Freeform 12">
                    <a:extLst>
                      <a:ext uri="{FF2B5EF4-FFF2-40B4-BE49-F238E27FC236}">
                        <a16:creationId xmlns:a16="http://schemas.microsoft.com/office/drawing/2014/main" id="{32092C74-47F8-44B5-B959-C84CCAA9570C}"/>
                      </a:ext>
                    </a:extLst>
                  </p:cNvPr>
                  <p:cNvSpPr>
                    <a:spLocks/>
                  </p:cNvSpPr>
                  <p:nvPr/>
                </p:nvSpPr>
                <p:spPr bwMode="auto">
                  <a:xfrm>
                    <a:off x="800101" y="2289175"/>
                    <a:ext cx="604837" cy="63500"/>
                  </a:xfrm>
                  <a:custGeom>
                    <a:avLst/>
                    <a:gdLst>
                      <a:gd name="T0" fmla="*/ 338 w 381"/>
                      <a:gd name="T1" fmla="*/ 0 h 40"/>
                      <a:gd name="T2" fmla="*/ 45 w 381"/>
                      <a:gd name="T3" fmla="*/ 0 h 40"/>
                      <a:gd name="T4" fmla="*/ 0 w 381"/>
                      <a:gd name="T5" fmla="*/ 40 h 40"/>
                      <a:gd name="T6" fmla="*/ 381 w 381"/>
                      <a:gd name="T7" fmla="*/ 40 h 40"/>
                      <a:gd name="T8" fmla="*/ 338 w 381"/>
                      <a:gd name="T9" fmla="*/ 0 h 40"/>
                    </a:gdLst>
                    <a:ahLst/>
                    <a:cxnLst>
                      <a:cxn ang="0">
                        <a:pos x="T0" y="T1"/>
                      </a:cxn>
                      <a:cxn ang="0">
                        <a:pos x="T2" y="T3"/>
                      </a:cxn>
                      <a:cxn ang="0">
                        <a:pos x="T4" y="T5"/>
                      </a:cxn>
                      <a:cxn ang="0">
                        <a:pos x="T6" y="T7"/>
                      </a:cxn>
                      <a:cxn ang="0">
                        <a:pos x="T8" y="T9"/>
                      </a:cxn>
                    </a:cxnLst>
                    <a:rect l="0" t="0" r="r" b="b"/>
                    <a:pathLst>
                      <a:path w="381" h="40">
                        <a:moveTo>
                          <a:pt x="338" y="0"/>
                        </a:moveTo>
                        <a:lnTo>
                          <a:pt x="45" y="0"/>
                        </a:lnTo>
                        <a:lnTo>
                          <a:pt x="0" y="40"/>
                        </a:lnTo>
                        <a:lnTo>
                          <a:pt x="381" y="40"/>
                        </a:lnTo>
                        <a:lnTo>
                          <a:pt x="338" y="0"/>
                        </a:lnTo>
                        <a:close/>
                      </a:path>
                    </a:pathLst>
                  </a:custGeom>
                  <a:solidFill>
                    <a:srgbClr val="4629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27" name="Freeform 13">
                    <a:extLst>
                      <a:ext uri="{FF2B5EF4-FFF2-40B4-BE49-F238E27FC236}">
                        <a16:creationId xmlns:a16="http://schemas.microsoft.com/office/drawing/2014/main" id="{2FCA014B-D44F-429E-AF19-D25B52DBDA3C}"/>
                      </a:ext>
                    </a:extLst>
                  </p:cNvPr>
                  <p:cNvSpPr>
                    <a:spLocks/>
                  </p:cNvSpPr>
                  <p:nvPr/>
                </p:nvSpPr>
                <p:spPr bwMode="auto">
                  <a:xfrm>
                    <a:off x="1028701" y="2335212"/>
                    <a:ext cx="147637" cy="17463"/>
                  </a:xfrm>
                  <a:custGeom>
                    <a:avLst/>
                    <a:gdLst>
                      <a:gd name="T0" fmla="*/ 0 w 93"/>
                      <a:gd name="T1" fmla="*/ 11 h 11"/>
                      <a:gd name="T2" fmla="*/ 12 w 93"/>
                      <a:gd name="T3" fmla="*/ 0 h 11"/>
                      <a:gd name="T4" fmla="*/ 83 w 93"/>
                      <a:gd name="T5" fmla="*/ 0 h 11"/>
                      <a:gd name="T6" fmla="*/ 93 w 93"/>
                      <a:gd name="T7" fmla="*/ 11 h 11"/>
                      <a:gd name="T8" fmla="*/ 0 w 93"/>
                      <a:gd name="T9" fmla="*/ 11 h 11"/>
                    </a:gdLst>
                    <a:ahLst/>
                    <a:cxnLst>
                      <a:cxn ang="0">
                        <a:pos x="T0" y="T1"/>
                      </a:cxn>
                      <a:cxn ang="0">
                        <a:pos x="T2" y="T3"/>
                      </a:cxn>
                      <a:cxn ang="0">
                        <a:pos x="T4" y="T5"/>
                      </a:cxn>
                      <a:cxn ang="0">
                        <a:pos x="T6" y="T7"/>
                      </a:cxn>
                      <a:cxn ang="0">
                        <a:pos x="T8" y="T9"/>
                      </a:cxn>
                    </a:cxnLst>
                    <a:rect l="0" t="0" r="r" b="b"/>
                    <a:pathLst>
                      <a:path w="93" h="11">
                        <a:moveTo>
                          <a:pt x="0" y="11"/>
                        </a:moveTo>
                        <a:lnTo>
                          <a:pt x="12" y="0"/>
                        </a:lnTo>
                        <a:lnTo>
                          <a:pt x="83" y="0"/>
                        </a:lnTo>
                        <a:lnTo>
                          <a:pt x="93" y="11"/>
                        </a:lnTo>
                        <a:lnTo>
                          <a:pt x="0" y="1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28" name="Rectangle 14">
                    <a:extLst>
                      <a:ext uri="{FF2B5EF4-FFF2-40B4-BE49-F238E27FC236}">
                        <a16:creationId xmlns:a16="http://schemas.microsoft.com/office/drawing/2014/main" id="{4DB379E6-90D4-4270-A893-AFB8C2730A0E}"/>
                      </a:ext>
                    </a:extLst>
                  </p:cNvPr>
                  <p:cNvSpPr>
                    <a:spLocks noChangeArrowheads="1"/>
                  </p:cNvSpPr>
                  <p:nvPr/>
                </p:nvSpPr>
                <p:spPr bwMode="auto">
                  <a:xfrm>
                    <a:off x="898526" y="2019300"/>
                    <a:ext cx="407987"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29" name="Freeform 15">
                    <a:extLst>
                      <a:ext uri="{FF2B5EF4-FFF2-40B4-BE49-F238E27FC236}">
                        <a16:creationId xmlns:a16="http://schemas.microsoft.com/office/drawing/2014/main" id="{3CE58C37-2672-4A4F-9ED0-EFAC984A1BD6}"/>
                      </a:ext>
                    </a:extLst>
                  </p:cNvPr>
                  <p:cNvSpPr>
                    <a:spLocks/>
                  </p:cNvSpPr>
                  <p:nvPr/>
                </p:nvSpPr>
                <p:spPr bwMode="auto">
                  <a:xfrm>
                    <a:off x="1223963" y="1985962"/>
                    <a:ext cx="109537" cy="41275"/>
                  </a:xfrm>
                  <a:custGeom>
                    <a:avLst/>
                    <a:gdLst>
                      <a:gd name="T0" fmla="*/ 0 w 69"/>
                      <a:gd name="T1" fmla="*/ 0 h 26"/>
                      <a:gd name="T2" fmla="*/ 69 w 69"/>
                      <a:gd name="T3" fmla="*/ 0 h 26"/>
                      <a:gd name="T4" fmla="*/ 69 w 69"/>
                      <a:gd name="T5" fmla="*/ 26 h 26"/>
                      <a:gd name="T6" fmla="*/ 0 w 69"/>
                      <a:gd name="T7" fmla="*/ 0 h 26"/>
                    </a:gdLst>
                    <a:ahLst/>
                    <a:cxnLst>
                      <a:cxn ang="0">
                        <a:pos x="T0" y="T1"/>
                      </a:cxn>
                      <a:cxn ang="0">
                        <a:pos x="T2" y="T3"/>
                      </a:cxn>
                      <a:cxn ang="0">
                        <a:pos x="T4" y="T5"/>
                      </a:cxn>
                      <a:cxn ang="0">
                        <a:pos x="T6" y="T7"/>
                      </a:cxn>
                    </a:cxnLst>
                    <a:rect l="0" t="0" r="r" b="b"/>
                    <a:pathLst>
                      <a:path w="69" h="26">
                        <a:moveTo>
                          <a:pt x="0" y="0"/>
                        </a:moveTo>
                        <a:lnTo>
                          <a:pt x="69" y="0"/>
                        </a:lnTo>
                        <a:lnTo>
                          <a:pt x="69" y="26"/>
                        </a:lnTo>
                        <a:lnTo>
                          <a:pt x="0" y="0"/>
                        </a:ln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30" name="Freeform 16">
                    <a:extLst>
                      <a:ext uri="{FF2B5EF4-FFF2-40B4-BE49-F238E27FC236}">
                        <a16:creationId xmlns:a16="http://schemas.microsoft.com/office/drawing/2014/main" id="{0E3824F0-D745-459F-8D04-26F245D0FA80}"/>
                      </a:ext>
                    </a:extLst>
                  </p:cNvPr>
                  <p:cNvSpPr>
                    <a:spLocks/>
                  </p:cNvSpPr>
                  <p:nvPr/>
                </p:nvSpPr>
                <p:spPr bwMode="auto">
                  <a:xfrm>
                    <a:off x="915988" y="2033587"/>
                    <a:ext cx="7937" cy="19050"/>
                  </a:xfrm>
                  <a:custGeom>
                    <a:avLst/>
                    <a:gdLst>
                      <a:gd name="T0" fmla="*/ 0 w 2"/>
                      <a:gd name="T1" fmla="*/ 1 h 5"/>
                      <a:gd name="T2" fmla="*/ 1 w 2"/>
                      <a:gd name="T3" fmla="*/ 0 h 5"/>
                      <a:gd name="T4" fmla="*/ 1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1" y="0"/>
                        </a:cubicBezTo>
                        <a:cubicBezTo>
                          <a:pt x="1" y="0"/>
                          <a:pt x="1" y="0"/>
                          <a:pt x="1"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31" name="Freeform 17">
                    <a:extLst>
                      <a:ext uri="{FF2B5EF4-FFF2-40B4-BE49-F238E27FC236}">
                        <a16:creationId xmlns:a16="http://schemas.microsoft.com/office/drawing/2014/main" id="{3E41B99D-C6AC-4943-AA9A-74EA723BA68D}"/>
                      </a:ext>
                    </a:extLst>
                  </p:cNvPr>
                  <p:cNvSpPr>
                    <a:spLocks noEditPoints="1"/>
                  </p:cNvSpPr>
                  <p:nvPr/>
                </p:nvSpPr>
                <p:spPr bwMode="auto">
                  <a:xfrm>
                    <a:off x="931863" y="2033587"/>
                    <a:ext cx="11112" cy="19050"/>
                  </a:xfrm>
                  <a:custGeom>
                    <a:avLst/>
                    <a:gdLst>
                      <a:gd name="T0" fmla="*/ 0 w 3"/>
                      <a:gd name="T1" fmla="*/ 3 h 5"/>
                      <a:gd name="T2" fmla="*/ 0 w 3"/>
                      <a:gd name="T3" fmla="*/ 0 h 5"/>
                      <a:gd name="T4" fmla="*/ 2 w 3"/>
                      <a:gd name="T5" fmla="*/ 0 h 5"/>
                      <a:gd name="T6" fmla="*/ 3 w 3"/>
                      <a:gd name="T7" fmla="*/ 0 h 5"/>
                      <a:gd name="T8" fmla="*/ 3 w 3"/>
                      <a:gd name="T9" fmla="*/ 3 h 5"/>
                      <a:gd name="T10" fmla="*/ 3 w 3"/>
                      <a:gd name="T11" fmla="*/ 5 h 5"/>
                      <a:gd name="T12" fmla="*/ 2 w 3"/>
                      <a:gd name="T13" fmla="*/ 5 h 5"/>
                      <a:gd name="T14" fmla="*/ 0 w 3"/>
                      <a:gd name="T15" fmla="*/ 5 h 5"/>
                      <a:gd name="T16" fmla="*/ 0 w 3"/>
                      <a:gd name="T17" fmla="*/ 3 h 5"/>
                      <a:gd name="T18" fmla="*/ 3 w 3"/>
                      <a:gd name="T19" fmla="*/ 3 h 5"/>
                      <a:gd name="T20" fmla="*/ 3 w 3"/>
                      <a:gd name="T21" fmla="*/ 2 h 5"/>
                      <a:gd name="T22" fmla="*/ 3 w 3"/>
                      <a:gd name="T23" fmla="*/ 1 h 5"/>
                      <a:gd name="T24" fmla="*/ 2 w 3"/>
                      <a:gd name="T25" fmla="*/ 0 h 5"/>
                      <a:gd name="T26" fmla="*/ 2 w 3"/>
                      <a:gd name="T27" fmla="*/ 0 h 5"/>
                      <a:gd name="T28" fmla="*/ 1 w 3"/>
                      <a:gd name="T29" fmla="*/ 0 h 5"/>
                      <a:gd name="T30" fmla="*/ 1 w 3"/>
                      <a:gd name="T31" fmla="*/ 1 h 5"/>
                      <a:gd name="T32" fmla="*/ 0 w 3"/>
                      <a:gd name="T33" fmla="*/ 2 h 5"/>
                      <a:gd name="T34" fmla="*/ 0 w 3"/>
                      <a:gd name="T35" fmla="*/ 3 h 5"/>
                      <a:gd name="T36" fmla="*/ 0 w 3"/>
                      <a:gd name="T37" fmla="*/ 3 h 5"/>
                      <a:gd name="T38" fmla="*/ 1 w 3"/>
                      <a:gd name="T39" fmla="*/ 4 h 5"/>
                      <a:gd name="T40" fmla="*/ 1 w 3"/>
                      <a:gd name="T41" fmla="*/ 5 h 5"/>
                      <a:gd name="T42" fmla="*/ 2 w 3"/>
                      <a:gd name="T43" fmla="*/ 5 h 5"/>
                      <a:gd name="T44" fmla="*/ 2 w 3"/>
                      <a:gd name="T45" fmla="*/ 5 h 5"/>
                      <a:gd name="T46" fmla="*/ 3 w 3"/>
                      <a:gd name="T47" fmla="*/ 4 h 5"/>
                      <a:gd name="T48" fmla="*/ 3 w 3"/>
                      <a:gd name="T49" fmla="*/ 3 h 5"/>
                      <a:gd name="T50" fmla="*/ 3 w 3"/>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3"/>
                        </a:moveTo>
                        <a:cubicBezTo>
                          <a:pt x="0" y="2"/>
                          <a:pt x="0" y="1"/>
                          <a:pt x="0" y="0"/>
                        </a:cubicBezTo>
                        <a:cubicBezTo>
                          <a:pt x="1" y="0"/>
                          <a:pt x="1" y="0"/>
                          <a:pt x="2" y="0"/>
                        </a:cubicBezTo>
                        <a:cubicBezTo>
                          <a:pt x="2" y="0"/>
                          <a:pt x="3" y="0"/>
                          <a:pt x="3" y="0"/>
                        </a:cubicBezTo>
                        <a:cubicBezTo>
                          <a:pt x="3" y="1"/>
                          <a:pt x="3" y="2"/>
                          <a:pt x="3" y="3"/>
                        </a:cubicBezTo>
                        <a:cubicBezTo>
                          <a:pt x="3"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3" y="1"/>
                          <a:pt x="2" y="0"/>
                          <a:pt x="2" y="0"/>
                        </a:cubicBezTo>
                        <a:cubicBezTo>
                          <a:pt x="2" y="0"/>
                          <a:pt x="2" y="0"/>
                          <a:pt x="2" y="0"/>
                        </a:cubicBezTo>
                        <a:cubicBezTo>
                          <a:pt x="1" y="0"/>
                          <a:pt x="1" y="0"/>
                          <a:pt x="1" y="0"/>
                        </a:cubicBezTo>
                        <a:cubicBezTo>
                          <a:pt x="1" y="0"/>
                          <a:pt x="1" y="1"/>
                          <a:pt x="1" y="1"/>
                        </a:cubicBezTo>
                        <a:cubicBezTo>
                          <a:pt x="1" y="1"/>
                          <a:pt x="1" y="1"/>
                          <a:pt x="0" y="2"/>
                        </a:cubicBezTo>
                        <a:cubicBezTo>
                          <a:pt x="0" y="2"/>
                          <a:pt x="0" y="2"/>
                          <a:pt x="0" y="3"/>
                        </a:cubicBezTo>
                        <a:cubicBezTo>
                          <a:pt x="0" y="3"/>
                          <a:pt x="0" y="3"/>
                          <a:pt x="0" y="3"/>
                        </a:cubicBezTo>
                        <a:cubicBezTo>
                          <a:pt x="1" y="4"/>
                          <a:pt x="1" y="4"/>
                          <a:pt x="1" y="4"/>
                        </a:cubicBezTo>
                        <a:cubicBezTo>
                          <a:pt x="1" y="4"/>
                          <a:pt x="1" y="5"/>
                          <a:pt x="1" y="5"/>
                        </a:cubicBezTo>
                        <a:cubicBezTo>
                          <a:pt x="1" y="5"/>
                          <a:pt x="1" y="5"/>
                          <a:pt x="2" y="5"/>
                        </a:cubicBezTo>
                        <a:cubicBezTo>
                          <a:pt x="2" y="5"/>
                          <a:pt x="2" y="5"/>
                          <a:pt x="2" y="5"/>
                        </a:cubicBezTo>
                        <a:cubicBezTo>
                          <a:pt x="2"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32" name="Freeform 18">
                    <a:extLst>
                      <a:ext uri="{FF2B5EF4-FFF2-40B4-BE49-F238E27FC236}">
                        <a16:creationId xmlns:a16="http://schemas.microsoft.com/office/drawing/2014/main" id="{8BC842ED-F5A0-463A-97A7-9A31444408F4}"/>
                      </a:ext>
                    </a:extLst>
                  </p:cNvPr>
                  <p:cNvSpPr>
                    <a:spLocks noEditPoints="1"/>
                  </p:cNvSpPr>
                  <p:nvPr/>
                </p:nvSpPr>
                <p:spPr bwMode="auto">
                  <a:xfrm>
                    <a:off x="946151" y="2033587"/>
                    <a:ext cx="15875" cy="19050"/>
                  </a:xfrm>
                  <a:custGeom>
                    <a:avLst/>
                    <a:gdLst>
                      <a:gd name="T0" fmla="*/ 0 w 4"/>
                      <a:gd name="T1" fmla="*/ 3 h 5"/>
                      <a:gd name="T2" fmla="*/ 1 w 4"/>
                      <a:gd name="T3" fmla="*/ 0 h 5"/>
                      <a:gd name="T4" fmla="*/ 2 w 4"/>
                      <a:gd name="T5" fmla="*/ 0 h 5"/>
                      <a:gd name="T6" fmla="*/ 4 w 4"/>
                      <a:gd name="T7" fmla="*/ 0 h 5"/>
                      <a:gd name="T8" fmla="*/ 4 w 4"/>
                      <a:gd name="T9" fmla="*/ 3 h 5"/>
                      <a:gd name="T10" fmla="*/ 4 w 4"/>
                      <a:gd name="T11" fmla="*/ 5 h 5"/>
                      <a:gd name="T12" fmla="*/ 2 w 4"/>
                      <a:gd name="T13" fmla="*/ 5 h 5"/>
                      <a:gd name="T14" fmla="*/ 1 w 4"/>
                      <a:gd name="T15" fmla="*/ 5 h 5"/>
                      <a:gd name="T16" fmla="*/ 0 w 4"/>
                      <a:gd name="T17" fmla="*/ 3 h 5"/>
                      <a:gd name="T18" fmla="*/ 3 w 4"/>
                      <a:gd name="T19" fmla="*/ 3 h 5"/>
                      <a:gd name="T20" fmla="*/ 3 w 4"/>
                      <a:gd name="T21" fmla="*/ 2 h 5"/>
                      <a:gd name="T22" fmla="*/ 3 w 4"/>
                      <a:gd name="T23" fmla="*/ 1 h 5"/>
                      <a:gd name="T24" fmla="*/ 3 w 4"/>
                      <a:gd name="T25" fmla="*/ 0 h 5"/>
                      <a:gd name="T26" fmla="*/ 2 w 4"/>
                      <a:gd name="T27" fmla="*/ 0 h 5"/>
                      <a:gd name="T28" fmla="*/ 2 w 4"/>
                      <a:gd name="T29" fmla="*/ 0 h 5"/>
                      <a:gd name="T30" fmla="*/ 1 w 4"/>
                      <a:gd name="T31" fmla="*/ 1 h 5"/>
                      <a:gd name="T32" fmla="*/ 1 w 4"/>
                      <a:gd name="T33" fmla="*/ 2 h 5"/>
                      <a:gd name="T34" fmla="*/ 1 w 4"/>
                      <a:gd name="T35" fmla="*/ 3 h 5"/>
                      <a:gd name="T36" fmla="*/ 1 w 4"/>
                      <a:gd name="T37" fmla="*/ 3 h 5"/>
                      <a:gd name="T38" fmla="*/ 1 w 4"/>
                      <a:gd name="T39" fmla="*/ 4 h 5"/>
                      <a:gd name="T40" fmla="*/ 2 w 4"/>
                      <a:gd name="T41" fmla="*/ 5 h 5"/>
                      <a:gd name="T42" fmla="*/ 2 w 4"/>
                      <a:gd name="T43" fmla="*/ 5 h 5"/>
                      <a:gd name="T44" fmla="*/ 3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1" y="1"/>
                          <a:pt x="1" y="0"/>
                        </a:cubicBezTo>
                        <a:cubicBezTo>
                          <a:pt x="1" y="0"/>
                          <a:pt x="2" y="0"/>
                          <a:pt x="2" y="0"/>
                        </a:cubicBezTo>
                        <a:cubicBezTo>
                          <a:pt x="3" y="0"/>
                          <a:pt x="3" y="0"/>
                          <a:pt x="4" y="0"/>
                        </a:cubicBezTo>
                        <a:cubicBezTo>
                          <a:pt x="4" y="1"/>
                          <a:pt x="4" y="2"/>
                          <a:pt x="4" y="3"/>
                        </a:cubicBezTo>
                        <a:cubicBezTo>
                          <a:pt x="4" y="3"/>
                          <a:pt x="4" y="4"/>
                          <a:pt x="4" y="5"/>
                        </a:cubicBezTo>
                        <a:cubicBezTo>
                          <a:pt x="3" y="5"/>
                          <a:pt x="3" y="5"/>
                          <a:pt x="2" y="5"/>
                        </a:cubicBezTo>
                        <a:cubicBezTo>
                          <a:pt x="2" y="5"/>
                          <a:pt x="1" y="5"/>
                          <a:pt x="1" y="5"/>
                        </a:cubicBezTo>
                        <a:cubicBezTo>
                          <a:pt x="1" y="4"/>
                          <a:pt x="0" y="3"/>
                          <a:pt x="0" y="3"/>
                        </a:cubicBezTo>
                        <a:close/>
                        <a:moveTo>
                          <a:pt x="3" y="3"/>
                        </a:moveTo>
                        <a:cubicBezTo>
                          <a:pt x="3" y="2"/>
                          <a:pt x="3" y="2"/>
                          <a:pt x="3" y="2"/>
                        </a:cubicBezTo>
                        <a:cubicBezTo>
                          <a:pt x="3" y="1"/>
                          <a:pt x="3" y="1"/>
                          <a:pt x="3" y="1"/>
                        </a:cubicBezTo>
                        <a:cubicBezTo>
                          <a:pt x="3" y="1"/>
                          <a:pt x="3" y="0"/>
                          <a:pt x="3" y="0"/>
                        </a:cubicBezTo>
                        <a:cubicBezTo>
                          <a:pt x="3" y="0"/>
                          <a:pt x="2" y="0"/>
                          <a:pt x="2" y="0"/>
                        </a:cubicBezTo>
                        <a:cubicBezTo>
                          <a:pt x="2" y="0"/>
                          <a:pt x="2" y="0"/>
                          <a:pt x="2"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2" y="5"/>
                        </a:cubicBezTo>
                        <a:cubicBezTo>
                          <a:pt x="2" y="5"/>
                          <a:pt x="2" y="5"/>
                          <a:pt x="2" y="5"/>
                        </a:cubicBezTo>
                        <a:cubicBezTo>
                          <a:pt x="2" y="5"/>
                          <a:pt x="3" y="5"/>
                          <a:pt x="3"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33" name="Freeform 19">
                    <a:extLst>
                      <a:ext uri="{FF2B5EF4-FFF2-40B4-BE49-F238E27FC236}">
                        <a16:creationId xmlns:a16="http://schemas.microsoft.com/office/drawing/2014/main" id="{9A15BE4D-A925-4EF9-8D1C-6F0866326366}"/>
                      </a:ext>
                    </a:extLst>
                  </p:cNvPr>
                  <p:cNvSpPr>
                    <a:spLocks noEditPoints="1"/>
                  </p:cNvSpPr>
                  <p:nvPr/>
                </p:nvSpPr>
                <p:spPr bwMode="auto">
                  <a:xfrm>
                    <a:off x="965201" y="2033587"/>
                    <a:ext cx="15875" cy="19050"/>
                  </a:xfrm>
                  <a:custGeom>
                    <a:avLst/>
                    <a:gdLst>
                      <a:gd name="T0" fmla="*/ 0 w 4"/>
                      <a:gd name="T1" fmla="*/ 3 h 5"/>
                      <a:gd name="T2" fmla="*/ 0 w 4"/>
                      <a:gd name="T3" fmla="*/ 0 h 5"/>
                      <a:gd name="T4" fmla="*/ 2 w 4"/>
                      <a:gd name="T5" fmla="*/ 0 h 5"/>
                      <a:gd name="T6" fmla="*/ 3 w 4"/>
                      <a:gd name="T7" fmla="*/ 0 h 5"/>
                      <a:gd name="T8" fmla="*/ 4 w 4"/>
                      <a:gd name="T9" fmla="*/ 3 h 5"/>
                      <a:gd name="T10" fmla="*/ 3 w 4"/>
                      <a:gd name="T11" fmla="*/ 5 h 5"/>
                      <a:gd name="T12" fmla="*/ 2 w 4"/>
                      <a:gd name="T13" fmla="*/ 5 h 5"/>
                      <a:gd name="T14" fmla="*/ 0 w 4"/>
                      <a:gd name="T15" fmla="*/ 5 h 5"/>
                      <a:gd name="T16" fmla="*/ 0 w 4"/>
                      <a:gd name="T17" fmla="*/ 3 h 5"/>
                      <a:gd name="T18" fmla="*/ 3 w 4"/>
                      <a:gd name="T19" fmla="*/ 3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0" y="0"/>
                        </a:cubicBezTo>
                        <a:cubicBezTo>
                          <a:pt x="1" y="0"/>
                          <a:pt x="1" y="0"/>
                          <a:pt x="2" y="0"/>
                        </a:cubicBezTo>
                        <a:cubicBezTo>
                          <a:pt x="2" y="0"/>
                          <a:pt x="3" y="0"/>
                          <a:pt x="3" y="0"/>
                        </a:cubicBezTo>
                        <a:cubicBezTo>
                          <a:pt x="3" y="1"/>
                          <a:pt x="4" y="2"/>
                          <a:pt x="4" y="3"/>
                        </a:cubicBezTo>
                        <a:cubicBezTo>
                          <a:pt x="4"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3" y="1"/>
                          <a:pt x="3" y="0"/>
                          <a:pt x="2" y="0"/>
                        </a:cubicBezTo>
                        <a:cubicBezTo>
                          <a:pt x="2" y="0"/>
                          <a:pt x="2" y="0"/>
                          <a:pt x="2" y="0"/>
                        </a:cubicBezTo>
                        <a:cubicBezTo>
                          <a:pt x="2" y="0"/>
                          <a:pt x="1"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34" name="Freeform 20">
                    <a:extLst>
                      <a:ext uri="{FF2B5EF4-FFF2-40B4-BE49-F238E27FC236}">
                        <a16:creationId xmlns:a16="http://schemas.microsoft.com/office/drawing/2014/main" id="{AA5A7FB3-971F-4EBD-AB95-2D14768E718D}"/>
                      </a:ext>
                    </a:extLst>
                  </p:cNvPr>
                  <p:cNvSpPr>
                    <a:spLocks/>
                  </p:cNvSpPr>
                  <p:nvPr/>
                </p:nvSpPr>
                <p:spPr bwMode="auto">
                  <a:xfrm>
                    <a:off x="984251" y="2033587"/>
                    <a:ext cx="7937" cy="19050"/>
                  </a:xfrm>
                  <a:custGeom>
                    <a:avLst/>
                    <a:gdLst>
                      <a:gd name="T0" fmla="*/ 0 w 2"/>
                      <a:gd name="T1" fmla="*/ 1 h 5"/>
                      <a:gd name="T2" fmla="*/ 1 w 2"/>
                      <a:gd name="T3" fmla="*/ 0 h 5"/>
                      <a:gd name="T4" fmla="*/ 2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35" name="Freeform 21">
                    <a:extLst>
                      <a:ext uri="{FF2B5EF4-FFF2-40B4-BE49-F238E27FC236}">
                        <a16:creationId xmlns:a16="http://schemas.microsoft.com/office/drawing/2014/main" id="{458A27D8-CAFE-4BDA-9CFD-0480AA16E5FF}"/>
                      </a:ext>
                    </a:extLst>
                  </p:cNvPr>
                  <p:cNvSpPr>
                    <a:spLocks noEditPoints="1"/>
                  </p:cNvSpPr>
                  <p:nvPr/>
                </p:nvSpPr>
                <p:spPr bwMode="auto">
                  <a:xfrm>
                    <a:off x="998538" y="2033587"/>
                    <a:ext cx="15875" cy="19050"/>
                  </a:xfrm>
                  <a:custGeom>
                    <a:avLst/>
                    <a:gdLst>
                      <a:gd name="T0" fmla="*/ 0 w 4"/>
                      <a:gd name="T1" fmla="*/ 3 h 5"/>
                      <a:gd name="T2" fmla="*/ 1 w 4"/>
                      <a:gd name="T3" fmla="*/ 0 h 5"/>
                      <a:gd name="T4" fmla="*/ 2 w 4"/>
                      <a:gd name="T5" fmla="*/ 0 h 5"/>
                      <a:gd name="T6" fmla="*/ 3 w 4"/>
                      <a:gd name="T7" fmla="*/ 0 h 5"/>
                      <a:gd name="T8" fmla="*/ 4 w 4"/>
                      <a:gd name="T9" fmla="*/ 3 h 5"/>
                      <a:gd name="T10" fmla="*/ 3 w 4"/>
                      <a:gd name="T11" fmla="*/ 5 h 5"/>
                      <a:gd name="T12" fmla="*/ 2 w 4"/>
                      <a:gd name="T13" fmla="*/ 5 h 5"/>
                      <a:gd name="T14" fmla="*/ 1 w 4"/>
                      <a:gd name="T15" fmla="*/ 5 h 5"/>
                      <a:gd name="T16" fmla="*/ 0 w 4"/>
                      <a:gd name="T17" fmla="*/ 3 h 5"/>
                      <a:gd name="T18" fmla="*/ 3 w 4"/>
                      <a:gd name="T19" fmla="*/ 3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1" y="0"/>
                        </a:cubicBezTo>
                        <a:cubicBezTo>
                          <a:pt x="1" y="0"/>
                          <a:pt x="1" y="0"/>
                          <a:pt x="2" y="0"/>
                        </a:cubicBezTo>
                        <a:cubicBezTo>
                          <a:pt x="3" y="0"/>
                          <a:pt x="3" y="0"/>
                          <a:pt x="3" y="0"/>
                        </a:cubicBezTo>
                        <a:cubicBezTo>
                          <a:pt x="4" y="1"/>
                          <a:pt x="4" y="2"/>
                          <a:pt x="4" y="3"/>
                        </a:cubicBezTo>
                        <a:cubicBezTo>
                          <a:pt x="4" y="3"/>
                          <a:pt x="4" y="4"/>
                          <a:pt x="3" y="5"/>
                        </a:cubicBezTo>
                        <a:cubicBezTo>
                          <a:pt x="3" y="5"/>
                          <a:pt x="3" y="5"/>
                          <a:pt x="2" y="5"/>
                        </a:cubicBezTo>
                        <a:cubicBezTo>
                          <a:pt x="1" y="5"/>
                          <a:pt x="1" y="5"/>
                          <a:pt x="1" y="5"/>
                        </a:cubicBezTo>
                        <a:cubicBezTo>
                          <a:pt x="0" y="4"/>
                          <a:pt x="0" y="3"/>
                          <a:pt x="0" y="3"/>
                        </a:cubicBezTo>
                        <a:close/>
                        <a:moveTo>
                          <a:pt x="3" y="3"/>
                        </a:moveTo>
                        <a:cubicBezTo>
                          <a:pt x="3" y="2"/>
                          <a:pt x="3" y="2"/>
                          <a:pt x="3" y="2"/>
                        </a:cubicBezTo>
                        <a:cubicBezTo>
                          <a:pt x="3" y="1"/>
                          <a:pt x="3" y="1"/>
                          <a:pt x="3" y="1"/>
                        </a:cubicBezTo>
                        <a:cubicBezTo>
                          <a:pt x="3" y="1"/>
                          <a:pt x="3" y="0"/>
                          <a:pt x="3" y="0"/>
                        </a:cubicBezTo>
                        <a:cubicBezTo>
                          <a:pt x="2" y="0"/>
                          <a:pt x="2" y="0"/>
                          <a:pt x="2" y="0"/>
                        </a:cubicBezTo>
                        <a:cubicBezTo>
                          <a:pt x="2" y="0"/>
                          <a:pt x="1"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1" y="5"/>
                          <a:pt x="2" y="5"/>
                          <a:pt x="2" y="5"/>
                        </a:cubicBezTo>
                        <a:cubicBezTo>
                          <a:pt x="2" y="5"/>
                          <a:pt x="2" y="5"/>
                          <a:pt x="3"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36" name="Freeform 22">
                    <a:extLst>
                      <a:ext uri="{FF2B5EF4-FFF2-40B4-BE49-F238E27FC236}">
                        <a16:creationId xmlns:a16="http://schemas.microsoft.com/office/drawing/2014/main" id="{54D1D73E-7765-4E75-8534-C73AAFED1688}"/>
                      </a:ext>
                    </a:extLst>
                  </p:cNvPr>
                  <p:cNvSpPr>
                    <a:spLocks/>
                  </p:cNvSpPr>
                  <p:nvPr/>
                </p:nvSpPr>
                <p:spPr bwMode="auto">
                  <a:xfrm>
                    <a:off x="1017588" y="2033587"/>
                    <a:ext cx="7937" cy="19050"/>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1 h 5"/>
                      <a:gd name="T14" fmla="*/ 1 w 2"/>
                      <a:gd name="T15" fmla="*/ 1 h 5"/>
                      <a:gd name="T16" fmla="*/ 1 w 2"/>
                      <a:gd name="T17" fmla="*/ 1 h 5"/>
                      <a:gd name="T18" fmla="*/ 1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2" y="5"/>
                          <a:pt x="2" y="5"/>
                          <a:pt x="2" y="5"/>
                        </a:cubicBezTo>
                        <a:cubicBezTo>
                          <a:pt x="2" y="1"/>
                          <a:pt x="2" y="1"/>
                          <a:pt x="2" y="1"/>
                        </a:cubicBezTo>
                        <a:cubicBezTo>
                          <a:pt x="1" y="1"/>
                          <a:pt x="1" y="1"/>
                          <a:pt x="1" y="1"/>
                        </a:cubicBezTo>
                        <a:cubicBezTo>
                          <a:pt x="1" y="1"/>
                          <a:pt x="1" y="1"/>
                          <a:pt x="1" y="1"/>
                        </a:cubicBezTo>
                        <a:cubicBezTo>
                          <a:pt x="1" y="1"/>
                          <a:pt x="1" y="1"/>
                          <a:pt x="1"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37" name="Freeform 23">
                    <a:extLst>
                      <a:ext uri="{FF2B5EF4-FFF2-40B4-BE49-F238E27FC236}">
                        <a16:creationId xmlns:a16="http://schemas.microsoft.com/office/drawing/2014/main" id="{0AF62A27-741D-408C-8B3B-5602DF5F098F}"/>
                      </a:ext>
                    </a:extLst>
                  </p:cNvPr>
                  <p:cNvSpPr>
                    <a:spLocks noEditPoints="1"/>
                  </p:cNvSpPr>
                  <p:nvPr/>
                </p:nvSpPr>
                <p:spPr bwMode="auto">
                  <a:xfrm>
                    <a:off x="1033463" y="2033587"/>
                    <a:ext cx="14287" cy="19050"/>
                  </a:xfrm>
                  <a:custGeom>
                    <a:avLst/>
                    <a:gdLst>
                      <a:gd name="T0" fmla="*/ 0 w 4"/>
                      <a:gd name="T1" fmla="*/ 3 h 5"/>
                      <a:gd name="T2" fmla="*/ 1 w 4"/>
                      <a:gd name="T3" fmla="*/ 0 h 5"/>
                      <a:gd name="T4" fmla="*/ 2 w 4"/>
                      <a:gd name="T5" fmla="*/ 0 h 5"/>
                      <a:gd name="T6" fmla="*/ 3 w 4"/>
                      <a:gd name="T7" fmla="*/ 0 h 5"/>
                      <a:gd name="T8" fmla="*/ 4 w 4"/>
                      <a:gd name="T9" fmla="*/ 3 h 5"/>
                      <a:gd name="T10" fmla="*/ 3 w 4"/>
                      <a:gd name="T11" fmla="*/ 5 h 5"/>
                      <a:gd name="T12" fmla="*/ 2 w 4"/>
                      <a:gd name="T13" fmla="*/ 5 h 5"/>
                      <a:gd name="T14" fmla="*/ 1 w 4"/>
                      <a:gd name="T15" fmla="*/ 5 h 5"/>
                      <a:gd name="T16" fmla="*/ 0 w 4"/>
                      <a:gd name="T17" fmla="*/ 3 h 5"/>
                      <a:gd name="T18" fmla="*/ 3 w 4"/>
                      <a:gd name="T19" fmla="*/ 3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1" y="0"/>
                        </a:cubicBezTo>
                        <a:cubicBezTo>
                          <a:pt x="1" y="0"/>
                          <a:pt x="1" y="0"/>
                          <a:pt x="2" y="0"/>
                        </a:cubicBezTo>
                        <a:cubicBezTo>
                          <a:pt x="3" y="0"/>
                          <a:pt x="3" y="0"/>
                          <a:pt x="3" y="0"/>
                        </a:cubicBezTo>
                        <a:cubicBezTo>
                          <a:pt x="4" y="1"/>
                          <a:pt x="4" y="2"/>
                          <a:pt x="4" y="3"/>
                        </a:cubicBezTo>
                        <a:cubicBezTo>
                          <a:pt x="4" y="3"/>
                          <a:pt x="4" y="4"/>
                          <a:pt x="3" y="5"/>
                        </a:cubicBezTo>
                        <a:cubicBezTo>
                          <a:pt x="3" y="5"/>
                          <a:pt x="3" y="5"/>
                          <a:pt x="2" y="5"/>
                        </a:cubicBezTo>
                        <a:cubicBezTo>
                          <a:pt x="1" y="5"/>
                          <a:pt x="1" y="5"/>
                          <a:pt x="1" y="5"/>
                        </a:cubicBezTo>
                        <a:cubicBezTo>
                          <a:pt x="0" y="4"/>
                          <a:pt x="0" y="3"/>
                          <a:pt x="0" y="3"/>
                        </a:cubicBezTo>
                        <a:close/>
                        <a:moveTo>
                          <a:pt x="3" y="3"/>
                        </a:moveTo>
                        <a:cubicBezTo>
                          <a:pt x="3" y="2"/>
                          <a:pt x="3" y="2"/>
                          <a:pt x="3" y="2"/>
                        </a:cubicBezTo>
                        <a:cubicBezTo>
                          <a:pt x="3" y="1"/>
                          <a:pt x="3" y="1"/>
                          <a:pt x="3" y="1"/>
                        </a:cubicBezTo>
                        <a:cubicBezTo>
                          <a:pt x="3" y="1"/>
                          <a:pt x="3" y="0"/>
                          <a:pt x="3" y="0"/>
                        </a:cubicBezTo>
                        <a:cubicBezTo>
                          <a:pt x="2" y="0"/>
                          <a:pt x="2" y="0"/>
                          <a:pt x="2" y="0"/>
                        </a:cubicBezTo>
                        <a:cubicBezTo>
                          <a:pt x="2" y="0"/>
                          <a:pt x="2"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2" y="5"/>
                          <a:pt x="2" y="5"/>
                          <a:pt x="2" y="5"/>
                        </a:cubicBezTo>
                        <a:cubicBezTo>
                          <a:pt x="2" y="5"/>
                          <a:pt x="2" y="5"/>
                          <a:pt x="3"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38" name="Freeform 24">
                    <a:extLst>
                      <a:ext uri="{FF2B5EF4-FFF2-40B4-BE49-F238E27FC236}">
                        <a16:creationId xmlns:a16="http://schemas.microsoft.com/office/drawing/2014/main" id="{71F87614-ECFD-4D01-9DB7-B750AFCB4332}"/>
                      </a:ext>
                    </a:extLst>
                  </p:cNvPr>
                  <p:cNvSpPr>
                    <a:spLocks noEditPoints="1"/>
                  </p:cNvSpPr>
                  <p:nvPr/>
                </p:nvSpPr>
                <p:spPr bwMode="auto">
                  <a:xfrm>
                    <a:off x="1052513" y="2033587"/>
                    <a:ext cx="11112" cy="19050"/>
                  </a:xfrm>
                  <a:custGeom>
                    <a:avLst/>
                    <a:gdLst>
                      <a:gd name="T0" fmla="*/ 0 w 3"/>
                      <a:gd name="T1" fmla="*/ 3 h 5"/>
                      <a:gd name="T2" fmla="*/ 0 w 3"/>
                      <a:gd name="T3" fmla="*/ 0 h 5"/>
                      <a:gd name="T4" fmla="*/ 2 w 3"/>
                      <a:gd name="T5" fmla="*/ 0 h 5"/>
                      <a:gd name="T6" fmla="*/ 3 w 3"/>
                      <a:gd name="T7" fmla="*/ 0 h 5"/>
                      <a:gd name="T8" fmla="*/ 3 w 3"/>
                      <a:gd name="T9" fmla="*/ 3 h 5"/>
                      <a:gd name="T10" fmla="*/ 3 w 3"/>
                      <a:gd name="T11" fmla="*/ 5 h 5"/>
                      <a:gd name="T12" fmla="*/ 2 w 3"/>
                      <a:gd name="T13" fmla="*/ 5 h 5"/>
                      <a:gd name="T14" fmla="*/ 0 w 3"/>
                      <a:gd name="T15" fmla="*/ 5 h 5"/>
                      <a:gd name="T16" fmla="*/ 0 w 3"/>
                      <a:gd name="T17" fmla="*/ 3 h 5"/>
                      <a:gd name="T18" fmla="*/ 3 w 3"/>
                      <a:gd name="T19" fmla="*/ 3 h 5"/>
                      <a:gd name="T20" fmla="*/ 3 w 3"/>
                      <a:gd name="T21" fmla="*/ 2 h 5"/>
                      <a:gd name="T22" fmla="*/ 3 w 3"/>
                      <a:gd name="T23" fmla="*/ 1 h 5"/>
                      <a:gd name="T24" fmla="*/ 2 w 3"/>
                      <a:gd name="T25" fmla="*/ 0 h 5"/>
                      <a:gd name="T26" fmla="*/ 2 w 3"/>
                      <a:gd name="T27" fmla="*/ 0 h 5"/>
                      <a:gd name="T28" fmla="*/ 1 w 3"/>
                      <a:gd name="T29" fmla="*/ 0 h 5"/>
                      <a:gd name="T30" fmla="*/ 1 w 3"/>
                      <a:gd name="T31" fmla="*/ 1 h 5"/>
                      <a:gd name="T32" fmla="*/ 0 w 3"/>
                      <a:gd name="T33" fmla="*/ 2 h 5"/>
                      <a:gd name="T34" fmla="*/ 0 w 3"/>
                      <a:gd name="T35" fmla="*/ 3 h 5"/>
                      <a:gd name="T36" fmla="*/ 0 w 3"/>
                      <a:gd name="T37" fmla="*/ 3 h 5"/>
                      <a:gd name="T38" fmla="*/ 1 w 3"/>
                      <a:gd name="T39" fmla="*/ 4 h 5"/>
                      <a:gd name="T40" fmla="*/ 1 w 3"/>
                      <a:gd name="T41" fmla="*/ 5 h 5"/>
                      <a:gd name="T42" fmla="*/ 2 w 3"/>
                      <a:gd name="T43" fmla="*/ 5 h 5"/>
                      <a:gd name="T44" fmla="*/ 2 w 3"/>
                      <a:gd name="T45" fmla="*/ 5 h 5"/>
                      <a:gd name="T46" fmla="*/ 3 w 3"/>
                      <a:gd name="T47" fmla="*/ 4 h 5"/>
                      <a:gd name="T48" fmla="*/ 3 w 3"/>
                      <a:gd name="T49" fmla="*/ 3 h 5"/>
                      <a:gd name="T50" fmla="*/ 3 w 3"/>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3"/>
                        </a:moveTo>
                        <a:cubicBezTo>
                          <a:pt x="0" y="2"/>
                          <a:pt x="0" y="1"/>
                          <a:pt x="0" y="0"/>
                        </a:cubicBezTo>
                        <a:cubicBezTo>
                          <a:pt x="1" y="0"/>
                          <a:pt x="1" y="0"/>
                          <a:pt x="2" y="0"/>
                        </a:cubicBezTo>
                        <a:cubicBezTo>
                          <a:pt x="2" y="0"/>
                          <a:pt x="3" y="0"/>
                          <a:pt x="3" y="0"/>
                        </a:cubicBezTo>
                        <a:cubicBezTo>
                          <a:pt x="3" y="1"/>
                          <a:pt x="3" y="2"/>
                          <a:pt x="3" y="3"/>
                        </a:cubicBezTo>
                        <a:cubicBezTo>
                          <a:pt x="3"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3" y="1"/>
                          <a:pt x="2" y="0"/>
                          <a:pt x="2" y="0"/>
                        </a:cubicBezTo>
                        <a:cubicBezTo>
                          <a:pt x="2" y="0"/>
                          <a:pt x="2" y="0"/>
                          <a:pt x="2" y="0"/>
                        </a:cubicBezTo>
                        <a:cubicBezTo>
                          <a:pt x="1" y="0"/>
                          <a:pt x="1" y="0"/>
                          <a:pt x="1" y="0"/>
                        </a:cubicBezTo>
                        <a:cubicBezTo>
                          <a:pt x="1" y="0"/>
                          <a:pt x="1" y="1"/>
                          <a:pt x="1" y="1"/>
                        </a:cubicBezTo>
                        <a:cubicBezTo>
                          <a:pt x="1" y="1"/>
                          <a:pt x="1" y="1"/>
                          <a:pt x="0" y="2"/>
                        </a:cubicBezTo>
                        <a:cubicBezTo>
                          <a:pt x="0" y="2"/>
                          <a:pt x="0" y="2"/>
                          <a:pt x="0" y="3"/>
                        </a:cubicBezTo>
                        <a:cubicBezTo>
                          <a:pt x="0" y="3"/>
                          <a:pt x="0" y="3"/>
                          <a:pt x="0" y="3"/>
                        </a:cubicBezTo>
                        <a:cubicBezTo>
                          <a:pt x="1" y="4"/>
                          <a:pt x="1" y="4"/>
                          <a:pt x="1" y="4"/>
                        </a:cubicBezTo>
                        <a:cubicBezTo>
                          <a:pt x="1" y="4"/>
                          <a:pt x="1" y="5"/>
                          <a:pt x="1" y="5"/>
                        </a:cubicBezTo>
                        <a:cubicBezTo>
                          <a:pt x="1" y="5"/>
                          <a:pt x="1" y="5"/>
                          <a:pt x="2" y="5"/>
                        </a:cubicBezTo>
                        <a:cubicBezTo>
                          <a:pt x="2" y="5"/>
                          <a:pt x="2" y="5"/>
                          <a:pt x="2" y="5"/>
                        </a:cubicBezTo>
                        <a:cubicBezTo>
                          <a:pt x="2"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39" name="Freeform 25">
                    <a:extLst>
                      <a:ext uri="{FF2B5EF4-FFF2-40B4-BE49-F238E27FC236}">
                        <a16:creationId xmlns:a16="http://schemas.microsoft.com/office/drawing/2014/main" id="{F2EF50CA-721A-41D6-AD7E-0B2B3DE87775}"/>
                      </a:ext>
                    </a:extLst>
                  </p:cNvPr>
                  <p:cNvSpPr>
                    <a:spLocks/>
                  </p:cNvSpPr>
                  <p:nvPr/>
                </p:nvSpPr>
                <p:spPr bwMode="auto">
                  <a:xfrm>
                    <a:off x="1069976" y="2033587"/>
                    <a:ext cx="7937" cy="19050"/>
                  </a:xfrm>
                  <a:custGeom>
                    <a:avLst/>
                    <a:gdLst>
                      <a:gd name="T0" fmla="*/ 0 w 2"/>
                      <a:gd name="T1" fmla="*/ 1 h 5"/>
                      <a:gd name="T2" fmla="*/ 1 w 2"/>
                      <a:gd name="T3" fmla="*/ 0 h 5"/>
                      <a:gd name="T4" fmla="*/ 1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1" y="0"/>
                        </a:cubicBezTo>
                        <a:cubicBezTo>
                          <a:pt x="1" y="0"/>
                          <a:pt x="1" y="0"/>
                          <a:pt x="1"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1"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40" name="Freeform 26">
                    <a:extLst>
                      <a:ext uri="{FF2B5EF4-FFF2-40B4-BE49-F238E27FC236}">
                        <a16:creationId xmlns:a16="http://schemas.microsoft.com/office/drawing/2014/main" id="{47A27D47-B704-4897-9EF5-8AD2ACCBC89D}"/>
                      </a:ext>
                    </a:extLst>
                  </p:cNvPr>
                  <p:cNvSpPr>
                    <a:spLocks noEditPoints="1"/>
                  </p:cNvSpPr>
                  <p:nvPr/>
                </p:nvSpPr>
                <p:spPr bwMode="auto">
                  <a:xfrm>
                    <a:off x="1085851" y="2033587"/>
                    <a:ext cx="14287" cy="19050"/>
                  </a:xfrm>
                  <a:custGeom>
                    <a:avLst/>
                    <a:gdLst>
                      <a:gd name="T0" fmla="*/ 0 w 4"/>
                      <a:gd name="T1" fmla="*/ 3 h 5"/>
                      <a:gd name="T2" fmla="*/ 0 w 4"/>
                      <a:gd name="T3" fmla="*/ 0 h 5"/>
                      <a:gd name="T4" fmla="*/ 2 w 4"/>
                      <a:gd name="T5" fmla="*/ 0 h 5"/>
                      <a:gd name="T6" fmla="*/ 3 w 4"/>
                      <a:gd name="T7" fmla="*/ 0 h 5"/>
                      <a:gd name="T8" fmla="*/ 4 w 4"/>
                      <a:gd name="T9" fmla="*/ 3 h 5"/>
                      <a:gd name="T10" fmla="*/ 3 w 4"/>
                      <a:gd name="T11" fmla="*/ 5 h 5"/>
                      <a:gd name="T12" fmla="*/ 2 w 4"/>
                      <a:gd name="T13" fmla="*/ 5 h 5"/>
                      <a:gd name="T14" fmla="*/ 0 w 4"/>
                      <a:gd name="T15" fmla="*/ 5 h 5"/>
                      <a:gd name="T16" fmla="*/ 0 w 4"/>
                      <a:gd name="T17" fmla="*/ 3 h 5"/>
                      <a:gd name="T18" fmla="*/ 3 w 4"/>
                      <a:gd name="T19" fmla="*/ 3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0" y="0"/>
                        </a:cubicBezTo>
                        <a:cubicBezTo>
                          <a:pt x="1" y="0"/>
                          <a:pt x="1" y="0"/>
                          <a:pt x="2" y="0"/>
                        </a:cubicBezTo>
                        <a:cubicBezTo>
                          <a:pt x="2" y="0"/>
                          <a:pt x="3" y="0"/>
                          <a:pt x="3" y="0"/>
                        </a:cubicBezTo>
                        <a:cubicBezTo>
                          <a:pt x="3" y="1"/>
                          <a:pt x="4" y="2"/>
                          <a:pt x="4" y="3"/>
                        </a:cubicBezTo>
                        <a:cubicBezTo>
                          <a:pt x="4"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3" y="1"/>
                          <a:pt x="3" y="0"/>
                          <a:pt x="2" y="0"/>
                        </a:cubicBezTo>
                        <a:cubicBezTo>
                          <a:pt x="2" y="0"/>
                          <a:pt x="2" y="0"/>
                          <a:pt x="2" y="0"/>
                        </a:cubicBezTo>
                        <a:cubicBezTo>
                          <a:pt x="2" y="0"/>
                          <a:pt x="1"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41" name="Freeform 27">
                    <a:extLst>
                      <a:ext uri="{FF2B5EF4-FFF2-40B4-BE49-F238E27FC236}">
                        <a16:creationId xmlns:a16="http://schemas.microsoft.com/office/drawing/2014/main" id="{AC520CB8-B21B-4CE1-9801-846228F2AB3E}"/>
                      </a:ext>
                    </a:extLst>
                  </p:cNvPr>
                  <p:cNvSpPr>
                    <a:spLocks/>
                  </p:cNvSpPr>
                  <p:nvPr/>
                </p:nvSpPr>
                <p:spPr bwMode="auto">
                  <a:xfrm>
                    <a:off x="1104901" y="2033587"/>
                    <a:ext cx="6350" cy="19050"/>
                  </a:xfrm>
                  <a:custGeom>
                    <a:avLst/>
                    <a:gdLst>
                      <a:gd name="T0" fmla="*/ 0 w 2"/>
                      <a:gd name="T1" fmla="*/ 1 h 5"/>
                      <a:gd name="T2" fmla="*/ 1 w 2"/>
                      <a:gd name="T3" fmla="*/ 0 h 5"/>
                      <a:gd name="T4" fmla="*/ 2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42" name="Freeform 28">
                    <a:extLst>
                      <a:ext uri="{FF2B5EF4-FFF2-40B4-BE49-F238E27FC236}">
                        <a16:creationId xmlns:a16="http://schemas.microsoft.com/office/drawing/2014/main" id="{A3B11595-83EA-42CF-8DCA-AA6C6096EBA2}"/>
                      </a:ext>
                    </a:extLst>
                  </p:cNvPr>
                  <p:cNvSpPr>
                    <a:spLocks noEditPoints="1"/>
                  </p:cNvSpPr>
                  <p:nvPr/>
                </p:nvSpPr>
                <p:spPr bwMode="auto">
                  <a:xfrm>
                    <a:off x="1119188" y="2033587"/>
                    <a:ext cx="15875" cy="19050"/>
                  </a:xfrm>
                  <a:custGeom>
                    <a:avLst/>
                    <a:gdLst>
                      <a:gd name="T0" fmla="*/ 0 w 4"/>
                      <a:gd name="T1" fmla="*/ 3 h 5"/>
                      <a:gd name="T2" fmla="*/ 1 w 4"/>
                      <a:gd name="T3" fmla="*/ 0 h 5"/>
                      <a:gd name="T4" fmla="*/ 2 w 4"/>
                      <a:gd name="T5" fmla="*/ 0 h 5"/>
                      <a:gd name="T6" fmla="*/ 3 w 4"/>
                      <a:gd name="T7" fmla="*/ 0 h 5"/>
                      <a:gd name="T8" fmla="*/ 4 w 4"/>
                      <a:gd name="T9" fmla="*/ 3 h 5"/>
                      <a:gd name="T10" fmla="*/ 3 w 4"/>
                      <a:gd name="T11" fmla="*/ 5 h 5"/>
                      <a:gd name="T12" fmla="*/ 2 w 4"/>
                      <a:gd name="T13" fmla="*/ 5 h 5"/>
                      <a:gd name="T14" fmla="*/ 1 w 4"/>
                      <a:gd name="T15" fmla="*/ 5 h 5"/>
                      <a:gd name="T16" fmla="*/ 0 w 4"/>
                      <a:gd name="T17" fmla="*/ 3 h 5"/>
                      <a:gd name="T18" fmla="*/ 3 w 4"/>
                      <a:gd name="T19" fmla="*/ 3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1" y="0"/>
                        </a:cubicBezTo>
                        <a:cubicBezTo>
                          <a:pt x="1" y="0"/>
                          <a:pt x="1" y="0"/>
                          <a:pt x="2" y="0"/>
                        </a:cubicBezTo>
                        <a:cubicBezTo>
                          <a:pt x="2" y="0"/>
                          <a:pt x="3" y="0"/>
                          <a:pt x="3" y="0"/>
                        </a:cubicBezTo>
                        <a:cubicBezTo>
                          <a:pt x="4" y="1"/>
                          <a:pt x="4" y="2"/>
                          <a:pt x="4" y="3"/>
                        </a:cubicBezTo>
                        <a:cubicBezTo>
                          <a:pt x="4" y="3"/>
                          <a:pt x="4" y="4"/>
                          <a:pt x="3" y="5"/>
                        </a:cubicBezTo>
                        <a:cubicBezTo>
                          <a:pt x="3" y="5"/>
                          <a:pt x="2" y="5"/>
                          <a:pt x="2" y="5"/>
                        </a:cubicBezTo>
                        <a:cubicBezTo>
                          <a:pt x="1" y="5"/>
                          <a:pt x="1" y="5"/>
                          <a:pt x="1" y="5"/>
                        </a:cubicBezTo>
                        <a:cubicBezTo>
                          <a:pt x="0" y="4"/>
                          <a:pt x="0" y="3"/>
                          <a:pt x="0" y="3"/>
                        </a:cubicBezTo>
                        <a:close/>
                        <a:moveTo>
                          <a:pt x="3" y="3"/>
                        </a:moveTo>
                        <a:cubicBezTo>
                          <a:pt x="3" y="2"/>
                          <a:pt x="3" y="2"/>
                          <a:pt x="3" y="2"/>
                        </a:cubicBezTo>
                        <a:cubicBezTo>
                          <a:pt x="3" y="1"/>
                          <a:pt x="3" y="1"/>
                          <a:pt x="3" y="1"/>
                        </a:cubicBezTo>
                        <a:cubicBezTo>
                          <a:pt x="3" y="1"/>
                          <a:pt x="3" y="0"/>
                          <a:pt x="2" y="0"/>
                        </a:cubicBezTo>
                        <a:cubicBezTo>
                          <a:pt x="2" y="0"/>
                          <a:pt x="2" y="0"/>
                          <a:pt x="2" y="0"/>
                        </a:cubicBezTo>
                        <a:cubicBezTo>
                          <a:pt x="2" y="0"/>
                          <a:pt x="1"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43" name="Freeform 29">
                    <a:extLst>
                      <a:ext uri="{FF2B5EF4-FFF2-40B4-BE49-F238E27FC236}">
                        <a16:creationId xmlns:a16="http://schemas.microsoft.com/office/drawing/2014/main" id="{306232F4-17C5-4A5B-860A-99552C5C3F52}"/>
                      </a:ext>
                    </a:extLst>
                  </p:cNvPr>
                  <p:cNvSpPr>
                    <a:spLocks noEditPoints="1"/>
                  </p:cNvSpPr>
                  <p:nvPr/>
                </p:nvSpPr>
                <p:spPr bwMode="auto">
                  <a:xfrm>
                    <a:off x="1138238" y="2033587"/>
                    <a:ext cx="11112" cy="19050"/>
                  </a:xfrm>
                  <a:custGeom>
                    <a:avLst/>
                    <a:gdLst>
                      <a:gd name="T0" fmla="*/ 0 w 3"/>
                      <a:gd name="T1" fmla="*/ 3 h 5"/>
                      <a:gd name="T2" fmla="*/ 0 w 3"/>
                      <a:gd name="T3" fmla="*/ 0 h 5"/>
                      <a:gd name="T4" fmla="*/ 1 w 3"/>
                      <a:gd name="T5" fmla="*/ 0 h 5"/>
                      <a:gd name="T6" fmla="*/ 3 w 3"/>
                      <a:gd name="T7" fmla="*/ 0 h 5"/>
                      <a:gd name="T8" fmla="*/ 3 w 3"/>
                      <a:gd name="T9" fmla="*/ 3 h 5"/>
                      <a:gd name="T10" fmla="*/ 3 w 3"/>
                      <a:gd name="T11" fmla="*/ 5 h 5"/>
                      <a:gd name="T12" fmla="*/ 1 w 3"/>
                      <a:gd name="T13" fmla="*/ 5 h 5"/>
                      <a:gd name="T14" fmla="*/ 0 w 3"/>
                      <a:gd name="T15" fmla="*/ 5 h 5"/>
                      <a:gd name="T16" fmla="*/ 0 w 3"/>
                      <a:gd name="T17" fmla="*/ 3 h 5"/>
                      <a:gd name="T18" fmla="*/ 3 w 3"/>
                      <a:gd name="T19" fmla="*/ 3 h 5"/>
                      <a:gd name="T20" fmla="*/ 3 w 3"/>
                      <a:gd name="T21" fmla="*/ 2 h 5"/>
                      <a:gd name="T22" fmla="*/ 2 w 3"/>
                      <a:gd name="T23" fmla="*/ 1 h 5"/>
                      <a:gd name="T24" fmla="*/ 2 w 3"/>
                      <a:gd name="T25" fmla="*/ 0 h 5"/>
                      <a:gd name="T26" fmla="*/ 1 w 3"/>
                      <a:gd name="T27" fmla="*/ 0 h 5"/>
                      <a:gd name="T28" fmla="*/ 1 w 3"/>
                      <a:gd name="T29" fmla="*/ 0 h 5"/>
                      <a:gd name="T30" fmla="*/ 1 w 3"/>
                      <a:gd name="T31" fmla="*/ 1 h 5"/>
                      <a:gd name="T32" fmla="*/ 0 w 3"/>
                      <a:gd name="T33" fmla="*/ 2 h 5"/>
                      <a:gd name="T34" fmla="*/ 0 w 3"/>
                      <a:gd name="T35" fmla="*/ 3 h 5"/>
                      <a:gd name="T36" fmla="*/ 0 w 3"/>
                      <a:gd name="T37" fmla="*/ 3 h 5"/>
                      <a:gd name="T38" fmla="*/ 1 w 3"/>
                      <a:gd name="T39" fmla="*/ 4 h 5"/>
                      <a:gd name="T40" fmla="*/ 1 w 3"/>
                      <a:gd name="T41" fmla="*/ 5 h 5"/>
                      <a:gd name="T42" fmla="*/ 1 w 3"/>
                      <a:gd name="T43" fmla="*/ 5 h 5"/>
                      <a:gd name="T44" fmla="*/ 2 w 3"/>
                      <a:gd name="T45" fmla="*/ 5 h 5"/>
                      <a:gd name="T46" fmla="*/ 2 w 3"/>
                      <a:gd name="T47" fmla="*/ 4 h 5"/>
                      <a:gd name="T48" fmla="*/ 3 w 3"/>
                      <a:gd name="T49" fmla="*/ 3 h 5"/>
                      <a:gd name="T50" fmla="*/ 3 w 3"/>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3"/>
                        </a:moveTo>
                        <a:cubicBezTo>
                          <a:pt x="0" y="2"/>
                          <a:pt x="0" y="1"/>
                          <a:pt x="0" y="0"/>
                        </a:cubicBezTo>
                        <a:cubicBezTo>
                          <a:pt x="0" y="0"/>
                          <a:pt x="1" y="0"/>
                          <a:pt x="1" y="0"/>
                        </a:cubicBezTo>
                        <a:cubicBezTo>
                          <a:pt x="2" y="0"/>
                          <a:pt x="2" y="0"/>
                          <a:pt x="3" y="0"/>
                        </a:cubicBezTo>
                        <a:cubicBezTo>
                          <a:pt x="3" y="1"/>
                          <a:pt x="3" y="2"/>
                          <a:pt x="3" y="3"/>
                        </a:cubicBezTo>
                        <a:cubicBezTo>
                          <a:pt x="3" y="3"/>
                          <a:pt x="3" y="4"/>
                          <a:pt x="3" y="5"/>
                        </a:cubicBezTo>
                        <a:cubicBezTo>
                          <a:pt x="2" y="5"/>
                          <a:pt x="2" y="5"/>
                          <a:pt x="1" y="5"/>
                        </a:cubicBezTo>
                        <a:cubicBezTo>
                          <a:pt x="1" y="5"/>
                          <a:pt x="0" y="5"/>
                          <a:pt x="0" y="5"/>
                        </a:cubicBezTo>
                        <a:cubicBezTo>
                          <a:pt x="0" y="4"/>
                          <a:pt x="0" y="3"/>
                          <a:pt x="0" y="3"/>
                        </a:cubicBezTo>
                        <a:close/>
                        <a:moveTo>
                          <a:pt x="3" y="3"/>
                        </a:moveTo>
                        <a:cubicBezTo>
                          <a:pt x="3" y="2"/>
                          <a:pt x="3" y="2"/>
                          <a:pt x="3" y="2"/>
                        </a:cubicBezTo>
                        <a:cubicBezTo>
                          <a:pt x="3" y="1"/>
                          <a:pt x="3" y="1"/>
                          <a:pt x="2" y="1"/>
                        </a:cubicBezTo>
                        <a:cubicBezTo>
                          <a:pt x="2" y="1"/>
                          <a:pt x="2" y="0"/>
                          <a:pt x="2" y="0"/>
                        </a:cubicBezTo>
                        <a:cubicBezTo>
                          <a:pt x="2" y="0"/>
                          <a:pt x="2" y="0"/>
                          <a:pt x="1" y="0"/>
                        </a:cubicBezTo>
                        <a:cubicBezTo>
                          <a:pt x="1" y="0"/>
                          <a:pt x="1" y="0"/>
                          <a:pt x="1" y="0"/>
                        </a:cubicBezTo>
                        <a:cubicBezTo>
                          <a:pt x="1" y="0"/>
                          <a:pt x="1" y="1"/>
                          <a:pt x="1" y="1"/>
                        </a:cubicBezTo>
                        <a:cubicBezTo>
                          <a:pt x="0" y="1"/>
                          <a:pt x="0" y="1"/>
                          <a:pt x="0" y="2"/>
                        </a:cubicBezTo>
                        <a:cubicBezTo>
                          <a:pt x="0" y="2"/>
                          <a:pt x="0" y="2"/>
                          <a:pt x="0" y="3"/>
                        </a:cubicBezTo>
                        <a:cubicBezTo>
                          <a:pt x="0" y="3"/>
                          <a:pt x="0" y="3"/>
                          <a:pt x="0" y="3"/>
                        </a:cubicBezTo>
                        <a:cubicBezTo>
                          <a:pt x="0" y="4"/>
                          <a:pt x="0" y="4"/>
                          <a:pt x="1" y="4"/>
                        </a:cubicBezTo>
                        <a:cubicBezTo>
                          <a:pt x="1" y="4"/>
                          <a:pt x="1" y="5"/>
                          <a:pt x="1" y="5"/>
                        </a:cubicBezTo>
                        <a:cubicBezTo>
                          <a:pt x="1" y="5"/>
                          <a:pt x="1" y="5"/>
                          <a:pt x="1" y="5"/>
                        </a:cubicBezTo>
                        <a:cubicBezTo>
                          <a:pt x="2" y="5"/>
                          <a:pt x="2" y="5"/>
                          <a:pt x="2" y="5"/>
                        </a:cubicBezTo>
                        <a:cubicBezTo>
                          <a:pt x="2" y="5"/>
                          <a:pt x="2" y="4"/>
                          <a:pt x="2"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44" name="Freeform 30">
                    <a:extLst>
                      <a:ext uri="{FF2B5EF4-FFF2-40B4-BE49-F238E27FC236}">
                        <a16:creationId xmlns:a16="http://schemas.microsoft.com/office/drawing/2014/main" id="{E2509D41-52CD-4594-B5AE-E2DA86DC4A5A}"/>
                      </a:ext>
                    </a:extLst>
                  </p:cNvPr>
                  <p:cNvSpPr>
                    <a:spLocks/>
                  </p:cNvSpPr>
                  <p:nvPr/>
                </p:nvSpPr>
                <p:spPr bwMode="auto">
                  <a:xfrm>
                    <a:off x="1157288" y="2033587"/>
                    <a:ext cx="6350" cy="19050"/>
                  </a:xfrm>
                  <a:custGeom>
                    <a:avLst/>
                    <a:gdLst>
                      <a:gd name="T0" fmla="*/ 0 w 2"/>
                      <a:gd name="T1" fmla="*/ 1 h 5"/>
                      <a:gd name="T2" fmla="*/ 0 w 2"/>
                      <a:gd name="T3" fmla="*/ 0 h 5"/>
                      <a:gd name="T4" fmla="*/ 1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0" y="0"/>
                        </a:cubicBezTo>
                        <a:cubicBezTo>
                          <a:pt x="1" y="0"/>
                          <a:pt x="1" y="0"/>
                          <a:pt x="1"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45" name="Freeform 31">
                    <a:extLst>
                      <a:ext uri="{FF2B5EF4-FFF2-40B4-BE49-F238E27FC236}">
                        <a16:creationId xmlns:a16="http://schemas.microsoft.com/office/drawing/2014/main" id="{19AF3356-EE8E-41C8-B679-BC581EA0E4B6}"/>
                      </a:ext>
                    </a:extLst>
                  </p:cNvPr>
                  <p:cNvSpPr>
                    <a:spLocks noEditPoints="1"/>
                  </p:cNvSpPr>
                  <p:nvPr/>
                </p:nvSpPr>
                <p:spPr bwMode="auto">
                  <a:xfrm>
                    <a:off x="1171576" y="2033587"/>
                    <a:ext cx="11112" cy="19050"/>
                  </a:xfrm>
                  <a:custGeom>
                    <a:avLst/>
                    <a:gdLst>
                      <a:gd name="T0" fmla="*/ 0 w 3"/>
                      <a:gd name="T1" fmla="*/ 3 h 5"/>
                      <a:gd name="T2" fmla="*/ 0 w 3"/>
                      <a:gd name="T3" fmla="*/ 0 h 5"/>
                      <a:gd name="T4" fmla="*/ 2 w 3"/>
                      <a:gd name="T5" fmla="*/ 0 h 5"/>
                      <a:gd name="T6" fmla="*/ 3 w 3"/>
                      <a:gd name="T7" fmla="*/ 0 h 5"/>
                      <a:gd name="T8" fmla="*/ 3 w 3"/>
                      <a:gd name="T9" fmla="*/ 3 h 5"/>
                      <a:gd name="T10" fmla="*/ 3 w 3"/>
                      <a:gd name="T11" fmla="*/ 5 h 5"/>
                      <a:gd name="T12" fmla="*/ 2 w 3"/>
                      <a:gd name="T13" fmla="*/ 5 h 5"/>
                      <a:gd name="T14" fmla="*/ 0 w 3"/>
                      <a:gd name="T15" fmla="*/ 5 h 5"/>
                      <a:gd name="T16" fmla="*/ 0 w 3"/>
                      <a:gd name="T17" fmla="*/ 3 h 5"/>
                      <a:gd name="T18" fmla="*/ 3 w 3"/>
                      <a:gd name="T19" fmla="*/ 3 h 5"/>
                      <a:gd name="T20" fmla="*/ 3 w 3"/>
                      <a:gd name="T21" fmla="*/ 2 h 5"/>
                      <a:gd name="T22" fmla="*/ 3 w 3"/>
                      <a:gd name="T23" fmla="*/ 1 h 5"/>
                      <a:gd name="T24" fmla="*/ 2 w 3"/>
                      <a:gd name="T25" fmla="*/ 0 h 5"/>
                      <a:gd name="T26" fmla="*/ 2 w 3"/>
                      <a:gd name="T27" fmla="*/ 0 h 5"/>
                      <a:gd name="T28" fmla="*/ 1 w 3"/>
                      <a:gd name="T29" fmla="*/ 0 h 5"/>
                      <a:gd name="T30" fmla="*/ 1 w 3"/>
                      <a:gd name="T31" fmla="*/ 1 h 5"/>
                      <a:gd name="T32" fmla="*/ 0 w 3"/>
                      <a:gd name="T33" fmla="*/ 2 h 5"/>
                      <a:gd name="T34" fmla="*/ 0 w 3"/>
                      <a:gd name="T35" fmla="*/ 3 h 5"/>
                      <a:gd name="T36" fmla="*/ 0 w 3"/>
                      <a:gd name="T37" fmla="*/ 3 h 5"/>
                      <a:gd name="T38" fmla="*/ 1 w 3"/>
                      <a:gd name="T39" fmla="*/ 4 h 5"/>
                      <a:gd name="T40" fmla="*/ 1 w 3"/>
                      <a:gd name="T41" fmla="*/ 5 h 5"/>
                      <a:gd name="T42" fmla="*/ 2 w 3"/>
                      <a:gd name="T43" fmla="*/ 5 h 5"/>
                      <a:gd name="T44" fmla="*/ 2 w 3"/>
                      <a:gd name="T45" fmla="*/ 5 h 5"/>
                      <a:gd name="T46" fmla="*/ 3 w 3"/>
                      <a:gd name="T47" fmla="*/ 4 h 5"/>
                      <a:gd name="T48" fmla="*/ 3 w 3"/>
                      <a:gd name="T49" fmla="*/ 3 h 5"/>
                      <a:gd name="T50" fmla="*/ 3 w 3"/>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3"/>
                        </a:moveTo>
                        <a:cubicBezTo>
                          <a:pt x="0" y="2"/>
                          <a:pt x="0" y="1"/>
                          <a:pt x="0" y="0"/>
                        </a:cubicBezTo>
                        <a:cubicBezTo>
                          <a:pt x="1" y="0"/>
                          <a:pt x="1" y="0"/>
                          <a:pt x="2" y="0"/>
                        </a:cubicBezTo>
                        <a:cubicBezTo>
                          <a:pt x="2" y="0"/>
                          <a:pt x="3" y="0"/>
                          <a:pt x="3" y="0"/>
                        </a:cubicBezTo>
                        <a:cubicBezTo>
                          <a:pt x="3" y="1"/>
                          <a:pt x="3" y="2"/>
                          <a:pt x="3" y="3"/>
                        </a:cubicBezTo>
                        <a:cubicBezTo>
                          <a:pt x="3"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2" y="1"/>
                          <a:pt x="2" y="0"/>
                          <a:pt x="2" y="0"/>
                        </a:cubicBezTo>
                        <a:cubicBezTo>
                          <a:pt x="2" y="0"/>
                          <a:pt x="2" y="0"/>
                          <a:pt x="2" y="0"/>
                        </a:cubicBezTo>
                        <a:cubicBezTo>
                          <a:pt x="1" y="0"/>
                          <a:pt x="1" y="0"/>
                          <a:pt x="1" y="0"/>
                        </a:cubicBezTo>
                        <a:cubicBezTo>
                          <a:pt x="1" y="0"/>
                          <a:pt x="1" y="1"/>
                          <a:pt x="1" y="1"/>
                        </a:cubicBezTo>
                        <a:cubicBezTo>
                          <a:pt x="1" y="1"/>
                          <a:pt x="0" y="1"/>
                          <a:pt x="0" y="2"/>
                        </a:cubicBezTo>
                        <a:cubicBezTo>
                          <a:pt x="0" y="2"/>
                          <a:pt x="0" y="2"/>
                          <a:pt x="0" y="3"/>
                        </a:cubicBezTo>
                        <a:cubicBezTo>
                          <a:pt x="0" y="3"/>
                          <a:pt x="0" y="3"/>
                          <a:pt x="0" y="3"/>
                        </a:cubicBezTo>
                        <a:cubicBezTo>
                          <a:pt x="0" y="4"/>
                          <a:pt x="1" y="4"/>
                          <a:pt x="1" y="4"/>
                        </a:cubicBezTo>
                        <a:cubicBezTo>
                          <a:pt x="1" y="4"/>
                          <a:pt x="1" y="5"/>
                          <a:pt x="1" y="5"/>
                        </a:cubicBezTo>
                        <a:cubicBezTo>
                          <a:pt x="1" y="5"/>
                          <a:pt x="1" y="5"/>
                          <a:pt x="2" y="5"/>
                        </a:cubicBezTo>
                        <a:cubicBezTo>
                          <a:pt x="2" y="5"/>
                          <a:pt x="2" y="5"/>
                          <a:pt x="2" y="5"/>
                        </a:cubicBezTo>
                        <a:cubicBezTo>
                          <a:pt x="2" y="5"/>
                          <a:pt x="2"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46" name="Freeform 32">
                    <a:extLst>
                      <a:ext uri="{FF2B5EF4-FFF2-40B4-BE49-F238E27FC236}">
                        <a16:creationId xmlns:a16="http://schemas.microsoft.com/office/drawing/2014/main" id="{AACA34AA-D4D4-4173-B09B-2396172C18A1}"/>
                      </a:ext>
                    </a:extLst>
                  </p:cNvPr>
                  <p:cNvSpPr>
                    <a:spLocks/>
                  </p:cNvSpPr>
                  <p:nvPr/>
                </p:nvSpPr>
                <p:spPr bwMode="auto">
                  <a:xfrm>
                    <a:off x="1190626" y="2033587"/>
                    <a:ext cx="7937" cy="19050"/>
                  </a:xfrm>
                  <a:custGeom>
                    <a:avLst/>
                    <a:gdLst>
                      <a:gd name="T0" fmla="*/ 0 w 2"/>
                      <a:gd name="T1" fmla="*/ 1 h 5"/>
                      <a:gd name="T2" fmla="*/ 1 w 2"/>
                      <a:gd name="T3" fmla="*/ 0 h 5"/>
                      <a:gd name="T4" fmla="*/ 1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1" y="0"/>
                        </a:cubicBezTo>
                        <a:cubicBezTo>
                          <a:pt x="1" y="0"/>
                          <a:pt x="1" y="0"/>
                          <a:pt x="1"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1"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47" name="Freeform 33">
                    <a:extLst>
                      <a:ext uri="{FF2B5EF4-FFF2-40B4-BE49-F238E27FC236}">
                        <a16:creationId xmlns:a16="http://schemas.microsoft.com/office/drawing/2014/main" id="{D65F089E-9E9E-46F2-A851-47B3D0011804}"/>
                      </a:ext>
                    </a:extLst>
                  </p:cNvPr>
                  <p:cNvSpPr>
                    <a:spLocks noEditPoints="1"/>
                  </p:cNvSpPr>
                  <p:nvPr/>
                </p:nvSpPr>
                <p:spPr bwMode="auto">
                  <a:xfrm>
                    <a:off x="1204913" y="2033587"/>
                    <a:ext cx="15875" cy="19050"/>
                  </a:xfrm>
                  <a:custGeom>
                    <a:avLst/>
                    <a:gdLst>
                      <a:gd name="T0" fmla="*/ 0 w 4"/>
                      <a:gd name="T1" fmla="*/ 3 h 5"/>
                      <a:gd name="T2" fmla="*/ 0 w 4"/>
                      <a:gd name="T3" fmla="*/ 0 h 5"/>
                      <a:gd name="T4" fmla="*/ 2 w 4"/>
                      <a:gd name="T5" fmla="*/ 0 h 5"/>
                      <a:gd name="T6" fmla="*/ 3 w 4"/>
                      <a:gd name="T7" fmla="*/ 0 h 5"/>
                      <a:gd name="T8" fmla="*/ 4 w 4"/>
                      <a:gd name="T9" fmla="*/ 3 h 5"/>
                      <a:gd name="T10" fmla="*/ 3 w 4"/>
                      <a:gd name="T11" fmla="*/ 5 h 5"/>
                      <a:gd name="T12" fmla="*/ 2 w 4"/>
                      <a:gd name="T13" fmla="*/ 5 h 5"/>
                      <a:gd name="T14" fmla="*/ 0 w 4"/>
                      <a:gd name="T15" fmla="*/ 5 h 5"/>
                      <a:gd name="T16" fmla="*/ 0 w 4"/>
                      <a:gd name="T17" fmla="*/ 3 h 5"/>
                      <a:gd name="T18" fmla="*/ 3 w 4"/>
                      <a:gd name="T19" fmla="*/ 3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0" y="0"/>
                        </a:cubicBezTo>
                        <a:cubicBezTo>
                          <a:pt x="1" y="0"/>
                          <a:pt x="1" y="0"/>
                          <a:pt x="2" y="0"/>
                        </a:cubicBezTo>
                        <a:cubicBezTo>
                          <a:pt x="2" y="0"/>
                          <a:pt x="3" y="0"/>
                          <a:pt x="3" y="0"/>
                        </a:cubicBezTo>
                        <a:cubicBezTo>
                          <a:pt x="3" y="1"/>
                          <a:pt x="4" y="2"/>
                          <a:pt x="4" y="3"/>
                        </a:cubicBezTo>
                        <a:cubicBezTo>
                          <a:pt x="4"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3" y="1"/>
                          <a:pt x="2" y="0"/>
                          <a:pt x="2" y="0"/>
                        </a:cubicBezTo>
                        <a:cubicBezTo>
                          <a:pt x="2" y="0"/>
                          <a:pt x="2" y="0"/>
                          <a:pt x="2" y="0"/>
                        </a:cubicBezTo>
                        <a:cubicBezTo>
                          <a:pt x="2" y="0"/>
                          <a:pt x="1"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2"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48" name="Freeform 34">
                    <a:extLst>
                      <a:ext uri="{FF2B5EF4-FFF2-40B4-BE49-F238E27FC236}">
                        <a16:creationId xmlns:a16="http://schemas.microsoft.com/office/drawing/2014/main" id="{2368072F-0255-4996-A850-0479F5FC80CA}"/>
                      </a:ext>
                    </a:extLst>
                  </p:cNvPr>
                  <p:cNvSpPr>
                    <a:spLocks noEditPoints="1"/>
                  </p:cNvSpPr>
                  <p:nvPr/>
                </p:nvSpPr>
                <p:spPr bwMode="auto">
                  <a:xfrm>
                    <a:off x="1223963" y="2033587"/>
                    <a:ext cx="11112" cy="19050"/>
                  </a:xfrm>
                  <a:custGeom>
                    <a:avLst/>
                    <a:gdLst>
                      <a:gd name="T0" fmla="*/ 0 w 3"/>
                      <a:gd name="T1" fmla="*/ 3 h 5"/>
                      <a:gd name="T2" fmla="*/ 0 w 3"/>
                      <a:gd name="T3" fmla="*/ 0 h 5"/>
                      <a:gd name="T4" fmla="*/ 1 w 3"/>
                      <a:gd name="T5" fmla="*/ 0 h 5"/>
                      <a:gd name="T6" fmla="*/ 3 w 3"/>
                      <a:gd name="T7" fmla="*/ 0 h 5"/>
                      <a:gd name="T8" fmla="*/ 3 w 3"/>
                      <a:gd name="T9" fmla="*/ 3 h 5"/>
                      <a:gd name="T10" fmla="*/ 3 w 3"/>
                      <a:gd name="T11" fmla="*/ 5 h 5"/>
                      <a:gd name="T12" fmla="*/ 1 w 3"/>
                      <a:gd name="T13" fmla="*/ 5 h 5"/>
                      <a:gd name="T14" fmla="*/ 0 w 3"/>
                      <a:gd name="T15" fmla="*/ 5 h 5"/>
                      <a:gd name="T16" fmla="*/ 0 w 3"/>
                      <a:gd name="T17" fmla="*/ 3 h 5"/>
                      <a:gd name="T18" fmla="*/ 3 w 3"/>
                      <a:gd name="T19" fmla="*/ 3 h 5"/>
                      <a:gd name="T20" fmla="*/ 2 w 3"/>
                      <a:gd name="T21" fmla="*/ 2 h 5"/>
                      <a:gd name="T22" fmla="*/ 2 w 3"/>
                      <a:gd name="T23" fmla="*/ 1 h 5"/>
                      <a:gd name="T24" fmla="*/ 2 w 3"/>
                      <a:gd name="T25" fmla="*/ 0 h 5"/>
                      <a:gd name="T26" fmla="*/ 1 w 3"/>
                      <a:gd name="T27" fmla="*/ 0 h 5"/>
                      <a:gd name="T28" fmla="*/ 1 w 3"/>
                      <a:gd name="T29" fmla="*/ 0 h 5"/>
                      <a:gd name="T30" fmla="*/ 0 w 3"/>
                      <a:gd name="T31" fmla="*/ 1 h 5"/>
                      <a:gd name="T32" fmla="*/ 0 w 3"/>
                      <a:gd name="T33" fmla="*/ 2 h 5"/>
                      <a:gd name="T34" fmla="*/ 0 w 3"/>
                      <a:gd name="T35" fmla="*/ 3 h 5"/>
                      <a:gd name="T36" fmla="*/ 0 w 3"/>
                      <a:gd name="T37" fmla="*/ 3 h 5"/>
                      <a:gd name="T38" fmla="*/ 0 w 3"/>
                      <a:gd name="T39" fmla="*/ 4 h 5"/>
                      <a:gd name="T40" fmla="*/ 1 w 3"/>
                      <a:gd name="T41" fmla="*/ 5 h 5"/>
                      <a:gd name="T42" fmla="*/ 1 w 3"/>
                      <a:gd name="T43" fmla="*/ 5 h 5"/>
                      <a:gd name="T44" fmla="*/ 2 w 3"/>
                      <a:gd name="T45" fmla="*/ 5 h 5"/>
                      <a:gd name="T46" fmla="*/ 2 w 3"/>
                      <a:gd name="T47" fmla="*/ 4 h 5"/>
                      <a:gd name="T48" fmla="*/ 2 w 3"/>
                      <a:gd name="T49" fmla="*/ 3 h 5"/>
                      <a:gd name="T50" fmla="*/ 3 w 3"/>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3"/>
                        </a:moveTo>
                        <a:cubicBezTo>
                          <a:pt x="0" y="2"/>
                          <a:pt x="0" y="1"/>
                          <a:pt x="0" y="0"/>
                        </a:cubicBezTo>
                        <a:cubicBezTo>
                          <a:pt x="0" y="0"/>
                          <a:pt x="1" y="0"/>
                          <a:pt x="1" y="0"/>
                        </a:cubicBezTo>
                        <a:cubicBezTo>
                          <a:pt x="2" y="0"/>
                          <a:pt x="2" y="0"/>
                          <a:pt x="3" y="0"/>
                        </a:cubicBezTo>
                        <a:cubicBezTo>
                          <a:pt x="3" y="1"/>
                          <a:pt x="3" y="2"/>
                          <a:pt x="3" y="3"/>
                        </a:cubicBezTo>
                        <a:cubicBezTo>
                          <a:pt x="3" y="3"/>
                          <a:pt x="3" y="4"/>
                          <a:pt x="3" y="5"/>
                        </a:cubicBezTo>
                        <a:cubicBezTo>
                          <a:pt x="2" y="5"/>
                          <a:pt x="2" y="5"/>
                          <a:pt x="1" y="5"/>
                        </a:cubicBezTo>
                        <a:cubicBezTo>
                          <a:pt x="1" y="5"/>
                          <a:pt x="0" y="5"/>
                          <a:pt x="0" y="5"/>
                        </a:cubicBezTo>
                        <a:cubicBezTo>
                          <a:pt x="0" y="4"/>
                          <a:pt x="0" y="3"/>
                          <a:pt x="0" y="3"/>
                        </a:cubicBezTo>
                        <a:close/>
                        <a:moveTo>
                          <a:pt x="3" y="3"/>
                        </a:moveTo>
                        <a:cubicBezTo>
                          <a:pt x="3" y="2"/>
                          <a:pt x="3" y="2"/>
                          <a:pt x="2" y="2"/>
                        </a:cubicBezTo>
                        <a:cubicBezTo>
                          <a:pt x="2" y="1"/>
                          <a:pt x="2" y="1"/>
                          <a:pt x="2" y="1"/>
                        </a:cubicBezTo>
                        <a:cubicBezTo>
                          <a:pt x="2" y="1"/>
                          <a:pt x="2" y="0"/>
                          <a:pt x="2" y="0"/>
                        </a:cubicBezTo>
                        <a:cubicBezTo>
                          <a:pt x="2" y="0"/>
                          <a:pt x="2" y="0"/>
                          <a:pt x="1" y="0"/>
                        </a:cubicBezTo>
                        <a:cubicBezTo>
                          <a:pt x="1" y="0"/>
                          <a:pt x="1" y="0"/>
                          <a:pt x="1" y="0"/>
                        </a:cubicBezTo>
                        <a:cubicBezTo>
                          <a:pt x="1" y="0"/>
                          <a:pt x="0" y="1"/>
                          <a:pt x="0" y="1"/>
                        </a:cubicBezTo>
                        <a:cubicBezTo>
                          <a:pt x="0" y="1"/>
                          <a:pt x="0" y="1"/>
                          <a:pt x="0" y="2"/>
                        </a:cubicBezTo>
                        <a:cubicBezTo>
                          <a:pt x="0" y="2"/>
                          <a:pt x="0" y="2"/>
                          <a:pt x="0" y="3"/>
                        </a:cubicBezTo>
                        <a:cubicBezTo>
                          <a:pt x="0" y="3"/>
                          <a:pt x="0" y="3"/>
                          <a:pt x="0" y="3"/>
                        </a:cubicBezTo>
                        <a:cubicBezTo>
                          <a:pt x="0" y="4"/>
                          <a:pt x="0" y="4"/>
                          <a:pt x="0" y="4"/>
                        </a:cubicBezTo>
                        <a:cubicBezTo>
                          <a:pt x="0" y="4"/>
                          <a:pt x="1" y="5"/>
                          <a:pt x="1" y="5"/>
                        </a:cubicBezTo>
                        <a:cubicBezTo>
                          <a:pt x="1" y="5"/>
                          <a:pt x="1" y="5"/>
                          <a:pt x="1" y="5"/>
                        </a:cubicBezTo>
                        <a:cubicBezTo>
                          <a:pt x="2" y="5"/>
                          <a:pt x="2" y="5"/>
                          <a:pt x="2" y="5"/>
                        </a:cubicBezTo>
                        <a:cubicBezTo>
                          <a:pt x="2" y="5"/>
                          <a:pt x="2" y="4"/>
                          <a:pt x="2" y="4"/>
                        </a:cubicBezTo>
                        <a:cubicBezTo>
                          <a:pt x="2" y="4"/>
                          <a:pt x="2" y="4"/>
                          <a:pt x="2"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49" name="Freeform 35">
                    <a:extLst>
                      <a:ext uri="{FF2B5EF4-FFF2-40B4-BE49-F238E27FC236}">
                        <a16:creationId xmlns:a16="http://schemas.microsoft.com/office/drawing/2014/main" id="{5041F958-D39B-4D20-B3EA-3374BFD48563}"/>
                      </a:ext>
                    </a:extLst>
                  </p:cNvPr>
                  <p:cNvSpPr>
                    <a:spLocks/>
                  </p:cNvSpPr>
                  <p:nvPr/>
                </p:nvSpPr>
                <p:spPr bwMode="auto">
                  <a:xfrm>
                    <a:off x="1239838" y="2033587"/>
                    <a:ext cx="6350" cy="19050"/>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1 h 5"/>
                      <a:gd name="T14" fmla="*/ 2 w 2"/>
                      <a:gd name="T15" fmla="*/ 1 h 5"/>
                      <a:gd name="T16" fmla="*/ 1 w 2"/>
                      <a:gd name="T17" fmla="*/ 1 h 5"/>
                      <a:gd name="T18" fmla="*/ 1 w 2"/>
                      <a:gd name="T19" fmla="*/ 1 h 5"/>
                      <a:gd name="T20" fmla="*/ 1 w 2"/>
                      <a:gd name="T21" fmla="*/ 1 h 5"/>
                      <a:gd name="T22" fmla="*/ 0 w 2"/>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5">
                        <a:moveTo>
                          <a:pt x="0" y="1"/>
                        </a:moveTo>
                        <a:cubicBezTo>
                          <a:pt x="1" y="1"/>
                          <a:pt x="1" y="1"/>
                          <a:pt x="1" y="0"/>
                        </a:cubicBezTo>
                        <a:cubicBezTo>
                          <a:pt x="2" y="0"/>
                          <a:pt x="2" y="0"/>
                          <a:pt x="2" y="0"/>
                        </a:cubicBezTo>
                        <a:cubicBezTo>
                          <a:pt x="2" y="0"/>
                          <a:pt x="2" y="0"/>
                          <a:pt x="2" y="0"/>
                        </a:cubicBezTo>
                        <a:cubicBezTo>
                          <a:pt x="2" y="5"/>
                          <a:pt x="2" y="5"/>
                          <a:pt x="2" y="5"/>
                        </a:cubicBezTo>
                        <a:cubicBezTo>
                          <a:pt x="2" y="5"/>
                          <a:pt x="2" y="5"/>
                          <a:pt x="2" y="5"/>
                        </a:cubicBezTo>
                        <a:cubicBezTo>
                          <a:pt x="2" y="1"/>
                          <a:pt x="2" y="1"/>
                          <a:pt x="2" y="1"/>
                        </a:cubicBezTo>
                        <a:cubicBezTo>
                          <a:pt x="2" y="1"/>
                          <a:pt x="2" y="1"/>
                          <a:pt x="2" y="1"/>
                        </a:cubicBezTo>
                        <a:cubicBezTo>
                          <a:pt x="2" y="1"/>
                          <a:pt x="2" y="1"/>
                          <a:pt x="1" y="1"/>
                        </a:cubicBezTo>
                        <a:cubicBezTo>
                          <a:pt x="1" y="1"/>
                          <a:pt x="1" y="1"/>
                          <a:pt x="1" y="1"/>
                        </a:cubicBezTo>
                        <a:cubicBezTo>
                          <a:pt x="1" y="1"/>
                          <a:pt x="1" y="1"/>
                          <a:pt x="1" y="1"/>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50" name="Freeform 36">
                    <a:extLst>
                      <a:ext uri="{FF2B5EF4-FFF2-40B4-BE49-F238E27FC236}">
                        <a16:creationId xmlns:a16="http://schemas.microsoft.com/office/drawing/2014/main" id="{89691EA4-9BC3-4B1F-80D7-8E70D413FF2C}"/>
                      </a:ext>
                    </a:extLst>
                  </p:cNvPr>
                  <p:cNvSpPr>
                    <a:spLocks/>
                  </p:cNvSpPr>
                  <p:nvPr/>
                </p:nvSpPr>
                <p:spPr bwMode="auto">
                  <a:xfrm>
                    <a:off x="1258888" y="2033587"/>
                    <a:ext cx="6350" cy="19050"/>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1 h 5"/>
                      <a:gd name="T14" fmla="*/ 1 w 2"/>
                      <a:gd name="T15" fmla="*/ 1 h 5"/>
                      <a:gd name="T16" fmla="*/ 1 w 2"/>
                      <a:gd name="T17" fmla="*/ 1 h 5"/>
                      <a:gd name="T18" fmla="*/ 1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2" y="5"/>
                          <a:pt x="2" y="5"/>
                          <a:pt x="2" y="5"/>
                        </a:cubicBezTo>
                        <a:cubicBezTo>
                          <a:pt x="2" y="1"/>
                          <a:pt x="2" y="1"/>
                          <a:pt x="2" y="1"/>
                        </a:cubicBezTo>
                        <a:cubicBezTo>
                          <a:pt x="1" y="1"/>
                          <a:pt x="1" y="1"/>
                          <a:pt x="1" y="1"/>
                        </a:cubicBezTo>
                        <a:cubicBezTo>
                          <a:pt x="1" y="1"/>
                          <a:pt x="1" y="1"/>
                          <a:pt x="1" y="1"/>
                        </a:cubicBezTo>
                        <a:cubicBezTo>
                          <a:pt x="1" y="1"/>
                          <a:pt x="1" y="1"/>
                          <a:pt x="1"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51" name="Freeform 37">
                    <a:extLst>
                      <a:ext uri="{FF2B5EF4-FFF2-40B4-BE49-F238E27FC236}">
                        <a16:creationId xmlns:a16="http://schemas.microsoft.com/office/drawing/2014/main" id="{6A81EC50-82D4-4502-BBA5-92602B8AA9DD}"/>
                      </a:ext>
                    </a:extLst>
                  </p:cNvPr>
                  <p:cNvSpPr>
                    <a:spLocks noEditPoints="1"/>
                  </p:cNvSpPr>
                  <p:nvPr/>
                </p:nvSpPr>
                <p:spPr bwMode="auto">
                  <a:xfrm>
                    <a:off x="1273176" y="2033587"/>
                    <a:ext cx="15875" cy="19050"/>
                  </a:xfrm>
                  <a:custGeom>
                    <a:avLst/>
                    <a:gdLst>
                      <a:gd name="T0" fmla="*/ 0 w 4"/>
                      <a:gd name="T1" fmla="*/ 3 h 5"/>
                      <a:gd name="T2" fmla="*/ 1 w 4"/>
                      <a:gd name="T3" fmla="*/ 0 h 5"/>
                      <a:gd name="T4" fmla="*/ 2 w 4"/>
                      <a:gd name="T5" fmla="*/ 0 h 5"/>
                      <a:gd name="T6" fmla="*/ 3 w 4"/>
                      <a:gd name="T7" fmla="*/ 0 h 5"/>
                      <a:gd name="T8" fmla="*/ 4 w 4"/>
                      <a:gd name="T9" fmla="*/ 3 h 5"/>
                      <a:gd name="T10" fmla="*/ 3 w 4"/>
                      <a:gd name="T11" fmla="*/ 5 h 5"/>
                      <a:gd name="T12" fmla="*/ 2 w 4"/>
                      <a:gd name="T13" fmla="*/ 5 h 5"/>
                      <a:gd name="T14" fmla="*/ 1 w 4"/>
                      <a:gd name="T15" fmla="*/ 5 h 5"/>
                      <a:gd name="T16" fmla="*/ 0 w 4"/>
                      <a:gd name="T17" fmla="*/ 3 h 5"/>
                      <a:gd name="T18" fmla="*/ 3 w 4"/>
                      <a:gd name="T19" fmla="*/ 3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1" y="0"/>
                        </a:cubicBezTo>
                        <a:cubicBezTo>
                          <a:pt x="1" y="0"/>
                          <a:pt x="1" y="0"/>
                          <a:pt x="2" y="0"/>
                        </a:cubicBezTo>
                        <a:cubicBezTo>
                          <a:pt x="3" y="0"/>
                          <a:pt x="3" y="0"/>
                          <a:pt x="3" y="0"/>
                        </a:cubicBezTo>
                        <a:cubicBezTo>
                          <a:pt x="4" y="1"/>
                          <a:pt x="4" y="2"/>
                          <a:pt x="4" y="3"/>
                        </a:cubicBezTo>
                        <a:cubicBezTo>
                          <a:pt x="4" y="3"/>
                          <a:pt x="4" y="4"/>
                          <a:pt x="3" y="5"/>
                        </a:cubicBezTo>
                        <a:cubicBezTo>
                          <a:pt x="3" y="5"/>
                          <a:pt x="3" y="5"/>
                          <a:pt x="2" y="5"/>
                        </a:cubicBezTo>
                        <a:cubicBezTo>
                          <a:pt x="1" y="5"/>
                          <a:pt x="1" y="5"/>
                          <a:pt x="1" y="5"/>
                        </a:cubicBezTo>
                        <a:cubicBezTo>
                          <a:pt x="0" y="4"/>
                          <a:pt x="0" y="3"/>
                          <a:pt x="0" y="3"/>
                        </a:cubicBezTo>
                        <a:close/>
                        <a:moveTo>
                          <a:pt x="3" y="3"/>
                        </a:moveTo>
                        <a:cubicBezTo>
                          <a:pt x="3" y="2"/>
                          <a:pt x="3" y="2"/>
                          <a:pt x="3" y="2"/>
                        </a:cubicBezTo>
                        <a:cubicBezTo>
                          <a:pt x="3" y="1"/>
                          <a:pt x="3" y="1"/>
                          <a:pt x="3" y="1"/>
                        </a:cubicBezTo>
                        <a:cubicBezTo>
                          <a:pt x="3" y="1"/>
                          <a:pt x="3" y="0"/>
                          <a:pt x="3" y="0"/>
                        </a:cubicBezTo>
                        <a:cubicBezTo>
                          <a:pt x="2" y="0"/>
                          <a:pt x="2" y="0"/>
                          <a:pt x="2" y="0"/>
                        </a:cubicBezTo>
                        <a:cubicBezTo>
                          <a:pt x="2" y="0"/>
                          <a:pt x="2"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2" y="5"/>
                          <a:pt x="2" y="5"/>
                          <a:pt x="2" y="5"/>
                        </a:cubicBezTo>
                        <a:cubicBezTo>
                          <a:pt x="2" y="5"/>
                          <a:pt x="2" y="5"/>
                          <a:pt x="3"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52" name="Freeform 38">
                    <a:extLst>
                      <a:ext uri="{FF2B5EF4-FFF2-40B4-BE49-F238E27FC236}">
                        <a16:creationId xmlns:a16="http://schemas.microsoft.com/office/drawing/2014/main" id="{97B5DC9F-19F9-4501-83EF-C89CEAC500FD}"/>
                      </a:ext>
                    </a:extLst>
                  </p:cNvPr>
                  <p:cNvSpPr>
                    <a:spLocks noEditPoints="1"/>
                  </p:cNvSpPr>
                  <p:nvPr/>
                </p:nvSpPr>
                <p:spPr bwMode="auto">
                  <a:xfrm>
                    <a:off x="912813" y="2068512"/>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2 h 6"/>
                      <a:gd name="T24" fmla="*/ 3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3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1" y="1"/>
                        </a:cubicBezTo>
                        <a:cubicBezTo>
                          <a:pt x="1" y="1"/>
                          <a:pt x="2" y="0"/>
                          <a:pt x="2" y="0"/>
                        </a:cubicBezTo>
                        <a:cubicBezTo>
                          <a:pt x="3" y="0"/>
                          <a:pt x="3" y="1"/>
                          <a:pt x="3" y="1"/>
                        </a:cubicBezTo>
                        <a:cubicBezTo>
                          <a:pt x="4" y="2"/>
                          <a:pt x="4" y="2"/>
                          <a:pt x="4" y="3"/>
                        </a:cubicBezTo>
                        <a:cubicBezTo>
                          <a:pt x="4" y="4"/>
                          <a:pt x="4" y="5"/>
                          <a:pt x="3" y="5"/>
                        </a:cubicBezTo>
                        <a:cubicBezTo>
                          <a:pt x="3" y="6"/>
                          <a:pt x="3" y="6"/>
                          <a:pt x="2" y="6"/>
                        </a:cubicBezTo>
                        <a:cubicBezTo>
                          <a:pt x="2" y="6"/>
                          <a:pt x="1" y="6"/>
                          <a:pt x="1" y="5"/>
                        </a:cubicBezTo>
                        <a:cubicBezTo>
                          <a:pt x="0" y="5"/>
                          <a:pt x="0" y="4"/>
                          <a:pt x="0" y="3"/>
                        </a:cubicBezTo>
                        <a:close/>
                        <a:moveTo>
                          <a:pt x="3" y="3"/>
                        </a:moveTo>
                        <a:cubicBezTo>
                          <a:pt x="3" y="3"/>
                          <a:pt x="3" y="3"/>
                          <a:pt x="3" y="2"/>
                        </a:cubicBezTo>
                        <a:cubicBezTo>
                          <a:pt x="3" y="2"/>
                          <a:pt x="3" y="2"/>
                          <a:pt x="3" y="2"/>
                        </a:cubicBezTo>
                        <a:cubicBezTo>
                          <a:pt x="3" y="1"/>
                          <a:pt x="3" y="1"/>
                          <a:pt x="3" y="1"/>
                        </a:cubicBezTo>
                        <a:cubicBezTo>
                          <a:pt x="3" y="1"/>
                          <a:pt x="2" y="1"/>
                          <a:pt x="2" y="1"/>
                        </a:cubicBezTo>
                        <a:cubicBezTo>
                          <a:pt x="2" y="1"/>
                          <a:pt x="2"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2" y="6"/>
                          <a:pt x="2" y="6"/>
                          <a:pt x="2" y="6"/>
                        </a:cubicBezTo>
                        <a:cubicBezTo>
                          <a:pt x="2" y="6"/>
                          <a:pt x="3" y="6"/>
                          <a:pt x="3"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53" name="Freeform 39">
                    <a:extLst>
                      <a:ext uri="{FF2B5EF4-FFF2-40B4-BE49-F238E27FC236}">
                        <a16:creationId xmlns:a16="http://schemas.microsoft.com/office/drawing/2014/main" id="{80FCD359-179E-4609-A2E7-F4E76782E182}"/>
                      </a:ext>
                    </a:extLst>
                  </p:cNvPr>
                  <p:cNvSpPr>
                    <a:spLocks noEditPoints="1"/>
                  </p:cNvSpPr>
                  <p:nvPr/>
                </p:nvSpPr>
                <p:spPr bwMode="auto">
                  <a:xfrm>
                    <a:off x="931863" y="206851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2 h 6"/>
                      <a:gd name="T24" fmla="*/ 2 w 3"/>
                      <a:gd name="T25" fmla="*/ 1 h 6"/>
                      <a:gd name="T26" fmla="*/ 2 w 3"/>
                      <a:gd name="T27" fmla="*/ 1 h 6"/>
                      <a:gd name="T28" fmla="*/ 1 w 3"/>
                      <a:gd name="T29" fmla="*/ 1 h 6"/>
                      <a:gd name="T30" fmla="*/ 1 w 3"/>
                      <a:gd name="T31" fmla="*/ 2 h 6"/>
                      <a:gd name="T32" fmla="*/ 0 w 3"/>
                      <a:gd name="T33" fmla="*/ 2 h 6"/>
                      <a:gd name="T34" fmla="*/ 0 w 3"/>
                      <a:gd name="T35" fmla="*/ 3 h 6"/>
                      <a:gd name="T36" fmla="*/ 0 w 3"/>
                      <a:gd name="T37" fmla="*/ 4 h 6"/>
                      <a:gd name="T38" fmla="*/ 1 w 3"/>
                      <a:gd name="T39" fmla="*/ 5 h 6"/>
                      <a:gd name="T40" fmla="*/ 1 w 3"/>
                      <a:gd name="T41" fmla="*/ 6 h 6"/>
                      <a:gd name="T42" fmla="*/ 2 w 3"/>
                      <a:gd name="T43" fmla="*/ 6 h 6"/>
                      <a:gd name="T44" fmla="*/ 2 w 3"/>
                      <a:gd name="T45" fmla="*/ 6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1" y="1"/>
                          <a:pt x="1" y="0"/>
                          <a:pt x="2" y="0"/>
                        </a:cubicBezTo>
                        <a:cubicBezTo>
                          <a:pt x="2" y="0"/>
                          <a:pt x="3" y="1"/>
                          <a:pt x="3" y="1"/>
                        </a:cubicBezTo>
                        <a:cubicBezTo>
                          <a:pt x="3" y="2"/>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2"/>
                        </a:cubicBezTo>
                        <a:cubicBezTo>
                          <a:pt x="3" y="1"/>
                          <a:pt x="2" y="1"/>
                          <a:pt x="2" y="1"/>
                        </a:cubicBezTo>
                        <a:cubicBezTo>
                          <a:pt x="2" y="1"/>
                          <a:pt x="2" y="1"/>
                          <a:pt x="2" y="1"/>
                        </a:cubicBezTo>
                        <a:cubicBezTo>
                          <a:pt x="1" y="1"/>
                          <a:pt x="1" y="1"/>
                          <a:pt x="1" y="1"/>
                        </a:cubicBezTo>
                        <a:cubicBezTo>
                          <a:pt x="1" y="1"/>
                          <a:pt x="1" y="1"/>
                          <a:pt x="1" y="2"/>
                        </a:cubicBezTo>
                        <a:cubicBezTo>
                          <a:pt x="1" y="2"/>
                          <a:pt x="1" y="2"/>
                          <a:pt x="0" y="2"/>
                        </a:cubicBezTo>
                        <a:cubicBezTo>
                          <a:pt x="0" y="3"/>
                          <a:pt x="0" y="3"/>
                          <a:pt x="0" y="3"/>
                        </a:cubicBezTo>
                        <a:cubicBezTo>
                          <a:pt x="0" y="4"/>
                          <a:pt x="0" y="4"/>
                          <a:pt x="0" y="4"/>
                        </a:cubicBezTo>
                        <a:cubicBezTo>
                          <a:pt x="1" y="4"/>
                          <a:pt x="1" y="5"/>
                          <a:pt x="1" y="5"/>
                        </a:cubicBezTo>
                        <a:cubicBezTo>
                          <a:pt x="1" y="5"/>
                          <a:pt x="1" y="5"/>
                          <a:pt x="1" y="6"/>
                        </a:cubicBezTo>
                        <a:cubicBezTo>
                          <a:pt x="1" y="6"/>
                          <a:pt x="1" y="6"/>
                          <a:pt x="2" y="6"/>
                        </a:cubicBezTo>
                        <a:cubicBezTo>
                          <a:pt x="2" y="6"/>
                          <a:pt x="2" y="6"/>
                          <a:pt x="2" y="6"/>
                        </a:cubicBezTo>
                        <a:cubicBezTo>
                          <a:pt x="2"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54" name="Freeform 40">
                    <a:extLst>
                      <a:ext uri="{FF2B5EF4-FFF2-40B4-BE49-F238E27FC236}">
                        <a16:creationId xmlns:a16="http://schemas.microsoft.com/office/drawing/2014/main" id="{F8857100-B4AA-452B-9620-D4FBBF930F5D}"/>
                      </a:ext>
                    </a:extLst>
                  </p:cNvPr>
                  <p:cNvSpPr>
                    <a:spLocks/>
                  </p:cNvSpPr>
                  <p:nvPr/>
                </p:nvSpPr>
                <p:spPr bwMode="auto">
                  <a:xfrm>
                    <a:off x="950913" y="2068512"/>
                    <a:ext cx="6350" cy="22225"/>
                  </a:xfrm>
                  <a:custGeom>
                    <a:avLst/>
                    <a:gdLst>
                      <a:gd name="T0" fmla="*/ 0 w 2"/>
                      <a:gd name="T1" fmla="*/ 2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0" y="1"/>
                          <a:pt x="1"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1" y="2"/>
                          <a:pt x="0"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55" name="Freeform 41">
                    <a:extLst>
                      <a:ext uri="{FF2B5EF4-FFF2-40B4-BE49-F238E27FC236}">
                        <a16:creationId xmlns:a16="http://schemas.microsoft.com/office/drawing/2014/main" id="{21A2C764-4ADD-4844-AB08-C6393A9C23E1}"/>
                      </a:ext>
                    </a:extLst>
                  </p:cNvPr>
                  <p:cNvSpPr>
                    <a:spLocks noEditPoints="1"/>
                  </p:cNvSpPr>
                  <p:nvPr/>
                </p:nvSpPr>
                <p:spPr bwMode="auto">
                  <a:xfrm>
                    <a:off x="965201" y="2068512"/>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2 h 6"/>
                      <a:gd name="T24" fmla="*/ 2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2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0" y="1"/>
                        </a:cubicBezTo>
                        <a:cubicBezTo>
                          <a:pt x="1" y="1"/>
                          <a:pt x="1" y="0"/>
                          <a:pt x="2" y="0"/>
                        </a:cubicBezTo>
                        <a:cubicBezTo>
                          <a:pt x="2" y="0"/>
                          <a:pt x="3" y="1"/>
                          <a:pt x="3" y="1"/>
                        </a:cubicBezTo>
                        <a:cubicBezTo>
                          <a:pt x="3" y="2"/>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2"/>
                        </a:cubicBezTo>
                        <a:cubicBezTo>
                          <a:pt x="3" y="1"/>
                          <a:pt x="3" y="1"/>
                          <a:pt x="2" y="1"/>
                        </a:cubicBezTo>
                        <a:cubicBezTo>
                          <a:pt x="2" y="1"/>
                          <a:pt x="2" y="1"/>
                          <a:pt x="2" y="1"/>
                        </a:cubicBezTo>
                        <a:cubicBezTo>
                          <a:pt x="2" y="1"/>
                          <a:pt x="1"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1" y="6"/>
                          <a:pt x="2" y="6"/>
                          <a:pt x="2" y="6"/>
                        </a:cubicBezTo>
                        <a:cubicBezTo>
                          <a:pt x="2" y="6"/>
                          <a:pt x="2" y="6"/>
                          <a:pt x="2"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56" name="Freeform 42">
                    <a:extLst>
                      <a:ext uri="{FF2B5EF4-FFF2-40B4-BE49-F238E27FC236}">
                        <a16:creationId xmlns:a16="http://schemas.microsoft.com/office/drawing/2014/main" id="{5DA46C25-68BB-49A8-AA2A-E7D77480DC68}"/>
                      </a:ext>
                    </a:extLst>
                  </p:cNvPr>
                  <p:cNvSpPr>
                    <a:spLocks/>
                  </p:cNvSpPr>
                  <p:nvPr/>
                </p:nvSpPr>
                <p:spPr bwMode="auto">
                  <a:xfrm>
                    <a:off x="984251" y="2068512"/>
                    <a:ext cx="7937" cy="22225"/>
                  </a:xfrm>
                  <a:custGeom>
                    <a:avLst/>
                    <a:gdLst>
                      <a:gd name="T0" fmla="*/ 0 w 2"/>
                      <a:gd name="T1" fmla="*/ 2 h 6"/>
                      <a:gd name="T2" fmla="*/ 1 w 2"/>
                      <a:gd name="T3" fmla="*/ 1 h 6"/>
                      <a:gd name="T4" fmla="*/ 2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1" y="1"/>
                          <a:pt x="1" y="1"/>
                        </a:cubicBezTo>
                        <a:cubicBezTo>
                          <a:pt x="1" y="1"/>
                          <a:pt x="1" y="1"/>
                          <a:pt x="2"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1" y="2"/>
                          <a:pt x="1"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57" name="Freeform 43">
                    <a:extLst>
                      <a:ext uri="{FF2B5EF4-FFF2-40B4-BE49-F238E27FC236}">
                        <a16:creationId xmlns:a16="http://schemas.microsoft.com/office/drawing/2014/main" id="{FD3847EF-4865-4651-9F4E-B2D1904ED814}"/>
                      </a:ext>
                    </a:extLst>
                  </p:cNvPr>
                  <p:cNvSpPr>
                    <a:spLocks noEditPoints="1"/>
                  </p:cNvSpPr>
                  <p:nvPr/>
                </p:nvSpPr>
                <p:spPr bwMode="auto">
                  <a:xfrm>
                    <a:off x="998538" y="2068512"/>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2 h 6"/>
                      <a:gd name="T24" fmla="*/ 3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3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1" y="1"/>
                        </a:cubicBezTo>
                        <a:cubicBezTo>
                          <a:pt x="1" y="1"/>
                          <a:pt x="1" y="0"/>
                          <a:pt x="2" y="0"/>
                        </a:cubicBezTo>
                        <a:cubicBezTo>
                          <a:pt x="3" y="0"/>
                          <a:pt x="3" y="1"/>
                          <a:pt x="3" y="1"/>
                        </a:cubicBezTo>
                        <a:cubicBezTo>
                          <a:pt x="4" y="2"/>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3"/>
                          <a:pt x="3" y="2"/>
                        </a:cubicBezTo>
                        <a:cubicBezTo>
                          <a:pt x="3" y="2"/>
                          <a:pt x="3" y="2"/>
                          <a:pt x="3" y="2"/>
                        </a:cubicBezTo>
                        <a:cubicBezTo>
                          <a:pt x="3" y="1"/>
                          <a:pt x="3" y="1"/>
                          <a:pt x="3" y="1"/>
                        </a:cubicBezTo>
                        <a:cubicBezTo>
                          <a:pt x="2" y="1"/>
                          <a:pt x="2" y="1"/>
                          <a:pt x="2" y="1"/>
                        </a:cubicBezTo>
                        <a:cubicBezTo>
                          <a:pt x="2" y="1"/>
                          <a:pt x="1"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1" y="6"/>
                          <a:pt x="2" y="6"/>
                          <a:pt x="2" y="6"/>
                        </a:cubicBezTo>
                        <a:cubicBezTo>
                          <a:pt x="2" y="6"/>
                          <a:pt x="2" y="6"/>
                          <a:pt x="3"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58" name="Freeform 44">
                    <a:extLst>
                      <a:ext uri="{FF2B5EF4-FFF2-40B4-BE49-F238E27FC236}">
                        <a16:creationId xmlns:a16="http://schemas.microsoft.com/office/drawing/2014/main" id="{D2FD4A41-15F4-45A3-909A-5BE0898A1CC5}"/>
                      </a:ext>
                    </a:extLst>
                  </p:cNvPr>
                  <p:cNvSpPr>
                    <a:spLocks noEditPoints="1"/>
                  </p:cNvSpPr>
                  <p:nvPr/>
                </p:nvSpPr>
                <p:spPr bwMode="auto">
                  <a:xfrm>
                    <a:off x="1017588" y="206851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2 w 3"/>
                      <a:gd name="T23" fmla="*/ 2 h 6"/>
                      <a:gd name="T24" fmla="*/ 2 w 3"/>
                      <a:gd name="T25" fmla="*/ 1 h 6"/>
                      <a:gd name="T26" fmla="*/ 2 w 3"/>
                      <a:gd name="T27" fmla="*/ 1 h 6"/>
                      <a:gd name="T28" fmla="*/ 1 w 3"/>
                      <a:gd name="T29" fmla="*/ 1 h 6"/>
                      <a:gd name="T30" fmla="*/ 1 w 3"/>
                      <a:gd name="T31" fmla="*/ 2 h 6"/>
                      <a:gd name="T32" fmla="*/ 0 w 3"/>
                      <a:gd name="T33" fmla="*/ 2 h 6"/>
                      <a:gd name="T34" fmla="*/ 0 w 3"/>
                      <a:gd name="T35" fmla="*/ 3 h 6"/>
                      <a:gd name="T36" fmla="*/ 0 w 3"/>
                      <a:gd name="T37" fmla="*/ 4 h 6"/>
                      <a:gd name="T38" fmla="*/ 1 w 3"/>
                      <a:gd name="T39" fmla="*/ 5 h 6"/>
                      <a:gd name="T40" fmla="*/ 1 w 3"/>
                      <a:gd name="T41" fmla="*/ 6 h 6"/>
                      <a:gd name="T42" fmla="*/ 2 w 3"/>
                      <a:gd name="T43" fmla="*/ 6 h 6"/>
                      <a:gd name="T44" fmla="*/ 2 w 3"/>
                      <a:gd name="T45" fmla="*/ 6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0" y="1"/>
                          <a:pt x="1" y="0"/>
                          <a:pt x="2" y="0"/>
                        </a:cubicBezTo>
                        <a:cubicBezTo>
                          <a:pt x="2" y="0"/>
                          <a:pt x="3" y="1"/>
                          <a:pt x="3" y="1"/>
                        </a:cubicBezTo>
                        <a:cubicBezTo>
                          <a:pt x="3" y="2"/>
                          <a:pt x="3" y="2"/>
                          <a:pt x="3" y="3"/>
                        </a:cubicBezTo>
                        <a:cubicBezTo>
                          <a:pt x="3" y="4"/>
                          <a:pt x="3" y="5"/>
                          <a:pt x="3" y="5"/>
                        </a:cubicBezTo>
                        <a:cubicBezTo>
                          <a:pt x="3" y="6"/>
                          <a:pt x="2" y="6"/>
                          <a:pt x="2" y="6"/>
                        </a:cubicBezTo>
                        <a:cubicBezTo>
                          <a:pt x="1" y="6"/>
                          <a:pt x="0" y="6"/>
                          <a:pt x="0" y="5"/>
                        </a:cubicBezTo>
                        <a:cubicBezTo>
                          <a:pt x="0" y="5"/>
                          <a:pt x="0" y="4"/>
                          <a:pt x="0" y="3"/>
                        </a:cubicBezTo>
                        <a:close/>
                        <a:moveTo>
                          <a:pt x="3" y="3"/>
                        </a:moveTo>
                        <a:cubicBezTo>
                          <a:pt x="3" y="3"/>
                          <a:pt x="3" y="3"/>
                          <a:pt x="3" y="2"/>
                        </a:cubicBezTo>
                        <a:cubicBezTo>
                          <a:pt x="3" y="2"/>
                          <a:pt x="3" y="2"/>
                          <a:pt x="2" y="2"/>
                        </a:cubicBezTo>
                        <a:cubicBezTo>
                          <a:pt x="2" y="1"/>
                          <a:pt x="2" y="1"/>
                          <a:pt x="2" y="1"/>
                        </a:cubicBezTo>
                        <a:cubicBezTo>
                          <a:pt x="2" y="1"/>
                          <a:pt x="2" y="1"/>
                          <a:pt x="2" y="1"/>
                        </a:cubicBezTo>
                        <a:cubicBezTo>
                          <a:pt x="1" y="1"/>
                          <a:pt x="1" y="1"/>
                          <a:pt x="1" y="1"/>
                        </a:cubicBezTo>
                        <a:cubicBezTo>
                          <a:pt x="1" y="1"/>
                          <a:pt x="1" y="1"/>
                          <a:pt x="1" y="2"/>
                        </a:cubicBezTo>
                        <a:cubicBezTo>
                          <a:pt x="0" y="2"/>
                          <a:pt x="0" y="2"/>
                          <a:pt x="0" y="2"/>
                        </a:cubicBezTo>
                        <a:cubicBezTo>
                          <a:pt x="0" y="3"/>
                          <a:pt x="0" y="3"/>
                          <a:pt x="0" y="3"/>
                        </a:cubicBezTo>
                        <a:cubicBezTo>
                          <a:pt x="0" y="4"/>
                          <a:pt x="0" y="4"/>
                          <a:pt x="0" y="4"/>
                        </a:cubicBezTo>
                        <a:cubicBezTo>
                          <a:pt x="0" y="4"/>
                          <a:pt x="0" y="5"/>
                          <a:pt x="1" y="5"/>
                        </a:cubicBezTo>
                        <a:cubicBezTo>
                          <a:pt x="1" y="5"/>
                          <a:pt x="1" y="5"/>
                          <a:pt x="1" y="6"/>
                        </a:cubicBezTo>
                        <a:cubicBezTo>
                          <a:pt x="1" y="6"/>
                          <a:pt x="1" y="6"/>
                          <a:pt x="2" y="6"/>
                        </a:cubicBezTo>
                        <a:cubicBezTo>
                          <a:pt x="2" y="6"/>
                          <a:pt x="2" y="6"/>
                          <a:pt x="2" y="6"/>
                        </a:cubicBezTo>
                        <a:cubicBezTo>
                          <a:pt x="2" y="5"/>
                          <a:pt x="2" y="5"/>
                          <a:pt x="2"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59" name="Freeform 45">
                    <a:extLst>
                      <a:ext uri="{FF2B5EF4-FFF2-40B4-BE49-F238E27FC236}">
                        <a16:creationId xmlns:a16="http://schemas.microsoft.com/office/drawing/2014/main" id="{ADD4F064-CFE7-4C5E-8BF7-54AF3E3274E1}"/>
                      </a:ext>
                    </a:extLst>
                  </p:cNvPr>
                  <p:cNvSpPr>
                    <a:spLocks/>
                  </p:cNvSpPr>
                  <p:nvPr/>
                </p:nvSpPr>
                <p:spPr bwMode="auto">
                  <a:xfrm>
                    <a:off x="1036638" y="2068512"/>
                    <a:ext cx="7937" cy="22225"/>
                  </a:xfrm>
                  <a:custGeom>
                    <a:avLst/>
                    <a:gdLst>
                      <a:gd name="T0" fmla="*/ 0 w 2"/>
                      <a:gd name="T1" fmla="*/ 2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0" y="1"/>
                          <a:pt x="1"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0" y="2"/>
                          <a:pt x="0"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60" name="Freeform 46">
                    <a:extLst>
                      <a:ext uri="{FF2B5EF4-FFF2-40B4-BE49-F238E27FC236}">
                        <a16:creationId xmlns:a16="http://schemas.microsoft.com/office/drawing/2014/main" id="{0045C56C-55F9-468B-A274-B90E970CA745}"/>
                      </a:ext>
                    </a:extLst>
                  </p:cNvPr>
                  <p:cNvSpPr>
                    <a:spLocks noEditPoints="1"/>
                  </p:cNvSpPr>
                  <p:nvPr/>
                </p:nvSpPr>
                <p:spPr bwMode="auto">
                  <a:xfrm>
                    <a:off x="1052513" y="206851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2 h 6"/>
                      <a:gd name="T24" fmla="*/ 2 w 3"/>
                      <a:gd name="T25" fmla="*/ 1 h 6"/>
                      <a:gd name="T26" fmla="*/ 2 w 3"/>
                      <a:gd name="T27" fmla="*/ 1 h 6"/>
                      <a:gd name="T28" fmla="*/ 1 w 3"/>
                      <a:gd name="T29" fmla="*/ 1 h 6"/>
                      <a:gd name="T30" fmla="*/ 1 w 3"/>
                      <a:gd name="T31" fmla="*/ 2 h 6"/>
                      <a:gd name="T32" fmla="*/ 0 w 3"/>
                      <a:gd name="T33" fmla="*/ 2 h 6"/>
                      <a:gd name="T34" fmla="*/ 0 w 3"/>
                      <a:gd name="T35" fmla="*/ 3 h 6"/>
                      <a:gd name="T36" fmla="*/ 0 w 3"/>
                      <a:gd name="T37" fmla="*/ 4 h 6"/>
                      <a:gd name="T38" fmla="*/ 1 w 3"/>
                      <a:gd name="T39" fmla="*/ 5 h 6"/>
                      <a:gd name="T40" fmla="*/ 1 w 3"/>
                      <a:gd name="T41" fmla="*/ 6 h 6"/>
                      <a:gd name="T42" fmla="*/ 2 w 3"/>
                      <a:gd name="T43" fmla="*/ 6 h 6"/>
                      <a:gd name="T44" fmla="*/ 2 w 3"/>
                      <a:gd name="T45" fmla="*/ 6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1" y="1"/>
                          <a:pt x="1" y="0"/>
                          <a:pt x="2" y="0"/>
                        </a:cubicBezTo>
                        <a:cubicBezTo>
                          <a:pt x="2" y="0"/>
                          <a:pt x="3" y="1"/>
                          <a:pt x="3" y="1"/>
                        </a:cubicBezTo>
                        <a:cubicBezTo>
                          <a:pt x="3" y="2"/>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2"/>
                        </a:cubicBezTo>
                        <a:cubicBezTo>
                          <a:pt x="3" y="1"/>
                          <a:pt x="2" y="1"/>
                          <a:pt x="2" y="1"/>
                        </a:cubicBezTo>
                        <a:cubicBezTo>
                          <a:pt x="2" y="1"/>
                          <a:pt x="2" y="1"/>
                          <a:pt x="2" y="1"/>
                        </a:cubicBezTo>
                        <a:cubicBezTo>
                          <a:pt x="1" y="1"/>
                          <a:pt x="1" y="1"/>
                          <a:pt x="1" y="1"/>
                        </a:cubicBezTo>
                        <a:cubicBezTo>
                          <a:pt x="1" y="1"/>
                          <a:pt x="1" y="1"/>
                          <a:pt x="1" y="2"/>
                        </a:cubicBezTo>
                        <a:cubicBezTo>
                          <a:pt x="1" y="2"/>
                          <a:pt x="1" y="2"/>
                          <a:pt x="0" y="2"/>
                        </a:cubicBezTo>
                        <a:cubicBezTo>
                          <a:pt x="0" y="3"/>
                          <a:pt x="0" y="3"/>
                          <a:pt x="0" y="3"/>
                        </a:cubicBezTo>
                        <a:cubicBezTo>
                          <a:pt x="0" y="4"/>
                          <a:pt x="0" y="4"/>
                          <a:pt x="0" y="4"/>
                        </a:cubicBezTo>
                        <a:cubicBezTo>
                          <a:pt x="1" y="4"/>
                          <a:pt x="1" y="5"/>
                          <a:pt x="1" y="5"/>
                        </a:cubicBezTo>
                        <a:cubicBezTo>
                          <a:pt x="1" y="5"/>
                          <a:pt x="1" y="5"/>
                          <a:pt x="1" y="6"/>
                        </a:cubicBezTo>
                        <a:cubicBezTo>
                          <a:pt x="1" y="6"/>
                          <a:pt x="1" y="6"/>
                          <a:pt x="2" y="6"/>
                        </a:cubicBezTo>
                        <a:cubicBezTo>
                          <a:pt x="2" y="6"/>
                          <a:pt x="2" y="6"/>
                          <a:pt x="2" y="6"/>
                        </a:cubicBezTo>
                        <a:cubicBezTo>
                          <a:pt x="2"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61" name="Freeform 47">
                    <a:extLst>
                      <a:ext uri="{FF2B5EF4-FFF2-40B4-BE49-F238E27FC236}">
                        <a16:creationId xmlns:a16="http://schemas.microsoft.com/office/drawing/2014/main" id="{79434587-9D50-4CC8-BC1E-6B7ED95766AF}"/>
                      </a:ext>
                    </a:extLst>
                  </p:cNvPr>
                  <p:cNvSpPr>
                    <a:spLocks/>
                  </p:cNvSpPr>
                  <p:nvPr/>
                </p:nvSpPr>
                <p:spPr bwMode="auto">
                  <a:xfrm>
                    <a:off x="1069976" y="2068512"/>
                    <a:ext cx="7937" cy="22225"/>
                  </a:xfrm>
                  <a:custGeom>
                    <a:avLst/>
                    <a:gdLst>
                      <a:gd name="T0" fmla="*/ 0 w 2"/>
                      <a:gd name="T1" fmla="*/ 2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0" y="1"/>
                          <a:pt x="1"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1" y="2"/>
                          <a:pt x="0"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62" name="Freeform 48">
                    <a:extLst>
                      <a:ext uri="{FF2B5EF4-FFF2-40B4-BE49-F238E27FC236}">
                        <a16:creationId xmlns:a16="http://schemas.microsoft.com/office/drawing/2014/main" id="{0069CCA4-2830-4B5B-8900-59E2FF2E73F5}"/>
                      </a:ext>
                    </a:extLst>
                  </p:cNvPr>
                  <p:cNvSpPr>
                    <a:spLocks noEditPoints="1"/>
                  </p:cNvSpPr>
                  <p:nvPr/>
                </p:nvSpPr>
                <p:spPr bwMode="auto">
                  <a:xfrm>
                    <a:off x="1085851" y="2068512"/>
                    <a:ext cx="14287"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2 h 6"/>
                      <a:gd name="T24" fmla="*/ 2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2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0" y="1"/>
                        </a:cubicBezTo>
                        <a:cubicBezTo>
                          <a:pt x="1" y="1"/>
                          <a:pt x="1" y="0"/>
                          <a:pt x="2" y="0"/>
                        </a:cubicBezTo>
                        <a:cubicBezTo>
                          <a:pt x="2" y="0"/>
                          <a:pt x="3" y="1"/>
                          <a:pt x="3" y="1"/>
                        </a:cubicBezTo>
                        <a:cubicBezTo>
                          <a:pt x="3" y="2"/>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2"/>
                        </a:cubicBezTo>
                        <a:cubicBezTo>
                          <a:pt x="3" y="1"/>
                          <a:pt x="3" y="1"/>
                          <a:pt x="2" y="1"/>
                        </a:cubicBezTo>
                        <a:cubicBezTo>
                          <a:pt x="2" y="1"/>
                          <a:pt x="2" y="1"/>
                          <a:pt x="2" y="1"/>
                        </a:cubicBezTo>
                        <a:cubicBezTo>
                          <a:pt x="2" y="1"/>
                          <a:pt x="1"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1" y="6"/>
                          <a:pt x="2" y="6"/>
                          <a:pt x="2" y="6"/>
                        </a:cubicBezTo>
                        <a:cubicBezTo>
                          <a:pt x="2" y="6"/>
                          <a:pt x="2" y="6"/>
                          <a:pt x="2"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63" name="Freeform 49">
                    <a:extLst>
                      <a:ext uri="{FF2B5EF4-FFF2-40B4-BE49-F238E27FC236}">
                        <a16:creationId xmlns:a16="http://schemas.microsoft.com/office/drawing/2014/main" id="{0D185A81-6DC4-4401-BD25-1793DE7139C0}"/>
                      </a:ext>
                    </a:extLst>
                  </p:cNvPr>
                  <p:cNvSpPr>
                    <a:spLocks noEditPoints="1"/>
                  </p:cNvSpPr>
                  <p:nvPr/>
                </p:nvSpPr>
                <p:spPr bwMode="auto">
                  <a:xfrm>
                    <a:off x="1104901" y="206851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2 h 6"/>
                      <a:gd name="T24" fmla="*/ 2 w 3"/>
                      <a:gd name="T25" fmla="*/ 1 h 6"/>
                      <a:gd name="T26" fmla="*/ 1 w 3"/>
                      <a:gd name="T27" fmla="*/ 1 h 6"/>
                      <a:gd name="T28" fmla="*/ 1 w 3"/>
                      <a:gd name="T29" fmla="*/ 1 h 6"/>
                      <a:gd name="T30" fmla="*/ 0 w 3"/>
                      <a:gd name="T31" fmla="*/ 2 h 6"/>
                      <a:gd name="T32" fmla="*/ 0 w 3"/>
                      <a:gd name="T33" fmla="*/ 2 h 6"/>
                      <a:gd name="T34" fmla="*/ 0 w 3"/>
                      <a:gd name="T35" fmla="*/ 3 h 6"/>
                      <a:gd name="T36" fmla="*/ 0 w 3"/>
                      <a:gd name="T37" fmla="*/ 4 h 6"/>
                      <a:gd name="T38" fmla="*/ 0 w 3"/>
                      <a:gd name="T39" fmla="*/ 5 h 6"/>
                      <a:gd name="T40" fmla="*/ 1 w 3"/>
                      <a:gd name="T41" fmla="*/ 6 h 6"/>
                      <a:gd name="T42" fmla="*/ 1 w 3"/>
                      <a:gd name="T43" fmla="*/ 6 h 6"/>
                      <a:gd name="T44" fmla="*/ 2 w 3"/>
                      <a:gd name="T45" fmla="*/ 6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0" y="1"/>
                          <a:pt x="1" y="0"/>
                          <a:pt x="1" y="0"/>
                        </a:cubicBezTo>
                        <a:cubicBezTo>
                          <a:pt x="2" y="0"/>
                          <a:pt x="2" y="1"/>
                          <a:pt x="3" y="1"/>
                        </a:cubicBezTo>
                        <a:cubicBezTo>
                          <a:pt x="3" y="2"/>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2" y="2"/>
                          <a:pt x="2" y="2"/>
                          <a:pt x="2" y="2"/>
                        </a:cubicBezTo>
                        <a:cubicBezTo>
                          <a:pt x="2" y="1"/>
                          <a:pt x="2" y="1"/>
                          <a:pt x="2" y="1"/>
                        </a:cubicBezTo>
                        <a:cubicBezTo>
                          <a:pt x="2" y="1"/>
                          <a:pt x="2" y="1"/>
                          <a:pt x="1" y="1"/>
                        </a:cubicBezTo>
                        <a:cubicBezTo>
                          <a:pt x="1" y="1"/>
                          <a:pt x="1" y="1"/>
                          <a:pt x="1" y="1"/>
                        </a:cubicBezTo>
                        <a:cubicBezTo>
                          <a:pt x="1" y="1"/>
                          <a:pt x="0" y="1"/>
                          <a:pt x="0" y="2"/>
                        </a:cubicBezTo>
                        <a:cubicBezTo>
                          <a:pt x="0" y="2"/>
                          <a:pt x="0" y="2"/>
                          <a:pt x="0" y="2"/>
                        </a:cubicBezTo>
                        <a:cubicBezTo>
                          <a:pt x="0" y="3"/>
                          <a:pt x="0" y="3"/>
                          <a:pt x="0" y="3"/>
                        </a:cubicBezTo>
                        <a:cubicBezTo>
                          <a:pt x="0" y="4"/>
                          <a:pt x="0" y="4"/>
                          <a:pt x="0" y="4"/>
                        </a:cubicBezTo>
                        <a:cubicBezTo>
                          <a:pt x="0" y="4"/>
                          <a:pt x="0" y="5"/>
                          <a:pt x="0" y="5"/>
                        </a:cubicBezTo>
                        <a:cubicBezTo>
                          <a:pt x="0" y="5"/>
                          <a:pt x="1" y="5"/>
                          <a:pt x="1" y="6"/>
                        </a:cubicBezTo>
                        <a:cubicBezTo>
                          <a:pt x="1" y="6"/>
                          <a:pt x="1" y="6"/>
                          <a:pt x="1" y="6"/>
                        </a:cubicBezTo>
                        <a:cubicBezTo>
                          <a:pt x="2" y="6"/>
                          <a:pt x="2" y="6"/>
                          <a:pt x="2" y="6"/>
                        </a:cubicBezTo>
                        <a:cubicBezTo>
                          <a:pt x="2" y="5"/>
                          <a:pt x="2" y="5"/>
                          <a:pt x="2" y="5"/>
                        </a:cubicBezTo>
                        <a:cubicBezTo>
                          <a:pt x="2" y="5"/>
                          <a:pt x="2"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64" name="Freeform 50">
                    <a:extLst>
                      <a:ext uri="{FF2B5EF4-FFF2-40B4-BE49-F238E27FC236}">
                        <a16:creationId xmlns:a16="http://schemas.microsoft.com/office/drawing/2014/main" id="{CABDBD7C-F2C5-4833-85C1-FF6757A74B6A}"/>
                      </a:ext>
                    </a:extLst>
                  </p:cNvPr>
                  <p:cNvSpPr>
                    <a:spLocks/>
                  </p:cNvSpPr>
                  <p:nvPr/>
                </p:nvSpPr>
                <p:spPr bwMode="auto">
                  <a:xfrm>
                    <a:off x="1119188" y="2068512"/>
                    <a:ext cx="7937" cy="22225"/>
                  </a:xfrm>
                  <a:custGeom>
                    <a:avLst/>
                    <a:gdLst>
                      <a:gd name="T0" fmla="*/ 0 w 2"/>
                      <a:gd name="T1" fmla="*/ 2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2 h 6"/>
                      <a:gd name="T18" fmla="*/ 1 w 2"/>
                      <a:gd name="T19" fmla="*/ 2 h 6"/>
                      <a:gd name="T20" fmla="*/ 1 w 2"/>
                      <a:gd name="T21" fmla="*/ 2 h 6"/>
                      <a:gd name="T22" fmla="*/ 0 w 2"/>
                      <a:gd name="T23"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2"/>
                        </a:moveTo>
                        <a:cubicBezTo>
                          <a:pt x="1" y="1"/>
                          <a:pt x="1" y="1"/>
                          <a:pt x="1" y="1"/>
                        </a:cubicBezTo>
                        <a:cubicBezTo>
                          <a:pt x="2" y="1"/>
                          <a:pt x="2" y="1"/>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2" y="2"/>
                          <a:pt x="2" y="2"/>
                          <a:pt x="1" y="2"/>
                        </a:cubicBezTo>
                        <a:cubicBezTo>
                          <a:pt x="1" y="2"/>
                          <a:pt x="1" y="2"/>
                          <a:pt x="1" y="2"/>
                        </a:cubicBezTo>
                        <a:cubicBezTo>
                          <a:pt x="1" y="2"/>
                          <a:pt x="1" y="2"/>
                          <a:pt x="1" y="2"/>
                        </a:cubicBezTo>
                        <a:lnTo>
                          <a:pt x="0" y="2"/>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65" name="Freeform 51">
                    <a:extLst>
                      <a:ext uri="{FF2B5EF4-FFF2-40B4-BE49-F238E27FC236}">
                        <a16:creationId xmlns:a16="http://schemas.microsoft.com/office/drawing/2014/main" id="{28DB6FF3-4D21-462A-B041-56B6AE3B95C3}"/>
                      </a:ext>
                    </a:extLst>
                  </p:cNvPr>
                  <p:cNvSpPr>
                    <a:spLocks noEditPoints="1"/>
                  </p:cNvSpPr>
                  <p:nvPr/>
                </p:nvSpPr>
                <p:spPr bwMode="auto">
                  <a:xfrm>
                    <a:off x="1138238" y="206851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2 h 6"/>
                      <a:gd name="T24" fmla="*/ 2 w 3"/>
                      <a:gd name="T25" fmla="*/ 1 h 6"/>
                      <a:gd name="T26" fmla="*/ 1 w 3"/>
                      <a:gd name="T27" fmla="*/ 1 h 6"/>
                      <a:gd name="T28" fmla="*/ 1 w 3"/>
                      <a:gd name="T29" fmla="*/ 1 h 6"/>
                      <a:gd name="T30" fmla="*/ 1 w 3"/>
                      <a:gd name="T31" fmla="*/ 2 h 6"/>
                      <a:gd name="T32" fmla="*/ 0 w 3"/>
                      <a:gd name="T33" fmla="*/ 2 h 6"/>
                      <a:gd name="T34" fmla="*/ 0 w 3"/>
                      <a:gd name="T35" fmla="*/ 3 h 6"/>
                      <a:gd name="T36" fmla="*/ 0 w 3"/>
                      <a:gd name="T37" fmla="*/ 4 h 6"/>
                      <a:gd name="T38" fmla="*/ 1 w 3"/>
                      <a:gd name="T39" fmla="*/ 5 h 6"/>
                      <a:gd name="T40" fmla="*/ 1 w 3"/>
                      <a:gd name="T41" fmla="*/ 6 h 6"/>
                      <a:gd name="T42" fmla="*/ 1 w 3"/>
                      <a:gd name="T43" fmla="*/ 6 h 6"/>
                      <a:gd name="T44" fmla="*/ 2 w 3"/>
                      <a:gd name="T45" fmla="*/ 6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0" y="1"/>
                          <a:pt x="1" y="0"/>
                          <a:pt x="1" y="0"/>
                        </a:cubicBezTo>
                        <a:cubicBezTo>
                          <a:pt x="2" y="0"/>
                          <a:pt x="2" y="1"/>
                          <a:pt x="3" y="1"/>
                        </a:cubicBezTo>
                        <a:cubicBezTo>
                          <a:pt x="3" y="2"/>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3" y="2"/>
                          <a:pt x="3" y="2"/>
                          <a:pt x="2" y="2"/>
                        </a:cubicBezTo>
                        <a:cubicBezTo>
                          <a:pt x="2" y="1"/>
                          <a:pt x="2" y="1"/>
                          <a:pt x="2" y="1"/>
                        </a:cubicBezTo>
                        <a:cubicBezTo>
                          <a:pt x="2" y="1"/>
                          <a:pt x="2" y="1"/>
                          <a:pt x="1" y="1"/>
                        </a:cubicBezTo>
                        <a:cubicBezTo>
                          <a:pt x="1" y="1"/>
                          <a:pt x="1" y="1"/>
                          <a:pt x="1" y="1"/>
                        </a:cubicBezTo>
                        <a:cubicBezTo>
                          <a:pt x="1" y="1"/>
                          <a:pt x="1" y="1"/>
                          <a:pt x="1" y="2"/>
                        </a:cubicBezTo>
                        <a:cubicBezTo>
                          <a:pt x="0" y="2"/>
                          <a:pt x="0" y="2"/>
                          <a:pt x="0" y="2"/>
                        </a:cubicBezTo>
                        <a:cubicBezTo>
                          <a:pt x="0" y="3"/>
                          <a:pt x="0" y="3"/>
                          <a:pt x="0" y="3"/>
                        </a:cubicBezTo>
                        <a:cubicBezTo>
                          <a:pt x="0" y="4"/>
                          <a:pt x="0" y="4"/>
                          <a:pt x="0" y="4"/>
                        </a:cubicBezTo>
                        <a:cubicBezTo>
                          <a:pt x="0" y="4"/>
                          <a:pt x="0" y="5"/>
                          <a:pt x="1" y="5"/>
                        </a:cubicBezTo>
                        <a:cubicBezTo>
                          <a:pt x="1" y="5"/>
                          <a:pt x="1" y="5"/>
                          <a:pt x="1" y="6"/>
                        </a:cubicBezTo>
                        <a:cubicBezTo>
                          <a:pt x="1" y="6"/>
                          <a:pt x="1" y="6"/>
                          <a:pt x="1" y="6"/>
                        </a:cubicBezTo>
                        <a:cubicBezTo>
                          <a:pt x="2" y="6"/>
                          <a:pt x="2" y="6"/>
                          <a:pt x="2" y="6"/>
                        </a:cubicBezTo>
                        <a:cubicBezTo>
                          <a:pt x="2" y="5"/>
                          <a:pt x="2" y="5"/>
                          <a:pt x="2"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66" name="Freeform 52">
                    <a:extLst>
                      <a:ext uri="{FF2B5EF4-FFF2-40B4-BE49-F238E27FC236}">
                        <a16:creationId xmlns:a16="http://schemas.microsoft.com/office/drawing/2014/main" id="{1C3707A9-AEAD-4FCC-A661-9CCAAC3C60F0}"/>
                      </a:ext>
                    </a:extLst>
                  </p:cNvPr>
                  <p:cNvSpPr>
                    <a:spLocks/>
                  </p:cNvSpPr>
                  <p:nvPr/>
                </p:nvSpPr>
                <p:spPr bwMode="auto">
                  <a:xfrm>
                    <a:off x="1157288" y="2068512"/>
                    <a:ext cx="6350" cy="22225"/>
                  </a:xfrm>
                  <a:custGeom>
                    <a:avLst/>
                    <a:gdLst>
                      <a:gd name="T0" fmla="*/ 0 w 2"/>
                      <a:gd name="T1" fmla="*/ 2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0" y="1"/>
                          <a:pt x="0"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0" y="2"/>
                          <a:pt x="0"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67" name="Freeform 53">
                    <a:extLst>
                      <a:ext uri="{FF2B5EF4-FFF2-40B4-BE49-F238E27FC236}">
                        <a16:creationId xmlns:a16="http://schemas.microsoft.com/office/drawing/2014/main" id="{9B10A098-4727-4619-90C1-0EE1582F79B3}"/>
                      </a:ext>
                    </a:extLst>
                  </p:cNvPr>
                  <p:cNvSpPr>
                    <a:spLocks noEditPoints="1"/>
                  </p:cNvSpPr>
                  <p:nvPr/>
                </p:nvSpPr>
                <p:spPr bwMode="auto">
                  <a:xfrm>
                    <a:off x="1171576" y="206851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2 h 6"/>
                      <a:gd name="T24" fmla="*/ 2 w 3"/>
                      <a:gd name="T25" fmla="*/ 1 h 6"/>
                      <a:gd name="T26" fmla="*/ 2 w 3"/>
                      <a:gd name="T27" fmla="*/ 1 h 6"/>
                      <a:gd name="T28" fmla="*/ 1 w 3"/>
                      <a:gd name="T29" fmla="*/ 1 h 6"/>
                      <a:gd name="T30" fmla="*/ 1 w 3"/>
                      <a:gd name="T31" fmla="*/ 2 h 6"/>
                      <a:gd name="T32" fmla="*/ 0 w 3"/>
                      <a:gd name="T33" fmla="*/ 2 h 6"/>
                      <a:gd name="T34" fmla="*/ 0 w 3"/>
                      <a:gd name="T35" fmla="*/ 3 h 6"/>
                      <a:gd name="T36" fmla="*/ 0 w 3"/>
                      <a:gd name="T37" fmla="*/ 4 h 6"/>
                      <a:gd name="T38" fmla="*/ 1 w 3"/>
                      <a:gd name="T39" fmla="*/ 5 h 6"/>
                      <a:gd name="T40" fmla="*/ 1 w 3"/>
                      <a:gd name="T41" fmla="*/ 6 h 6"/>
                      <a:gd name="T42" fmla="*/ 2 w 3"/>
                      <a:gd name="T43" fmla="*/ 6 h 6"/>
                      <a:gd name="T44" fmla="*/ 2 w 3"/>
                      <a:gd name="T45" fmla="*/ 6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1" y="1"/>
                          <a:pt x="1" y="0"/>
                          <a:pt x="2" y="0"/>
                        </a:cubicBezTo>
                        <a:cubicBezTo>
                          <a:pt x="2" y="0"/>
                          <a:pt x="3" y="1"/>
                          <a:pt x="3" y="1"/>
                        </a:cubicBezTo>
                        <a:cubicBezTo>
                          <a:pt x="3" y="2"/>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2"/>
                        </a:cubicBezTo>
                        <a:cubicBezTo>
                          <a:pt x="2" y="1"/>
                          <a:pt x="2" y="1"/>
                          <a:pt x="2" y="1"/>
                        </a:cubicBezTo>
                        <a:cubicBezTo>
                          <a:pt x="2" y="1"/>
                          <a:pt x="2" y="1"/>
                          <a:pt x="2" y="1"/>
                        </a:cubicBezTo>
                        <a:cubicBezTo>
                          <a:pt x="1" y="1"/>
                          <a:pt x="1" y="1"/>
                          <a:pt x="1" y="1"/>
                        </a:cubicBezTo>
                        <a:cubicBezTo>
                          <a:pt x="1" y="1"/>
                          <a:pt x="1" y="1"/>
                          <a:pt x="1" y="2"/>
                        </a:cubicBezTo>
                        <a:cubicBezTo>
                          <a:pt x="1" y="2"/>
                          <a:pt x="0" y="2"/>
                          <a:pt x="0" y="2"/>
                        </a:cubicBezTo>
                        <a:cubicBezTo>
                          <a:pt x="0" y="3"/>
                          <a:pt x="0" y="3"/>
                          <a:pt x="0" y="3"/>
                        </a:cubicBezTo>
                        <a:cubicBezTo>
                          <a:pt x="0" y="4"/>
                          <a:pt x="0" y="4"/>
                          <a:pt x="0" y="4"/>
                        </a:cubicBezTo>
                        <a:cubicBezTo>
                          <a:pt x="0" y="4"/>
                          <a:pt x="1" y="5"/>
                          <a:pt x="1" y="5"/>
                        </a:cubicBezTo>
                        <a:cubicBezTo>
                          <a:pt x="1" y="5"/>
                          <a:pt x="1" y="5"/>
                          <a:pt x="1" y="6"/>
                        </a:cubicBezTo>
                        <a:cubicBezTo>
                          <a:pt x="1" y="6"/>
                          <a:pt x="1" y="6"/>
                          <a:pt x="2" y="6"/>
                        </a:cubicBezTo>
                        <a:cubicBezTo>
                          <a:pt x="2" y="6"/>
                          <a:pt x="2" y="6"/>
                          <a:pt x="2" y="6"/>
                        </a:cubicBezTo>
                        <a:cubicBezTo>
                          <a:pt x="2" y="5"/>
                          <a:pt x="2"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68" name="Freeform 54">
                    <a:extLst>
                      <a:ext uri="{FF2B5EF4-FFF2-40B4-BE49-F238E27FC236}">
                        <a16:creationId xmlns:a16="http://schemas.microsoft.com/office/drawing/2014/main" id="{B78FAD5F-9182-460E-A9A4-267AF3FC7E16}"/>
                      </a:ext>
                    </a:extLst>
                  </p:cNvPr>
                  <p:cNvSpPr>
                    <a:spLocks noEditPoints="1"/>
                  </p:cNvSpPr>
                  <p:nvPr/>
                </p:nvSpPr>
                <p:spPr bwMode="auto">
                  <a:xfrm>
                    <a:off x="1187451" y="2068512"/>
                    <a:ext cx="14287"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2 h 6"/>
                      <a:gd name="T24" fmla="*/ 3 w 4"/>
                      <a:gd name="T25" fmla="*/ 1 h 6"/>
                      <a:gd name="T26" fmla="*/ 2 w 4"/>
                      <a:gd name="T27" fmla="*/ 1 h 6"/>
                      <a:gd name="T28" fmla="*/ 2 w 4"/>
                      <a:gd name="T29" fmla="*/ 1 h 6"/>
                      <a:gd name="T30" fmla="*/ 1 w 4"/>
                      <a:gd name="T31" fmla="*/ 2 h 6"/>
                      <a:gd name="T32" fmla="*/ 1 w 4"/>
                      <a:gd name="T33" fmla="*/ 2 h 6"/>
                      <a:gd name="T34" fmla="*/ 1 w 4"/>
                      <a:gd name="T35" fmla="*/ 3 h 6"/>
                      <a:gd name="T36" fmla="*/ 1 w 4"/>
                      <a:gd name="T37" fmla="*/ 4 h 6"/>
                      <a:gd name="T38" fmla="*/ 1 w 4"/>
                      <a:gd name="T39" fmla="*/ 5 h 6"/>
                      <a:gd name="T40" fmla="*/ 2 w 4"/>
                      <a:gd name="T41" fmla="*/ 6 h 6"/>
                      <a:gd name="T42" fmla="*/ 2 w 4"/>
                      <a:gd name="T43" fmla="*/ 6 h 6"/>
                      <a:gd name="T44" fmla="*/ 3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2"/>
                          <a:pt x="1" y="1"/>
                        </a:cubicBezTo>
                        <a:cubicBezTo>
                          <a:pt x="1" y="1"/>
                          <a:pt x="2" y="0"/>
                          <a:pt x="2" y="0"/>
                        </a:cubicBezTo>
                        <a:cubicBezTo>
                          <a:pt x="3" y="0"/>
                          <a:pt x="3" y="1"/>
                          <a:pt x="4" y="1"/>
                        </a:cubicBezTo>
                        <a:cubicBezTo>
                          <a:pt x="4" y="2"/>
                          <a:pt x="4" y="2"/>
                          <a:pt x="4" y="3"/>
                        </a:cubicBezTo>
                        <a:cubicBezTo>
                          <a:pt x="4" y="4"/>
                          <a:pt x="4" y="5"/>
                          <a:pt x="4" y="5"/>
                        </a:cubicBezTo>
                        <a:cubicBezTo>
                          <a:pt x="3" y="6"/>
                          <a:pt x="3" y="6"/>
                          <a:pt x="2" y="6"/>
                        </a:cubicBezTo>
                        <a:cubicBezTo>
                          <a:pt x="2" y="6"/>
                          <a:pt x="1" y="6"/>
                          <a:pt x="1" y="5"/>
                        </a:cubicBezTo>
                        <a:cubicBezTo>
                          <a:pt x="1" y="5"/>
                          <a:pt x="0" y="4"/>
                          <a:pt x="0" y="3"/>
                        </a:cubicBezTo>
                        <a:close/>
                        <a:moveTo>
                          <a:pt x="3" y="3"/>
                        </a:moveTo>
                        <a:cubicBezTo>
                          <a:pt x="3" y="3"/>
                          <a:pt x="3" y="3"/>
                          <a:pt x="3" y="2"/>
                        </a:cubicBezTo>
                        <a:cubicBezTo>
                          <a:pt x="3" y="2"/>
                          <a:pt x="3" y="2"/>
                          <a:pt x="3" y="2"/>
                        </a:cubicBezTo>
                        <a:cubicBezTo>
                          <a:pt x="3" y="1"/>
                          <a:pt x="3" y="1"/>
                          <a:pt x="3" y="1"/>
                        </a:cubicBezTo>
                        <a:cubicBezTo>
                          <a:pt x="3" y="1"/>
                          <a:pt x="2" y="1"/>
                          <a:pt x="2" y="1"/>
                        </a:cubicBezTo>
                        <a:cubicBezTo>
                          <a:pt x="2" y="1"/>
                          <a:pt x="2" y="1"/>
                          <a:pt x="2"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2" y="6"/>
                        </a:cubicBezTo>
                        <a:cubicBezTo>
                          <a:pt x="2" y="6"/>
                          <a:pt x="2" y="6"/>
                          <a:pt x="2" y="6"/>
                        </a:cubicBezTo>
                        <a:cubicBezTo>
                          <a:pt x="2" y="6"/>
                          <a:pt x="3" y="6"/>
                          <a:pt x="3"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69" name="Freeform 55">
                    <a:extLst>
                      <a:ext uri="{FF2B5EF4-FFF2-40B4-BE49-F238E27FC236}">
                        <a16:creationId xmlns:a16="http://schemas.microsoft.com/office/drawing/2014/main" id="{2F3F83AD-4DF9-4D9C-8EA3-F0891687620F}"/>
                      </a:ext>
                    </a:extLst>
                  </p:cNvPr>
                  <p:cNvSpPr>
                    <a:spLocks/>
                  </p:cNvSpPr>
                  <p:nvPr/>
                </p:nvSpPr>
                <p:spPr bwMode="auto">
                  <a:xfrm>
                    <a:off x="1204913" y="2068512"/>
                    <a:ext cx="7937" cy="22225"/>
                  </a:xfrm>
                  <a:custGeom>
                    <a:avLst/>
                    <a:gdLst>
                      <a:gd name="T0" fmla="*/ 0 w 2"/>
                      <a:gd name="T1" fmla="*/ 2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2 h 6"/>
                      <a:gd name="T18" fmla="*/ 1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1" y="1"/>
                          <a:pt x="1" y="1"/>
                          <a:pt x="1" y="1"/>
                        </a:cubicBezTo>
                        <a:cubicBezTo>
                          <a:pt x="1" y="1"/>
                          <a:pt x="2" y="1"/>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1" y="2"/>
                          <a:pt x="1" y="2"/>
                          <a:pt x="1" y="2"/>
                        </a:cubicBezTo>
                        <a:cubicBezTo>
                          <a:pt x="1" y="2"/>
                          <a:pt x="1" y="2"/>
                          <a:pt x="1" y="2"/>
                        </a:cubicBezTo>
                        <a:cubicBezTo>
                          <a:pt x="1" y="2"/>
                          <a:pt x="1"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70" name="Freeform 56">
                    <a:extLst>
                      <a:ext uri="{FF2B5EF4-FFF2-40B4-BE49-F238E27FC236}">
                        <a16:creationId xmlns:a16="http://schemas.microsoft.com/office/drawing/2014/main" id="{F8EE5A68-5D0F-4B8F-A291-16C648B9CC15}"/>
                      </a:ext>
                    </a:extLst>
                  </p:cNvPr>
                  <p:cNvSpPr>
                    <a:spLocks/>
                  </p:cNvSpPr>
                  <p:nvPr/>
                </p:nvSpPr>
                <p:spPr bwMode="auto">
                  <a:xfrm>
                    <a:off x="1223963" y="2068512"/>
                    <a:ext cx="7937" cy="22225"/>
                  </a:xfrm>
                  <a:custGeom>
                    <a:avLst/>
                    <a:gdLst>
                      <a:gd name="T0" fmla="*/ 0 w 2"/>
                      <a:gd name="T1" fmla="*/ 2 h 6"/>
                      <a:gd name="T2" fmla="*/ 1 w 2"/>
                      <a:gd name="T3" fmla="*/ 1 h 6"/>
                      <a:gd name="T4" fmla="*/ 2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1" y="1"/>
                          <a:pt x="1" y="1"/>
                        </a:cubicBezTo>
                        <a:cubicBezTo>
                          <a:pt x="1" y="1"/>
                          <a:pt x="1" y="1"/>
                          <a:pt x="2"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1" y="2"/>
                          <a:pt x="1"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71" name="Freeform 57">
                    <a:extLst>
                      <a:ext uri="{FF2B5EF4-FFF2-40B4-BE49-F238E27FC236}">
                        <a16:creationId xmlns:a16="http://schemas.microsoft.com/office/drawing/2014/main" id="{90AE818D-1D64-48F5-92E2-A51451F91BB4}"/>
                      </a:ext>
                    </a:extLst>
                  </p:cNvPr>
                  <p:cNvSpPr>
                    <a:spLocks noEditPoints="1"/>
                  </p:cNvSpPr>
                  <p:nvPr/>
                </p:nvSpPr>
                <p:spPr bwMode="auto">
                  <a:xfrm>
                    <a:off x="1239838" y="2068512"/>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2 h 6"/>
                      <a:gd name="T24" fmla="*/ 2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2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1" y="1"/>
                        </a:cubicBezTo>
                        <a:cubicBezTo>
                          <a:pt x="1" y="1"/>
                          <a:pt x="1" y="0"/>
                          <a:pt x="2" y="0"/>
                        </a:cubicBezTo>
                        <a:cubicBezTo>
                          <a:pt x="2" y="0"/>
                          <a:pt x="3" y="1"/>
                          <a:pt x="3" y="1"/>
                        </a:cubicBezTo>
                        <a:cubicBezTo>
                          <a:pt x="4" y="2"/>
                          <a:pt x="4" y="2"/>
                          <a:pt x="4" y="3"/>
                        </a:cubicBezTo>
                        <a:cubicBezTo>
                          <a:pt x="4" y="4"/>
                          <a:pt x="4" y="5"/>
                          <a:pt x="3" y="5"/>
                        </a:cubicBezTo>
                        <a:cubicBezTo>
                          <a:pt x="3" y="6"/>
                          <a:pt x="2" y="6"/>
                          <a:pt x="2" y="6"/>
                        </a:cubicBezTo>
                        <a:cubicBezTo>
                          <a:pt x="1" y="6"/>
                          <a:pt x="1" y="6"/>
                          <a:pt x="1" y="5"/>
                        </a:cubicBezTo>
                        <a:cubicBezTo>
                          <a:pt x="0" y="5"/>
                          <a:pt x="0" y="4"/>
                          <a:pt x="0" y="3"/>
                        </a:cubicBezTo>
                        <a:close/>
                        <a:moveTo>
                          <a:pt x="3" y="3"/>
                        </a:moveTo>
                        <a:cubicBezTo>
                          <a:pt x="3" y="3"/>
                          <a:pt x="3" y="3"/>
                          <a:pt x="3" y="2"/>
                        </a:cubicBezTo>
                        <a:cubicBezTo>
                          <a:pt x="3" y="2"/>
                          <a:pt x="3" y="2"/>
                          <a:pt x="3" y="2"/>
                        </a:cubicBezTo>
                        <a:cubicBezTo>
                          <a:pt x="3" y="1"/>
                          <a:pt x="3" y="1"/>
                          <a:pt x="2" y="1"/>
                        </a:cubicBezTo>
                        <a:cubicBezTo>
                          <a:pt x="2" y="1"/>
                          <a:pt x="2" y="1"/>
                          <a:pt x="2" y="1"/>
                        </a:cubicBezTo>
                        <a:cubicBezTo>
                          <a:pt x="2" y="1"/>
                          <a:pt x="1"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1" y="6"/>
                          <a:pt x="2" y="6"/>
                          <a:pt x="2" y="6"/>
                        </a:cubicBezTo>
                        <a:cubicBezTo>
                          <a:pt x="2" y="6"/>
                          <a:pt x="2" y="6"/>
                          <a:pt x="2"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72" name="Freeform 58">
                    <a:extLst>
                      <a:ext uri="{FF2B5EF4-FFF2-40B4-BE49-F238E27FC236}">
                        <a16:creationId xmlns:a16="http://schemas.microsoft.com/office/drawing/2014/main" id="{0F5888E4-48FC-49EA-B118-5F6489E4250D}"/>
                      </a:ext>
                    </a:extLst>
                  </p:cNvPr>
                  <p:cNvSpPr>
                    <a:spLocks noEditPoints="1"/>
                  </p:cNvSpPr>
                  <p:nvPr/>
                </p:nvSpPr>
                <p:spPr bwMode="auto">
                  <a:xfrm>
                    <a:off x="1258888" y="206851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2 h 6"/>
                      <a:gd name="T24" fmla="*/ 2 w 3"/>
                      <a:gd name="T25" fmla="*/ 1 h 6"/>
                      <a:gd name="T26" fmla="*/ 1 w 3"/>
                      <a:gd name="T27" fmla="*/ 1 h 6"/>
                      <a:gd name="T28" fmla="*/ 1 w 3"/>
                      <a:gd name="T29" fmla="*/ 1 h 6"/>
                      <a:gd name="T30" fmla="*/ 0 w 3"/>
                      <a:gd name="T31" fmla="*/ 2 h 6"/>
                      <a:gd name="T32" fmla="*/ 0 w 3"/>
                      <a:gd name="T33" fmla="*/ 2 h 6"/>
                      <a:gd name="T34" fmla="*/ 0 w 3"/>
                      <a:gd name="T35" fmla="*/ 3 h 6"/>
                      <a:gd name="T36" fmla="*/ 0 w 3"/>
                      <a:gd name="T37" fmla="*/ 4 h 6"/>
                      <a:gd name="T38" fmla="*/ 0 w 3"/>
                      <a:gd name="T39" fmla="*/ 5 h 6"/>
                      <a:gd name="T40" fmla="*/ 1 w 3"/>
                      <a:gd name="T41" fmla="*/ 6 h 6"/>
                      <a:gd name="T42" fmla="*/ 1 w 3"/>
                      <a:gd name="T43" fmla="*/ 6 h 6"/>
                      <a:gd name="T44" fmla="*/ 2 w 3"/>
                      <a:gd name="T45" fmla="*/ 6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0" y="1"/>
                          <a:pt x="1" y="0"/>
                          <a:pt x="1" y="0"/>
                        </a:cubicBezTo>
                        <a:cubicBezTo>
                          <a:pt x="2" y="0"/>
                          <a:pt x="2" y="1"/>
                          <a:pt x="3" y="1"/>
                        </a:cubicBezTo>
                        <a:cubicBezTo>
                          <a:pt x="3" y="2"/>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3" y="2"/>
                          <a:pt x="3" y="2"/>
                          <a:pt x="2" y="2"/>
                        </a:cubicBezTo>
                        <a:cubicBezTo>
                          <a:pt x="2" y="1"/>
                          <a:pt x="2" y="1"/>
                          <a:pt x="2" y="1"/>
                        </a:cubicBezTo>
                        <a:cubicBezTo>
                          <a:pt x="2" y="1"/>
                          <a:pt x="2" y="1"/>
                          <a:pt x="1" y="1"/>
                        </a:cubicBezTo>
                        <a:cubicBezTo>
                          <a:pt x="1" y="1"/>
                          <a:pt x="1" y="1"/>
                          <a:pt x="1" y="1"/>
                        </a:cubicBezTo>
                        <a:cubicBezTo>
                          <a:pt x="1" y="1"/>
                          <a:pt x="1" y="1"/>
                          <a:pt x="0" y="2"/>
                        </a:cubicBezTo>
                        <a:cubicBezTo>
                          <a:pt x="0" y="2"/>
                          <a:pt x="0" y="2"/>
                          <a:pt x="0" y="2"/>
                        </a:cubicBezTo>
                        <a:cubicBezTo>
                          <a:pt x="0" y="3"/>
                          <a:pt x="0" y="3"/>
                          <a:pt x="0" y="3"/>
                        </a:cubicBezTo>
                        <a:cubicBezTo>
                          <a:pt x="0" y="4"/>
                          <a:pt x="0" y="4"/>
                          <a:pt x="0" y="4"/>
                        </a:cubicBezTo>
                        <a:cubicBezTo>
                          <a:pt x="0" y="4"/>
                          <a:pt x="0" y="5"/>
                          <a:pt x="0" y="5"/>
                        </a:cubicBezTo>
                        <a:cubicBezTo>
                          <a:pt x="1" y="5"/>
                          <a:pt x="1" y="5"/>
                          <a:pt x="1" y="6"/>
                        </a:cubicBezTo>
                        <a:cubicBezTo>
                          <a:pt x="1" y="6"/>
                          <a:pt x="1" y="6"/>
                          <a:pt x="1" y="6"/>
                        </a:cubicBezTo>
                        <a:cubicBezTo>
                          <a:pt x="2" y="6"/>
                          <a:pt x="2" y="6"/>
                          <a:pt x="2" y="6"/>
                        </a:cubicBezTo>
                        <a:cubicBezTo>
                          <a:pt x="2" y="5"/>
                          <a:pt x="2" y="5"/>
                          <a:pt x="2"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73" name="Freeform 59">
                    <a:extLst>
                      <a:ext uri="{FF2B5EF4-FFF2-40B4-BE49-F238E27FC236}">
                        <a16:creationId xmlns:a16="http://schemas.microsoft.com/office/drawing/2014/main" id="{B4936788-13F1-4336-9B96-D28C565DC488}"/>
                      </a:ext>
                    </a:extLst>
                  </p:cNvPr>
                  <p:cNvSpPr>
                    <a:spLocks noEditPoints="1"/>
                  </p:cNvSpPr>
                  <p:nvPr/>
                </p:nvSpPr>
                <p:spPr bwMode="auto">
                  <a:xfrm>
                    <a:off x="1273176" y="2068512"/>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2 h 6"/>
                      <a:gd name="T24" fmla="*/ 3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3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1" y="1"/>
                        </a:cubicBezTo>
                        <a:cubicBezTo>
                          <a:pt x="1" y="1"/>
                          <a:pt x="1" y="0"/>
                          <a:pt x="2" y="0"/>
                        </a:cubicBezTo>
                        <a:cubicBezTo>
                          <a:pt x="3" y="0"/>
                          <a:pt x="3" y="1"/>
                          <a:pt x="3" y="1"/>
                        </a:cubicBezTo>
                        <a:cubicBezTo>
                          <a:pt x="4" y="2"/>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3"/>
                          <a:pt x="3" y="2"/>
                        </a:cubicBezTo>
                        <a:cubicBezTo>
                          <a:pt x="3" y="2"/>
                          <a:pt x="3" y="2"/>
                          <a:pt x="3" y="2"/>
                        </a:cubicBezTo>
                        <a:cubicBezTo>
                          <a:pt x="3" y="1"/>
                          <a:pt x="3" y="1"/>
                          <a:pt x="3" y="1"/>
                        </a:cubicBezTo>
                        <a:cubicBezTo>
                          <a:pt x="2" y="1"/>
                          <a:pt x="2" y="1"/>
                          <a:pt x="2" y="1"/>
                        </a:cubicBezTo>
                        <a:cubicBezTo>
                          <a:pt x="2" y="1"/>
                          <a:pt x="2"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2" y="6"/>
                          <a:pt x="2" y="6"/>
                          <a:pt x="2" y="6"/>
                        </a:cubicBezTo>
                        <a:cubicBezTo>
                          <a:pt x="2" y="6"/>
                          <a:pt x="2" y="6"/>
                          <a:pt x="3"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74" name="Freeform 60">
                    <a:extLst>
                      <a:ext uri="{FF2B5EF4-FFF2-40B4-BE49-F238E27FC236}">
                        <a16:creationId xmlns:a16="http://schemas.microsoft.com/office/drawing/2014/main" id="{852DE5B5-5970-4C08-9800-F04898D9B3DC}"/>
                      </a:ext>
                    </a:extLst>
                  </p:cNvPr>
                  <p:cNvSpPr>
                    <a:spLocks/>
                  </p:cNvSpPr>
                  <p:nvPr/>
                </p:nvSpPr>
                <p:spPr bwMode="auto">
                  <a:xfrm>
                    <a:off x="915988" y="2105025"/>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0" y="1"/>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75" name="Freeform 61">
                    <a:extLst>
                      <a:ext uri="{FF2B5EF4-FFF2-40B4-BE49-F238E27FC236}">
                        <a16:creationId xmlns:a16="http://schemas.microsoft.com/office/drawing/2014/main" id="{58A24029-96AC-4769-B897-EF5D523EE13D}"/>
                      </a:ext>
                    </a:extLst>
                  </p:cNvPr>
                  <p:cNvSpPr>
                    <a:spLocks noEditPoints="1"/>
                  </p:cNvSpPr>
                  <p:nvPr/>
                </p:nvSpPr>
                <p:spPr bwMode="auto">
                  <a:xfrm>
                    <a:off x="931863" y="21050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1 h 6"/>
                      <a:gd name="T26" fmla="*/ 2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2 w 3"/>
                      <a:gd name="T43" fmla="*/ 5 h 6"/>
                      <a:gd name="T44" fmla="*/ 2 w 3"/>
                      <a:gd name="T45" fmla="*/ 5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2"/>
                          <a:pt x="3" y="2"/>
                        </a:cubicBezTo>
                        <a:cubicBezTo>
                          <a:pt x="3" y="2"/>
                          <a:pt x="3" y="2"/>
                          <a:pt x="3" y="1"/>
                        </a:cubicBezTo>
                        <a:cubicBezTo>
                          <a:pt x="3" y="1"/>
                          <a:pt x="2" y="1"/>
                          <a:pt x="2" y="1"/>
                        </a:cubicBezTo>
                        <a:cubicBezTo>
                          <a:pt x="2" y="1"/>
                          <a:pt x="2" y="1"/>
                          <a:pt x="2" y="1"/>
                        </a:cubicBezTo>
                        <a:cubicBezTo>
                          <a:pt x="1" y="1"/>
                          <a:pt x="1" y="1"/>
                          <a:pt x="1" y="1"/>
                        </a:cubicBezTo>
                        <a:cubicBezTo>
                          <a:pt x="1" y="1"/>
                          <a:pt x="1" y="1"/>
                          <a:pt x="1" y="1"/>
                        </a:cubicBezTo>
                        <a:cubicBezTo>
                          <a:pt x="1" y="2"/>
                          <a:pt x="1" y="2"/>
                          <a:pt x="0" y="2"/>
                        </a:cubicBezTo>
                        <a:cubicBezTo>
                          <a:pt x="0" y="2"/>
                          <a:pt x="0" y="3"/>
                          <a:pt x="0" y="3"/>
                        </a:cubicBezTo>
                        <a:cubicBezTo>
                          <a:pt x="0" y="3"/>
                          <a:pt x="0" y="4"/>
                          <a:pt x="0" y="4"/>
                        </a:cubicBezTo>
                        <a:cubicBezTo>
                          <a:pt x="1" y="4"/>
                          <a:pt x="1" y="4"/>
                          <a:pt x="1" y="5"/>
                        </a:cubicBezTo>
                        <a:cubicBezTo>
                          <a:pt x="1" y="5"/>
                          <a:pt x="1" y="5"/>
                          <a:pt x="1" y="5"/>
                        </a:cubicBezTo>
                        <a:cubicBezTo>
                          <a:pt x="1" y="5"/>
                          <a:pt x="1" y="5"/>
                          <a:pt x="2" y="5"/>
                        </a:cubicBezTo>
                        <a:cubicBezTo>
                          <a:pt x="2" y="5"/>
                          <a:pt x="2" y="5"/>
                          <a:pt x="2" y="5"/>
                        </a:cubicBezTo>
                        <a:cubicBezTo>
                          <a:pt x="2"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76" name="Freeform 62">
                    <a:extLst>
                      <a:ext uri="{FF2B5EF4-FFF2-40B4-BE49-F238E27FC236}">
                        <a16:creationId xmlns:a16="http://schemas.microsoft.com/office/drawing/2014/main" id="{B53E5506-058E-45A6-A6C2-46B2BBE6F6C7}"/>
                      </a:ext>
                    </a:extLst>
                  </p:cNvPr>
                  <p:cNvSpPr>
                    <a:spLocks/>
                  </p:cNvSpPr>
                  <p:nvPr/>
                </p:nvSpPr>
                <p:spPr bwMode="auto">
                  <a:xfrm>
                    <a:off x="950913" y="2105025"/>
                    <a:ext cx="6350"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1" y="1"/>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77" name="Freeform 63">
                    <a:extLst>
                      <a:ext uri="{FF2B5EF4-FFF2-40B4-BE49-F238E27FC236}">
                        <a16:creationId xmlns:a16="http://schemas.microsoft.com/office/drawing/2014/main" id="{5F9363AD-D8C6-4370-8AF7-096C0E18126F}"/>
                      </a:ext>
                    </a:extLst>
                  </p:cNvPr>
                  <p:cNvSpPr>
                    <a:spLocks noEditPoints="1"/>
                  </p:cNvSpPr>
                  <p:nvPr/>
                </p:nvSpPr>
                <p:spPr bwMode="auto">
                  <a:xfrm>
                    <a:off x="965201" y="2105025"/>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5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0" y="1"/>
                        </a:cubicBezTo>
                        <a:cubicBezTo>
                          <a:pt x="1" y="0"/>
                          <a:pt x="1" y="0"/>
                          <a:pt x="2" y="0"/>
                        </a:cubicBezTo>
                        <a:cubicBezTo>
                          <a:pt x="2" y="0"/>
                          <a:pt x="3" y="0"/>
                          <a:pt x="3" y="1"/>
                        </a:cubicBezTo>
                        <a:cubicBezTo>
                          <a:pt x="3" y="1"/>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2"/>
                          <a:pt x="3" y="2"/>
                        </a:cubicBezTo>
                        <a:cubicBezTo>
                          <a:pt x="3" y="2"/>
                          <a:pt x="3" y="2"/>
                          <a:pt x="3" y="1"/>
                        </a:cubicBezTo>
                        <a:cubicBezTo>
                          <a:pt x="3" y="1"/>
                          <a:pt x="3" y="1"/>
                          <a:pt x="2" y="1"/>
                        </a:cubicBezTo>
                        <a:cubicBezTo>
                          <a:pt x="2" y="1"/>
                          <a:pt x="2" y="1"/>
                          <a:pt x="2" y="1"/>
                        </a:cubicBezTo>
                        <a:cubicBezTo>
                          <a:pt x="2" y="1"/>
                          <a:pt x="1" y="1"/>
                          <a:pt x="1"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1" y="5"/>
                        </a:cubicBezTo>
                        <a:cubicBezTo>
                          <a:pt x="1" y="5"/>
                          <a:pt x="2" y="5"/>
                          <a:pt x="2" y="5"/>
                        </a:cubicBezTo>
                        <a:cubicBezTo>
                          <a:pt x="2" y="5"/>
                          <a:pt x="2" y="5"/>
                          <a:pt x="2" y="5"/>
                        </a:cubicBezTo>
                        <a:cubicBezTo>
                          <a:pt x="3"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78" name="Freeform 64">
                    <a:extLst>
                      <a:ext uri="{FF2B5EF4-FFF2-40B4-BE49-F238E27FC236}">
                        <a16:creationId xmlns:a16="http://schemas.microsoft.com/office/drawing/2014/main" id="{D7875E7C-09A9-4F4B-B0CA-026276C0F499}"/>
                      </a:ext>
                    </a:extLst>
                  </p:cNvPr>
                  <p:cNvSpPr>
                    <a:spLocks noEditPoints="1"/>
                  </p:cNvSpPr>
                  <p:nvPr/>
                </p:nvSpPr>
                <p:spPr bwMode="auto">
                  <a:xfrm>
                    <a:off x="984251" y="21050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5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2"/>
                          <a:pt x="3" y="2"/>
                        </a:cubicBezTo>
                        <a:cubicBezTo>
                          <a:pt x="2" y="2"/>
                          <a:pt x="2" y="2"/>
                          <a:pt x="2" y="1"/>
                        </a:cubicBezTo>
                        <a:cubicBezTo>
                          <a:pt x="2" y="1"/>
                          <a:pt x="2" y="1"/>
                          <a:pt x="2" y="1"/>
                        </a:cubicBezTo>
                        <a:cubicBezTo>
                          <a:pt x="2" y="1"/>
                          <a:pt x="2" y="1"/>
                          <a:pt x="1" y="1"/>
                        </a:cubicBezTo>
                        <a:cubicBezTo>
                          <a:pt x="1" y="1"/>
                          <a:pt x="1" y="1"/>
                          <a:pt x="1" y="1"/>
                        </a:cubicBezTo>
                        <a:cubicBezTo>
                          <a:pt x="1" y="1"/>
                          <a:pt x="0" y="1"/>
                          <a:pt x="0" y="1"/>
                        </a:cubicBezTo>
                        <a:cubicBezTo>
                          <a:pt x="0" y="2"/>
                          <a:pt x="0" y="2"/>
                          <a:pt x="0" y="2"/>
                        </a:cubicBezTo>
                        <a:cubicBezTo>
                          <a:pt x="0" y="2"/>
                          <a:pt x="0" y="3"/>
                          <a:pt x="0" y="3"/>
                        </a:cubicBezTo>
                        <a:cubicBezTo>
                          <a:pt x="0" y="3"/>
                          <a:pt x="0" y="4"/>
                          <a:pt x="0" y="4"/>
                        </a:cubicBezTo>
                        <a:cubicBezTo>
                          <a:pt x="0" y="4"/>
                          <a:pt x="0" y="4"/>
                          <a:pt x="0" y="5"/>
                        </a:cubicBezTo>
                        <a:cubicBezTo>
                          <a:pt x="0" y="5"/>
                          <a:pt x="1" y="5"/>
                          <a:pt x="1" y="5"/>
                        </a:cubicBezTo>
                        <a:cubicBezTo>
                          <a:pt x="1" y="5"/>
                          <a:pt x="1" y="5"/>
                          <a:pt x="1" y="5"/>
                        </a:cubicBezTo>
                        <a:cubicBezTo>
                          <a:pt x="2" y="5"/>
                          <a:pt x="2" y="5"/>
                          <a:pt x="2" y="5"/>
                        </a:cubicBezTo>
                        <a:cubicBezTo>
                          <a:pt x="2" y="5"/>
                          <a:pt x="2" y="5"/>
                          <a:pt x="2" y="5"/>
                        </a:cubicBezTo>
                        <a:cubicBezTo>
                          <a:pt x="2" y="4"/>
                          <a:pt x="2"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79" name="Freeform 65">
                    <a:extLst>
                      <a:ext uri="{FF2B5EF4-FFF2-40B4-BE49-F238E27FC236}">
                        <a16:creationId xmlns:a16="http://schemas.microsoft.com/office/drawing/2014/main" id="{13183513-56C4-407E-87D2-2798B3C973A0}"/>
                      </a:ext>
                    </a:extLst>
                  </p:cNvPr>
                  <p:cNvSpPr>
                    <a:spLocks/>
                  </p:cNvSpPr>
                  <p:nvPr/>
                </p:nvSpPr>
                <p:spPr bwMode="auto">
                  <a:xfrm>
                    <a:off x="1003301" y="2105025"/>
                    <a:ext cx="7937" cy="22225"/>
                  </a:xfrm>
                  <a:custGeom>
                    <a:avLst/>
                    <a:gdLst>
                      <a:gd name="T0" fmla="*/ 0 w 2"/>
                      <a:gd name="T1" fmla="*/ 1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0 w 2"/>
                      <a:gd name="T17" fmla="*/ 1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0" y="1"/>
                        </a:cubicBezTo>
                        <a:cubicBezTo>
                          <a:pt x="1" y="1"/>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0" y="1"/>
                        </a:cubicBezTo>
                        <a:cubicBezTo>
                          <a:pt x="0" y="1"/>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80" name="Freeform 66">
                    <a:extLst>
                      <a:ext uri="{FF2B5EF4-FFF2-40B4-BE49-F238E27FC236}">
                        <a16:creationId xmlns:a16="http://schemas.microsoft.com/office/drawing/2014/main" id="{488A9BCA-D919-4577-8996-3ABA554A43F3}"/>
                      </a:ext>
                    </a:extLst>
                  </p:cNvPr>
                  <p:cNvSpPr>
                    <a:spLocks noEditPoints="1"/>
                  </p:cNvSpPr>
                  <p:nvPr/>
                </p:nvSpPr>
                <p:spPr bwMode="auto">
                  <a:xfrm>
                    <a:off x="1017588" y="21050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2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2 w 3"/>
                      <a:gd name="T43" fmla="*/ 5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2" y="0"/>
                        </a:cubicBezTo>
                        <a:cubicBezTo>
                          <a:pt x="2" y="0"/>
                          <a:pt x="3" y="0"/>
                          <a:pt x="3" y="1"/>
                        </a:cubicBezTo>
                        <a:cubicBezTo>
                          <a:pt x="3" y="1"/>
                          <a:pt x="3" y="2"/>
                          <a:pt x="3" y="3"/>
                        </a:cubicBezTo>
                        <a:cubicBezTo>
                          <a:pt x="3" y="4"/>
                          <a:pt x="3" y="5"/>
                          <a:pt x="3" y="5"/>
                        </a:cubicBezTo>
                        <a:cubicBezTo>
                          <a:pt x="3" y="6"/>
                          <a:pt x="2" y="6"/>
                          <a:pt x="2" y="6"/>
                        </a:cubicBezTo>
                        <a:cubicBezTo>
                          <a:pt x="1" y="6"/>
                          <a:pt x="0" y="6"/>
                          <a:pt x="0" y="5"/>
                        </a:cubicBezTo>
                        <a:cubicBezTo>
                          <a:pt x="0" y="5"/>
                          <a:pt x="0" y="4"/>
                          <a:pt x="0" y="3"/>
                        </a:cubicBezTo>
                        <a:close/>
                        <a:moveTo>
                          <a:pt x="3" y="3"/>
                        </a:moveTo>
                        <a:cubicBezTo>
                          <a:pt x="3" y="3"/>
                          <a:pt x="3" y="2"/>
                          <a:pt x="3" y="2"/>
                        </a:cubicBezTo>
                        <a:cubicBezTo>
                          <a:pt x="3" y="2"/>
                          <a:pt x="3" y="2"/>
                          <a:pt x="2" y="1"/>
                        </a:cubicBezTo>
                        <a:cubicBezTo>
                          <a:pt x="2" y="1"/>
                          <a:pt x="2" y="1"/>
                          <a:pt x="2" y="1"/>
                        </a:cubicBezTo>
                        <a:cubicBezTo>
                          <a:pt x="2" y="1"/>
                          <a:pt x="2" y="1"/>
                          <a:pt x="2" y="1"/>
                        </a:cubicBezTo>
                        <a:cubicBezTo>
                          <a:pt x="1" y="1"/>
                          <a:pt x="1" y="1"/>
                          <a:pt x="1" y="1"/>
                        </a:cubicBezTo>
                        <a:cubicBezTo>
                          <a:pt x="1" y="1"/>
                          <a:pt x="1" y="1"/>
                          <a:pt x="1" y="1"/>
                        </a:cubicBezTo>
                        <a:cubicBezTo>
                          <a:pt x="0" y="2"/>
                          <a:pt x="0" y="2"/>
                          <a:pt x="0" y="2"/>
                        </a:cubicBezTo>
                        <a:cubicBezTo>
                          <a:pt x="0" y="2"/>
                          <a:pt x="0" y="3"/>
                          <a:pt x="0" y="3"/>
                        </a:cubicBezTo>
                        <a:cubicBezTo>
                          <a:pt x="0" y="3"/>
                          <a:pt x="0" y="4"/>
                          <a:pt x="0" y="4"/>
                        </a:cubicBezTo>
                        <a:cubicBezTo>
                          <a:pt x="0" y="4"/>
                          <a:pt x="0" y="4"/>
                          <a:pt x="1" y="5"/>
                        </a:cubicBezTo>
                        <a:cubicBezTo>
                          <a:pt x="1" y="5"/>
                          <a:pt x="1" y="5"/>
                          <a:pt x="1" y="5"/>
                        </a:cubicBezTo>
                        <a:cubicBezTo>
                          <a:pt x="1" y="5"/>
                          <a:pt x="1" y="5"/>
                          <a:pt x="2" y="5"/>
                        </a:cubicBezTo>
                        <a:cubicBezTo>
                          <a:pt x="2" y="5"/>
                          <a:pt x="2" y="5"/>
                          <a:pt x="2" y="5"/>
                        </a:cubicBezTo>
                        <a:cubicBezTo>
                          <a:pt x="2" y="5"/>
                          <a:pt x="2" y="5"/>
                          <a:pt x="2"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81" name="Freeform 67">
                    <a:extLst>
                      <a:ext uri="{FF2B5EF4-FFF2-40B4-BE49-F238E27FC236}">
                        <a16:creationId xmlns:a16="http://schemas.microsoft.com/office/drawing/2014/main" id="{77F74856-8EB0-43B0-9F11-278A15BF7BEF}"/>
                      </a:ext>
                    </a:extLst>
                  </p:cNvPr>
                  <p:cNvSpPr>
                    <a:spLocks/>
                  </p:cNvSpPr>
                  <p:nvPr/>
                </p:nvSpPr>
                <p:spPr bwMode="auto">
                  <a:xfrm>
                    <a:off x="1036638" y="2105025"/>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0" y="1"/>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82" name="Freeform 68">
                    <a:extLst>
                      <a:ext uri="{FF2B5EF4-FFF2-40B4-BE49-F238E27FC236}">
                        <a16:creationId xmlns:a16="http://schemas.microsoft.com/office/drawing/2014/main" id="{BE698D29-0DA9-4A6A-902C-3168D9FB6AA5}"/>
                      </a:ext>
                    </a:extLst>
                  </p:cNvPr>
                  <p:cNvSpPr>
                    <a:spLocks noEditPoints="1"/>
                  </p:cNvSpPr>
                  <p:nvPr/>
                </p:nvSpPr>
                <p:spPr bwMode="auto">
                  <a:xfrm>
                    <a:off x="1052513" y="21050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1 h 6"/>
                      <a:gd name="T26" fmla="*/ 2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2 w 3"/>
                      <a:gd name="T43" fmla="*/ 5 h 6"/>
                      <a:gd name="T44" fmla="*/ 2 w 3"/>
                      <a:gd name="T45" fmla="*/ 5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2"/>
                          <a:pt x="3" y="2"/>
                        </a:cubicBezTo>
                        <a:cubicBezTo>
                          <a:pt x="3" y="2"/>
                          <a:pt x="3" y="2"/>
                          <a:pt x="3" y="1"/>
                        </a:cubicBezTo>
                        <a:cubicBezTo>
                          <a:pt x="3" y="1"/>
                          <a:pt x="2" y="1"/>
                          <a:pt x="2" y="1"/>
                        </a:cubicBezTo>
                        <a:cubicBezTo>
                          <a:pt x="2" y="1"/>
                          <a:pt x="2" y="1"/>
                          <a:pt x="2" y="1"/>
                        </a:cubicBezTo>
                        <a:cubicBezTo>
                          <a:pt x="1" y="1"/>
                          <a:pt x="1" y="1"/>
                          <a:pt x="1" y="1"/>
                        </a:cubicBezTo>
                        <a:cubicBezTo>
                          <a:pt x="1" y="1"/>
                          <a:pt x="1" y="1"/>
                          <a:pt x="1" y="1"/>
                        </a:cubicBezTo>
                        <a:cubicBezTo>
                          <a:pt x="1" y="2"/>
                          <a:pt x="1" y="2"/>
                          <a:pt x="0" y="2"/>
                        </a:cubicBezTo>
                        <a:cubicBezTo>
                          <a:pt x="0" y="2"/>
                          <a:pt x="0" y="3"/>
                          <a:pt x="0" y="3"/>
                        </a:cubicBezTo>
                        <a:cubicBezTo>
                          <a:pt x="0" y="3"/>
                          <a:pt x="0" y="4"/>
                          <a:pt x="0" y="4"/>
                        </a:cubicBezTo>
                        <a:cubicBezTo>
                          <a:pt x="1" y="4"/>
                          <a:pt x="1" y="4"/>
                          <a:pt x="1" y="5"/>
                        </a:cubicBezTo>
                        <a:cubicBezTo>
                          <a:pt x="1" y="5"/>
                          <a:pt x="1" y="5"/>
                          <a:pt x="1" y="5"/>
                        </a:cubicBezTo>
                        <a:cubicBezTo>
                          <a:pt x="1" y="5"/>
                          <a:pt x="1" y="5"/>
                          <a:pt x="2" y="5"/>
                        </a:cubicBezTo>
                        <a:cubicBezTo>
                          <a:pt x="2" y="5"/>
                          <a:pt x="2" y="5"/>
                          <a:pt x="2" y="5"/>
                        </a:cubicBezTo>
                        <a:cubicBezTo>
                          <a:pt x="2"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83" name="Freeform 69">
                    <a:extLst>
                      <a:ext uri="{FF2B5EF4-FFF2-40B4-BE49-F238E27FC236}">
                        <a16:creationId xmlns:a16="http://schemas.microsoft.com/office/drawing/2014/main" id="{89B025FF-4F5E-479F-85F4-81BBB16F0B14}"/>
                      </a:ext>
                    </a:extLst>
                  </p:cNvPr>
                  <p:cNvSpPr>
                    <a:spLocks noEditPoints="1"/>
                  </p:cNvSpPr>
                  <p:nvPr/>
                </p:nvSpPr>
                <p:spPr bwMode="auto">
                  <a:xfrm>
                    <a:off x="1066801" y="2105025"/>
                    <a:ext cx="14287"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2 w 4"/>
                      <a:gd name="T29" fmla="*/ 1 h 6"/>
                      <a:gd name="T30" fmla="*/ 1 w 4"/>
                      <a:gd name="T31" fmla="*/ 1 h 6"/>
                      <a:gd name="T32" fmla="*/ 1 w 4"/>
                      <a:gd name="T33" fmla="*/ 2 h 6"/>
                      <a:gd name="T34" fmla="*/ 1 w 4"/>
                      <a:gd name="T35" fmla="*/ 3 h 6"/>
                      <a:gd name="T36" fmla="*/ 1 w 4"/>
                      <a:gd name="T37" fmla="*/ 4 h 6"/>
                      <a:gd name="T38" fmla="*/ 1 w 4"/>
                      <a:gd name="T39" fmla="*/ 5 h 6"/>
                      <a:gd name="T40" fmla="*/ 2 w 4"/>
                      <a:gd name="T41" fmla="*/ 5 h 6"/>
                      <a:gd name="T42" fmla="*/ 2 w 4"/>
                      <a:gd name="T43" fmla="*/ 5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1"/>
                          <a:pt x="1" y="1"/>
                        </a:cubicBezTo>
                        <a:cubicBezTo>
                          <a:pt x="1" y="0"/>
                          <a:pt x="2" y="0"/>
                          <a:pt x="2" y="0"/>
                        </a:cubicBezTo>
                        <a:cubicBezTo>
                          <a:pt x="3" y="0"/>
                          <a:pt x="3" y="0"/>
                          <a:pt x="4" y="1"/>
                        </a:cubicBezTo>
                        <a:cubicBezTo>
                          <a:pt x="4" y="1"/>
                          <a:pt x="4" y="2"/>
                          <a:pt x="4" y="3"/>
                        </a:cubicBezTo>
                        <a:cubicBezTo>
                          <a:pt x="4" y="4"/>
                          <a:pt x="4" y="5"/>
                          <a:pt x="4" y="5"/>
                        </a:cubicBezTo>
                        <a:cubicBezTo>
                          <a:pt x="3" y="6"/>
                          <a:pt x="3" y="6"/>
                          <a:pt x="2" y="6"/>
                        </a:cubicBezTo>
                        <a:cubicBezTo>
                          <a:pt x="2" y="6"/>
                          <a:pt x="1" y="6"/>
                          <a:pt x="1" y="5"/>
                        </a:cubicBezTo>
                        <a:cubicBezTo>
                          <a:pt x="1" y="5"/>
                          <a:pt x="0" y="4"/>
                          <a:pt x="0" y="3"/>
                        </a:cubicBezTo>
                        <a:close/>
                        <a:moveTo>
                          <a:pt x="3" y="3"/>
                        </a:moveTo>
                        <a:cubicBezTo>
                          <a:pt x="3" y="3"/>
                          <a:pt x="3" y="2"/>
                          <a:pt x="3" y="2"/>
                        </a:cubicBezTo>
                        <a:cubicBezTo>
                          <a:pt x="3" y="2"/>
                          <a:pt x="3" y="2"/>
                          <a:pt x="3" y="1"/>
                        </a:cubicBezTo>
                        <a:cubicBezTo>
                          <a:pt x="3" y="1"/>
                          <a:pt x="3" y="1"/>
                          <a:pt x="3" y="1"/>
                        </a:cubicBezTo>
                        <a:cubicBezTo>
                          <a:pt x="3" y="1"/>
                          <a:pt x="2" y="1"/>
                          <a:pt x="2" y="1"/>
                        </a:cubicBezTo>
                        <a:cubicBezTo>
                          <a:pt x="2" y="1"/>
                          <a:pt x="2" y="1"/>
                          <a:pt x="2"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2" y="5"/>
                        </a:cubicBezTo>
                        <a:cubicBezTo>
                          <a:pt x="2" y="5"/>
                          <a:pt x="2" y="5"/>
                          <a:pt x="2" y="5"/>
                        </a:cubicBezTo>
                        <a:cubicBezTo>
                          <a:pt x="2" y="5"/>
                          <a:pt x="3" y="5"/>
                          <a:pt x="3" y="5"/>
                        </a:cubicBezTo>
                        <a:cubicBezTo>
                          <a:pt x="3"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84" name="Freeform 70">
                    <a:extLst>
                      <a:ext uri="{FF2B5EF4-FFF2-40B4-BE49-F238E27FC236}">
                        <a16:creationId xmlns:a16="http://schemas.microsoft.com/office/drawing/2014/main" id="{EDB7A450-C086-4B9F-9F49-56E0DD1C65CE}"/>
                      </a:ext>
                    </a:extLst>
                  </p:cNvPr>
                  <p:cNvSpPr>
                    <a:spLocks/>
                  </p:cNvSpPr>
                  <p:nvPr/>
                </p:nvSpPr>
                <p:spPr bwMode="auto">
                  <a:xfrm>
                    <a:off x="1085851" y="21050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1 h 6"/>
                      <a:gd name="T18" fmla="*/ 1 w 2"/>
                      <a:gd name="T19" fmla="*/ 2 h 6"/>
                      <a:gd name="T20" fmla="*/ 1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1"/>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1" y="1"/>
                          <a:pt x="1" y="1"/>
                          <a:pt x="1" y="1"/>
                        </a:cubicBezTo>
                        <a:cubicBezTo>
                          <a:pt x="1" y="1"/>
                          <a:pt x="1" y="2"/>
                          <a:pt x="1" y="2"/>
                        </a:cubicBezTo>
                        <a:cubicBezTo>
                          <a:pt x="1" y="2"/>
                          <a:pt x="1" y="2"/>
                          <a:pt x="1"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85" name="Freeform 71">
                    <a:extLst>
                      <a:ext uri="{FF2B5EF4-FFF2-40B4-BE49-F238E27FC236}">
                        <a16:creationId xmlns:a16="http://schemas.microsoft.com/office/drawing/2014/main" id="{D2065D9D-0562-4D85-A791-B66E41BA98B9}"/>
                      </a:ext>
                    </a:extLst>
                  </p:cNvPr>
                  <p:cNvSpPr>
                    <a:spLocks noEditPoints="1"/>
                  </p:cNvSpPr>
                  <p:nvPr/>
                </p:nvSpPr>
                <p:spPr bwMode="auto">
                  <a:xfrm>
                    <a:off x="1104901" y="21050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5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2"/>
                          <a:pt x="3" y="2"/>
                        </a:cubicBezTo>
                        <a:cubicBezTo>
                          <a:pt x="2" y="2"/>
                          <a:pt x="2" y="2"/>
                          <a:pt x="2" y="1"/>
                        </a:cubicBezTo>
                        <a:cubicBezTo>
                          <a:pt x="2" y="1"/>
                          <a:pt x="2" y="1"/>
                          <a:pt x="2" y="1"/>
                        </a:cubicBezTo>
                        <a:cubicBezTo>
                          <a:pt x="2" y="1"/>
                          <a:pt x="2" y="1"/>
                          <a:pt x="1" y="1"/>
                        </a:cubicBezTo>
                        <a:cubicBezTo>
                          <a:pt x="1" y="1"/>
                          <a:pt x="1" y="1"/>
                          <a:pt x="1" y="1"/>
                        </a:cubicBezTo>
                        <a:cubicBezTo>
                          <a:pt x="1" y="1"/>
                          <a:pt x="0" y="1"/>
                          <a:pt x="0" y="1"/>
                        </a:cubicBezTo>
                        <a:cubicBezTo>
                          <a:pt x="0" y="2"/>
                          <a:pt x="0" y="2"/>
                          <a:pt x="0" y="2"/>
                        </a:cubicBezTo>
                        <a:cubicBezTo>
                          <a:pt x="0" y="2"/>
                          <a:pt x="0" y="3"/>
                          <a:pt x="0" y="3"/>
                        </a:cubicBezTo>
                        <a:cubicBezTo>
                          <a:pt x="0" y="3"/>
                          <a:pt x="0" y="4"/>
                          <a:pt x="0" y="4"/>
                        </a:cubicBezTo>
                        <a:cubicBezTo>
                          <a:pt x="0" y="4"/>
                          <a:pt x="0" y="4"/>
                          <a:pt x="0" y="5"/>
                        </a:cubicBezTo>
                        <a:cubicBezTo>
                          <a:pt x="0" y="5"/>
                          <a:pt x="1" y="5"/>
                          <a:pt x="1" y="5"/>
                        </a:cubicBezTo>
                        <a:cubicBezTo>
                          <a:pt x="1" y="5"/>
                          <a:pt x="1" y="5"/>
                          <a:pt x="1" y="5"/>
                        </a:cubicBezTo>
                        <a:cubicBezTo>
                          <a:pt x="2" y="5"/>
                          <a:pt x="2" y="5"/>
                          <a:pt x="2" y="5"/>
                        </a:cubicBezTo>
                        <a:cubicBezTo>
                          <a:pt x="2" y="5"/>
                          <a:pt x="2" y="5"/>
                          <a:pt x="2" y="5"/>
                        </a:cubicBezTo>
                        <a:cubicBezTo>
                          <a:pt x="2" y="4"/>
                          <a:pt x="2"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86" name="Freeform 72">
                    <a:extLst>
                      <a:ext uri="{FF2B5EF4-FFF2-40B4-BE49-F238E27FC236}">
                        <a16:creationId xmlns:a16="http://schemas.microsoft.com/office/drawing/2014/main" id="{F38830BB-98CC-46C0-B703-66191DEC7E31}"/>
                      </a:ext>
                    </a:extLst>
                  </p:cNvPr>
                  <p:cNvSpPr>
                    <a:spLocks/>
                  </p:cNvSpPr>
                  <p:nvPr/>
                </p:nvSpPr>
                <p:spPr bwMode="auto">
                  <a:xfrm>
                    <a:off x="1119188" y="21050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1 h 6"/>
                      <a:gd name="T18" fmla="*/ 1 w 2"/>
                      <a:gd name="T19" fmla="*/ 2 h 6"/>
                      <a:gd name="T20" fmla="*/ 1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2" y="1"/>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2" y="1"/>
                          <a:pt x="2" y="1"/>
                          <a:pt x="1" y="1"/>
                        </a:cubicBezTo>
                        <a:cubicBezTo>
                          <a:pt x="1" y="1"/>
                          <a:pt x="1" y="2"/>
                          <a:pt x="1" y="2"/>
                        </a:cubicBezTo>
                        <a:cubicBezTo>
                          <a:pt x="1" y="2"/>
                          <a:pt x="1" y="2"/>
                          <a:pt x="1"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87" name="Freeform 73">
                    <a:extLst>
                      <a:ext uri="{FF2B5EF4-FFF2-40B4-BE49-F238E27FC236}">
                        <a16:creationId xmlns:a16="http://schemas.microsoft.com/office/drawing/2014/main" id="{C10873E8-6DCA-4FDD-9C78-31EEAF0FCEC6}"/>
                      </a:ext>
                    </a:extLst>
                  </p:cNvPr>
                  <p:cNvSpPr>
                    <a:spLocks noEditPoints="1"/>
                  </p:cNvSpPr>
                  <p:nvPr/>
                </p:nvSpPr>
                <p:spPr bwMode="auto">
                  <a:xfrm>
                    <a:off x="1138238" y="21050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1 w 3"/>
                      <a:gd name="T43" fmla="*/ 5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2"/>
                          <a:pt x="3" y="2"/>
                        </a:cubicBezTo>
                        <a:cubicBezTo>
                          <a:pt x="3" y="2"/>
                          <a:pt x="3" y="2"/>
                          <a:pt x="2" y="1"/>
                        </a:cubicBezTo>
                        <a:cubicBezTo>
                          <a:pt x="2" y="1"/>
                          <a:pt x="2" y="1"/>
                          <a:pt x="2" y="1"/>
                        </a:cubicBezTo>
                        <a:cubicBezTo>
                          <a:pt x="2" y="1"/>
                          <a:pt x="2" y="1"/>
                          <a:pt x="1" y="1"/>
                        </a:cubicBezTo>
                        <a:cubicBezTo>
                          <a:pt x="1" y="1"/>
                          <a:pt x="1" y="1"/>
                          <a:pt x="1" y="1"/>
                        </a:cubicBezTo>
                        <a:cubicBezTo>
                          <a:pt x="1" y="1"/>
                          <a:pt x="1" y="1"/>
                          <a:pt x="1" y="1"/>
                        </a:cubicBezTo>
                        <a:cubicBezTo>
                          <a:pt x="0" y="2"/>
                          <a:pt x="0" y="2"/>
                          <a:pt x="0" y="2"/>
                        </a:cubicBezTo>
                        <a:cubicBezTo>
                          <a:pt x="0" y="2"/>
                          <a:pt x="0" y="3"/>
                          <a:pt x="0" y="3"/>
                        </a:cubicBezTo>
                        <a:cubicBezTo>
                          <a:pt x="0" y="3"/>
                          <a:pt x="0" y="4"/>
                          <a:pt x="0" y="4"/>
                        </a:cubicBezTo>
                        <a:cubicBezTo>
                          <a:pt x="0" y="4"/>
                          <a:pt x="0" y="4"/>
                          <a:pt x="1" y="5"/>
                        </a:cubicBezTo>
                        <a:cubicBezTo>
                          <a:pt x="1" y="5"/>
                          <a:pt x="1" y="5"/>
                          <a:pt x="1" y="5"/>
                        </a:cubicBezTo>
                        <a:cubicBezTo>
                          <a:pt x="1" y="5"/>
                          <a:pt x="1" y="5"/>
                          <a:pt x="1" y="5"/>
                        </a:cubicBezTo>
                        <a:cubicBezTo>
                          <a:pt x="2" y="5"/>
                          <a:pt x="2" y="5"/>
                          <a:pt x="2" y="5"/>
                        </a:cubicBezTo>
                        <a:cubicBezTo>
                          <a:pt x="2" y="5"/>
                          <a:pt x="2" y="5"/>
                          <a:pt x="2"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88" name="Freeform 74">
                    <a:extLst>
                      <a:ext uri="{FF2B5EF4-FFF2-40B4-BE49-F238E27FC236}">
                        <a16:creationId xmlns:a16="http://schemas.microsoft.com/office/drawing/2014/main" id="{1C7ECC51-EF99-42E1-B37A-0D1FF697E391}"/>
                      </a:ext>
                    </a:extLst>
                  </p:cNvPr>
                  <p:cNvSpPr>
                    <a:spLocks noEditPoints="1"/>
                  </p:cNvSpPr>
                  <p:nvPr/>
                </p:nvSpPr>
                <p:spPr bwMode="auto">
                  <a:xfrm>
                    <a:off x="1152526" y="2105025"/>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5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2"/>
                          <a:pt x="3" y="2"/>
                        </a:cubicBezTo>
                        <a:cubicBezTo>
                          <a:pt x="3" y="2"/>
                          <a:pt x="3" y="2"/>
                          <a:pt x="3" y="1"/>
                        </a:cubicBezTo>
                        <a:cubicBezTo>
                          <a:pt x="3" y="1"/>
                          <a:pt x="3" y="1"/>
                          <a:pt x="3" y="1"/>
                        </a:cubicBezTo>
                        <a:cubicBezTo>
                          <a:pt x="2" y="1"/>
                          <a:pt x="2" y="1"/>
                          <a:pt x="2" y="1"/>
                        </a:cubicBezTo>
                        <a:cubicBezTo>
                          <a:pt x="2" y="1"/>
                          <a:pt x="2" y="1"/>
                          <a:pt x="1"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1" y="5"/>
                        </a:cubicBezTo>
                        <a:cubicBezTo>
                          <a:pt x="2" y="5"/>
                          <a:pt x="2" y="5"/>
                          <a:pt x="2" y="5"/>
                        </a:cubicBezTo>
                        <a:cubicBezTo>
                          <a:pt x="2" y="5"/>
                          <a:pt x="2" y="5"/>
                          <a:pt x="3" y="5"/>
                        </a:cubicBezTo>
                        <a:cubicBezTo>
                          <a:pt x="3"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89" name="Freeform 75">
                    <a:extLst>
                      <a:ext uri="{FF2B5EF4-FFF2-40B4-BE49-F238E27FC236}">
                        <a16:creationId xmlns:a16="http://schemas.microsoft.com/office/drawing/2014/main" id="{6AF6D4EC-26D6-49A5-8546-4C5C481BB783}"/>
                      </a:ext>
                    </a:extLst>
                  </p:cNvPr>
                  <p:cNvSpPr>
                    <a:spLocks/>
                  </p:cNvSpPr>
                  <p:nvPr/>
                </p:nvSpPr>
                <p:spPr bwMode="auto">
                  <a:xfrm>
                    <a:off x="1171576" y="21050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1 h 6"/>
                      <a:gd name="T18" fmla="*/ 1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1"/>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1" y="1"/>
                        </a:cubicBezTo>
                        <a:cubicBezTo>
                          <a:pt x="1" y="1"/>
                          <a:pt x="1" y="1"/>
                          <a:pt x="1" y="1"/>
                        </a:cubicBezTo>
                        <a:cubicBezTo>
                          <a:pt x="1" y="1"/>
                          <a:pt x="1" y="2"/>
                          <a:pt x="1" y="2"/>
                        </a:cubicBezTo>
                        <a:cubicBezTo>
                          <a:pt x="1"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90" name="Freeform 76">
                    <a:extLst>
                      <a:ext uri="{FF2B5EF4-FFF2-40B4-BE49-F238E27FC236}">
                        <a16:creationId xmlns:a16="http://schemas.microsoft.com/office/drawing/2014/main" id="{2CFA51FC-105E-4560-BE83-38FD2D17E985}"/>
                      </a:ext>
                    </a:extLst>
                  </p:cNvPr>
                  <p:cNvSpPr>
                    <a:spLocks/>
                  </p:cNvSpPr>
                  <p:nvPr/>
                </p:nvSpPr>
                <p:spPr bwMode="auto">
                  <a:xfrm>
                    <a:off x="1190626" y="2105025"/>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1" y="1"/>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91" name="Freeform 77">
                    <a:extLst>
                      <a:ext uri="{FF2B5EF4-FFF2-40B4-BE49-F238E27FC236}">
                        <a16:creationId xmlns:a16="http://schemas.microsoft.com/office/drawing/2014/main" id="{7417EDE0-43B5-4504-A61D-F5B5B7D15A69}"/>
                      </a:ext>
                    </a:extLst>
                  </p:cNvPr>
                  <p:cNvSpPr>
                    <a:spLocks noEditPoints="1"/>
                  </p:cNvSpPr>
                  <p:nvPr/>
                </p:nvSpPr>
                <p:spPr bwMode="auto">
                  <a:xfrm>
                    <a:off x="1204913" y="2105025"/>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5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0" y="1"/>
                        </a:cubicBezTo>
                        <a:cubicBezTo>
                          <a:pt x="1" y="0"/>
                          <a:pt x="1" y="0"/>
                          <a:pt x="2" y="0"/>
                        </a:cubicBezTo>
                        <a:cubicBezTo>
                          <a:pt x="2" y="0"/>
                          <a:pt x="3" y="0"/>
                          <a:pt x="3" y="1"/>
                        </a:cubicBezTo>
                        <a:cubicBezTo>
                          <a:pt x="3" y="1"/>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2"/>
                          <a:pt x="3" y="2"/>
                        </a:cubicBezTo>
                        <a:cubicBezTo>
                          <a:pt x="3" y="2"/>
                          <a:pt x="3" y="2"/>
                          <a:pt x="3" y="1"/>
                        </a:cubicBezTo>
                        <a:cubicBezTo>
                          <a:pt x="3" y="1"/>
                          <a:pt x="2" y="1"/>
                          <a:pt x="2" y="1"/>
                        </a:cubicBezTo>
                        <a:cubicBezTo>
                          <a:pt x="2" y="1"/>
                          <a:pt x="2" y="1"/>
                          <a:pt x="2" y="1"/>
                        </a:cubicBezTo>
                        <a:cubicBezTo>
                          <a:pt x="2" y="1"/>
                          <a:pt x="1" y="1"/>
                          <a:pt x="1"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1" y="5"/>
                        </a:cubicBezTo>
                        <a:cubicBezTo>
                          <a:pt x="1" y="5"/>
                          <a:pt x="2" y="5"/>
                          <a:pt x="2" y="5"/>
                        </a:cubicBezTo>
                        <a:cubicBezTo>
                          <a:pt x="2" y="5"/>
                          <a:pt x="2" y="5"/>
                          <a:pt x="2" y="5"/>
                        </a:cubicBezTo>
                        <a:cubicBezTo>
                          <a:pt x="2"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92" name="Freeform 78">
                    <a:extLst>
                      <a:ext uri="{FF2B5EF4-FFF2-40B4-BE49-F238E27FC236}">
                        <a16:creationId xmlns:a16="http://schemas.microsoft.com/office/drawing/2014/main" id="{38E16A0F-1D4C-4703-90DE-69108A123672}"/>
                      </a:ext>
                    </a:extLst>
                  </p:cNvPr>
                  <p:cNvSpPr>
                    <a:spLocks noEditPoints="1"/>
                  </p:cNvSpPr>
                  <p:nvPr/>
                </p:nvSpPr>
                <p:spPr bwMode="auto">
                  <a:xfrm>
                    <a:off x="1223963" y="21050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2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5 h 6"/>
                      <a:gd name="T44" fmla="*/ 2 w 3"/>
                      <a:gd name="T45" fmla="*/ 5 h 6"/>
                      <a:gd name="T46" fmla="*/ 2 w 3"/>
                      <a:gd name="T47" fmla="*/ 5 h 6"/>
                      <a:gd name="T48" fmla="*/ 2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2"/>
                          <a:pt x="2" y="2"/>
                        </a:cubicBezTo>
                        <a:cubicBezTo>
                          <a:pt x="2" y="2"/>
                          <a:pt x="2" y="2"/>
                          <a:pt x="2" y="1"/>
                        </a:cubicBezTo>
                        <a:cubicBezTo>
                          <a:pt x="2" y="1"/>
                          <a:pt x="2" y="1"/>
                          <a:pt x="2" y="1"/>
                        </a:cubicBezTo>
                        <a:cubicBezTo>
                          <a:pt x="2" y="1"/>
                          <a:pt x="2" y="1"/>
                          <a:pt x="1" y="1"/>
                        </a:cubicBezTo>
                        <a:cubicBezTo>
                          <a:pt x="1" y="1"/>
                          <a:pt x="1" y="1"/>
                          <a:pt x="1" y="1"/>
                        </a:cubicBezTo>
                        <a:cubicBezTo>
                          <a:pt x="1" y="1"/>
                          <a:pt x="0" y="1"/>
                          <a:pt x="0" y="1"/>
                        </a:cubicBezTo>
                        <a:cubicBezTo>
                          <a:pt x="0" y="2"/>
                          <a:pt x="0" y="2"/>
                          <a:pt x="0" y="2"/>
                        </a:cubicBezTo>
                        <a:cubicBezTo>
                          <a:pt x="0" y="2"/>
                          <a:pt x="0" y="3"/>
                          <a:pt x="0" y="3"/>
                        </a:cubicBezTo>
                        <a:cubicBezTo>
                          <a:pt x="0" y="3"/>
                          <a:pt x="0" y="4"/>
                          <a:pt x="0" y="4"/>
                        </a:cubicBezTo>
                        <a:cubicBezTo>
                          <a:pt x="0" y="4"/>
                          <a:pt x="0" y="4"/>
                          <a:pt x="0" y="5"/>
                        </a:cubicBezTo>
                        <a:cubicBezTo>
                          <a:pt x="0" y="5"/>
                          <a:pt x="1" y="5"/>
                          <a:pt x="1" y="5"/>
                        </a:cubicBezTo>
                        <a:cubicBezTo>
                          <a:pt x="1" y="5"/>
                          <a:pt x="1" y="5"/>
                          <a:pt x="1" y="5"/>
                        </a:cubicBezTo>
                        <a:cubicBezTo>
                          <a:pt x="2" y="5"/>
                          <a:pt x="2" y="5"/>
                          <a:pt x="2" y="5"/>
                        </a:cubicBezTo>
                        <a:cubicBezTo>
                          <a:pt x="2" y="5"/>
                          <a:pt x="2" y="5"/>
                          <a:pt x="2" y="5"/>
                        </a:cubicBezTo>
                        <a:cubicBezTo>
                          <a:pt x="2" y="4"/>
                          <a:pt x="2" y="4"/>
                          <a:pt x="2"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93" name="Freeform 79">
                    <a:extLst>
                      <a:ext uri="{FF2B5EF4-FFF2-40B4-BE49-F238E27FC236}">
                        <a16:creationId xmlns:a16="http://schemas.microsoft.com/office/drawing/2014/main" id="{80EF5809-DF5C-47F6-BC6A-4605EC03B876}"/>
                      </a:ext>
                    </a:extLst>
                  </p:cNvPr>
                  <p:cNvSpPr>
                    <a:spLocks noEditPoints="1"/>
                  </p:cNvSpPr>
                  <p:nvPr/>
                </p:nvSpPr>
                <p:spPr bwMode="auto">
                  <a:xfrm>
                    <a:off x="1239838" y="2105025"/>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5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2" y="0"/>
                          <a:pt x="3" y="0"/>
                          <a:pt x="3" y="1"/>
                        </a:cubicBezTo>
                        <a:cubicBezTo>
                          <a:pt x="4" y="1"/>
                          <a:pt x="4" y="2"/>
                          <a:pt x="4" y="3"/>
                        </a:cubicBezTo>
                        <a:cubicBezTo>
                          <a:pt x="4" y="4"/>
                          <a:pt x="4" y="5"/>
                          <a:pt x="3" y="5"/>
                        </a:cubicBezTo>
                        <a:cubicBezTo>
                          <a:pt x="3" y="6"/>
                          <a:pt x="2" y="6"/>
                          <a:pt x="2" y="6"/>
                        </a:cubicBezTo>
                        <a:cubicBezTo>
                          <a:pt x="1" y="6"/>
                          <a:pt x="1" y="6"/>
                          <a:pt x="1" y="5"/>
                        </a:cubicBezTo>
                        <a:cubicBezTo>
                          <a:pt x="0" y="5"/>
                          <a:pt x="0" y="4"/>
                          <a:pt x="0" y="3"/>
                        </a:cubicBezTo>
                        <a:close/>
                        <a:moveTo>
                          <a:pt x="3" y="3"/>
                        </a:moveTo>
                        <a:cubicBezTo>
                          <a:pt x="3" y="3"/>
                          <a:pt x="3" y="2"/>
                          <a:pt x="3" y="2"/>
                        </a:cubicBezTo>
                        <a:cubicBezTo>
                          <a:pt x="3" y="2"/>
                          <a:pt x="3" y="2"/>
                          <a:pt x="3" y="1"/>
                        </a:cubicBezTo>
                        <a:cubicBezTo>
                          <a:pt x="3" y="1"/>
                          <a:pt x="3" y="1"/>
                          <a:pt x="2" y="1"/>
                        </a:cubicBezTo>
                        <a:cubicBezTo>
                          <a:pt x="2" y="1"/>
                          <a:pt x="2" y="1"/>
                          <a:pt x="2" y="1"/>
                        </a:cubicBezTo>
                        <a:cubicBezTo>
                          <a:pt x="2" y="1"/>
                          <a:pt x="1" y="1"/>
                          <a:pt x="1"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1" y="5"/>
                        </a:cubicBezTo>
                        <a:cubicBezTo>
                          <a:pt x="1" y="5"/>
                          <a:pt x="2" y="5"/>
                          <a:pt x="2" y="5"/>
                        </a:cubicBezTo>
                        <a:cubicBezTo>
                          <a:pt x="2" y="5"/>
                          <a:pt x="2" y="5"/>
                          <a:pt x="2" y="5"/>
                        </a:cubicBezTo>
                        <a:cubicBezTo>
                          <a:pt x="3"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94" name="Freeform 80">
                    <a:extLst>
                      <a:ext uri="{FF2B5EF4-FFF2-40B4-BE49-F238E27FC236}">
                        <a16:creationId xmlns:a16="http://schemas.microsoft.com/office/drawing/2014/main" id="{C1018313-40B2-4338-9D63-BC5E4AC64E83}"/>
                      </a:ext>
                    </a:extLst>
                  </p:cNvPr>
                  <p:cNvSpPr>
                    <a:spLocks/>
                  </p:cNvSpPr>
                  <p:nvPr/>
                </p:nvSpPr>
                <p:spPr bwMode="auto">
                  <a:xfrm>
                    <a:off x="1258888" y="2105025"/>
                    <a:ext cx="6350"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1 h 6"/>
                      <a:gd name="T18" fmla="*/ 1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1" y="1"/>
                          <a:pt x="1" y="1"/>
                        </a:cubicBezTo>
                        <a:cubicBezTo>
                          <a:pt x="1" y="1"/>
                          <a:pt x="1" y="0"/>
                          <a:pt x="2" y="0"/>
                        </a:cubicBezTo>
                        <a:cubicBezTo>
                          <a:pt x="2" y="0"/>
                          <a:pt x="2" y="0"/>
                          <a:pt x="2" y="0"/>
                        </a:cubicBezTo>
                        <a:cubicBezTo>
                          <a:pt x="2" y="6"/>
                          <a:pt x="2" y="6"/>
                          <a:pt x="2" y="6"/>
                        </a:cubicBezTo>
                        <a:cubicBezTo>
                          <a:pt x="2" y="6"/>
                          <a:pt x="2" y="6"/>
                          <a:pt x="2" y="6"/>
                        </a:cubicBezTo>
                        <a:cubicBezTo>
                          <a:pt x="2" y="1"/>
                          <a:pt x="2" y="1"/>
                          <a:pt x="2" y="1"/>
                        </a:cubicBezTo>
                        <a:cubicBezTo>
                          <a:pt x="1" y="1"/>
                          <a:pt x="1" y="1"/>
                          <a:pt x="1" y="1"/>
                        </a:cubicBezTo>
                        <a:cubicBezTo>
                          <a:pt x="1" y="1"/>
                          <a:pt x="1" y="1"/>
                          <a:pt x="1" y="1"/>
                        </a:cubicBezTo>
                        <a:cubicBezTo>
                          <a:pt x="1" y="1"/>
                          <a:pt x="1" y="2"/>
                          <a:pt x="1"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95" name="Freeform 81">
                    <a:extLst>
                      <a:ext uri="{FF2B5EF4-FFF2-40B4-BE49-F238E27FC236}">
                        <a16:creationId xmlns:a16="http://schemas.microsoft.com/office/drawing/2014/main" id="{BDCC4ED6-BE9A-4B14-A984-0044D5ACC1D2}"/>
                      </a:ext>
                    </a:extLst>
                  </p:cNvPr>
                  <p:cNvSpPr>
                    <a:spLocks noEditPoints="1"/>
                  </p:cNvSpPr>
                  <p:nvPr/>
                </p:nvSpPr>
                <p:spPr bwMode="auto">
                  <a:xfrm>
                    <a:off x="1273176" y="2105025"/>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5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2"/>
                          <a:pt x="3" y="2"/>
                        </a:cubicBezTo>
                        <a:cubicBezTo>
                          <a:pt x="3" y="2"/>
                          <a:pt x="3" y="2"/>
                          <a:pt x="3" y="1"/>
                        </a:cubicBezTo>
                        <a:cubicBezTo>
                          <a:pt x="3" y="1"/>
                          <a:pt x="3" y="1"/>
                          <a:pt x="3" y="1"/>
                        </a:cubicBezTo>
                        <a:cubicBezTo>
                          <a:pt x="2" y="1"/>
                          <a:pt x="2" y="1"/>
                          <a:pt x="2" y="1"/>
                        </a:cubicBezTo>
                        <a:cubicBezTo>
                          <a:pt x="2" y="1"/>
                          <a:pt x="2" y="1"/>
                          <a:pt x="1"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1" y="5"/>
                        </a:cubicBezTo>
                        <a:cubicBezTo>
                          <a:pt x="2" y="5"/>
                          <a:pt x="2" y="5"/>
                          <a:pt x="2" y="5"/>
                        </a:cubicBezTo>
                        <a:cubicBezTo>
                          <a:pt x="2" y="5"/>
                          <a:pt x="2" y="5"/>
                          <a:pt x="3" y="5"/>
                        </a:cubicBezTo>
                        <a:cubicBezTo>
                          <a:pt x="3"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96" name="Freeform 82">
                    <a:extLst>
                      <a:ext uri="{FF2B5EF4-FFF2-40B4-BE49-F238E27FC236}">
                        <a16:creationId xmlns:a16="http://schemas.microsoft.com/office/drawing/2014/main" id="{7EAD8743-5CA7-475D-8F0F-CD1DDD3E3488}"/>
                      </a:ext>
                    </a:extLst>
                  </p:cNvPr>
                  <p:cNvSpPr>
                    <a:spLocks/>
                  </p:cNvSpPr>
                  <p:nvPr/>
                </p:nvSpPr>
                <p:spPr bwMode="auto">
                  <a:xfrm>
                    <a:off x="915988" y="2143125"/>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0" y="1"/>
                          <a:pt x="1" y="1"/>
                        </a:cubicBezTo>
                        <a:cubicBezTo>
                          <a:pt x="1" y="0"/>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97" name="Freeform 83">
                    <a:extLst>
                      <a:ext uri="{FF2B5EF4-FFF2-40B4-BE49-F238E27FC236}">
                        <a16:creationId xmlns:a16="http://schemas.microsoft.com/office/drawing/2014/main" id="{6EEE62A3-484B-481C-B11E-4AE2D001C9C3}"/>
                      </a:ext>
                    </a:extLst>
                  </p:cNvPr>
                  <p:cNvSpPr>
                    <a:spLocks noEditPoints="1"/>
                  </p:cNvSpPr>
                  <p:nvPr/>
                </p:nvSpPr>
                <p:spPr bwMode="auto">
                  <a:xfrm>
                    <a:off x="931863" y="21431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0 h 6"/>
                      <a:gd name="T26" fmla="*/ 2 w 3"/>
                      <a:gd name="T27" fmla="*/ 0 h 6"/>
                      <a:gd name="T28" fmla="*/ 1 w 3"/>
                      <a:gd name="T29" fmla="*/ 0 h 6"/>
                      <a:gd name="T30" fmla="*/ 1 w 3"/>
                      <a:gd name="T31" fmla="*/ 1 h 6"/>
                      <a:gd name="T32" fmla="*/ 0 w 3"/>
                      <a:gd name="T33" fmla="*/ 2 h 6"/>
                      <a:gd name="T34" fmla="*/ 0 w 3"/>
                      <a:gd name="T35" fmla="*/ 3 h 6"/>
                      <a:gd name="T36" fmla="*/ 0 w 3"/>
                      <a:gd name="T37" fmla="*/ 4 h 6"/>
                      <a:gd name="T38" fmla="*/ 1 w 3"/>
                      <a:gd name="T39" fmla="*/ 4 h 6"/>
                      <a:gd name="T40" fmla="*/ 1 w 3"/>
                      <a:gd name="T41" fmla="*/ 5 h 6"/>
                      <a:gd name="T42" fmla="*/ 2 w 3"/>
                      <a:gd name="T43" fmla="*/ 5 h 6"/>
                      <a:gd name="T44" fmla="*/ 2 w 3"/>
                      <a:gd name="T45" fmla="*/ 5 h 6"/>
                      <a:gd name="T46" fmla="*/ 3 w 3"/>
                      <a:gd name="T47" fmla="*/ 4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4"/>
                          <a:pt x="3" y="5"/>
                        </a:cubicBezTo>
                        <a:cubicBezTo>
                          <a:pt x="3" y="5"/>
                          <a:pt x="2" y="6"/>
                          <a:pt x="2" y="6"/>
                        </a:cubicBezTo>
                        <a:cubicBezTo>
                          <a:pt x="1" y="6"/>
                          <a:pt x="1" y="5"/>
                          <a:pt x="0" y="5"/>
                        </a:cubicBezTo>
                        <a:cubicBezTo>
                          <a:pt x="0" y="4"/>
                          <a:pt x="0" y="4"/>
                          <a:pt x="0" y="3"/>
                        </a:cubicBezTo>
                        <a:close/>
                        <a:moveTo>
                          <a:pt x="3" y="3"/>
                        </a:moveTo>
                        <a:cubicBezTo>
                          <a:pt x="3" y="2"/>
                          <a:pt x="3" y="2"/>
                          <a:pt x="3" y="2"/>
                        </a:cubicBezTo>
                        <a:cubicBezTo>
                          <a:pt x="3" y="1"/>
                          <a:pt x="3" y="1"/>
                          <a:pt x="3" y="1"/>
                        </a:cubicBezTo>
                        <a:cubicBezTo>
                          <a:pt x="3" y="1"/>
                          <a:pt x="2" y="1"/>
                          <a:pt x="2" y="0"/>
                        </a:cubicBezTo>
                        <a:cubicBezTo>
                          <a:pt x="2" y="0"/>
                          <a:pt x="2" y="0"/>
                          <a:pt x="2" y="0"/>
                        </a:cubicBezTo>
                        <a:cubicBezTo>
                          <a:pt x="1" y="0"/>
                          <a:pt x="1" y="0"/>
                          <a:pt x="1" y="0"/>
                        </a:cubicBezTo>
                        <a:cubicBezTo>
                          <a:pt x="1" y="1"/>
                          <a:pt x="1" y="1"/>
                          <a:pt x="1" y="1"/>
                        </a:cubicBezTo>
                        <a:cubicBezTo>
                          <a:pt x="1" y="1"/>
                          <a:pt x="1" y="1"/>
                          <a:pt x="0" y="2"/>
                        </a:cubicBezTo>
                        <a:cubicBezTo>
                          <a:pt x="0" y="2"/>
                          <a:pt x="0" y="2"/>
                          <a:pt x="0" y="3"/>
                        </a:cubicBezTo>
                        <a:cubicBezTo>
                          <a:pt x="0" y="3"/>
                          <a:pt x="0" y="3"/>
                          <a:pt x="0" y="4"/>
                        </a:cubicBezTo>
                        <a:cubicBezTo>
                          <a:pt x="1" y="4"/>
                          <a:pt x="1" y="4"/>
                          <a:pt x="1" y="4"/>
                        </a:cubicBezTo>
                        <a:cubicBezTo>
                          <a:pt x="1" y="5"/>
                          <a:pt x="1" y="5"/>
                          <a:pt x="1" y="5"/>
                        </a:cubicBezTo>
                        <a:cubicBezTo>
                          <a:pt x="1" y="5"/>
                          <a:pt x="1" y="5"/>
                          <a:pt x="2" y="5"/>
                        </a:cubicBezTo>
                        <a:cubicBezTo>
                          <a:pt x="2" y="5"/>
                          <a:pt x="2" y="5"/>
                          <a:pt x="2" y="5"/>
                        </a:cubicBezTo>
                        <a:cubicBezTo>
                          <a:pt x="2"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98" name="Freeform 84">
                    <a:extLst>
                      <a:ext uri="{FF2B5EF4-FFF2-40B4-BE49-F238E27FC236}">
                        <a16:creationId xmlns:a16="http://schemas.microsoft.com/office/drawing/2014/main" id="{A8A4143B-3F33-49BA-B7EA-7B6B9EEC124D}"/>
                      </a:ext>
                    </a:extLst>
                  </p:cNvPr>
                  <p:cNvSpPr>
                    <a:spLocks noEditPoints="1"/>
                  </p:cNvSpPr>
                  <p:nvPr/>
                </p:nvSpPr>
                <p:spPr bwMode="auto">
                  <a:xfrm>
                    <a:off x="946151" y="2143125"/>
                    <a:ext cx="15875"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0 h 6"/>
                      <a:gd name="T26" fmla="*/ 2 w 4"/>
                      <a:gd name="T27" fmla="*/ 0 h 6"/>
                      <a:gd name="T28" fmla="*/ 2 w 4"/>
                      <a:gd name="T29" fmla="*/ 0 h 6"/>
                      <a:gd name="T30" fmla="*/ 1 w 4"/>
                      <a:gd name="T31" fmla="*/ 1 h 6"/>
                      <a:gd name="T32" fmla="*/ 1 w 4"/>
                      <a:gd name="T33" fmla="*/ 2 h 6"/>
                      <a:gd name="T34" fmla="*/ 1 w 4"/>
                      <a:gd name="T35" fmla="*/ 3 h 6"/>
                      <a:gd name="T36" fmla="*/ 1 w 4"/>
                      <a:gd name="T37" fmla="*/ 4 h 6"/>
                      <a:gd name="T38" fmla="*/ 1 w 4"/>
                      <a:gd name="T39" fmla="*/ 4 h 6"/>
                      <a:gd name="T40" fmla="*/ 2 w 4"/>
                      <a:gd name="T41" fmla="*/ 5 h 6"/>
                      <a:gd name="T42" fmla="*/ 2 w 4"/>
                      <a:gd name="T43" fmla="*/ 5 h 6"/>
                      <a:gd name="T44" fmla="*/ 3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1"/>
                          <a:pt x="1" y="1"/>
                        </a:cubicBezTo>
                        <a:cubicBezTo>
                          <a:pt x="1" y="0"/>
                          <a:pt x="2" y="0"/>
                          <a:pt x="2" y="0"/>
                        </a:cubicBezTo>
                        <a:cubicBezTo>
                          <a:pt x="3" y="0"/>
                          <a:pt x="3" y="0"/>
                          <a:pt x="4" y="1"/>
                        </a:cubicBezTo>
                        <a:cubicBezTo>
                          <a:pt x="4" y="1"/>
                          <a:pt x="4" y="2"/>
                          <a:pt x="4" y="3"/>
                        </a:cubicBezTo>
                        <a:cubicBezTo>
                          <a:pt x="4" y="4"/>
                          <a:pt x="4" y="4"/>
                          <a:pt x="4" y="5"/>
                        </a:cubicBezTo>
                        <a:cubicBezTo>
                          <a:pt x="3" y="5"/>
                          <a:pt x="3" y="6"/>
                          <a:pt x="2" y="6"/>
                        </a:cubicBezTo>
                        <a:cubicBezTo>
                          <a:pt x="2" y="6"/>
                          <a:pt x="1" y="5"/>
                          <a:pt x="1" y="5"/>
                        </a:cubicBezTo>
                        <a:cubicBezTo>
                          <a:pt x="1" y="4"/>
                          <a:pt x="0" y="4"/>
                          <a:pt x="0" y="3"/>
                        </a:cubicBezTo>
                        <a:close/>
                        <a:moveTo>
                          <a:pt x="3" y="3"/>
                        </a:moveTo>
                        <a:cubicBezTo>
                          <a:pt x="3" y="2"/>
                          <a:pt x="3" y="2"/>
                          <a:pt x="3" y="2"/>
                        </a:cubicBezTo>
                        <a:cubicBezTo>
                          <a:pt x="3" y="1"/>
                          <a:pt x="3" y="1"/>
                          <a:pt x="3" y="1"/>
                        </a:cubicBezTo>
                        <a:cubicBezTo>
                          <a:pt x="3" y="1"/>
                          <a:pt x="3" y="1"/>
                          <a:pt x="3" y="0"/>
                        </a:cubicBezTo>
                        <a:cubicBezTo>
                          <a:pt x="3" y="0"/>
                          <a:pt x="2" y="0"/>
                          <a:pt x="2" y="0"/>
                        </a:cubicBezTo>
                        <a:cubicBezTo>
                          <a:pt x="2" y="0"/>
                          <a:pt x="2" y="0"/>
                          <a:pt x="2"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2" y="5"/>
                        </a:cubicBezTo>
                        <a:cubicBezTo>
                          <a:pt x="2" y="5"/>
                          <a:pt x="2" y="5"/>
                          <a:pt x="2" y="5"/>
                        </a:cubicBezTo>
                        <a:cubicBezTo>
                          <a:pt x="2" y="5"/>
                          <a:pt x="3" y="5"/>
                          <a:pt x="3"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99" name="Freeform 85">
                    <a:extLst>
                      <a:ext uri="{FF2B5EF4-FFF2-40B4-BE49-F238E27FC236}">
                        <a16:creationId xmlns:a16="http://schemas.microsoft.com/office/drawing/2014/main" id="{B6A6DE1F-DB44-4637-A0AC-012501F11FD9}"/>
                      </a:ext>
                    </a:extLst>
                  </p:cNvPr>
                  <p:cNvSpPr>
                    <a:spLocks/>
                  </p:cNvSpPr>
                  <p:nvPr/>
                </p:nvSpPr>
                <p:spPr bwMode="auto">
                  <a:xfrm>
                    <a:off x="965201" y="21431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1 h 6"/>
                      <a:gd name="T18" fmla="*/ 1 w 2"/>
                      <a:gd name="T19" fmla="*/ 1 h 6"/>
                      <a:gd name="T20" fmla="*/ 1 w 2"/>
                      <a:gd name="T21" fmla="*/ 1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0"/>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00" name="Freeform 86">
                    <a:extLst>
                      <a:ext uri="{FF2B5EF4-FFF2-40B4-BE49-F238E27FC236}">
                        <a16:creationId xmlns:a16="http://schemas.microsoft.com/office/drawing/2014/main" id="{A82AF2EC-DDBE-47A6-8913-0CE3CDC24B81}"/>
                      </a:ext>
                    </a:extLst>
                  </p:cNvPr>
                  <p:cNvSpPr>
                    <a:spLocks noEditPoints="1"/>
                  </p:cNvSpPr>
                  <p:nvPr/>
                </p:nvSpPr>
                <p:spPr bwMode="auto">
                  <a:xfrm>
                    <a:off x="984251" y="21431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0 h 6"/>
                      <a:gd name="T26" fmla="*/ 1 w 3"/>
                      <a:gd name="T27" fmla="*/ 0 h 6"/>
                      <a:gd name="T28" fmla="*/ 1 w 3"/>
                      <a:gd name="T29" fmla="*/ 0 h 6"/>
                      <a:gd name="T30" fmla="*/ 0 w 3"/>
                      <a:gd name="T31" fmla="*/ 1 h 6"/>
                      <a:gd name="T32" fmla="*/ 0 w 3"/>
                      <a:gd name="T33" fmla="*/ 2 h 6"/>
                      <a:gd name="T34" fmla="*/ 0 w 3"/>
                      <a:gd name="T35" fmla="*/ 3 h 6"/>
                      <a:gd name="T36" fmla="*/ 0 w 3"/>
                      <a:gd name="T37" fmla="*/ 4 h 6"/>
                      <a:gd name="T38" fmla="*/ 0 w 3"/>
                      <a:gd name="T39" fmla="*/ 4 h 6"/>
                      <a:gd name="T40" fmla="*/ 1 w 3"/>
                      <a:gd name="T41" fmla="*/ 5 h 6"/>
                      <a:gd name="T42" fmla="*/ 1 w 3"/>
                      <a:gd name="T43" fmla="*/ 5 h 6"/>
                      <a:gd name="T44" fmla="*/ 2 w 3"/>
                      <a:gd name="T45" fmla="*/ 5 h 6"/>
                      <a:gd name="T46" fmla="*/ 2 w 3"/>
                      <a:gd name="T47" fmla="*/ 4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4"/>
                          <a:pt x="3" y="5"/>
                        </a:cubicBezTo>
                        <a:cubicBezTo>
                          <a:pt x="2" y="5"/>
                          <a:pt x="2" y="6"/>
                          <a:pt x="1" y="6"/>
                        </a:cubicBezTo>
                        <a:cubicBezTo>
                          <a:pt x="1" y="6"/>
                          <a:pt x="0" y="5"/>
                          <a:pt x="0" y="5"/>
                        </a:cubicBezTo>
                        <a:cubicBezTo>
                          <a:pt x="0" y="4"/>
                          <a:pt x="0" y="4"/>
                          <a:pt x="0" y="3"/>
                        </a:cubicBezTo>
                        <a:close/>
                        <a:moveTo>
                          <a:pt x="3" y="3"/>
                        </a:moveTo>
                        <a:cubicBezTo>
                          <a:pt x="3" y="2"/>
                          <a:pt x="3" y="2"/>
                          <a:pt x="3" y="2"/>
                        </a:cubicBezTo>
                        <a:cubicBezTo>
                          <a:pt x="2" y="1"/>
                          <a:pt x="2" y="1"/>
                          <a:pt x="2" y="1"/>
                        </a:cubicBezTo>
                        <a:cubicBezTo>
                          <a:pt x="2" y="1"/>
                          <a:pt x="2" y="1"/>
                          <a:pt x="2" y="0"/>
                        </a:cubicBezTo>
                        <a:cubicBezTo>
                          <a:pt x="2" y="0"/>
                          <a:pt x="2" y="0"/>
                          <a:pt x="1" y="0"/>
                        </a:cubicBezTo>
                        <a:cubicBezTo>
                          <a:pt x="1" y="0"/>
                          <a:pt x="1" y="0"/>
                          <a:pt x="1" y="0"/>
                        </a:cubicBezTo>
                        <a:cubicBezTo>
                          <a:pt x="1" y="1"/>
                          <a:pt x="0" y="1"/>
                          <a:pt x="0" y="1"/>
                        </a:cubicBezTo>
                        <a:cubicBezTo>
                          <a:pt x="0" y="1"/>
                          <a:pt x="0" y="1"/>
                          <a:pt x="0" y="2"/>
                        </a:cubicBezTo>
                        <a:cubicBezTo>
                          <a:pt x="0" y="2"/>
                          <a:pt x="0" y="2"/>
                          <a:pt x="0" y="3"/>
                        </a:cubicBezTo>
                        <a:cubicBezTo>
                          <a:pt x="0" y="3"/>
                          <a:pt x="0" y="3"/>
                          <a:pt x="0" y="4"/>
                        </a:cubicBezTo>
                        <a:cubicBezTo>
                          <a:pt x="0" y="4"/>
                          <a:pt x="0" y="4"/>
                          <a:pt x="0" y="4"/>
                        </a:cubicBezTo>
                        <a:cubicBezTo>
                          <a:pt x="0" y="5"/>
                          <a:pt x="1" y="5"/>
                          <a:pt x="1" y="5"/>
                        </a:cubicBezTo>
                        <a:cubicBezTo>
                          <a:pt x="1" y="5"/>
                          <a:pt x="1" y="5"/>
                          <a:pt x="1" y="5"/>
                        </a:cubicBezTo>
                        <a:cubicBezTo>
                          <a:pt x="2" y="5"/>
                          <a:pt x="2" y="5"/>
                          <a:pt x="2" y="5"/>
                        </a:cubicBezTo>
                        <a:cubicBezTo>
                          <a:pt x="2" y="5"/>
                          <a:pt x="2" y="5"/>
                          <a:pt x="2" y="4"/>
                        </a:cubicBezTo>
                        <a:cubicBezTo>
                          <a:pt x="2" y="4"/>
                          <a:pt x="2"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01" name="Freeform 87">
                    <a:extLst>
                      <a:ext uri="{FF2B5EF4-FFF2-40B4-BE49-F238E27FC236}">
                        <a16:creationId xmlns:a16="http://schemas.microsoft.com/office/drawing/2014/main" id="{3475EE1B-DFFE-4154-AEC4-BED7A4A398A0}"/>
                      </a:ext>
                    </a:extLst>
                  </p:cNvPr>
                  <p:cNvSpPr>
                    <a:spLocks/>
                  </p:cNvSpPr>
                  <p:nvPr/>
                </p:nvSpPr>
                <p:spPr bwMode="auto">
                  <a:xfrm>
                    <a:off x="1003301" y="2143125"/>
                    <a:ext cx="7937" cy="22225"/>
                  </a:xfrm>
                  <a:custGeom>
                    <a:avLst/>
                    <a:gdLst>
                      <a:gd name="T0" fmla="*/ 0 w 2"/>
                      <a:gd name="T1" fmla="*/ 1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0 w 2"/>
                      <a:gd name="T17" fmla="*/ 1 h 6"/>
                      <a:gd name="T18" fmla="*/ 0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0" y="1"/>
                          <a:pt x="0" y="1"/>
                        </a:cubicBezTo>
                        <a:cubicBezTo>
                          <a:pt x="1" y="0"/>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0"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02" name="Freeform 88">
                    <a:extLst>
                      <a:ext uri="{FF2B5EF4-FFF2-40B4-BE49-F238E27FC236}">
                        <a16:creationId xmlns:a16="http://schemas.microsoft.com/office/drawing/2014/main" id="{C30F14B7-2961-426B-9348-C3515FB72B94}"/>
                      </a:ext>
                    </a:extLst>
                  </p:cNvPr>
                  <p:cNvSpPr>
                    <a:spLocks noEditPoints="1"/>
                  </p:cNvSpPr>
                  <p:nvPr/>
                </p:nvSpPr>
                <p:spPr bwMode="auto">
                  <a:xfrm>
                    <a:off x="1017588" y="21431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0 h 6"/>
                      <a:gd name="T26" fmla="*/ 2 w 3"/>
                      <a:gd name="T27" fmla="*/ 0 h 6"/>
                      <a:gd name="T28" fmla="*/ 1 w 3"/>
                      <a:gd name="T29" fmla="*/ 0 h 6"/>
                      <a:gd name="T30" fmla="*/ 1 w 3"/>
                      <a:gd name="T31" fmla="*/ 1 h 6"/>
                      <a:gd name="T32" fmla="*/ 0 w 3"/>
                      <a:gd name="T33" fmla="*/ 2 h 6"/>
                      <a:gd name="T34" fmla="*/ 0 w 3"/>
                      <a:gd name="T35" fmla="*/ 3 h 6"/>
                      <a:gd name="T36" fmla="*/ 0 w 3"/>
                      <a:gd name="T37" fmla="*/ 4 h 6"/>
                      <a:gd name="T38" fmla="*/ 1 w 3"/>
                      <a:gd name="T39" fmla="*/ 4 h 6"/>
                      <a:gd name="T40" fmla="*/ 1 w 3"/>
                      <a:gd name="T41" fmla="*/ 5 h 6"/>
                      <a:gd name="T42" fmla="*/ 2 w 3"/>
                      <a:gd name="T43" fmla="*/ 5 h 6"/>
                      <a:gd name="T44" fmla="*/ 2 w 3"/>
                      <a:gd name="T45" fmla="*/ 5 h 6"/>
                      <a:gd name="T46" fmla="*/ 2 w 3"/>
                      <a:gd name="T47" fmla="*/ 4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2" y="0"/>
                        </a:cubicBezTo>
                        <a:cubicBezTo>
                          <a:pt x="2" y="0"/>
                          <a:pt x="3" y="0"/>
                          <a:pt x="3" y="1"/>
                        </a:cubicBezTo>
                        <a:cubicBezTo>
                          <a:pt x="3" y="1"/>
                          <a:pt x="3" y="2"/>
                          <a:pt x="3" y="3"/>
                        </a:cubicBezTo>
                        <a:cubicBezTo>
                          <a:pt x="3" y="4"/>
                          <a:pt x="3" y="4"/>
                          <a:pt x="3" y="5"/>
                        </a:cubicBezTo>
                        <a:cubicBezTo>
                          <a:pt x="3" y="5"/>
                          <a:pt x="2" y="6"/>
                          <a:pt x="2" y="6"/>
                        </a:cubicBezTo>
                        <a:cubicBezTo>
                          <a:pt x="1" y="6"/>
                          <a:pt x="0" y="5"/>
                          <a:pt x="0" y="5"/>
                        </a:cubicBezTo>
                        <a:cubicBezTo>
                          <a:pt x="0" y="4"/>
                          <a:pt x="0" y="4"/>
                          <a:pt x="0" y="3"/>
                        </a:cubicBezTo>
                        <a:close/>
                        <a:moveTo>
                          <a:pt x="3" y="3"/>
                        </a:moveTo>
                        <a:cubicBezTo>
                          <a:pt x="3" y="2"/>
                          <a:pt x="3" y="2"/>
                          <a:pt x="3" y="2"/>
                        </a:cubicBezTo>
                        <a:cubicBezTo>
                          <a:pt x="3" y="1"/>
                          <a:pt x="3" y="1"/>
                          <a:pt x="2" y="1"/>
                        </a:cubicBezTo>
                        <a:cubicBezTo>
                          <a:pt x="2" y="1"/>
                          <a:pt x="2" y="1"/>
                          <a:pt x="2" y="0"/>
                        </a:cubicBezTo>
                        <a:cubicBezTo>
                          <a:pt x="2" y="0"/>
                          <a:pt x="2" y="0"/>
                          <a:pt x="2" y="0"/>
                        </a:cubicBezTo>
                        <a:cubicBezTo>
                          <a:pt x="1" y="0"/>
                          <a:pt x="1" y="0"/>
                          <a:pt x="1" y="0"/>
                        </a:cubicBezTo>
                        <a:cubicBezTo>
                          <a:pt x="1" y="1"/>
                          <a:pt x="1" y="1"/>
                          <a:pt x="1" y="1"/>
                        </a:cubicBezTo>
                        <a:cubicBezTo>
                          <a:pt x="0" y="1"/>
                          <a:pt x="0" y="1"/>
                          <a:pt x="0" y="2"/>
                        </a:cubicBezTo>
                        <a:cubicBezTo>
                          <a:pt x="0" y="2"/>
                          <a:pt x="0" y="2"/>
                          <a:pt x="0" y="3"/>
                        </a:cubicBezTo>
                        <a:cubicBezTo>
                          <a:pt x="0" y="3"/>
                          <a:pt x="0" y="3"/>
                          <a:pt x="0" y="4"/>
                        </a:cubicBezTo>
                        <a:cubicBezTo>
                          <a:pt x="0" y="4"/>
                          <a:pt x="0" y="4"/>
                          <a:pt x="1" y="4"/>
                        </a:cubicBezTo>
                        <a:cubicBezTo>
                          <a:pt x="1" y="5"/>
                          <a:pt x="1" y="5"/>
                          <a:pt x="1" y="5"/>
                        </a:cubicBezTo>
                        <a:cubicBezTo>
                          <a:pt x="1" y="5"/>
                          <a:pt x="1" y="5"/>
                          <a:pt x="2" y="5"/>
                        </a:cubicBezTo>
                        <a:cubicBezTo>
                          <a:pt x="2" y="5"/>
                          <a:pt x="2" y="5"/>
                          <a:pt x="2" y="5"/>
                        </a:cubicBezTo>
                        <a:cubicBezTo>
                          <a:pt x="2" y="5"/>
                          <a:pt x="2" y="5"/>
                          <a:pt x="2"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03" name="Freeform 89">
                    <a:extLst>
                      <a:ext uri="{FF2B5EF4-FFF2-40B4-BE49-F238E27FC236}">
                        <a16:creationId xmlns:a16="http://schemas.microsoft.com/office/drawing/2014/main" id="{03600FE8-8F2F-427B-9E5D-A5F8D9B22CD9}"/>
                      </a:ext>
                    </a:extLst>
                  </p:cNvPr>
                  <p:cNvSpPr>
                    <a:spLocks noEditPoints="1"/>
                  </p:cNvSpPr>
                  <p:nvPr/>
                </p:nvSpPr>
                <p:spPr bwMode="auto">
                  <a:xfrm>
                    <a:off x="1033463" y="2143125"/>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0 h 6"/>
                      <a:gd name="T26" fmla="*/ 2 w 4"/>
                      <a:gd name="T27" fmla="*/ 0 h 6"/>
                      <a:gd name="T28" fmla="*/ 1 w 4"/>
                      <a:gd name="T29" fmla="*/ 0 h 6"/>
                      <a:gd name="T30" fmla="*/ 1 w 4"/>
                      <a:gd name="T31" fmla="*/ 1 h 6"/>
                      <a:gd name="T32" fmla="*/ 1 w 4"/>
                      <a:gd name="T33" fmla="*/ 2 h 6"/>
                      <a:gd name="T34" fmla="*/ 1 w 4"/>
                      <a:gd name="T35" fmla="*/ 3 h 6"/>
                      <a:gd name="T36" fmla="*/ 1 w 4"/>
                      <a:gd name="T37" fmla="*/ 4 h 6"/>
                      <a:gd name="T38" fmla="*/ 1 w 4"/>
                      <a:gd name="T39" fmla="*/ 4 h 6"/>
                      <a:gd name="T40" fmla="*/ 1 w 4"/>
                      <a:gd name="T41" fmla="*/ 5 h 6"/>
                      <a:gd name="T42" fmla="*/ 2 w 4"/>
                      <a:gd name="T43" fmla="*/ 5 h 6"/>
                      <a:gd name="T44" fmla="*/ 3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4"/>
                          <a:pt x="3" y="5"/>
                        </a:cubicBezTo>
                        <a:cubicBezTo>
                          <a:pt x="3" y="5"/>
                          <a:pt x="3" y="6"/>
                          <a:pt x="2" y="6"/>
                        </a:cubicBezTo>
                        <a:cubicBezTo>
                          <a:pt x="1" y="6"/>
                          <a:pt x="1" y="5"/>
                          <a:pt x="1" y="5"/>
                        </a:cubicBezTo>
                        <a:cubicBezTo>
                          <a:pt x="0" y="4"/>
                          <a:pt x="0" y="4"/>
                          <a:pt x="0" y="3"/>
                        </a:cubicBezTo>
                        <a:close/>
                        <a:moveTo>
                          <a:pt x="3" y="3"/>
                        </a:moveTo>
                        <a:cubicBezTo>
                          <a:pt x="3" y="2"/>
                          <a:pt x="3" y="2"/>
                          <a:pt x="3" y="2"/>
                        </a:cubicBezTo>
                        <a:cubicBezTo>
                          <a:pt x="3" y="1"/>
                          <a:pt x="3" y="1"/>
                          <a:pt x="3" y="1"/>
                        </a:cubicBezTo>
                        <a:cubicBezTo>
                          <a:pt x="3" y="1"/>
                          <a:pt x="3" y="1"/>
                          <a:pt x="3" y="0"/>
                        </a:cubicBezTo>
                        <a:cubicBezTo>
                          <a:pt x="2" y="0"/>
                          <a:pt x="2" y="0"/>
                          <a:pt x="2" y="0"/>
                        </a:cubicBezTo>
                        <a:cubicBezTo>
                          <a:pt x="2" y="0"/>
                          <a:pt x="2" y="0"/>
                          <a:pt x="1"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1" y="5"/>
                        </a:cubicBezTo>
                        <a:cubicBezTo>
                          <a:pt x="2" y="5"/>
                          <a:pt x="2" y="5"/>
                          <a:pt x="2" y="5"/>
                        </a:cubicBezTo>
                        <a:cubicBezTo>
                          <a:pt x="2" y="5"/>
                          <a:pt x="2" y="5"/>
                          <a:pt x="3"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04" name="Freeform 90">
                    <a:extLst>
                      <a:ext uri="{FF2B5EF4-FFF2-40B4-BE49-F238E27FC236}">
                        <a16:creationId xmlns:a16="http://schemas.microsoft.com/office/drawing/2014/main" id="{248D47E7-B9E8-4608-8358-CEB501C434FB}"/>
                      </a:ext>
                    </a:extLst>
                  </p:cNvPr>
                  <p:cNvSpPr>
                    <a:spLocks/>
                  </p:cNvSpPr>
                  <p:nvPr/>
                </p:nvSpPr>
                <p:spPr bwMode="auto">
                  <a:xfrm>
                    <a:off x="1052513" y="2143125"/>
                    <a:ext cx="6350"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1 h 6"/>
                      <a:gd name="T18" fmla="*/ 1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1" y="1"/>
                          <a:pt x="1" y="1"/>
                          <a:pt x="1" y="1"/>
                        </a:cubicBezTo>
                        <a:cubicBezTo>
                          <a:pt x="1" y="0"/>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1" y="1"/>
                        </a:cubicBezTo>
                        <a:cubicBezTo>
                          <a:pt x="1" y="1"/>
                          <a:pt x="1" y="1"/>
                          <a:pt x="1" y="1"/>
                        </a:cubicBezTo>
                        <a:cubicBezTo>
                          <a:pt x="1" y="1"/>
                          <a:pt x="1" y="1"/>
                          <a:pt x="1" y="1"/>
                        </a:cubicBezTo>
                        <a:cubicBezTo>
                          <a:pt x="1"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05" name="Freeform 91">
                    <a:extLst>
                      <a:ext uri="{FF2B5EF4-FFF2-40B4-BE49-F238E27FC236}">
                        <a16:creationId xmlns:a16="http://schemas.microsoft.com/office/drawing/2014/main" id="{A48378F0-71D8-4878-8190-805399E74105}"/>
                      </a:ext>
                    </a:extLst>
                  </p:cNvPr>
                  <p:cNvSpPr>
                    <a:spLocks noEditPoints="1"/>
                  </p:cNvSpPr>
                  <p:nvPr/>
                </p:nvSpPr>
                <p:spPr bwMode="auto">
                  <a:xfrm>
                    <a:off x="1066801" y="2143125"/>
                    <a:ext cx="14287"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0 h 6"/>
                      <a:gd name="T26" fmla="*/ 2 w 4"/>
                      <a:gd name="T27" fmla="*/ 0 h 6"/>
                      <a:gd name="T28" fmla="*/ 2 w 4"/>
                      <a:gd name="T29" fmla="*/ 0 h 6"/>
                      <a:gd name="T30" fmla="*/ 1 w 4"/>
                      <a:gd name="T31" fmla="*/ 1 h 6"/>
                      <a:gd name="T32" fmla="*/ 1 w 4"/>
                      <a:gd name="T33" fmla="*/ 2 h 6"/>
                      <a:gd name="T34" fmla="*/ 1 w 4"/>
                      <a:gd name="T35" fmla="*/ 3 h 6"/>
                      <a:gd name="T36" fmla="*/ 1 w 4"/>
                      <a:gd name="T37" fmla="*/ 4 h 6"/>
                      <a:gd name="T38" fmla="*/ 1 w 4"/>
                      <a:gd name="T39" fmla="*/ 4 h 6"/>
                      <a:gd name="T40" fmla="*/ 2 w 4"/>
                      <a:gd name="T41" fmla="*/ 5 h 6"/>
                      <a:gd name="T42" fmla="*/ 2 w 4"/>
                      <a:gd name="T43" fmla="*/ 5 h 6"/>
                      <a:gd name="T44" fmla="*/ 3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1"/>
                          <a:pt x="1" y="1"/>
                        </a:cubicBezTo>
                        <a:cubicBezTo>
                          <a:pt x="1" y="0"/>
                          <a:pt x="2" y="0"/>
                          <a:pt x="2" y="0"/>
                        </a:cubicBezTo>
                        <a:cubicBezTo>
                          <a:pt x="3" y="0"/>
                          <a:pt x="3" y="0"/>
                          <a:pt x="4" y="1"/>
                        </a:cubicBezTo>
                        <a:cubicBezTo>
                          <a:pt x="4" y="1"/>
                          <a:pt x="4" y="2"/>
                          <a:pt x="4" y="3"/>
                        </a:cubicBezTo>
                        <a:cubicBezTo>
                          <a:pt x="4" y="4"/>
                          <a:pt x="4" y="4"/>
                          <a:pt x="4" y="5"/>
                        </a:cubicBezTo>
                        <a:cubicBezTo>
                          <a:pt x="3" y="5"/>
                          <a:pt x="3" y="6"/>
                          <a:pt x="2" y="6"/>
                        </a:cubicBezTo>
                        <a:cubicBezTo>
                          <a:pt x="2" y="6"/>
                          <a:pt x="1" y="5"/>
                          <a:pt x="1" y="5"/>
                        </a:cubicBezTo>
                        <a:cubicBezTo>
                          <a:pt x="1" y="4"/>
                          <a:pt x="0" y="4"/>
                          <a:pt x="0" y="3"/>
                        </a:cubicBezTo>
                        <a:close/>
                        <a:moveTo>
                          <a:pt x="3" y="3"/>
                        </a:moveTo>
                        <a:cubicBezTo>
                          <a:pt x="3" y="2"/>
                          <a:pt x="3" y="2"/>
                          <a:pt x="3" y="2"/>
                        </a:cubicBezTo>
                        <a:cubicBezTo>
                          <a:pt x="3" y="1"/>
                          <a:pt x="3" y="1"/>
                          <a:pt x="3" y="1"/>
                        </a:cubicBezTo>
                        <a:cubicBezTo>
                          <a:pt x="3" y="1"/>
                          <a:pt x="3" y="1"/>
                          <a:pt x="3" y="0"/>
                        </a:cubicBezTo>
                        <a:cubicBezTo>
                          <a:pt x="3" y="0"/>
                          <a:pt x="2" y="0"/>
                          <a:pt x="2" y="0"/>
                        </a:cubicBezTo>
                        <a:cubicBezTo>
                          <a:pt x="2" y="0"/>
                          <a:pt x="2" y="0"/>
                          <a:pt x="2"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2" y="5"/>
                        </a:cubicBezTo>
                        <a:cubicBezTo>
                          <a:pt x="2" y="5"/>
                          <a:pt x="2" y="5"/>
                          <a:pt x="2" y="5"/>
                        </a:cubicBezTo>
                        <a:cubicBezTo>
                          <a:pt x="2" y="5"/>
                          <a:pt x="3" y="5"/>
                          <a:pt x="3"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06" name="Freeform 92">
                    <a:extLst>
                      <a:ext uri="{FF2B5EF4-FFF2-40B4-BE49-F238E27FC236}">
                        <a16:creationId xmlns:a16="http://schemas.microsoft.com/office/drawing/2014/main" id="{C03868CE-8961-4D44-B53D-8D65DB293626}"/>
                      </a:ext>
                    </a:extLst>
                  </p:cNvPr>
                  <p:cNvSpPr>
                    <a:spLocks/>
                  </p:cNvSpPr>
                  <p:nvPr/>
                </p:nvSpPr>
                <p:spPr bwMode="auto">
                  <a:xfrm>
                    <a:off x="1085851" y="21431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1 h 6"/>
                      <a:gd name="T18" fmla="*/ 1 w 2"/>
                      <a:gd name="T19" fmla="*/ 1 h 6"/>
                      <a:gd name="T20" fmla="*/ 1 w 2"/>
                      <a:gd name="T21" fmla="*/ 1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0"/>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1" y="1"/>
                          <a:pt x="1" y="1"/>
                          <a:pt x="1" y="1"/>
                        </a:cubicBezTo>
                        <a:cubicBezTo>
                          <a:pt x="1" y="1"/>
                          <a:pt x="1" y="1"/>
                          <a:pt x="1" y="1"/>
                        </a:cubicBezTo>
                        <a:cubicBezTo>
                          <a:pt x="1" y="1"/>
                          <a:pt x="1" y="1"/>
                          <a:pt x="1" y="1"/>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07" name="Freeform 93">
                    <a:extLst>
                      <a:ext uri="{FF2B5EF4-FFF2-40B4-BE49-F238E27FC236}">
                        <a16:creationId xmlns:a16="http://schemas.microsoft.com/office/drawing/2014/main" id="{946616B7-854F-41FE-8BCC-7C80789596B1}"/>
                      </a:ext>
                    </a:extLst>
                  </p:cNvPr>
                  <p:cNvSpPr>
                    <a:spLocks noEditPoints="1"/>
                  </p:cNvSpPr>
                  <p:nvPr/>
                </p:nvSpPr>
                <p:spPr bwMode="auto">
                  <a:xfrm>
                    <a:off x="1104901" y="21431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0 h 6"/>
                      <a:gd name="T26" fmla="*/ 1 w 3"/>
                      <a:gd name="T27" fmla="*/ 0 h 6"/>
                      <a:gd name="T28" fmla="*/ 1 w 3"/>
                      <a:gd name="T29" fmla="*/ 0 h 6"/>
                      <a:gd name="T30" fmla="*/ 0 w 3"/>
                      <a:gd name="T31" fmla="*/ 1 h 6"/>
                      <a:gd name="T32" fmla="*/ 0 w 3"/>
                      <a:gd name="T33" fmla="*/ 2 h 6"/>
                      <a:gd name="T34" fmla="*/ 0 w 3"/>
                      <a:gd name="T35" fmla="*/ 3 h 6"/>
                      <a:gd name="T36" fmla="*/ 0 w 3"/>
                      <a:gd name="T37" fmla="*/ 4 h 6"/>
                      <a:gd name="T38" fmla="*/ 0 w 3"/>
                      <a:gd name="T39" fmla="*/ 4 h 6"/>
                      <a:gd name="T40" fmla="*/ 1 w 3"/>
                      <a:gd name="T41" fmla="*/ 5 h 6"/>
                      <a:gd name="T42" fmla="*/ 1 w 3"/>
                      <a:gd name="T43" fmla="*/ 5 h 6"/>
                      <a:gd name="T44" fmla="*/ 2 w 3"/>
                      <a:gd name="T45" fmla="*/ 5 h 6"/>
                      <a:gd name="T46" fmla="*/ 2 w 3"/>
                      <a:gd name="T47" fmla="*/ 4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4"/>
                          <a:pt x="3" y="5"/>
                        </a:cubicBezTo>
                        <a:cubicBezTo>
                          <a:pt x="2" y="5"/>
                          <a:pt x="2" y="6"/>
                          <a:pt x="1" y="6"/>
                        </a:cubicBezTo>
                        <a:cubicBezTo>
                          <a:pt x="1" y="6"/>
                          <a:pt x="0" y="5"/>
                          <a:pt x="0" y="5"/>
                        </a:cubicBezTo>
                        <a:cubicBezTo>
                          <a:pt x="0" y="4"/>
                          <a:pt x="0" y="4"/>
                          <a:pt x="0" y="3"/>
                        </a:cubicBezTo>
                        <a:close/>
                        <a:moveTo>
                          <a:pt x="3" y="3"/>
                        </a:moveTo>
                        <a:cubicBezTo>
                          <a:pt x="3" y="2"/>
                          <a:pt x="3" y="2"/>
                          <a:pt x="3" y="2"/>
                        </a:cubicBezTo>
                        <a:cubicBezTo>
                          <a:pt x="2" y="1"/>
                          <a:pt x="2" y="1"/>
                          <a:pt x="2" y="1"/>
                        </a:cubicBezTo>
                        <a:cubicBezTo>
                          <a:pt x="2" y="1"/>
                          <a:pt x="2" y="1"/>
                          <a:pt x="2" y="0"/>
                        </a:cubicBezTo>
                        <a:cubicBezTo>
                          <a:pt x="2" y="0"/>
                          <a:pt x="2" y="0"/>
                          <a:pt x="1" y="0"/>
                        </a:cubicBezTo>
                        <a:cubicBezTo>
                          <a:pt x="1" y="0"/>
                          <a:pt x="1" y="0"/>
                          <a:pt x="1" y="0"/>
                        </a:cubicBezTo>
                        <a:cubicBezTo>
                          <a:pt x="1" y="1"/>
                          <a:pt x="0" y="1"/>
                          <a:pt x="0" y="1"/>
                        </a:cubicBezTo>
                        <a:cubicBezTo>
                          <a:pt x="0" y="1"/>
                          <a:pt x="0" y="1"/>
                          <a:pt x="0" y="2"/>
                        </a:cubicBezTo>
                        <a:cubicBezTo>
                          <a:pt x="0" y="2"/>
                          <a:pt x="0" y="2"/>
                          <a:pt x="0" y="3"/>
                        </a:cubicBezTo>
                        <a:cubicBezTo>
                          <a:pt x="0" y="3"/>
                          <a:pt x="0" y="3"/>
                          <a:pt x="0" y="4"/>
                        </a:cubicBezTo>
                        <a:cubicBezTo>
                          <a:pt x="0" y="4"/>
                          <a:pt x="0" y="4"/>
                          <a:pt x="0" y="4"/>
                        </a:cubicBezTo>
                        <a:cubicBezTo>
                          <a:pt x="0" y="5"/>
                          <a:pt x="1" y="5"/>
                          <a:pt x="1" y="5"/>
                        </a:cubicBezTo>
                        <a:cubicBezTo>
                          <a:pt x="1" y="5"/>
                          <a:pt x="1" y="5"/>
                          <a:pt x="1" y="5"/>
                        </a:cubicBezTo>
                        <a:cubicBezTo>
                          <a:pt x="2" y="5"/>
                          <a:pt x="2" y="5"/>
                          <a:pt x="2" y="5"/>
                        </a:cubicBezTo>
                        <a:cubicBezTo>
                          <a:pt x="2" y="5"/>
                          <a:pt x="2" y="5"/>
                          <a:pt x="2" y="4"/>
                        </a:cubicBezTo>
                        <a:cubicBezTo>
                          <a:pt x="2" y="4"/>
                          <a:pt x="2"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08" name="Freeform 94">
                    <a:extLst>
                      <a:ext uri="{FF2B5EF4-FFF2-40B4-BE49-F238E27FC236}">
                        <a16:creationId xmlns:a16="http://schemas.microsoft.com/office/drawing/2014/main" id="{1FA45E10-C334-49DC-813E-62C14BD52F5E}"/>
                      </a:ext>
                    </a:extLst>
                  </p:cNvPr>
                  <p:cNvSpPr>
                    <a:spLocks noEditPoints="1"/>
                  </p:cNvSpPr>
                  <p:nvPr/>
                </p:nvSpPr>
                <p:spPr bwMode="auto">
                  <a:xfrm>
                    <a:off x="1119188" y="2143125"/>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2 w 4"/>
                      <a:gd name="T25" fmla="*/ 0 h 6"/>
                      <a:gd name="T26" fmla="*/ 2 w 4"/>
                      <a:gd name="T27" fmla="*/ 0 h 6"/>
                      <a:gd name="T28" fmla="*/ 1 w 4"/>
                      <a:gd name="T29" fmla="*/ 0 h 6"/>
                      <a:gd name="T30" fmla="*/ 1 w 4"/>
                      <a:gd name="T31" fmla="*/ 1 h 6"/>
                      <a:gd name="T32" fmla="*/ 1 w 4"/>
                      <a:gd name="T33" fmla="*/ 2 h 6"/>
                      <a:gd name="T34" fmla="*/ 1 w 4"/>
                      <a:gd name="T35" fmla="*/ 3 h 6"/>
                      <a:gd name="T36" fmla="*/ 1 w 4"/>
                      <a:gd name="T37" fmla="*/ 4 h 6"/>
                      <a:gd name="T38" fmla="*/ 1 w 4"/>
                      <a:gd name="T39" fmla="*/ 4 h 6"/>
                      <a:gd name="T40" fmla="*/ 1 w 4"/>
                      <a:gd name="T41" fmla="*/ 5 h 6"/>
                      <a:gd name="T42" fmla="*/ 2 w 4"/>
                      <a:gd name="T43" fmla="*/ 5 h 6"/>
                      <a:gd name="T44" fmla="*/ 2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2" y="0"/>
                          <a:pt x="3" y="0"/>
                          <a:pt x="3" y="1"/>
                        </a:cubicBezTo>
                        <a:cubicBezTo>
                          <a:pt x="4" y="1"/>
                          <a:pt x="4" y="2"/>
                          <a:pt x="4" y="3"/>
                        </a:cubicBezTo>
                        <a:cubicBezTo>
                          <a:pt x="4" y="4"/>
                          <a:pt x="4" y="4"/>
                          <a:pt x="3" y="5"/>
                        </a:cubicBezTo>
                        <a:cubicBezTo>
                          <a:pt x="3" y="5"/>
                          <a:pt x="2" y="6"/>
                          <a:pt x="2" y="6"/>
                        </a:cubicBezTo>
                        <a:cubicBezTo>
                          <a:pt x="1" y="6"/>
                          <a:pt x="1" y="5"/>
                          <a:pt x="1" y="5"/>
                        </a:cubicBezTo>
                        <a:cubicBezTo>
                          <a:pt x="0" y="4"/>
                          <a:pt x="0" y="4"/>
                          <a:pt x="0" y="3"/>
                        </a:cubicBezTo>
                        <a:close/>
                        <a:moveTo>
                          <a:pt x="3" y="3"/>
                        </a:moveTo>
                        <a:cubicBezTo>
                          <a:pt x="3" y="2"/>
                          <a:pt x="3" y="2"/>
                          <a:pt x="3" y="2"/>
                        </a:cubicBezTo>
                        <a:cubicBezTo>
                          <a:pt x="3" y="1"/>
                          <a:pt x="3" y="1"/>
                          <a:pt x="3" y="1"/>
                        </a:cubicBezTo>
                        <a:cubicBezTo>
                          <a:pt x="3" y="1"/>
                          <a:pt x="3" y="1"/>
                          <a:pt x="2" y="0"/>
                        </a:cubicBezTo>
                        <a:cubicBezTo>
                          <a:pt x="2" y="0"/>
                          <a:pt x="2" y="0"/>
                          <a:pt x="2" y="0"/>
                        </a:cubicBezTo>
                        <a:cubicBezTo>
                          <a:pt x="2" y="0"/>
                          <a:pt x="1" y="0"/>
                          <a:pt x="1"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1" y="5"/>
                        </a:cubicBezTo>
                        <a:cubicBezTo>
                          <a:pt x="1" y="5"/>
                          <a:pt x="2" y="5"/>
                          <a:pt x="2" y="5"/>
                        </a:cubicBezTo>
                        <a:cubicBezTo>
                          <a:pt x="2" y="5"/>
                          <a:pt x="2" y="5"/>
                          <a:pt x="2"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09" name="Freeform 95">
                    <a:extLst>
                      <a:ext uri="{FF2B5EF4-FFF2-40B4-BE49-F238E27FC236}">
                        <a16:creationId xmlns:a16="http://schemas.microsoft.com/office/drawing/2014/main" id="{33616735-C854-493F-BAF6-78B6C66DCEB4}"/>
                      </a:ext>
                    </a:extLst>
                  </p:cNvPr>
                  <p:cNvSpPr>
                    <a:spLocks/>
                  </p:cNvSpPr>
                  <p:nvPr/>
                </p:nvSpPr>
                <p:spPr bwMode="auto">
                  <a:xfrm>
                    <a:off x="1138238" y="21431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1 h 6"/>
                      <a:gd name="T18" fmla="*/ 1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1" y="1"/>
                          <a:pt x="1" y="1"/>
                        </a:cubicBezTo>
                        <a:cubicBezTo>
                          <a:pt x="1" y="0"/>
                          <a:pt x="1" y="0"/>
                          <a:pt x="2" y="0"/>
                        </a:cubicBezTo>
                        <a:cubicBezTo>
                          <a:pt x="2" y="0"/>
                          <a:pt x="2" y="0"/>
                          <a:pt x="2" y="0"/>
                        </a:cubicBezTo>
                        <a:cubicBezTo>
                          <a:pt x="2" y="6"/>
                          <a:pt x="2" y="6"/>
                          <a:pt x="2" y="6"/>
                        </a:cubicBezTo>
                        <a:cubicBezTo>
                          <a:pt x="2" y="6"/>
                          <a:pt x="2" y="6"/>
                          <a:pt x="2" y="6"/>
                        </a:cubicBezTo>
                        <a:cubicBezTo>
                          <a:pt x="2" y="1"/>
                          <a:pt x="2" y="1"/>
                          <a:pt x="2" y="1"/>
                        </a:cubicBezTo>
                        <a:cubicBezTo>
                          <a:pt x="1" y="1"/>
                          <a:pt x="1" y="1"/>
                          <a:pt x="1" y="1"/>
                        </a:cubicBezTo>
                        <a:cubicBezTo>
                          <a:pt x="1" y="1"/>
                          <a:pt x="1" y="1"/>
                          <a:pt x="1" y="1"/>
                        </a:cubicBezTo>
                        <a:cubicBezTo>
                          <a:pt x="1" y="1"/>
                          <a:pt x="1" y="1"/>
                          <a:pt x="1"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10" name="Freeform 96">
                    <a:extLst>
                      <a:ext uri="{FF2B5EF4-FFF2-40B4-BE49-F238E27FC236}">
                        <a16:creationId xmlns:a16="http://schemas.microsoft.com/office/drawing/2014/main" id="{304C94D1-D551-48C9-BA29-1A1446ED2AD7}"/>
                      </a:ext>
                    </a:extLst>
                  </p:cNvPr>
                  <p:cNvSpPr>
                    <a:spLocks/>
                  </p:cNvSpPr>
                  <p:nvPr/>
                </p:nvSpPr>
                <p:spPr bwMode="auto">
                  <a:xfrm>
                    <a:off x="1157288" y="2143125"/>
                    <a:ext cx="6350" cy="22225"/>
                  </a:xfrm>
                  <a:custGeom>
                    <a:avLst/>
                    <a:gdLst>
                      <a:gd name="T0" fmla="*/ 0 w 2"/>
                      <a:gd name="T1" fmla="*/ 1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0" y="1"/>
                          <a:pt x="0" y="1"/>
                        </a:cubicBezTo>
                        <a:cubicBezTo>
                          <a:pt x="1" y="0"/>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11" name="Freeform 97">
                    <a:extLst>
                      <a:ext uri="{FF2B5EF4-FFF2-40B4-BE49-F238E27FC236}">
                        <a16:creationId xmlns:a16="http://schemas.microsoft.com/office/drawing/2014/main" id="{92161DA0-5970-45A8-98BC-D9929AC8C912}"/>
                      </a:ext>
                    </a:extLst>
                  </p:cNvPr>
                  <p:cNvSpPr>
                    <a:spLocks noEditPoints="1"/>
                  </p:cNvSpPr>
                  <p:nvPr/>
                </p:nvSpPr>
                <p:spPr bwMode="auto">
                  <a:xfrm>
                    <a:off x="1171576" y="21431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0 h 6"/>
                      <a:gd name="T26" fmla="*/ 2 w 3"/>
                      <a:gd name="T27" fmla="*/ 0 h 6"/>
                      <a:gd name="T28" fmla="*/ 1 w 3"/>
                      <a:gd name="T29" fmla="*/ 0 h 6"/>
                      <a:gd name="T30" fmla="*/ 1 w 3"/>
                      <a:gd name="T31" fmla="*/ 1 h 6"/>
                      <a:gd name="T32" fmla="*/ 0 w 3"/>
                      <a:gd name="T33" fmla="*/ 2 h 6"/>
                      <a:gd name="T34" fmla="*/ 0 w 3"/>
                      <a:gd name="T35" fmla="*/ 3 h 6"/>
                      <a:gd name="T36" fmla="*/ 0 w 3"/>
                      <a:gd name="T37" fmla="*/ 4 h 6"/>
                      <a:gd name="T38" fmla="*/ 1 w 3"/>
                      <a:gd name="T39" fmla="*/ 4 h 6"/>
                      <a:gd name="T40" fmla="*/ 1 w 3"/>
                      <a:gd name="T41" fmla="*/ 5 h 6"/>
                      <a:gd name="T42" fmla="*/ 2 w 3"/>
                      <a:gd name="T43" fmla="*/ 5 h 6"/>
                      <a:gd name="T44" fmla="*/ 2 w 3"/>
                      <a:gd name="T45" fmla="*/ 5 h 6"/>
                      <a:gd name="T46" fmla="*/ 3 w 3"/>
                      <a:gd name="T47" fmla="*/ 4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4"/>
                          <a:pt x="3" y="5"/>
                        </a:cubicBezTo>
                        <a:cubicBezTo>
                          <a:pt x="3" y="5"/>
                          <a:pt x="2" y="6"/>
                          <a:pt x="2" y="6"/>
                        </a:cubicBezTo>
                        <a:cubicBezTo>
                          <a:pt x="1" y="6"/>
                          <a:pt x="1" y="5"/>
                          <a:pt x="0" y="5"/>
                        </a:cubicBezTo>
                        <a:cubicBezTo>
                          <a:pt x="0" y="4"/>
                          <a:pt x="0" y="4"/>
                          <a:pt x="0" y="3"/>
                        </a:cubicBezTo>
                        <a:close/>
                        <a:moveTo>
                          <a:pt x="3" y="3"/>
                        </a:moveTo>
                        <a:cubicBezTo>
                          <a:pt x="3" y="2"/>
                          <a:pt x="3" y="2"/>
                          <a:pt x="3" y="2"/>
                        </a:cubicBezTo>
                        <a:cubicBezTo>
                          <a:pt x="3" y="1"/>
                          <a:pt x="3" y="1"/>
                          <a:pt x="3" y="1"/>
                        </a:cubicBezTo>
                        <a:cubicBezTo>
                          <a:pt x="2" y="1"/>
                          <a:pt x="2" y="1"/>
                          <a:pt x="2" y="0"/>
                        </a:cubicBezTo>
                        <a:cubicBezTo>
                          <a:pt x="2" y="0"/>
                          <a:pt x="2" y="0"/>
                          <a:pt x="2" y="0"/>
                        </a:cubicBezTo>
                        <a:cubicBezTo>
                          <a:pt x="1" y="0"/>
                          <a:pt x="1" y="0"/>
                          <a:pt x="1" y="0"/>
                        </a:cubicBezTo>
                        <a:cubicBezTo>
                          <a:pt x="1" y="1"/>
                          <a:pt x="1" y="1"/>
                          <a:pt x="1" y="1"/>
                        </a:cubicBezTo>
                        <a:cubicBezTo>
                          <a:pt x="1" y="1"/>
                          <a:pt x="0" y="1"/>
                          <a:pt x="0" y="2"/>
                        </a:cubicBezTo>
                        <a:cubicBezTo>
                          <a:pt x="0" y="2"/>
                          <a:pt x="0" y="2"/>
                          <a:pt x="0" y="3"/>
                        </a:cubicBezTo>
                        <a:cubicBezTo>
                          <a:pt x="0" y="3"/>
                          <a:pt x="0" y="3"/>
                          <a:pt x="0" y="4"/>
                        </a:cubicBezTo>
                        <a:cubicBezTo>
                          <a:pt x="0" y="4"/>
                          <a:pt x="1" y="4"/>
                          <a:pt x="1" y="4"/>
                        </a:cubicBezTo>
                        <a:cubicBezTo>
                          <a:pt x="1" y="5"/>
                          <a:pt x="1" y="5"/>
                          <a:pt x="1" y="5"/>
                        </a:cubicBezTo>
                        <a:cubicBezTo>
                          <a:pt x="1" y="5"/>
                          <a:pt x="1" y="5"/>
                          <a:pt x="2" y="5"/>
                        </a:cubicBezTo>
                        <a:cubicBezTo>
                          <a:pt x="2" y="5"/>
                          <a:pt x="2" y="5"/>
                          <a:pt x="2" y="5"/>
                        </a:cubicBezTo>
                        <a:cubicBezTo>
                          <a:pt x="2" y="5"/>
                          <a:pt x="2"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12" name="Freeform 98">
                    <a:extLst>
                      <a:ext uri="{FF2B5EF4-FFF2-40B4-BE49-F238E27FC236}">
                        <a16:creationId xmlns:a16="http://schemas.microsoft.com/office/drawing/2014/main" id="{657E980A-EA1D-4711-8E93-ECE236140F47}"/>
                      </a:ext>
                    </a:extLst>
                  </p:cNvPr>
                  <p:cNvSpPr>
                    <a:spLocks noEditPoints="1"/>
                  </p:cNvSpPr>
                  <p:nvPr/>
                </p:nvSpPr>
                <p:spPr bwMode="auto">
                  <a:xfrm>
                    <a:off x="1187451" y="2143125"/>
                    <a:ext cx="14287"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0 h 6"/>
                      <a:gd name="T26" fmla="*/ 2 w 4"/>
                      <a:gd name="T27" fmla="*/ 0 h 6"/>
                      <a:gd name="T28" fmla="*/ 2 w 4"/>
                      <a:gd name="T29" fmla="*/ 0 h 6"/>
                      <a:gd name="T30" fmla="*/ 1 w 4"/>
                      <a:gd name="T31" fmla="*/ 1 h 6"/>
                      <a:gd name="T32" fmla="*/ 1 w 4"/>
                      <a:gd name="T33" fmla="*/ 2 h 6"/>
                      <a:gd name="T34" fmla="*/ 1 w 4"/>
                      <a:gd name="T35" fmla="*/ 3 h 6"/>
                      <a:gd name="T36" fmla="*/ 1 w 4"/>
                      <a:gd name="T37" fmla="*/ 4 h 6"/>
                      <a:gd name="T38" fmla="*/ 1 w 4"/>
                      <a:gd name="T39" fmla="*/ 4 h 6"/>
                      <a:gd name="T40" fmla="*/ 2 w 4"/>
                      <a:gd name="T41" fmla="*/ 5 h 6"/>
                      <a:gd name="T42" fmla="*/ 2 w 4"/>
                      <a:gd name="T43" fmla="*/ 5 h 6"/>
                      <a:gd name="T44" fmla="*/ 3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1"/>
                          <a:pt x="1" y="1"/>
                        </a:cubicBezTo>
                        <a:cubicBezTo>
                          <a:pt x="1" y="0"/>
                          <a:pt x="2" y="0"/>
                          <a:pt x="2" y="0"/>
                        </a:cubicBezTo>
                        <a:cubicBezTo>
                          <a:pt x="3" y="0"/>
                          <a:pt x="3" y="0"/>
                          <a:pt x="4" y="1"/>
                        </a:cubicBezTo>
                        <a:cubicBezTo>
                          <a:pt x="4" y="1"/>
                          <a:pt x="4" y="2"/>
                          <a:pt x="4" y="3"/>
                        </a:cubicBezTo>
                        <a:cubicBezTo>
                          <a:pt x="4" y="4"/>
                          <a:pt x="4" y="4"/>
                          <a:pt x="4" y="5"/>
                        </a:cubicBezTo>
                        <a:cubicBezTo>
                          <a:pt x="3" y="5"/>
                          <a:pt x="3" y="6"/>
                          <a:pt x="2" y="6"/>
                        </a:cubicBezTo>
                        <a:cubicBezTo>
                          <a:pt x="2" y="6"/>
                          <a:pt x="1" y="5"/>
                          <a:pt x="1" y="5"/>
                        </a:cubicBezTo>
                        <a:cubicBezTo>
                          <a:pt x="1" y="4"/>
                          <a:pt x="0" y="4"/>
                          <a:pt x="0" y="3"/>
                        </a:cubicBezTo>
                        <a:close/>
                        <a:moveTo>
                          <a:pt x="3" y="3"/>
                        </a:moveTo>
                        <a:cubicBezTo>
                          <a:pt x="3" y="2"/>
                          <a:pt x="3" y="2"/>
                          <a:pt x="3" y="2"/>
                        </a:cubicBezTo>
                        <a:cubicBezTo>
                          <a:pt x="3" y="1"/>
                          <a:pt x="3" y="1"/>
                          <a:pt x="3" y="1"/>
                        </a:cubicBezTo>
                        <a:cubicBezTo>
                          <a:pt x="3" y="1"/>
                          <a:pt x="3" y="1"/>
                          <a:pt x="3" y="0"/>
                        </a:cubicBezTo>
                        <a:cubicBezTo>
                          <a:pt x="3" y="0"/>
                          <a:pt x="2" y="0"/>
                          <a:pt x="2" y="0"/>
                        </a:cubicBezTo>
                        <a:cubicBezTo>
                          <a:pt x="2" y="0"/>
                          <a:pt x="2" y="0"/>
                          <a:pt x="2"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2" y="5"/>
                        </a:cubicBezTo>
                        <a:cubicBezTo>
                          <a:pt x="2" y="5"/>
                          <a:pt x="2" y="5"/>
                          <a:pt x="2" y="5"/>
                        </a:cubicBezTo>
                        <a:cubicBezTo>
                          <a:pt x="2" y="5"/>
                          <a:pt x="3" y="5"/>
                          <a:pt x="3"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13" name="Freeform 99">
                    <a:extLst>
                      <a:ext uri="{FF2B5EF4-FFF2-40B4-BE49-F238E27FC236}">
                        <a16:creationId xmlns:a16="http://schemas.microsoft.com/office/drawing/2014/main" id="{712AA1C1-0678-4E59-BB37-C5C7019E0AEF}"/>
                      </a:ext>
                    </a:extLst>
                  </p:cNvPr>
                  <p:cNvSpPr>
                    <a:spLocks noEditPoints="1"/>
                  </p:cNvSpPr>
                  <p:nvPr/>
                </p:nvSpPr>
                <p:spPr bwMode="auto">
                  <a:xfrm>
                    <a:off x="1204913" y="2143125"/>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1 h 6"/>
                      <a:gd name="T24" fmla="*/ 2 w 4"/>
                      <a:gd name="T25" fmla="*/ 0 h 6"/>
                      <a:gd name="T26" fmla="*/ 2 w 4"/>
                      <a:gd name="T27" fmla="*/ 0 h 6"/>
                      <a:gd name="T28" fmla="*/ 1 w 4"/>
                      <a:gd name="T29" fmla="*/ 0 h 6"/>
                      <a:gd name="T30" fmla="*/ 1 w 4"/>
                      <a:gd name="T31" fmla="*/ 1 h 6"/>
                      <a:gd name="T32" fmla="*/ 1 w 4"/>
                      <a:gd name="T33" fmla="*/ 2 h 6"/>
                      <a:gd name="T34" fmla="*/ 1 w 4"/>
                      <a:gd name="T35" fmla="*/ 3 h 6"/>
                      <a:gd name="T36" fmla="*/ 1 w 4"/>
                      <a:gd name="T37" fmla="*/ 4 h 6"/>
                      <a:gd name="T38" fmla="*/ 1 w 4"/>
                      <a:gd name="T39" fmla="*/ 4 h 6"/>
                      <a:gd name="T40" fmla="*/ 1 w 4"/>
                      <a:gd name="T41" fmla="*/ 5 h 6"/>
                      <a:gd name="T42" fmla="*/ 2 w 4"/>
                      <a:gd name="T43" fmla="*/ 5 h 6"/>
                      <a:gd name="T44" fmla="*/ 2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0" y="1"/>
                        </a:cubicBezTo>
                        <a:cubicBezTo>
                          <a:pt x="1" y="0"/>
                          <a:pt x="1" y="0"/>
                          <a:pt x="2" y="0"/>
                        </a:cubicBezTo>
                        <a:cubicBezTo>
                          <a:pt x="2" y="0"/>
                          <a:pt x="3" y="0"/>
                          <a:pt x="3" y="1"/>
                        </a:cubicBezTo>
                        <a:cubicBezTo>
                          <a:pt x="3" y="1"/>
                          <a:pt x="4" y="2"/>
                          <a:pt x="4" y="3"/>
                        </a:cubicBezTo>
                        <a:cubicBezTo>
                          <a:pt x="4" y="4"/>
                          <a:pt x="3" y="4"/>
                          <a:pt x="3" y="5"/>
                        </a:cubicBezTo>
                        <a:cubicBezTo>
                          <a:pt x="3" y="5"/>
                          <a:pt x="2" y="6"/>
                          <a:pt x="2" y="6"/>
                        </a:cubicBezTo>
                        <a:cubicBezTo>
                          <a:pt x="1" y="6"/>
                          <a:pt x="1" y="5"/>
                          <a:pt x="0" y="5"/>
                        </a:cubicBezTo>
                        <a:cubicBezTo>
                          <a:pt x="0" y="4"/>
                          <a:pt x="0" y="4"/>
                          <a:pt x="0" y="3"/>
                        </a:cubicBezTo>
                        <a:close/>
                        <a:moveTo>
                          <a:pt x="3" y="3"/>
                        </a:moveTo>
                        <a:cubicBezTo>
                          <a:pt x="3" y="2"/>
                          <a:pt x="3" y="2"/>
                          <a:pt x="3" y="2"/>
                        </a:cubicBezTo>
                        <a:cubicBezTo>
                          <a:pt x="3" y="1"/>
                          <a:pt x="3" y="1"/>
                          <a:pt x="3" y="1"/>
                        </a:cubicBezTo>
                        <a:cubicBezTo>
                          <a:pt x="3" y="1"/>
                          <a:pt x="2" y="1"/>
                          <a:pt x="2" y="0"/>
                        </a:cubicBezTo>
                        <a:cubicBezTo>
                          <a:pt x="2" y="0"/>
                          <a:pt x="2" y="0"/>
                          <a:pt x="2" y="0"/>
                        </a:cubicBezTo>
                        <a:cubicBezTo>
                          <a:pt x="2" y="0"/>
                          <a:pt x="1" y="0"/>
                          <a:pt x="1"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1" y="5"/>
                        </a:cubicBezTo>
                        <a:cubicBezTo>
                          <a:pt x="1" y="5"/>
                          <a:pt x="2" y="5"/>
                          <a:pt x="2" y="5"/>
                        </a:cubicBezTo>
                        <a:cubicBezTo>
                          <a:pt x="2" y="5"/>
                          <a:pt x="2" y="5"/>
                          <a:pt x="2" y="5"/>
                        </a:cubicBezTo>
                        <a:cubicBezTo>
                          <a:pt x="2"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14" name="Freeform 100">
                    <a:extLst>
                      <a:ext uri="{FF2B5EF4-FFF2-40B4-BE49-F238E27FC236}">
                        <a16:creationId xmlns:a16="http://schemas.microsoft.com/office/drawing/2014/main" id="{35E5AA9F-32BE-4C1D-9E17-8E0F712E3EDF}"/>
                      </a:ext>
                    </a:extLst>
                  </p:cNvPr>
                  <p:cNvSpPr>
                    <a:spLocks/>
                  </p:cNvSpPr>
                  <p:nvPr/>
                </p:nvSpPr>
                <p:spPr bwMode="auto">
                  <a:xfrm>
                    <a:off x="1223963" y="21431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1" y="1"/>
                          <a:pt x="1" y="1"/>
                        </a:cubicBezTo>
                        <a:cubicBezTo>
                          <a:pt x="1" y="0"/>
                          <a:pt x="1" y="0"/>
                          <a:pt x="2"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15" name="Freeform 101">
                    <a:extLst>
                      <a:ext uri="{FF2B5EF4-FFF2-40B4-BE49-F238E27FC236}">
                        <a16:creationId xmlns:a16="http://schemas.microsoft.com/office/drawing/2014/main" id="{54EDC1E0-06EF-415F-847F-E15D70F0167B}"/>
                      </a:ext>
                    </a:extLst>
                  </p:cNvPr>
                  <p:cNvSpPr>
                    <a:spLocks noEditPoints="1"/>
                  </p:cNvSpPr>
                  <p:nvPr/>
                </p:nvSpPr>
                <p:spPr bwMode="auto">
                  <a:xfrm>
                    <a:off x="1239838" y="2143125"/>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2 w 4"/>
                      <a:gd name="T25" fmla="*/ 0 h 6"/>
                      <a:gd name="T26" fmla="*/ 2 w 4"/>
                      <a:gd name="T27" fmla="*/ 0 h 6"/>
                      <a:gd name="T28" fmla="*/ 1 w 4"/>
                      <a:gd name="T29" fmla="*/ 0 h 6"/>
                      <a:gd name="T30" fmla="*/ 1 w 4"/>
                      <a:gd name="T31" fmla="*/ 1 h 6"/>
                      <a:gd name="T32" fmla="*/ 1 w 4"/>
                      <a:gd name="T33" fmla="*/ 2 h 6"/>
                      <a:gd name="T34" fmla="*/ 1 w 4"/>
                      <a:gd name="T35" fmla="*/ 3 h 6"/>
                      <a:gd name="T36" fmla="*/ 1 w 4"/>
                      <a:gd name="T37" fmla="*/ 4 h 6"/>
                      <a:gd name="T38" fmla="*/ 1 w 4"/>
                      <a:gd name="T39" fmla="*/ 4 h 6"/>
                      <a:gd name="T40" fmla="*/ 1 w 4"/>
                      <a:gd name="T41" fmla="*/ 5 h 6"/>
                      <a:gd name="T42" fmla="*/ 2 w 4"/>
                      <a:gd name="T43" fmla="*/ 5 h 6"/>
                      <a:gd name="T44" fmla="*/ 2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2" y="0"/>
                          <a:pt x="3" y="0"/>
                          <a:pt x="3" y="1"/>
                        </a:cubicBezTo>
                        <a:cubicBezTo>
                          <a:pt x="4" y="1"/>
                          <a:pt x="4" y="2"/>
                          <a:pt x="4" y="3"/>
                        </a:cubicBezTo>
                        <a:cubicBezTo>
                          <a:pt x="4" y="4"/>
                          <a:pt x="4" y="4"/>
                          <a:pt x="3" y="5"/>
                        </a:cubicBezTo>
                        <a:cubicBezTo>
                          <a:pt x="3" y="5"/>
                          <a:pt x="2" y="6"/>
                          <a:pt x="2" y="6"/>
                        </a:cubicBezTo>
                        <a:cubicBezTo>
                          <a:pt x="1" y="6"/>
                          <a:pt x="1" y="5"/>
                          <a:pt x="1" y="5"/>
                        </a:cubicBezTo>
                        <a:cubicBezTo>
                          <a:pt x="0" y="4"/>
                          <a:pt x="0" y="4"/>
                          <a:pt x="0" y="3"/>
                        </a:cubicBezTo>
                        <a:close/>
                        <a:moveTo>
                          <a:pt x="3" y="3"/>
                        </a:moveTo>
                        <a:cubicBezTo>
                          <a:pt x="3" y="2"/>
                          <a:pt x="3" y="2"/>
                          <a:pt x="3" y="2"/>
                        </a:cubicBezTo>
                        <a:cubicBezTo>
                          <a:pt x="3" y="1"/>
                          <a:pt x="3" y="1"/>
                          <a:pt x="3" y="1"/>
                        </a:cubicBezTo>
                        <a:cubicBezTo>
                          <a:pt x="3" y="1"/>
                          <a:pt x="3" y="1"/>
                          <a:pt x="2" y="0"/>
                        </a:cubicBezTo>
                        <a:cubicBezTo>
                          <a:pt x="2" y="0"/>
                          <a:pt x="2" y="0"/>
                          <a:pt x="2" y="0"/>
                        </a:cubicBezTo>
                        <a:cubicBezTo>
                          <a:pt x="2" y="0"/>
                          <a:pt x="1" y="0"/>
                          <a:pt x="1"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1" y="5"/>
                        </a:cubicBezTo>
                        <a:cubicBezTo>
                          <a:pt x="1" y="5"/>
                          <a:pt x="2" y="5"/>
                          <a:pt x="2" y="5"/>
                        </a:cubicBezTo>
                        <a:cubicBezTo>
                          <a:pt x="2" y="5"/>
                          <a:pt x="2" y="5"/>
                          <a:pt x="2"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16" name="Freeform 102">
                    <a:extLst>
                      <a:ext uri="{FF2B5EF4-FFF2-40B4-BE49-F238E27FC236}">
                        <a16:creationId xmlns:a16="http://schemas.microsoft.com/office/drawing/2014/main" id="{D7601B63-0D0C-4716-B1B7-56E32F1F4075}"/>
                      </a:ext>
                    </a:extLst>
                  </p:cNvPr>
                  <p:cNvSpPr>
                    <a:spLocks/>
                  </p:cNvSpPr>
                  <p:nvPr/>
                </p:nvSpPr>
                <p:spPr bwMode="auto">
                  <a:xfrm>
                    <a:off x="1258888" y="2143125"/>
                    <a:ext cx="6350"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1 h 6"/>
                      <a:gd name="T18" fmla="*/ 1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1" y="1"/>
                          <a:pt x="1" y="1"/>
                        </a:cubicBezTo>
                        <a:cubicBezTo>
                          <a:pt x="1" y="0"/>
                          <a:pt x="1" y="0"/>
                          <a:pt x="2" y="0"/>
                        </a:cubicBezTo>
                        <a:cubicBezTo>
                          <a:pt x="2" y="0"/>
                          <a:pt x="2" y="0"/>
                          <a:pt x="2" y="0"/>
                        </a:cubicBezTo>
                        <a:cubicBezTo>
                          <a:pt x="2" y="6"/>
                          <a:pt x="2" y="6"/>
                          <a:pt x="2" y="6"/>
                        </a:cubicBezTo>
                        <a:cubicBezTo>
                          <a:pt x="2" y="6"/>
                          <a:pt x="2" y="6"/>
                          <a:pt x="2" y="6"/>
                        </a:cubicBezTo>
                        <a:cubicBezTo>
                          <a:pt x="2" y="1"/>
                          <a:pt x="2" y="1"/>
                          <a:pt x="2" y="1"/>
                        </a:cubicBezTo>
                        <a:cubicBezTo>
                          <a:pt x="1" y="1"/>
                          <a:pt x="1" y="1"/>
                          <a:pt x="1" y="1"/>
                        </a:cubicBezTo>
                        <a:cubicBezTo>
                          <a:pt x="1" y="1"/>
                          <a:pt x="1" y="1"/>
                          <a:pt x="1" y="1"/>
                        </a:cubicBezTo>
                        <a:cubicBezTo>
                          <a:pt x="1" y="1"/>
                          <a:pt x="1" y="1"/>
                          <a:pt x="1"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17" name="Freeform 103">
                    <a:extLst>
                      <a:ext uri="{FF2B5EF4-FFF2-40B4-BE49-F238E27FC236}">
                        <a16:creationId xmlns:a16="http://schemas.microsoft.com/office/drawing/2014/main" id="{4B459369-1A94-488B-837A-59E32A5AC566}"/>
                      </a:ext>
                    </a:extLst>
                  </p:cNvPr>
                  <p:cNvSpPr>
                    <a:spLocks noEditPoints="1"/>
                  </p:cNvSpPr>
                  <p:nvPr/>
                </p:nvSpPr>
                <p:spPr bwMode="auto">
                  <a:xfrm>
                    <a:off x="1273176" y="2143125"/>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0 h 6"/>
                      <a:gd name="T26" fmla="*/ 2 w 4"/>
                      <a:gd name="T27" fmla="*/ 0 h 6"/>
                      <a:gd name="T28" fmla="*/ 1 w 4"/>
                      <a:gd name="T29" fmla="*/ 0 h 6"/>
                      <a:gd name="T30" fmla="*/ 1 w 4"/>
                      <a:gd name="T31" fmla="*/ 1 h 6"/>
                      <a:gd name="T32" fmla="*/ 1 w 4"/>
                      <a:gd name="T33" fmla="*/ 2 h 6"/>
                      <a:gd name="T34" fmla="*/ 1 w 4"/>
                      <a:gd name="T35" fmla="*/ 3 h 6"/>
                      <a:gd name="T36" fmla="*/ 1 w 4"/>
                      <a:gd name="T37" fmla="*/ 4 h 6"/>
                      <a:gd name="T38" fmla="*/ 1 w 4"/>
                      <a:gd name="T39" fmla="*/ 4 h 6"/>
                      <a:gd name="T40" fmla="*/ 1 w 4"/>
                      <a:gd name="T41" fmla="*/ 5 h 6"/>
                      <a:gd name="T42" fmla="*/ 2 w 4"/>
                      <a:gd name="T43" fmla="*/ 5 h 6"/>
                      <a:gd name="T44" fmla="*/ 3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4"/>
                          <a:pt x="3" y="5"/>
                        </a:cubicBezTo>
                        <a:cubicBezTo>
                          <a:pt x="3" y="5"/>
                          <a:pt x="3" y="6"/>
                          <a:pt x="2" y="6"/>
                        </a:cubicBezTo>
                        <a:cubicBezTo>
                          <a:pt x="1" y="6"/>
                          <a:pt x="1" y="5"/>
                          <a:pt x="1" y="5"/>
                        </a:cubicBezTo>
                        <a:cubicBezTo>
                          <a:pt x="0" y="4"/>
                          <a:pt x="0" y="4"/>
                          <a:pt x="0" y="3"/>
                        </a:cubicBezTo>
                        <a:close/>
                        <a:moveTo>
                          <a:pt x="3" y="3"/>
                        </a:moveTo>
                        <a:cubicBezTo>
                          <a:pt x="3" y="2"/>
                          <a:pt x="3" y="2"/>
                          <a:pt x="3" y="2"/>
                        </a:cubicBezTo>
                        <a:cubicBezTo>
                          <a:pt x="3" y="1"/>
                          <a:pt x="3" y="1"/>
                          <a:pt x="3" y="1"/>
                        </a:cubicBezTo>
                        <a:cubicBezTo>
                          <a:pt x="3" y="1"/>
                          <a:pt x="3" y="1"/>
                          <a:pt x="3" y="0"/>
                        </a:cubicBezTo>
                        <a:cubicBezTo>
                          <a:pt x="2" y="0"/>
                          <a:pt x="2" y="0"/>
                          <a:pt x="2" y="0"/>
                        </a:cubicBezTo>
                        <a:cubicBezTo>
                          <a:pt x="2" y="0"/>
                          <a:pt x="2" y="0"/>
                          <a:pt x="1"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1" y="5"/>
                        </a:cubicBezTo>
                        <a:cubicBezTo>
                          <a:pt x="2" y="5"/>
                          <a:pt x="2" y="5"/>
                          <a:pt x="2" y="5"/>
                        </a:cubicBezTo>
                        <a:cubicBezTo>
                          <a:pt x="2" y="5"/>
                          <a:pt x="2" y="5"/>
                          <a:pt x="3"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18" name="Freeform 104">
                    <a:extLst>
                      <a:ext uri="{FF2B5EF4-FFF2-40B4-BE49-F238E27FC236}">
                        <a16:creationId xmlns:a16="http://schemas.microsoft.com/office/drawing/2014/main" id="{829BE1A6-877C-49D2-99DC-2F59BD8C9191}"/>
                      </a:ext>
                    </a:extLst>
                  </p:cNvPr>
                  <p:cNvSpPr>
                    <a:spLocks noEditPoints="1"/>
                  </p:cNvSpPr>
                  <p:nvPr/>
                </p:nvSpPr>
                <p:spPr bwMode="auto">
                  <a:xfrm>
                    <a:off x="912813" y="2181225"/>
                    <a:ext cx="14287" cy="17463"/>
                  </a:xfrm>
                  <a:custGeom>
                    <a:avLst/>
                    <a:gdLst>
                      <a:gd name="T0" fmla="*/ 0 w 4"/>
                      <a:gd name="T1" fmla="*/ 2 h 5"/>
                      <a:gd name="T2" fmla="*/ 1 w 4"/>
                      <a:gd name="T3" fmla="*/ 0 h 5"/>
                      <a:gd name="T4" fmla="*/ 2 w 4"/>
                      <a:gd name="T5" fmla="*/ 0 h 5"/>
                      <a:gd name="T6" fmla="*/ 3 w 4"/>
                      <a:gd name="T7" fmla="*/ 0 h 5"/>
                      <a:gd name="T8" fmla="*/ 4 w 4"/>
                      <a:gd name="T9" fmla="*/ 2 h 5"/>
                      <a:gd name="T10" fmla="*/ 3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1" y="0"/>
                        </a:cubicBezTo>
                        <a:cubicBezTo>
                          <a:pt x="1" y="0"/>
                          <a:pt x="2" y="0"/>
                          <a:pt x="2" y="0"/>
                        </a:cubicBezTo>
                        <a:cubicBezTo>
                          <a:pt x="3" y="0"/>
                          <a:pt x="3" y="0"/>
                          <a:pt x="3" y="0"/>
                        </a:cubicBezTo>
                        <a:cubicBezTo>
                          <a:pt x="4" y="1"/>
                          <a:pt x="4" y="1"/>
                          <a:pt x="4" y="2"/>
                        </a:cubicBezTo>
                        <a:cubicBezTo>
                          <a:pt x="4" y="3"/>
                          <a:pt x="4" y="4"/>
                          <a:pt x="3" y="5"/>
                        </a:cubicBezTo>
                        <a:cubicBezTo>
                          <a:pt x="3" y="5"/>
                          <a:pt x="3" y="5"/>
                          <a:pt x="2" y="5"/>
                        </a:cubicBezTo>
                        <a:cubicBezTo>
                          <a:pt x="2" y="5"/>
                          <a:pt x="1" y="5"/>
                          <a:pt x="1" y="5"/>
                        </a:cubicBezTo>
                        <a:cubicBezTo>
                          <a:pt x="0" y="4"/>
                          <a:pt x="0" y="3"/>
                          <a:pt x="0" y="2"/>
                        </a:cubicBezTo>
                        <a:close/>
                        <a:moveTo>
                          <a:pt x="3" y="2"/>
                        </a:moveTo>
                        <a:cubicBezTo>
                          <a:pt x="3" y="2"/>
                          <a:pt x="3" y="2"/>
                          <a:pt x="3" y="2"/>
                        </a:cubicBezTo>
                        <a:cubicBezTo>
                          <a:pt x="3" y="1"/>
                          <a:pt x="3" y="1"/>
                          <a:pt x="3" y="1"/>
                        </a:cubicBezTo>
                        <a:cubicBezTo>
                          <a:pt x="3" y="0"/>
                          <a:pt x="3" y="0"/>
                          <a:pt x="3" y="0"/>
                        </a:cubicBezTo>
                        <a:cubicBezTo>
                          <a:pt x="3" y="0"/>
                          <a:pt x="2" y="0"/>
                          <a:pt x="2" y="0"/>
                        </a:cubicBezTo>
                        <a:cubicBezTo>
                          <a:pt x="2" y="0"/>
                          <a:pt x="2"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2" y="5"/>
                          <a:pt x="2" y="5"/>
                          <a:pt x="2" y="5"/>
                        </a:cubicBezTo>
                        <a:cubicBezTo>
                          <a:pt x="2" y="5"/>
                          <a:pt x="3"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19" name="Freeform 105">
                    <a:extLst>
                      <a:ext uri="{FF2B5EF4-FFF2-40B4-BE49-F238E27FC236}">
                        <a16:creationId xmlns:a16="http://schemas.microsoft.com/office/drawing/2014/main" id="{61A1FB9B-7CE6-4BAA-A81C-E8EC1A998BB4}"/>
                      </a:ext>
                    </a:extLst>
                  </p:cNvPr>
                  <p:cNvSpPr>
                    <a:spLocks/>
                  </p:cNvSpPr>
                  <p:nvPr/>
                </p:nvSpPr>
                <p:spPr bwMode="auto">
                  <a:xfrm>
                    <a:off x="931863" y="2181225"/>
                    <a:ext cx="7937" cy="17463"/>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0 h 5"/>
                      <a:gd name="T14" fmla="*/ 1 w 2"/>
                      <a:gd name="T15" fmla="*/ 1 h 5"/>
                      <a:gd name="T16" fmla="*/ 1 w 2"/>
                      <a:gd name="T17" fmla="*/ 1 h 5"/>
                      <a:gd name="T18" fmla="*/ 1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1" y="1"/>
                          <a:pt x="1" y="1"/>
                          <a:pt x="1" y="0"/>
                        </a:cubicBezTo>
                        <a:cubicBezTo>
                          <a:pt x="1" y="0"/>
                          <a:pt x="2" y="0"/>
                          <a:pt x="2" y="0"/>
                        </a:cubicBezTo>
                        <a:cubicBezTo>
                          <a:pt x="2" y="0"/>
                          <a:pt x="2" y="0"/>
                          <a:pt x="2" y="0"/>
                        </a:cubicBezTo>
                        <a:cubicBezTo>
                          <a:pt x="2" y="5"/>
                          <a:pt x="2" y="5"/>
                          <a:pt x="2" y="5"/>
                        </a:cubicBezTo>
                        <a:cubicBezTo>
                          <a:pt x="2" y="5"/>
                          <a:pt x="2" y="5"/>
                          <a:pt x="2" y="5"/>
                        </a:cubicBezTo>
                        <a:cubicBezTo>
                          <a:pt x="2" y="0"/>
                          <a:pt x="2" y="0"/>
                          <a:pt x="2" y="0"/>
                        </a:cubicBezTo>
                        <a:cubicBezTo>
                          <a:pt x="2" y="0"/>
                          <a:pt x="2" y="1"/>
                          <a:pt x="1" y="1"/>
                        </a:cubicBezTo>
                        <a:cubicBezTo>
                          <a:pt x="1" y="1"/>
                          <a:pt x="1" y="1"/>
                          <a:pt x="1" y="1"/>
                        </a:cubicBezTo>
                        <a:cubicBezTo>
                          <a:pt x="1" y="1"/>
                          <a:pt x="1" y="1"/>
                          <a:pt x="1" y="1"/>
                        </a:cubicBezTo>
                        <a:cubicBezTo>
                          <a:pt x="1" y="1"/>
                          <a:pt x="1"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20" name="Freeform 106">
                    <a:extLst>
                      <a:ext uri="{FF2B5EF4-FFF2-40B4-BE49-F238E27FC236}">
                        <a16:creationId xmlns:a16="http://schemas.microsoft.com/office/drawing/2014/main" id="{7393D436-3163-4695-A483-176E3779EE40}"/>
                      </a:ext>
                    </a:extLst>
                  </p:cNvPr>
                  <p:cNvSpPr>
                    <a:spLocks noEditPoints="1"/>
                  </p:cNvSpPr>
                  <p:nvPr/>
                </p:nvSpPr>
                <p:spPr bwMode="auto">
                  <a:xfrm>
                    <a:off x="946151" y="2181225"/>
                    <a:ext cx="15875" cy="17463"/>
                  </a:xfrm>
                  <a:custGeom>
                    <a:avLst/>
                    <a:gdLst>
                      <a:gd name="T0" fmla="*/ 0 w 4"/>
                      <a:gd name="T1" fmla="*/ 2 h 5"/>
                      <a:gd name="T2" fmla="*/ 1 w 4"/>
                      <a:gd name="T3" fmla="*/ 0 h 5"/>
                      <a:gd name="T4" fmla="*/ 2 w 4"/>
                      <a:gd name="T5" fmla="*/ 0 h 5"/>
                      <a:gd name="T6" fmla="*/ 4 w 4"/>
                      <a:gd name="T7" fmla="*/ 0 h 5"/>
                      <a:gd name="T8" fmla="*/ 4 w 4"/>
                      <a:gd name="T9" fmla="*/ 2 h 5"/>
                      <a:gd name="T10" fmla="*/ 4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2 w 4"/>
                      <a:gd name="T29" fmla="*/ 0 h 5"/>
                      <a:gd name="T30" fmla="*/ 1 w 4"/>
                      <a:gd name="T31" fmla="*/ 1 h 5"/>
                      <a:gd name="T32" fmla="*/ 1 w 4"/>
                      <a:gd name="T33" fmla="*/ 2 h 5"/>
                      <a:gd name="T34" fmla="*/ 1 w 4"/>
                      <a:gd name="T35" fmla="*/ 2 h 5"/>
                      <a:gd name="T36" fmla="*/ 1 w 4"/>
                      <a:gd name="T37" fmla="*/ 3 h 5"/>
                      <a:gd name="T38" fmla="*/ 1 w 4"/>
                      <a:gd name="T39" fmla="*/ 4 h 5"/>
                      <a:gd name="T40" fmla="*/ 2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1" y="1"/>
                          <a:pt x="1" y="0"/>
                        </a:cubicBezTo>
                        <a:cubicBezTo>
                          <a:pt x="1" y="0"/>
                          <a:pt x="2" y="0"/>
                          <a:pt x="2" y="0"/>
                        </a:cubicBezTo>
                        <a:cubicBezTo>
                          <a:pt x="3" y="0"/>
                          <a:pt x="3" y="0"/>
                          <a:pt x="4" y="0"/>
                        </a:cubicBezTo>
                        <a:cubicBezTo>
                          <a:pt x="4" y="1"/>
                          <a:pt x="4" y="1"/>
                          <a:pt x="4" y="2"/>
                        </a:cubicBezTo>
                        <a:cubicBezTo>
                          <a:pt x="4" y="3"/>
                          <a:pt x="4" y="4"/>
                          <a:pt x="4" y="5"/>
                        </a:cubicBezTo>
                        <a:cubicBezTo>
                          <a:pt x="3" y="5"/>
                          <a:pt x="3" y="5"/>
                          <a:pt x="2" y="5"/>
                        </a:cubicBezTo>
                        <a:cubicBezTo>
                          <a:pt x="2" y="5"/>
                          <a:pt x="1" y="5"/>
                          <a:pt x="1" y="5"/>
                        </a:cubicBezTo>
                        <a:cubicBezTo>
                          <a:pt x="1" y="4"/>
                          <a:pt x="0" y="3"/>
                          <a:pt x="0" y="2"/>
                        </a:cubicBezTo>
                        <a:close/>
                        <a:moveTo>
                          <a:pt x="3" y="2"/>
                        </a:moveTo>
                        <a:cubicBezTo>
                          <a:pt x="3" y="2"/>
                          <a:pt x="3" y="2"/>
                          <a:pt x="3" y="2"/>
                        </a:cubicBezTo>
                        <a:cubicBezTo>
                          <a:pt x="3" y="1"/>
                          <a:pt x="3" y="1"/>
                          <a:pt x="3" y="1"/>
                        </a:cubicBezTo>
                        <a:cubicBezTo>
                          <a:pt x="3" y="0"/>
                          <a:pt x="3" y="0"/>
                          <a:pt x="3" y="0"/>
                        </a:cubicBezTo>
                        <a:cubicBezTo>
                          <a:pt x="3" y="0"/>
                          <a:pt x="2" y="0"/>
                          <a:pt x="2" y="0"/>
                        </a:cubicBezTo>
                        <a:cubicBezTo>
                          <a:pt x="2" y="0"/>
                          <a:pt x="2" y="0"/>
                          <a:pt x="2"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2" y="5"/>
                        </a:cubicBezTo>
                        <a:cubicBezTo>
                          <a:pt x="2" y="5"/>
                          <a:pt x="2" y="5"/>
                          <a:pt x="2" y="5"/>
                        </a:cubicBezTo>
                        <a:cubicBezTo>
                          <a:pt x="2" y="5"/>
                          <a:pt x="3"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21" name="Freeform 107">
                    <a:extLst>
                      <a:ext uri="{FF2B5EF4-FFF2-40B4-BE49-F238E27FC236}">
                        <a16:creationId xmlns:a16="http://schemas.microsoft.com/office/drawing/2014/main" id="{678C3302-DB87-4E7B-B980-B0543B8850A6}"/>
                      </a:ext>
                    </a:extLst>
                  </p:cNvPr>
                  <p:cNvSpPr>
                    <a:spLocks/>
                  </p:cNvSpPr>
                  <p:nvPr/>
                </p:nvSpPr>
                <p:spPr bwMode="auto">
                  <a:xfrm>
                    <a:off x="965201" y="2181225"/>
                    <a:ext cx="7937" cy="17463"/>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0 h 5"/>
                      <a:gd name="T14" fmla="*/ 2 w 2"/>
                      <a:gd name="T15" fmla="*/ 1 h 5"/>
                      <a:gd name="T16" fmla="*/ 1 w 2"/>
                      <a:gd name="T17" fmla="*/ 1 h 5"/>
                      <a:gd name="T18" fmla="*/ 1 w 2"/>
                      <a:gd name="T19" fmla="*/ 1 h 5"/>
                      <a:gd name="T20" fmla="*/ 1 w 2"/>
                      <a:gd name="T21" fmla="*/ 1 h 5"/>
                      <a:gd name="T22" fmla="*/ 0 w 2"/>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5">
                        <a:moveTo>
                          <a:pt x="0" y="1"/>
                        </a:moveTo>
                        <a:cubicBezTo>
                          <a:pt x="1" y="1"/>
                          <a:pt x="1" y="1"/>
                          <a:pt x="1" y="0"/>
                        </a:cubicBezTo>
                        <a:cubicBezTo>
                          <a:pt x="1" y="0"/>
                          <a:pt x="2" y="0"/>
                          <a:pt x="2" y="0"/>
                        </a:cubicBezTo>
                        <a:cubicBezTo>
                          <a:pt x="2" y="0"/>
                          <a:pt x="2" y="0"/>
                          <a:pt x="2" y="0"/>
                        </a:cubicBezTo>
                        <a:cubicBezTo>
                          <a:pt x="2" y="5"/>
                          <a:pt x="2" y="5"/>
                          <a:pt x="2" y="5"/>
                        </a:cubicBezTo>
                        <a:cubicBezTo>
                          <a:pt x="2" y="5"/>
                          <a:pt x="2" y="5"/>
                          <a:pt x="2" y="5"/>
                        </a:cubicBezTo>
                        <a:cubicBezTo>
                          <a:pt x="2" y="0"/>
                          <a:pt x="2" y="0"/>
                          <a:pt x="2" y="0"/>
                        </a:cubicBezTo>
                        <a:cubicBezTo>
                          <a:pt x="2" y="0"/>
                          <a:pt x="2" y="1"/>
                          <a:pt x="2" y="1"/>
                        </a:cubicBezTo>
                        <a:cubicBezTo>
                          <a:pt x="2" y="1"/>
                          <a:pt x="1" y="1"/>
                          <a:pt x="1" y="1"/>
                        </a:cubicBezTo>
                        <a:cubicBezTo>
                          <a:pt x="1" y="1"/>
                          <a:pt x="1" y="1"/>
                          <a:pt x="1" y="1"/>
                        </a:cubicBezTo>
                        <a:cubicBezTo>
                          <a:pt x="1" y="1"/>
                          <a:pt x="1" y="1"/>
                          <a:pt x="1" y="1"/>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22" name="Freeform 108">
                    <a:extLst>
                      <a:ext uri="{FF2B5EF4-FFF2-40B4-BE49-F238E27FC236}">
                        <a16:creationId xmlns:a16="http://schemas.microsoft.com/office/drawing/2014/main" id="{D7DE3CCE-447C-40F0-A0CA-1070AD36C512}"/>
                      </a:ext>
                    </a:extLst>
                  </p:cNvPr>
                  <p:cNvSpPr>
                    <a:spLocks noEditPoints="1"/>
                  </p:cNvSpPr>
                  <p:nvPr/>
                </p:nvSpPr>
                <p:spPr bwMode="auto">
                  <a:xfrm>
                    <a:off x="984251" y="2181225"/>
                    <a:ext cx="11112" cy="17463"/>
                  </a:xfrm>
                  <a:custGeom>
                    <a:avLst/>
                    <a:gdLst>
                      <a:gd name="T0" fmla="*/ 0 w 3"/>
                      <a:gd name="T1" fmla="*/ 2 h 5"/>
                      <a:gd name="T2" fmla="*/ 0 w 3"/>
                      <a:gd name="T3" fmla="*/ 0 h 5"/>
                      <a:gd name="T4" fmla="*/ 1 w 3"/>
                      <a:gd name="T5" fmla="*/ 0 h 5"/>
                      <a:gd name="T6" fmla="*/ 3 w 3"/>
                      <a:gd name="T7" fmla="*/ 0 h 5"/>
                      <a:gd name="T8" fmla="*/ 3 w 3"/>
                      <a:gd name="T9" fmla="*/ 2 h 5"/>
                      <a:gd name="T10" fmla="*/ 3 w 3"/>
                      <a:gd name="T11" fmla="*/ 5 h 5"/>
                      <a:gd name="T12" fmla="*/ 1 w 3"/>
                      <a:gd name="T13" fmla="*/ 5 h 5"/>
                      <a:gd name="T14" fmla="*/ 0 w 3"/>
                      <a:gd name="T15" fmla="*/ 5 h 5"/>
                      <a:gd name="T16" fmla="*/ 0 w 3"/>
                      <a:gd name="T17" fmla="*/ 2 h 5"/>
                      <a:gd name="T18" fmla="*/ 3 w 3"/>
                      <a:gd name="T19" fmla="*/ 2 h 5"/>
                      <a:gd name="T20" fmla="*/ 3 w 3"/>
                      <a:gd name="T21" fmla="*/ 2 h 5"/>
                      <a:gd name="T22" fmla="*/ 2 w 3"/>
                      <a:gd name="T23" fmla="*/ 1 h 5"/>
                      <a:gd name="T24" fmla="*/ 2 w 3"/>
                      <a:gd name="T25" fmla="*/ 0 h 5"/>
                      <a:gd name="T26" fmla="*/ 1 w 3"/>
                      <a:gd name="T27" fmla="*/ 0 h 5"/>
                      <a:gd name="T28" fmla="*/ 1 w 3"/>
                      <a:gd name="T29" fmla="*/ 0 h 5"/>
                      <a:gd name="T30" fmla="*/ 0 w 3"/>
                      <a:gd name="T31" fmla="*/ 1 h 5"/>
                      <a:gd name="T32" fmla="*/ 0 w 3"/>
                      <a:gd name="T33" fmla="*/ 2 h 5"/>
                      <a:gd name="T34" fmla="*/ 0 w 3"/>
                      <a:gd name="T35" fmla="*/ 2 h 5"/>
                      <a:gd name="T36" fmla="*/ 0 w 3"/>
                      <a:gd name="T37" fmla="*/ 3 h 5"/>
                      <a:gd name="T38" fmla="*/ 0 w 3"/>
                      <a:gd name="T39" fmla="*/ 4 h 5"/>
                      <a:gd name="T40" fmla="*/ 1 w 3"/>
                      <a:gd name="T41" fmla="*/ 5 h 5"/>
                      <a:gd name="T42" fmla="*/ 1 w 3"/>
                      <a:gd name="T43" fmla="*/ 5 h 5"/>
                      <a:gd name="T44" fmla="*/ 2 w 3"/>
                      <a:gd name="T45" fmla="*/ 5 h 5"/>
                      <a:gd name="T46" fmla="*/ 2 w 3"/>
                      <a:gd name="T47" fmla="*/ 4 h 5"/>
                      <a:gd name="T48" fmla="*/ 3 w 3"/>
                      <a:gd name="T49" fmla="*/ 3 h 5"/>
                      <a:gd name="T50" fmla="*/ 3 w 3"/>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2"/>
                        </a:moveTo>
                        <a:cubicBezTo>
                          <a:pt x="0" y="1"/>
                          <a:pt x="0" y="1"/>
                          <a:pt x="0" y="0"/>
                        </a:cubicBezTo>
                        <a:cubicBezTo>
                          <a:pt x="0" y="0"/>
                          <a:pt x="1" y="0"/>
                          <a:pt x="1" y="0"/>
                        </a:cubicBezTo>
                        <a:cubicBezTo>
                          <a:pt x="2" y="0"/>
                          <a:pt x="2" y="0"/>
                          <a:pt x="3" y="0"/>
                        </a:cubicBezTo>
                        <a:cubicBezTo>
                          <a:pt x="3" y="1"/>
                          <a:pt x="3" y="1"/>
                          <a:pt x="3" y="2"/>
                        </a:cubicBezTo>
                        <a:cubicBezTo>
                          <a:pt x="3" y="3"/>
                          <a:pt x="3" y="4"/>
                          <a:pt x="3" y="5"/>
                        </a:cubicBezTo>
                        <a:cubicBezTo>
                          <a:pt x="2" y="5"/>
                          <a:pt x="2" y="5"/>
                          <a:pt x="1" y="5"/>
                        </a:cubicBezTo>
                        <a:cubicBezTo>
                          <a:pt x="1" y="5"/>
                          <a:pt x="0" y="5"/>
                          <a:pt x="0" y="5"/>
                        </a:cubicBezTo>
                        <a:cubicBezTo>
                          <a:pt x="0" y="4"/>
                          <a:pt x="0" y="3"/>
                          <a:pt x="0" y="2"/>
                        </a:cubicBezTo>
                        <a:close/>
                        <a:moveTo>
                          <a:pt x="3" y="2"/>
                        </a:moveTo>
                        <a:cubicBezTo>
                          <a:pt x="3" y="2"/>
                          <a:pt x="3" y="2"/>
                          <a:pt x="3" y="2"/>
                        </a:cubicBezTo>
                        <a:cubicBezTo>
                          <a:pt x="2" y="1"/>
                          <a:pt x="2" y="1"/>
                          <a:pt x="2" y="1"/>
                        </a:cubicBezTo>
                        <a:cubicBezTo>
                          <a:pt x="2" y="0"/>
                          <a:pt x="2" y="0"/>
                          <a:pt x="2" y="0"/>
                        </a:cubicBezTo>
                        <a:cubicBezTo>
                          <a:pt x="2" y="0"/>
                          <a:pt x="2" y="0"/>
                          <a:pt x="1" y="0"/>
                        </a:cubicBezTo>
                        <a:cubicBezTo>
                          <a:pt x="1" y="0"/>
                          <a:pt x="1" y="0"/>
                          <a:pt x="1" y="0"/>
                        </a:cubicBezTo>
                        <a:cubicBezTo>
                          <a:pt x="1" y="0"/>
                          <a:pt x="0" y="0"/>
                          <a:pt x="0" y="1"/>
                        </a:cubicBezTo>
                        <a:cubicBezTo>
                          <a:pt x="0" y="1"/>
                          <a:pt x="0" y="1"/>
                          <a:pt x="0" y="2"/>
                        </a:cubicBezTo>
                        <a:cubicBezTo>
                          <a:pt x="0" y="2"/>
                          <a:pt x="0" y="2"/>
                          <a:pt x="0" y="2"/>
                        </a:cubicBezTo>
                        <a:cubicBezTo>
                          <a:pt x="0" y="3"/>
                          <a:pt x="0" y="3"/>
                          <a:pt x="0" y="3"/>
                        </a:cubicBezTo>
                        <a:cubicBezTo>
                          <a:pt x="0" y="4"/>
                          <a:pt x="0" y="4"/>
                          <a:pt x="0" y="4"/>
                        </a:cubicBezTo>
                        <a:cubicBezTo>
                          <a:pt x="0" y="4"/>
                          <a:pt x="1" y="5"/>
                          <a:pt x="1" y="5"/>
                        </a:cubicBezTo>
                        <a:cubicBezTo>
                          <a:pt x="1" y="5"/>
                          <a:pt x="1" y="5"/>
                          <a:pt x="1" y="5"/>
                        </a:cubicBezTo>
                        <a:cubicBezTo>
                          <a:pt x="2" y="5"/>
                          <a:pt x="2" y="5"/>
                          <a:pt x="2" y="5"/>
                        </a:cubicBezTo>
                        <a:cubicBezTo>
                          <a:pt x="2" y="5"/>
                          <a:pt x="2" y="4"/>
                          <a:pt x="2" y="4"/>
                        </a:cubicBezTo>
                        <a:cubicBezTo>
                          <a:pt x="2" y="4"/>
                          <a:pt x="2"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23" name="Freeform 109">
                    <a:extLst>
                      <a:ext uri="{FF2B5EF4-FFF2-40B4-BE49-F238E27FC236}">
                        <a16:creationId xmlns:a16="http://schemas.microsoft.com/office/drawing/2014/main" id="{D062EAB1-21D5-40B6-9DD0-30AED0BE5C46}"/>
                      </a:ext>
                    </a:extLst>
                  </p:cNvPr>
                  <p:cNvSpPr>
                    <a:spLocks noEditPoints="1"/>
                  </p:cNvSpPr>
                  <p:nvPr/>
                </p:nvSpPr>
                <p:spPr bwMode="auto">
                  <a:xfrm>
                    <a:off x="998538" y="2181225"/>
                    <a:ext cx="15875" cy="17463"/>
                  </a:xfrm>
                  <a:custGeom>
                    <a:avLst/>
                    <a:gdLst>
                      <a:gd name="T0" fmla="*/ 0 w 4"/>
                      <a:gd name="T1" fmla="*/ 2 h 5"/>
                      <a:gd name="T2" fmla="*/ 1 w 4"/>
                      <a:gd name="T3" fmla="*/ 0 h 5"/>
                      <a:gd name="T4" fmla="*/ 2 w 4"/>
                      <a:gd name="T5" fmla="*/ 0 h 5"/>
                      <a:gd name="T6" fmla="*/ 3 w 4"/>
                      <a:gd name="T7" fmla="*/ 0 h 5"/>
                      <a:gd name="T8" fmla="*/ 4 w 4"/>
                      <a:gd name="T9" fmla="*/ 2 h 5"/>
                      <a:gd name="T10" fmla="*/ 3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1" y="0"/>
                        </a:cubicBezTo>
                        <a:cubicBezTo>
                          <a:pt x="1" y="0"/>
                          <a:pt x="1" y="0"/>
                          <a:pt x="2" y="0"/>
                        </a:cubicBezTo>
                        <a:cubicBezTo>
                          <a:pt x="3" y="0"/>
                          <a:pt x="3" y="0"/>
                          <a:pt x="3" y="0"/>
                        </a:cubicBezTo>
                        <a:cubicBezTo>
                          <a:pt x="4" y="1"/>
                          <a:pt x="4" y="1"/>
                          <a:pt x="4" y="2"/>
                        </a:cubicBezTo>
                        <a:cubicBezTo>
                          <a:pt x="4" y="3"/>
                          <a:pt x="4" y="4"/>
                          <a:pt x="3" y="5"/>
                        </a:cubicBezTo>
                        <a:cubicBezTo>
                          <a:pt x="3" y="5"/>
                          <a:pt x="3" y="5"/>
                          <a:pt x="2" y="5"/>
                        </a:cubicBezTo>
                        <a:cubicBezTo>
                          <a:pt x="1" y="5"/>
                          <a:pt x="1" y="5"/>
                          <a:pt x="1" y="5"/>
                        </a:cubicBezTo>
                        <a:cubicBezTo>
                          <a:pt x="0" y="4"/>
                          <a:pt x="0" y="3"/>
                          <a:pt x="0" y="2"/>
                        </a:cubicBezTo>
                        <a:close/>
                        <a:moveTo>
                          <a:pt x="3" y="2"/>
                        </a:moveTo>
                        <a:cubicBezTo>
                          <a:pt x="3" y="2"/>
                          <a:pt x="3" y="2"/>
                          <a:pt x="3" y="2"/>
                        </a:cubicBezTo>
                        <a:cubicBezTo>
                          <a:pt x="3" y="1"/>
                          <a:pt x="3" y="1"/>
                          <a:pt x="3" y="1"/>
                        </a:cubicBezTo>
                        <a:cubicBezTo>
                          <a:pt x="3" y="0"/>
                          <a:pt x="3" y="0"/>
                          <a:pt x="3" y="0"/>
                        </a:cubicBezTo>
                        <a:cubicBezTo>
                          <a:pt x="2" y="0"/>
                          <a:pt x="2" y="0"/>
                          <a:pt x="2" y="0"/>
                        </a:cubicBezTo>
                        <a:cubicBezTo>
                          <a:pt x="2" y="0"/>
                          <a:pt x="1"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2" y="5"/>
                          <a:pt x="2" y="5"/>
                        </a:cubicBezTo>
                        <a:cubicBezTo>
                          <a:pt x="2" y="5"/>
                          <a:pt x="2"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24" name="Freeform 110">
                    <a:extLst>
                      <a:ext uri="{FF2B5EF4-FFF2-40B4-BE49-F238E27FC236}">
                        <a16:creationId xmlns:a16="http://schemas.microsoft.com/office/drawing/2014/main" id="{8081BE00-7CE9-4998-AAB0-C73DA5EE5B98}"/>
                      </a:ext>
                    </a:extLst>
                  </p:cNvPr>
                  <p:cNvSpPr>
                    <a:spLocks/>
                  </p:cNvSpPr>
                  <p:nvPr/>
                </p:nvSpPr>
                <p:spPr bwMode="auto">
                  <a:xfrm>
                    <a:off x="1017588" y="2181225"/>
                    <a:ext cx="7937" cy="17463"/>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0 h 5"/>
                      <a:gd name="T14" fmla="*/ 1 w 2"/>
                      <a:gd name="T15" fmla="*/ 1 h 5"/>
                      <a:gd name="T16" fmla="*/ 1 w 2"/>
                      <a:gd name="T17" fmla="*/ 1 h 5"/>
                      <a:gd name="T18" fmla="*/ 1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2" y="5"/>
                          <a:pt x="2" y="5"/>
                          <a:pt x="2" y="5"/>
                        </a:cubicBezTo>
                        <a:cubicBezTo>
                          <a:pt x="2" y="0"/>
                          <a:pt x="2" y="0"/>
                          <a:pt x="2" y="0"/>
                        </a:cubicBezTo>
                        <a:cubicBezTo>
                          <a:pt x="1" y="0"/>
                          <a:pt x="1" y="1"/>
                          <a:pt x="1" y="1"/>
                        </a:cubicBezTo>
                        <a:cubicBezTo>
                          <a:pt x="1" y="1"/>
                          <a:pt x="1" y="1"/>
                          <a:pt x="1" y="1"/>
                        </a:cubicBezTo>
                        <a:cubicBezTo>
                          <a:pt x="1" y="1"/>
                          <a:pt x="1" y="1"/>
                          <a:pt x="1"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25" name="Freeform 111">
                    <a:extLst>
                      <a:ext uri="{FF2B5EF4-FFF2-40B4-BE49-F238E27FC236}">
                        <a16:creationId xmlns:a16="http://schemas.microsoft.com/office/drawing/2014/main" id="{2C815D40-6B45-456C-A7EE-491521ACC130}"/>
                      </a:ext>
                    </a:extLst>
                  </p:cNvPr>
                  <p:cNvSpPr>
                    <a:spLocks noEditPoints="1"/>
                  </p:cNvSpPr>
                  <p:nvPr/>
                </p:nvSpPr>
                <p:spPr bwMode="auto">
                  <a:xfrm>
                    <a:off x="1033463" y="2181225"/>
                    <a:ext cx="14287" cy="17463"/>
                  </a:xfrm>
                  <a:custGeom>
                    <a:avLst/>
                    <a:gdLst>
                      <a:gd name="T0" fmla="*/ 0 w 4"/>
                      <a:gd name="T1" fmla="*/ 2 h 5"/>
                      <a:gd name="T2" fmla="*/ 1 w 4"/>
                      <a:gd name="T3" fmla="*/ 0 h 5"/>
                      <a:gd name="T4" fmla="*/ 2 w 4"/>
                      <a:gd name="T5" fmla="*/ 0 h 5"/>
                      <a:gd name="T6" fmla="*/ 3 w 4"/>
                      <a:gd name="T7" fmla="*/ 0 h 5"/>
                      <a:gd name="T8" fmla="*/ 4 w 4"/>
                      <a:gd name="T9" fmla="*/ 2 h 5"/>
                      <a:gd name="T10" fmla="*/ 3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1" y="0"/>
                        </a:cubicBezTo>
                        <a:cubicBezTo>
                          <a:pt x="1" y="0"/>
                          <a:pt x="1" y="0"/>
                          <a:pt x="2" y="0"/>
                        </a:cubicBezTo>
                        <a:cubicBezTo>
                          <a:pt x="3" y="0"/>
                          <a:pt x="3" y="0"/>
                          <a:pt x="3" y="0"/>
                        </a:cubicBezTo>
                        <a:cubicBezTo>
                          <a:pt x="4" y="1"/>
                          <a:pt x="4" y="1"/>
                          <a:pt x="4" y="2"/>
                        </a:cubicBezTo>
                        <a:cubicBezTo>
                          <a:pt x="4" y="3"/>
                          <a:pt x="4" y="4"/>
                          <a:pt x="3" y="5"/>
                        </a:cubicBezTo>
                        <a:cubicBezTo>
                          <a:pt x="3" y="5"/>
                          <a:pt x="3" y="5"/>
                          <a:pt x="2" y="5"/>
                        </a:cubicBezTo>
                        <a:cubicBezTo>
                          <a:pt x="1" y="5"/>
                          <a:pt x="1" y="5"/>
                          <a:pt x="1" y="5"/>
                        </a:cubicBezTo>
                        <a:cubicBezTo>
                          <a:pt x="0" y="4"/>
                          <a:pt x="0" y="3"/>
                          <a:pt x="0" y="2"/>
                        </a:cubicBezTo>
                        <a:close/>
                        <a:moveTo>
                          <a:pt x="3" y="2"/>
                        </a:moveTo>
                        <a:cubicBezTo>
                          <a:pt x="3" y="2"/>
                          <a:pt x="3" y="2"/>
                          <a:pt x="3" y="2"/>
                        </a:cubicBezTo>
                        <a:cubicBezTo>
                          <a:pt x="3" y="1"/>
                          <a:pt x="3" y="1"/>
                          <a:pt x="3" y="1"/>
                        </a:cubicBezTo>
                        <a:cubicBezTo>
                          <a:pt x="3" y="0"/>
                          <a:pt x="3" y="0"/>
                          <a:pt x="3" y="0"/>
                        </a:cubicBezTo>
                        <a:cubicBezTo>
                          <a:pt x="2" y="0"/>
                          <a:pt x="2" y="0"/>
                          <a:pt x="2" y="0"/>
                        </a:cubicBezTo>
                        <a:cubicBezTo>
                          <a:pt x="2" y="0"/>
                          <a:pt x="2"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2" y="5"/>
                          <a:pt x="2" y="5"/>
                          <a:pt x="2" y="5"/>
                        </a:cubicBezTo>
                        <a:cubicBezTo>
                          <a:pt x="2" y="5"/>
                          <a:pt x="2"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26" name="Freeform 112">
                    <a:extLst>
                      <a:ext uri="{FF2B5EF4-FFF2-40B4-BE49-F238E27FC236}">
                        <a16:creationId xmlns:a16="http://schemas.microsoft.com/office/drawing/2014/main" id="{31F36427-B35B-4369-95D2-CFC33954B930}"/>
                      </a:ext>
                    </a:extLst>
                  </p:cNvPr>
                  <p:cNvSpPr>
                    <a:spLocks/>
                  </p:cNvSpPr>
                  <p:nvPr/>
                </p:nvSpPr>
                <p:spPr bwMode="auto">
                  <a:xfrm>
                    <a:off x="1052513" y="2181225"/>
                    <a:ext cx="6350" cy="17463"/>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0 h 5"/>
                      <a:gd name="T14" fmla="*/ 1 w 2"/>
                      <a:gd name="T15" fmla="*/ 1 h 5"/>
                      <a:gd name="T16" fmla="*/ 1 w 2"/>
                      <a:gd name="T17" fmla="*/ 1 h 5"/>
                      <a:gd name="T18" fmla="*/ 1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1" y="1"/>
                          <a:pt x="1" y="1"/>
                          <a:pt x="1" y="0"/>
                        </a:cubicBezTo>
                        <a:cubicBezTo>
                          <a:pt x="1" y="0"/>
                          <a:pt x="2" y="0"/>
                          <a:pt x="2" y="0"/>
                        </a:cubicBezTo>
                        <a:cubicBezTo>
                          <a:pt x="2" y="0"/>
                          <a:pt x="2" y="0"/>
                          <a:pt x="2" y="0"/>
                        </a:cubicBezTo>
                        <a:cubicBezTo>
                          <a:pt x="2" y="5"/>
                          <a:pt x="2" y="5"/>
                          <a:pt x="2" y="5"/>
                        </a:cubicBezTo>
                        <a:cubicBezTo>
                          <a:pt x="2" y="5"/>
                          <a:pt x="2" y="5"/>
                          <a:pt x="2" y="5"/>
                        </a:cubicBezTo>
                        <a:cubicBezTo>
                          <a:pt x="2" y="0"/>
                          <a:pt x="2" y="0"/>
                          <a:pt x="2" y="0"/>
                        </a:cubicBezTo>
                        <a:cubicBezTo>
                          <a:pt x="2" y="0"/>
                          <a:pt x="2" y="1"/>
                          <a:pt x="1" y="1"/>
                        </a:cubicBezTo>
                        <a:cubicBezTo>
                          <a:pt x="1" y="1"/>
                          <a:pt x="1" y="1"/>
                          <a:pt x="1" y="1"/>
                        </a:cubicBezTo>
                        <a:cubicBezTo>
                          <a:pt x="1" y="1"/>
                          <a:pt x="1" y="1"/>
                          <a:pt x="1" y="1"/>
                        </a:cubicBezTo>
                        <a:cubicBezTo>
                          <a:pt x="1"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27" name="Freeform 113">
                    <a:extLst>
                      <a:ext uri="{FF2B5EF4-FFF2-40B4-BE49-F238E27FC236}">
                        <a16:creationId xmlns:a16="http://schemas.microsoft.com/office/drawing/2014/main" id="{C1EEB23A-8E43-4BD4-B37C-1AF34033766B}"/>
                      </a:ext>
                    </a:extLst>
                  </p:cNvPr>
                  <p:cNvSpPr>
                    <a:spLocks noEditPoints="1"/>
                  </p:cNvSpPr>
                  <p:nvPr/>
                </p:nvSpPr>
                <p:spPr bwMode="auto">
                  <a:xfrm>
                    <a:off x="1066801" y="2181225"/>
                    <a:ext cx="14287" cy="17463"/>
                  </a:xfrm>
                  <a:custGeom>
                    <a:avLst/>
                    <a:gdLst>
                      <a:gd name="T0" fmla="*/ 0 w 4"/>
                      <a:gd name="T1" fmla="*/ 2 h 5"/>
                      <a:gd name="T2" fmla="*/ 1 w 4"/>
                      <a:gd name="T3" fmla="*/ 0 h 5"/>
                      <a:gd name="T4" fmla="*/ 2 w 4"/>
                      <a:gd name="T5" fmla="*/ 0 h 5"/>
                      <a:gd name="T6" fmla="*/ 4 w 4"/>
                      <a:gd name="T7" fmla="*/ 0 h 5"/>
                      <a:gd name="T8" fmla="*/ 4 w 4"/>
                      <a:gd name="T9" fmla="*/ 2 h 5"/>
                      <a:gd name="T10" fmla="*/ 4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2 w 4"/>
                      <a:gd name="T29" fmla="*/ 0 h 5"/>
                      <a:gd name="T30" fmla="*/ 1 w 4"/>
                      <a:gd name="T31" fmla="*/ 1 h 5"/>
                      <a:gd name="T32" fmla="*/ 1 w 4"/>
                      <a:gd name="T33" fmla="*/ 2 h 5"/>
                      <a:gd name="T34" fmla="*/ 1 w 4"/>
                      <a:gd name="T35" fmla="*/ 2 h 5"/>
                      <a:gd name="T36" fmla="*/ 1 w 4"/>
                      <a:gd name="T37" fmla="*/ 3 h 5"/>
                      <a:gd name="T38" fmla="*/ 1 w 4"/>
                      <a:gd name="T39" fmla="*/ 4 h 5"/>
                      <a:gd name="T40" fmla="*/ 2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1" y="1"/>
                          <a:pt x="1" y="0"/>
                        </a:cubicBezTo>
                        <a:cubicBezTo>
                          <a:pt x="1" y="0"/>
                          <a:pt x="2" y="0"/>
                          <a:pt x="2" y="0"/>
                        </a:cubicBezTo>
                        <a:cubicBezTo>
                          <a:pt x="3" y="0"/>
                          <a:pt x="3" y="0"/>
                          <a:pt x="4" y="0"/>
                        </a:cubicBezTo>
                        <a:cubicBezTo>
                          <a:pt x="4" y="1"/>
                          <a:pt x="4" y="1"/>
                          <a:pt x="4" y="2"/>
                        </a:cubicBezTo>
                        <a:cubicBezTo>
                          <a:pt x="4" y="3"/>
                          <a:pt x="4" y="4"/>
                          <a:pt x="4" y="5"/>
                        </a:cubicBezTo>
                        <a:cubicBezTo>
                          <a:pt x="3" y="5"/>
                          <a:pt x="3" y="5"/>
                          <a:pt x="2" y="5"/>
                        </a:cubicBezTo>
                        <a:cubicBezTo>
                          <a:pt x="2" y="5"/>
                          <a:pt x="1" y="5"/>
                          <a:pt x="1" y="5"/>
                        </a:cubicBezTo>
                        <a:cubicBezTo>
                          <a:pt x="1" y="4"/>
                          <a:pt x="0" y="3"/>
                          <a:pt x="0" y="2"/>
                        </a:cubicBezTo>
                        <a:close/>
                        <a:moveTo>
                          <a:pt x="3" y="2"/>
                        </a:moveTo>
                        <a:cubicBezTo>
                          <a:pt x="3" y="2"/>
                          <a:pt x="3" y="2"/>
                          <a:pt x="3" y="2"/>
                        </a:cubicBezTo>
                        <a:cubicBezTo>
                          <a:pt x="3" y="1"/>
                          <a:pt x="3" y="1"/>
                          <a:pt x="3" y="1"/>
                        </a:cubicBezTo>
                        <a:cubicBezTo>
                          <a:pt x="3" y="0"/>
                          <a:pt x="3" y="0"/>
                          <a:pt x="3" y="0"/>
                        </a:cubicBezTo>
                        <a:cubicBezTo>
                          <a:pt x="3" y="0"/>
                          <a:pt x="2" y="0"/>
                          <a:pt x="2" y="0"/>
                        </a:cubicBezTo>
                        <a:cubicBezTo>
                          <a:pt x="2" y="0"/>
                          <a:pt x="2" y="0"/>
                          <a:pt x="2"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2" y="5"/>
                        </a:cubicBezTo>
                        <a:cubicBezTo>
                          <a:pt x="2" y="5"/>
                          <a:pt x="2" y="5"/>
                          <a:pt x="2" y="5"/>
                        </a:cubicBezTo>
                        <a:cubicBezTo>
                          <a:pt x="2" y="5"/>
                          <a:pt x="3"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28" name="Freeform 114">
                    <a:extLst>
                      <a:ext uri="{FF2B5EF4-FFF2-40B4-BE49-F238E27FC236}">
                        <a16:creationId xmlns:a16="http://schemas.microsoft.com/office/drawing/2014/main" id="{E5852D10-6F03-4BA6-A1AE-2C63BA6ED079}"/>
                      </a:ext>
                    </a:extLst>
                  </p:cNvPr>
                  <p:cNvSpPr>
                    <a:spLocks noEditPoints="1"/>
                  </p:cNvSpPr>
                  <p:nvPr/>
                </p:nvSpPr>
                <p:spPr bwMode="auto">
                  <a:xfrm>
                    <a:off x="1085851" y="2181225"/>
                    <a:ext cx="14287" cy="17463"/>
                  </a:xfrm>
                  <a:custGeom>
                    <a:avLst/>
                    <a:gdLst>
                      <a:gd name="T0" fmla="*/ 0 w 4"/>
                      <a:gd name="T1" fmla="*/ 2 h 5"/>
                      <a:gd name="T2" fmla="*/ 0 w 4"/>
                      <a:gd name="T3" fmla="*/ 0 h 5"/>
                      <a:gd name="T4" fmla="*/ 2 w 4"/>
                      <a:gd name="T5" fmla="*/ 0 h 5"/>
                      <a:gd name="T6" fmla="*/ 3 w 4"/>
                      <a:gd name="T7" fmla="*/ 0 h 5"/>
                      <a:gd name="T8" fmla="*/ 4 w 4"/>
                      <a:gd name="T9" fmla="*/ 2 h 5"/>
                      <a:gd name="T10" fmla="*/ 3 w 4"/>
                      <a:gd name="T11" fmla="*/ 5 h 5"/>
                      <a:gd name="T12" fmla="*/ 2 w 4"/>
                      <a:gd name="T13" fmla="*/ 5 h 5"/>
                      <a:gd name="T14" fmla="*/ 0 w 4"/>
                      <a:gd name="T15" fmla="*/ 5 h 5"/>
                      <a:gd name="T16" fmla="*/ 0 w 4"/>
                      <a:gd name="T17" fmla="*/ 2 h 5"/>
                      <a:gd name="T18" fmla="*/ 3 w 4"/>
                      <a:gd name="T19" fmla="*/ 2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0" y="0"/>
                        </a:cubicBezTo>
                        <a:cubicBezTo>
                          <a:pt x="1" y="0"/>
                          <a:pt x="1" y="0"/>
                          <a:pt x="2" y="0"/>
                        </a:cubicBezTo>
                        <a:cubicBezTo>
                          <a:pt x="2" y="0"/>
                          <a:pt x="3" y="0"/>
                          <a:pt x="3" y="0"/>
                        </a:cubicBezTo>
                        <a:cubicBezTo>
                          <a:pt x="3" y="1"/>
                          <a:pt x="4" y="1"/>
                          <a:pt x="4" y="2"/>
                        </a:cubicBezTo>
                        <a:cubicBezTo>
                          <a:pt x="4" y="3"/>
                          <a:pt x="3" y="4"/>
                          <a:pt x="3" y="5"/>
                        </a:cubicBezTo>
                        <a:cubicBezTo>
                          <a:pt x="3" y="5"/>
                          <a:pt x="2" y="5"/>
                          <a:pt x="2" y="5"/>
                        </a:cubicBezTo>
                        <a:cubicBezTo>
                          <a:pt x="1" y="5"/>
                          <a:pt x="1" y="5"/>
                          <a:pt x="0" y="5"/>
                        </a:cubicBezTo>
                        <a:cubicBezTo>
                          <a:pt x="0" y="4"/>
                          <a:pt x="0" y="3"/>
                          <a:pt x="0" y="2"/>
                        </a:cubicBezTo>
                        <a:close/>
                        <a:moveTo>
                          <a:pt x="3" y="2"/>
                        </a:moveTo>
                        <a:cubicBezTo>
                          <a:pt x="3" y="2"/>
                          <a:pt x="3" y="2"/>
                          <a:pt x="3" y="2"/>
                        </a:cubicBezTo>
                        <a:cubicBezTo>
                          <a:pt x="3" y="1"/>
                          <a:pt x="3" y="1"/>
                          <a:pt x="3" y="1"/>
                        </a:cubicBezTo>
                        <a:cubicBezTo>
                          <a:pt x="3" y="0"/>
                          <a:pt x="3" y="0"/>
                          <a:pt x="2" y="0"/>
                        </a:cubicBezTo>
                        <a:cubicBezTo>
                          <a:pt x="2" y="0"/>
                          <a:pt x="2" y="0"/>
                          <a:pt x="2" y="0"/>
                        </a:cubicBezTo>
                        <a:cubicBezTo>
                          <a:pt x="2" y="0"/>
                          <a:pt x="1"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29" name="Freeform 115">
                    <a:extLst>
                      <a:ext uri="{FF2B5EF4-FFF2-40B4-BE49-F238E27FC236}">
                        <a16:creationId xmlns:a16="http://schemas.microsoft.com/office/drawing/2014/main" id="{CCB77B02-BC1C-4670-9332-EA73661EAB72}"/>
                      </a:ext>
                    </a:extLst>
                  </p:cNvPr>
                  <p:cNvSpPr>
                    <a:spLocks/>
                  </p:cNvSpPr>
                  <p:nvPr/>
                </p:nvSpPr>
                <p:spPr bwMode="auto">
                  <a:xfrm>
                    <a:off x="1104901" y="2181225"/>
                    <a:ext cx="6350" cy="17463"/>
                  </a:xfrm>
                  <a:custGeom>
                    <a:avLst/>
                    <a:gdLst>
                      <a:gd name="T0" fmla="*/ 0 w 2"/>
                      <a:gd name="T1" fmla="*/ 1 h 5"/>
                      <a:gd name="T2" fmla="*/ 1 w 2"/>
                      <a:gd name="T3" fmla="*/ 0 h 5"/>
                      <a:gd name="T4" fmla="*/ 2 w 2"/>
                      <a:gd name="T5" fmla="*/ 0 h 5"/>
                      <a:gd name="T6" fmla="*/ 2 w 2"/>
                      <a:gd name="T7" fmla="*/ 0 h 5"/>
                      <a:gd name="T8" fmla="*/ 2 w 2"/>
                      <a:gd name="T9" fmla="*/ 5 h 5"/>
                      <a:gd name="T10" fmla="*/ 1 w 2"/>
                      <a:gd name="T11" fmla="*/ 5 h 5"/>
                      <a:gd name="T12" fmla="*/ 1 w 2"/>
                      <a:gd name="T13" fmla="*/ 0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1" y="5"/>
                          <a:pt x="1" y="5"/>
                          <a:pt x="1" y="5"/>
                        </a:cubicBezTo>
                        <a:cubicBezTo>
                          <a:pt x="1" y="0"/>
                          <a:pt x="1" y="0"/>
                          <a:pt x="1" y="0"/>
                        </a:cubicBezTo>
                        <a:cubicBezTo>
                          <a:pt x="1" y="0"/>
                          <a:pt x="1" y="1"/>
                          <a:pt x="1" y="1"/>
                        </a:cubicBezTo>
                        <a:cubicBezTo>
                          <a:pt x="1" y="1"/>
                          <a:pt x="1" y="1"/>
                          <a:pt x="1" y="1"/>
                        </a:cubicBezTo>
                        <a:cubicBezTo>
                          <a:pt x="1" y="1"/>
                          <a:pt x="1"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30" name="Freeform 116">
                    <a:extLst>
                      <a:ext uri="{FF2B5EF4-FFF2-40B4-BE49-F238E27FC236}">
                        <a16:creationId xmlns:a16="http://schemas.microsoft.com/office/drawing/2014/main" id="{A92192AA-9B6B-4DBC-817E-B4EC9CF73252}"/>
                      </a:ext>
                    </a:extLst>
                  </p:cNvPr>
                  <p:cNvSpPr>
                    <a:spLocks/>
                  </p:cNvSpPr>
                  <p:nvPr/>
                </p:nvSpPr>
                <p:spPr bwMode="auto">
                  <a:xfrm>
                    <a:off x="1119188" y="2181225"/>
                    <a:ext cx="7937" cy="17463"/>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0 h 5"/>
                      <a:gd name="T14" fmla="*/ 2 w 2"/>
                      <a:gd name="T15" fmla="*/ 1 h 5"/>
                      <a:gd name="T16" fmla="*/ 1 w 2"/>
                      <a:gd name="T17" fmla="*/ 1 h 5"/>
                      <a:gd name="T18" fmla="*/ 1 w 2"/>
                      <a:gd name="T19" fmla="*/ 1 h 5"/>
                      <a:gd name="T20" fmla="*/ 1 w 2"/>
                      <a:gd name="T21" fmla="*/ 1 h 5"/>
                      <a:gd name="T22" fmla="*/ 0 w 2"/>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5">
                        <a:moveTo>
                          <a:pt x="0" y="1"/>
                        </a:moveTo>
                        <a:cubicBezTo>
                          <a:pt x="1" y="1"/>
                          <a:pt x="1" y="1"/>
                          <a:pt x="1" y="0"/>
                        </a:cubicBezTo>
                        <a:cubicBezTo>
                          <a:pt x="2" y="0"/>
                          <a:pt x="2" y="0"/>
                          <a:pt x="2" y="0"/>
                        </a:cubicBezTo>
                        <a:cubicBezTo>
                          <a:pt x="2" y="0"/>
                          <a:pt x="2" y="0"/>
                          <a:pt x="2" y="0"/>
                        </a:cubicBezTo>
                        <a:cubicBezTo>
                          <a:pt x="2" y="5"/>
                          <a:pt x="2" y="5"/>
                          <a:pt x="2" y="5"/>
                        </a:cubicBezTo>
                        <a:cubicBezTo>
                          <a:pt x="2" y="5"/>
                          <a:pt x="2" y="5"/>
                          <a:pt x="2" y="5"/>
                        </a:cubicBezTo>
                        <a:cubicBezTo>
                          <a:pt x="2" y="0"/>
                          <a:pt x="2" y="0"/>
                          <a:pt x="2" y="0"/>
                        </a:cubicBezTo>
                        <a:cubicBezTo>
                          <a:pt x="2" y="0"/>
                          <a:pt x="2" y="1"/>
                          <a:pt x="2" y="1"/>
                        </a:cubicBezTo>
                        <a:cubicBezTo>
                          <a:pt x="2" y="1"/>
                          <a:pt x="2" y="1"/>
                          <a:pt x="1" y="1"/>
                        </a:cubicBezTo>
                        <a:cubicBezTo>
                          <a:pt x="1" y="1"/>
                          <a:pt x="1" y="1"/>
                          <a:pt x="1" y="1"/>
                        </a:cubicBezTo>
                        <a:cubicBezTo>
                          <a:pt x="1" y="1"/>
                          <a:pt x="1" y="1"/>
                          <a:pt x="1" y="1"/>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31" name="Freeform 117">
                    <a:extLst>
                      <a:ext uri="{FF2B5EF4-FFF2-40B4-BE49-F238E27FC236}">
                        <a16:creationId xmlns:a16="http://schemas.microsoft.com/office/drawing/2014/main" id="{0DE643AD-9541-4F63-A618-8A6AE67C1C10}"/>
                      </a:ext>
                    </a:extLst>
                  </p:cNvPr>
                  <p:cNvSpPr>
                    <a:spLocks noEditPoints="1"/>
                  </p:cNvSpPr>
                  <p:nvPr/>
                </p:nvSpPr>
                <p:spPr bwMode="auto">
                  <a:xfrm>
                    <a:off x="1138238" y="2181225"/>
                    <a:ext cx="11112" cy="17463"/>
                  </a:xfrm>
                  <a:custGeom>
                    <a:avLst/>
                    <a:gdLst>
                      <a:gd name="T0" fmla="*/ 0 w 3"/>
                      <a:gd name="T1" fmla="*/ 2 h 5"/>
                      <a:gd name="T2" fmla="*/ 0 w 3"/>
                      <a:gd name="T3" fmla="*/ 0 h 5"/>
                      <a:gd name="T4" fmla="*/ 1 w 3"/>
                      <a:gd name="T5" fmla="*/ 0 h 5"/>
                      <a:gd name="T6" fmla="*/ 3 w 3"/>
                      <a:gd name="T7" fmla="*/ 0 h 5"/>
                      <a:gd name="T8" fmla="*/ 3 w 3"/>
                      <a:gd name="T9" fmla="*/ 2 h 5"/>
                      <a:gd name="T10" fmla="*/ 3 w 3"/>
                      <a:gd name="T11" fmla="*/ 5 h 5"/>
                      <a:gd name="T12" fmla="*/ 1 w 3"/>
                      <a:gd name="T13" fmla="*/ 5 h 5"/>
                      <a:gd name="T14" fmla="*/ 0 w 3"/>
                      <a:gd name="T15" fmla="*/ 5 h 5"/>
                      <a:gd name="T16" fmla="*/ 0 w 3"/>
                      <a:gd name="T17" fmla="*/ 2 h 5"/>
                      <a:gd name="T18" fmla="*/ 3 w 3"/>
                      <a:gd name="T19" fmla="*/ 2 h 5"/>
                      <a:gd name="T20" fmla="*/ 3 w 3"/>
                      <a:gd name="T21" fmla="*/ 2 h 5"/>
                      <a:gd name="T22" fmla="*/ 2 w 3"/>
                      <a:gd name="T23" fmla="*/ 1 h 5"/>
                      <a:gd name="T24" fmla="*/ 2 w 3"/>
                      <a:gd name="T25" fmla="*/ 0 h 5"/>
                      <a:gd name="T26" fmla="*/ 1 w 3"/>
                      <a:gd name="T27" fmla="*/ 0 h 5"/>
                      <a:gd name="T28" fmla="*/ 1 w 3"/>
                      <a:gd name="T29" fmla="*/ 0 h 5"/>
                      <a:gd name="T30" fmla="*/ 1 w 3"/>
                      <a:gd name="T31" fmla="*/ 1 h 5"/>
                      <a:gd name="T32" fmla="*/ 0 w 3"/>
                      <a:gd name="T33" fmla="*/ 2 h 5"/>
                      <a:gd name="T34" fmla="*/ 0 w 3"/>
                      <a:gd name="T35" fmla="*/ 2 h 5"/>
                      <a:gd name="T36" fmla="*/ 0 w 3"/>
                      <a:gd name="T37" fmla="*/ 3 h 5"/>
                      <a:gd name="T38" fmla="*/ 1 w 3"/>
                      <a:gd name="T39" fmla="*/ 4 h 5"/>
                      <a:gd name="T40" fmla="*/ 1 w 3"/>
                      <a:gd name="T41" fmla="*/ 5 h 5"/>
                      <a:gd name="T42" fmla="*/ 1 w 3"/>
                      <a:gd name="T43" fmla="*/ 5 h 5"/>
                      <a:gd name="T44" fmla="*/ 2 w 3"/>
                      <a:gd name="T45" fmla="*/ 5 h 5"/>
                      <a:gd name="T46" fmla="*/ 2 w 3"/>
                      <a:gd name="T47" fmla="*/ 4 h 5"/>
                      <a:gd name="T48" fmla="*/ 3 w 3"/>
                      <a:gd name="T49" fmla="*/ 3 h 5"/>
                      <a:gd name="T50" fmla="*/ 3 w 3"/>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2"/>
                        </a:moveTo>
                        <a:cubicBezTo>
                          <a:pt x="0" y="1"/>
                          <a:pt x="0" y="1"/>
                          <a:pt x="0" y="0"/>
                        </a:cubicBezTo>
                        <a:cubicBezTo>
                          <a:pt x="0" y="0"/>
                          <a:pt x="1" y="0"/>
                          <a:pt x="1" y="0"/>
                        </a:cubicBezTo>
                        <a:cubicBezTo>
                          <a:pt x="2" y="0"/>
                          <a:pt x="2" y="0"/>
                          <a:pt x="3" y="0"/>
                        </a:cubicBezTo>
                        <a:cubicBezTo>
                          <a:pt x="3" y="1"/>
                          <a:pt x="3" y="1"/>
                          <a:pt x="3" y="2"/>
                        </a:cubicBezTo>
                        <a:cubicBezTo>
                          <a:pt x="3" y="3"/>
                          <a:pt x="3" y="4"/>
                          <a:pt x="3" y="5"/>
                        </a:cubicBezTo>
                        <a:cubicBezTo>
                          <a:pt x="2" y="5"/>
                          <a:pt x="2" y="5"/>
                          <a:pt x="1" y="5"/>
                        </a:cubicBezTo>
                        <a:cubicBezTo>
                          <a:pt x="1" y="5"/>
                          <a:pt x="0" y="5"/>
                          <a:pt x="0" y="5"/>
                        </a:cubicBezTo>
                        <a:cubicBezTo>
                          <a:pt x="0" y="4"/>
                          <a:pt x="0" y="3"/>
                          <a:pt x="0" y="2"/>
                        </a:cubicBezTo>
                        <a:close/>
                        <a:moveTo>
                          <a:pt x="3" y="2"/>
                        </a:moveTo>
                        <a:cubicBezTo>
                          <a:pt x="3" y="2"/>
                          <a:pt x="3" y="2"/>
                          <a:pt x="3" y="2"/>
                        </a:cubicBezTo>
                        <a:cubicBezTo>
                          <a:pt x="3" y="1"/>
                          <a:pt x="3" y="1"/>
                          <a:pt x="2" y="1"/>
                        </a:cubicBezTo>
                        <a:cubicBezTo>
                          <a:pt x="2" y="0"/>
                          <a:pt x="2" y="0"/>
                          <a:pt x="2" y="0"/>
                        </a:cubicBezTo>
                        <a:cubicBezTo>
                          <a:pt x="2" y="0"/>
                          <a:pt x="2" y="0"/>
                          <a:pt x="1" y="0"/>
                        </a:cubicBezTo>
                        <a:cubicBezTo>
                          <a:pt x="1" y="0"/>
                          <a:pt x="1" y="0"/>
                          <a:pt x="1" y="0"/>
                        </a:cubicBezTo>
                        <a:cubicBezTo>
                          <a:pt x="1" y="0"/>
                          <a:pt x="1" y="0"/>
                          <a:pt x="1" y="1"/>
                        </a:cubicBezTo>
                        <a:cubicBezTo>
                          <a:pt x="0" y="1"/>
                          <a:pt x="0" y="1"/>
                          <a:pt x="0" y="2"/>
                        </a:cubicBezTo>
                        <a:cubicBezTo>
                          <a:pt x="0" y="2"/>
                          <a:pt x="0" y="2"/>
                          <a:pt x="0" y="2"/>
                        </a:cubicBezTo>
                        <a:cubicBezTo>
                          <a:pt x="0" y="3"/>
                          <a:pt x="0" y="3"/>
                          <a:pt x="0" y="3"/>
                        </a:cubicBezTo>
                        <a:cubicBezTo>
                          <a:pt x="0" y="4"/>
                          <a:pt x="0" y="4"/>
                          <a:pt x="1" y="4"/>
                        </a:cubicBezTo>
                        <a:cubicBezTo>
                          <a:pt x="1" y="4"/>
                          <a:pt x="1" y="5"/>
                          <a:pt x="1" y="5"/>
                        </a:cubicBezTo>
                        <a:cubicBezTo>
                          <a:pt x="1" y="5"/>
                          <a:pt x="1" y="5"/>
                          <a:pt x="1" y="5"/>
                        </a:cubicBezTo>
                        <a:cubicBezTo>
                          <a:pt x="2" y="5"/>
                          <a:pt x="2" y="5"/>
                          <a:pt x="2" y="5"/>
                        </a:cubicBezTo>
                        <a:cubicBezTo>
                          <a:pt x="2" y="5"/>
                          <a:pt x="2" y="4"/>
                          <a:pt x="2"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32" name="Freeform 118">
                    <a:extLst>
                      <a:ext uri="{FF2B5EF4-FFF2-40B4-BE49-F238E27FC236}">
                        <a16:creationId xmlns:a16="http://schemas.microsoft.com/office/drawing/2014/main" id="{E2E2499E-6E59-4BEE-9CA6-7F868D101E60}"/>
                      </a:ext>
                    </a:extLst>
                  </p:cNvPr>
                  <p:cNvSpPr>
                    <a:spLocks noEditPoints="1"/>
                  </p:cNvSpPr>
                  <p:nvPr/>
                </p:nvSpPr>
                <p:spPr bwMode="auto">
                  <a:xfrm>
                    <a:off x="1152526" y="2181225"/>
                    <a:ext cx="15875" cy="17463"/>
                  </a:xfrm>
                  <a:custGeom>
                    <a:avLst/>
                    <a:gdLst>
                      <a:gd name="T0" fmla="*/ 0 w 4"/>
                      <a:gd name="T1" fmla="*/ 2 h 5"/>
                      <a:gd name="T2" fmla="*/ 1 w 4"/>
                      <a:gd name="T3" fmla="*/ 0 h 5"/>
                      <a:gd name="T4" fmla="*/ 2 w 4"/>
                      <a:gd name="T5" fmla="*/ 0 h 5"/>
                      <a:gd name="T6" fmla="*/ 3 w 4"/>
                      <a:gd name="T7" fmla="*/ 0 h 5"/>
                      <a:gd name="T8" fmla="*/ 4 w 4"/>
                      <a:gd name="T9" fmla="*/ 2 h 5"/>
                      <a:gd name="T10" fmla="*/ 3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1" y="0"/>
                        </a:cubicBezTo>
                        <a:cubicBezTo>
                          <a:pt x="1" y="0"/>
                          <a:pt x="1" y="0"/>
                          <a:pt x="2" y="0"/>
                        </a:cubicBezTo>
                        <a:cubicBezTo>
                          <a:pt x="3" y="0"/>
                          <a:pt x="3" y="0"/>
                          <a:pt x="3" y="0"/>
                        </a:cubicBezTo>
                        <a:cubicBezTo>
                          <a:pt x="4" y="1"/>
                          <a:pt x="4" y="1"/>
                          <a:pt x="4" y="2"/>
                        </a:cubicBezTo>
                        <a:cubicBezTo>
                          <a:pt x="4" y="3"/>
                          <a:pt x="4" y="4"/>
                          <a:pt x="3" y="5"/>
                        </a:cubicBezTo>
                        <a:cubicBezTo>
                          <a:pt x="3" y="5"/>
                          <a:pt x="3" y="5"/>
                          <a:pt x="2" y="5"/>
                        </a:cubicBezTo>
                        <a:cubicBezTo>
                          <a:pt x="1" y="5"/>
                          <a:pt x="1" y="5"/>
                          <a:pt x="1" y="5"/>
                        </a:cubicBezTo>
                        <a:cubicBezTo>
                          <a:pt x="0" y="4"/>
                          <a:pt x="0" y="3"/>
                          <a:pt x="0" y="2"/>
                        </a:cubicBezTo>
                        <a:close/>
                        <a:moveTo>
                          <a:pt x="3" y="2"/>
                        </a:moveTo>
                        <a:cubicBezTo>
                          <a:pt x="3" y="2"/>
                          <a:pt x="3" y="2"/>
                          <a:pt x="3" y="2"/>
                        </a:cubicBezTo>
                        <a:cubicBezTo>
                          <a:pt x="3" y="1"/>
                          <a:pt x="3" y="1"/>
                          <a:pt x="3" y="1"/>
                        </a:cubicBezTo>
                        <a:cubicBezTo>
                          <a:pt x="3" y="0"/>
                          <a:pt x="3" y="0"/>
                          <a:pt x="3" y="0"/>
                        </a:cubicBezTo>
                        <a:cubicBezTo>
                          <a:pt x="2" y="0"/>
                          <a:pt x="2" y="0"/>
                          <a:pt x="2" y="0"/>
                        </a:cubicBezTo>
                        <a:cubicBezTo>
                          <a:pt x="2" y="0"/>
                          <a:pt x="2"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2" y="5"/>
                          <a:pt x="2" y="5"/>
                          <a:pt x="2" y="5"/>
                        </a:cubicBezTo>
                        <a:cubicBezTo>
                          <a:pt x="2" y="5"/>
                          <a:pt x="2"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33" name="Freeform 119">
                    <a:extLst>
                      <a:ext uri="{FF2B5EF4-FFF2-40B4-BE49-F238E27FC236}">
                        <a16:creationId xmlns:a16="http://schemas.microsoft.com/office/drawing/2014/main" id="{B23A1D12-9830-4DF9-96F7-58046FD8BE10}"/>
                      </a:ext>
                    </a:extLst>
                  </p:cNvPr>
                  <p:cNvSpPr>
                    <a:spLocks noEditPoints="1"/>
                  </p:cNvSpPr>
                  <p:nvPr/>
                </p:nvSpPr>
                <p:spPr bwMode="auto">
                  <a:xfrm>
                    <a:off x="1171576" y="2181225"/>
                    <a:ext cx="11112" cy="17463"/>
                  </a:xfrm>
                  <a:custGeom>
                    <a:avLst/>
                    <a:gdLst>
                      <a:gd name="T0" fmla="*/ 0 w 3"/>
                      <a:gd name="T1" fmla="*/ 2 h 5"/>
                      <a:gd name="T2" fmla="*/ 0 w 3"/>
                      <a:gd name="T3" fmla="*/ 0 h 5"/>
                      <a:gd name="T4" fmla="*/ 2 w 3"/>
                      <a:gd name="T5" fmla="*/ 0 h 5"/>
                      <a:gd name="T6" fmla="*/ 3 w 3"/>
                      <a:gd name="T7" fmla="*/ 0 h 5"/>
                      <a:gd name="T8" fmla="*/ 3 w 3"/>
                      <a:gd name="T9" fmla="*/ 2 h 5"/>
                      <a:gd name="T10" fmla="*/ 3 w 3"/>
                      <a:gd name="T11" fmla="*/ 5 h 5"/>
                      <a:gd name="T12" fmla="*/ 2 w 3"/>
                      <a:gd name="T13" fmla="*/ 5 h 5"/>
                      <a:gd name="T14" fmla="*/ 0 w 3"/>
                      <a:gd name="T15" fmla="*/ 5 h 5"/>
                      <a:gd name="T16" fmla="*/ 0 w 3"/>
                      <a:gd name="T17" fmla="*/ 2 h 5"/>
                      <a:gd name="T18" fmla="*/ 3 w 3"/>
                      <a:gd name="T19" fmla="*/ 2 h 5"/>
                      <a:gd name="T20" fmla="*/ 3 w 3"/>
                      <a:gd name="T21" fmla="*/ 2 h 5"/>
                      <a:gd name="T22" fmla="*/ 3 w 3"/>
                      <a:gd name="T23" fmla="*/ 1 h 5"/>
                      <a:gd name="T24" fmla="*/ 2 w 3"/>
                      <a:gd name="T25" fmla="*/ 0 h 5"/>
                      <a:gd name="T26" fmla="*/ 2 w 3"/>
                      <a:gd name="T27" fmla="*/ 0 h 5"/>
                      <a:gd name="T28" fmla="*/ 1 w 3"/>
                      <a:gd name="T29" fmla="*/ 0 h 5"/>
                      <a:gd name="T30" fmla="*/ 1 w 3"/>
                      <a:gd name="T31" fmla="*/ 1 h 5"/>
                      <a:gd name="T32" fmla="*/ 0 w 3"/>
                      <a:gd name="T33" fmla="*/ 2 h 5"/>
                      <a:gd name="T34" fmla="*/ 0 w 3"/>
                      <a:gd name="T35" fmla="*/ 2 h 5"/>
                      <a:gd name="T36" fmla="*/ 0 w 3"/>
                      <a:gd name="T37" fmla="*/ 3 h 5"/>
                      <a:gd name="T38" fmla="*/ 1 w 3"/>
                      <a:gd name="T39" fmla="*/ 4 h 5"/>
                      <a:gd name="T40" fmla="*/ 1 w 3"/>
                      <a:gd name="T41" fmla="*/ 5 h 5"/>
                      <a:gd name="T42" fmla="*/ 2 w 3"/>
                      <a:gd name="T43" fmla="*/ 5 h 5"/>
                      <a:gd name="T44" fmla="*/ 2 w 3"/>
                      <a:gd name="T45" fmla="*/ 5 h 5"/>
                      <a:gd name="T46" fmla="*/ 3 w 3"/>
                      <a:gd name="T47" fmla="*/ 4 h 5"/>
                      <a:gd name="T48" fmla="*/ 3 w 3"/>
                      <a:gd name="T49" fmla="*/ 3 h 5"/>
                      <a:gd name="T50" fmla="*/ 3 w 3"/>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2"/>
                        </a:moveTo>
                        <a:cubicBezTo>
                          <a:pt x="0" y="1"/>
                          <a:pt x="0" y="1"/>
                          <a:pt x="0" y="0"/>
                        </a:cubicBezTo>
                        <a:cubicBezTo>
                          <a:pt x="1" y="0"/>
                          <a:pt x="1" y="0"/>
                          <a:pt x="2" y="0"/>
                        </a:cubicBezTo>
                        <a:cubicBezTo>
                          <a:pt x="2" y="0"/>
                          <a:pt x="3" y="0"/>
                          <a:pt x="3" y="0"/>
                        </a:cubicBezTo>
                        <a:cubicBezTo>
                          <a:pt x="3" y="1"/>
                          <a:pt x="3" y="1"/>
                          <a:pt x="3" y="2"/>
                        </a:cubicBezTo>
                        <a:cubicBezTo>
                          <a:pt x="3" y="3"/>
                          <a:pt x="3" y="4"/>
                          <a:pt x="3" y="5"/>
                        </a:cubicBezTo>
                        <a:cubicBezTo>
                          <a:pt x="3" y="5"/>
                          <a:pt x="2" y="5"/>
                          <a:pt x="2" y="5"/>
                        </a:cubicBezTo>
                        <a:cubicBezTo>
                          <a:pt x="1" y="5"/>
                          <a:pt x="1" y="5"/>
                          <a:pt x="0" y="5"/>
                        </a:cubicBezTo>
                        <a:cubicBezTo>
                          <a:pt x="0" y="4"/>
                          <a:pt x="0" y="3"/>
                          <a:pt x="0" y="2"/>
                        </a:cubicBezTo>
                        <a:close/>
                        <a:moveTo>
                          <a:pt x="3" y="2"/>
                        </a:moveTo>
                        <a:cubicBezTo>
                          <a:pt x="3" y="2"/>
                          <a:pt x="3" y="2"/>
                          <a:pt x="3" y="2"/>
                        </a:cubicBezTo>
                        <a:cubicBezTo>
                          <a:pt x="3" y="1"/>
                          <a:pt x="3" y="1"/>
                          <a:pt x="3" y="1"/>
                        </a:cubicBezTo>
                        <a:cubicBezTo>
                          <a:pt x="2" y="0"/>
                          <a:pt x="2" y="0"/>
                          <a:pt x="2" y="0"/>
                        </a:cubicBezTo>
                        <a:cubicBezTo>
                          <a:pt x="2" y="0"/>
                          <a:pt x="2" y="0"/>
                          <a:pt x="2" y="0"/>
                        </a:cubicBezTo>
                        <a:cubicBezTo>
                          <a:pt x="1" y="0"/>
                          <a:pt x="1" y="0"/>
                          <a:pt x="1" y="0"/>
                        </a:cubicBezTo>
                        <a:cubicBezTo>
                          <a:pt x="1" y="0"/>
                          <a:pt x="1" y="0"/>
                          <a:pt x="1" y="1"/>
                        </a:cubicBezTo>
                        <a:cubicBezTo>
                          <a:pt x="1" y="1"/>
                          <a:pt x="0" y="1"/>
                          <a:pt x="0" y="2"/>
                        </a:cubicBezTo>
                        <a:cubicBezTo>
                          <a:pt x="0" y="2"/>
                          <a:pt x="0" y="2"/>
                          <a:pt x="0" y="2"/>
                        </a:cubicBezTo>
                        <a:cubicBezTo>
                          <a:pt x="0" y="3"/>
                          <a:pt x="0" y="3"/>
                          <a:pt x="0" y="3"/>
                        </a:cubicBezTo>
                        <a:cubicBezTo>
                          <a:pt x="0" y="4"/>
                          <a:pt x="1" y="4"/>
                          <a:pt x="1" y="4"/>
                        </a:cubicBezTo>
                        <a:cubicBezTo>
                          <a:pt x="1" y="4"/>
                          <a:pt x="1" y="5"/>
                          <a:pt x="1" y="5"/>
                        </a:cubicBezTo>
                        <a:cubicBezTo>
                          <a:pt x="1" y="5"/>
                          <a:pt x="1" y="5"/>
                          <a:pt x="2" y="5"/>
                        </a:cubicBezTo>
                        <a:cubicBezTo>
                          <a:pt x="2" y="5"/>
                          <a:pt x="2" y="5"/>
                          <a:pt x="2" y="5"/>
                        </a:cubicBezTo>
                        <a:cubicBezTo>
                          <a:pt x="2" y="5"/>
                          <a:pt x="2"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34" name="Freeform 120">
                    <a:extLst>
                      <a:ext uri="{FF2B5EF4-FFF2-40B4-BE49-F238E27FC236}">
                        <a16:creationId xmlns:a16="http://schemas.microsoft.com/office/drawing/2014/main" id="{068867D3-80F4-44DF-830A-6E5262F8D429}"/>
                      </a:ext>
                    </a:extLst>
                  </p:cNvPr>
                  <p:cNvSpPr>
                    <a:spLocks/>
                  </p:cNvSpPr>
                  <p:nvPr/>
                </p:nvSpPr>
                <p:spPr bwMode="auto">
                  <a:xfrm>
                    <a:off x="1190626" y="2181225"/>
                    <a:ext cx="7937" cy="17463"/>
                  </a:xfrm>
                  <a:custGeom>
                    <a:avLst/>
                    <a:gdLst>
                      <a:gd name="T0" fmla="*/ 0 w 2"/>
                      <a:gd name="T1" fmla="*/ 1 h 5"/>
                      <a:gd name="T2" fmla="*/ 1 w 2"/>
                      <a:gd name="T3" fmla="*/ 0 h 5"/>
                      <a:gd name="T4" fmla="*/ 1 w 2"/>
                      <a:gd name="T5" fmla="*/ 0 h 5"/>
                      <a:gd name="T6" fmla="*/ 2 w 2"/>
                      <a:gd name="T7" fmla="*/ 0 h 5"/>
                      <a:gd name="T8" fmla="*/ 2 w 2"/>
                      <a:gd name="T9" fmla="*/ 5 h 5"/>
                      <a:gd name="T10" fmla="*/ 1 w 2"/>
                      <a:gd name="T11" fmla="*/ 5 h 5"/>
                      <a:gd name="T12" fmla="*/ 1 w 2"/>
                      <a:gd name="T13" fmla="*/ 0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1" y="0"/>
                        </a:cubicBezTo>
                        <a:cubicBezTo>
                          <a:pt x="1" y="0"/>
                          <a:pt x="1" y="0"/>
                          <a:pt x="1" y="0"/>
                        </a:cubicBezTo>
                        <a:cubicBezTo>
                          <a:pt x="2" y="0"/>
                          <a:pt x="2" y="0"/>
                          <a:pt x="2" y="0"/>
                        </a:cubicBezTo>
                        <a:cubicBezTo>
                          <a:pt x="2" y="5"/>
                          <a:pt x="2" y="5"/>
                          <a:pt x="2" y="5"/>
                        </a:cubicBezTo>
                        <a:cubicBezTo>
                          <a:pt x="1" y="5"/>
                          <a:pt x="1" y="5"/>
                          <a:pt x="1" y="5"/>
                        </a:cubicBezTo>
                        <a:cubicBezTo>
                          <a:pt x="1" y="0"/>
                          <a:pt x="1" y="0"/>
                          <a:pt x="1" y="0"/>
                        </a:cubicBezTo>
                        <a:cubicBezTo>
                          <a:pt x="1" y="0"/>
                          <a:pt x="1" y="1"/>
                          <a:pt x="1" y="1"/>
                        </a:cubicBezTo>
                        <a:cubicBezTo>
                          <a:pt x="1" y="1"/>
                          <a:pt x="1" y="1"/>
                          <a:pt x="1" y="1"/>
                        </a:cubicBezTo>
                        <a:cubicBezTo>
                          <a:pt x="1"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35" name="Freeform 121">
                    <a:extLst>
                      <a:ext uri="{FF2B5EF4-FFF2-40B4-BE49-F238E27FC236}">
                        <a16:creationId xmlns:a16="http://schemas.microsoft.com/office/drawing/2014/main" id="{1CC25690-D03D-421F-9C14-09F87505C106}"/>
                      </a:ext>
                    </a:extLst>
                  </p:cNvPr>
                  <p:cNvSpPr>
                    <a:spLocks noEditPoints="1"/>
                  </p:cNvSpPr>
                  <p:nvPr/>
                </p:nvSpPr>
                <p:spPr bwMode="auto">
                  <a:xfrm>
                    <a:off x="1204913" y="2181225"/>
                    <a:ext cx="15875" cy="17463"/>
                  </a:xfrm>
                  <a:custGeom>
                    <a:avLst/>
                    <a:gdLst>
                      <a:gd name="T0" fmla="*/ 0 w 4"/>
                      <a:gd name="T1" fmla="*/ 2 h 5"/>
                      <a:gd name="T2" fmla="*/ 0 w 4"/>
                      <a:gd name="T3" fmla="*/ 0 h 5"/>
                      <a:gd name="T4" fmla="*/ 2 w 4"/>
                      <a:gd name="T5" fmla="*/ 0 h 5"/>
                      <a:gd name="T6" fmla="*/ 3 w 4"/>
                      <a:gd name="T7" fmla="*/ 0 h 5"/>
                      <a:gd name="T8" fmla="*/ 4 w 4"/>
                      <a:gd name="T9" fmla="*/ 2 h 5"/>
                      <a:gd name="T10" fmla="*/ 3 w 4"/>
                      <a:gd name="T11" fmla="*/ 5 h 5"/>
                      <a:gd name="T12" fmla="*/ 2 w 4"/>
                      <a:gd name="T13" fmla="*/ 5 h 5"/>
                      <a:gd name="T14" fmla="*/ 0 w 4"/>
                      <a:gd name="T15" fmla="*/ 5 h 5"/>
                      <a:gd name="T16" fmla="*/ 0 w 4"/>
                      <a:gd name="T17" fmla="*/ 2 h 5"/>
                      <a:gd name="T18" fmla="*/ 3 w 4"/>
                      <a:gd name="T19" fmla="*/ 2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0" y="0"/>
                        </a:cubicBezTo>
                        <a:cubicBezTo>
                          <a:pt x="1" y="0"/>
                          <a:pt x="1" y="0"/>
                          <a:pt x="2" y="0"/>
                        </a:cubicBezTo>
                        <a:cubicBezTo>
                          <a:pt x="2" y="0"/>
                          <a:pt x="3" y="0"/>
                          <a:pt x="3" y="0"/>
                        </a:cubicBezTo>
                        <a:cubicBezTo>
                          <a:pt x="3" y="1"/>
                          <a:pt x="4" y="1"/>
                          <a:pt x="4" y="2"/>
                        </a:cubicBezTo>
                        <a:cubicBezTo>
                          <a:pt x="4" y="3"/>
                          <a:pt x="3" y="4"/>
                          <a:pt x="3" y="5"/>
                        </a:cubicBezTo>
                        <a:cubicBezTo>
                          <a:pt x="3" y="5"/>
                          <a:pt x="2" y="5"/>
                          <a:pt x="2" y="5"/>
                        </a:cubicBezTo>
                        <a:cubicBezTo>
                          <a:pt x="1" y="5"/>
                          <a:pt x="1" y="5"/>
                          <a:pt x="0" y="5"/>
                        </a:cubicBezTo>
                        <a:cubicBezTo>
                          <a:pt x="0" y="4"/>
                          <a:pt x="0" y="3"/>
                          <a:pt x="0" y="2"/>
                        </a:cubicBezTo>
                        <a:close/>
                        <a:moveTo>
                          <a:pt x="3" y="2"/>
                        </a:moveTo>
                        <a:cubicBezTo>
                          <a:pt x="3" y="2"/>
                          <a:pt x="3" y="2"/>
                          <a:pt x="3" y="2"/>
                        </a:cubicBezTo>
                        <a:cubicBezTo>
                          <a:pt x="3" y="1"/>
                          <a:pt x="3" y="1"/>
                          <a:pt x="3" y="1"/>
                        </a:cubicBezTo>
                        <a:cubicBezTo>
                          <a:pt x="3" y="0"/>
                          <a:pt x="2" y="0"/>
                          <a:pt x="2" y="0"/>
                        </a:cubicBezTo>
                        <a:cubicBezTo>
                          <a:pt x="2" y="0"/>
                          <a:pt x="2" y="0"/>
                          <a:pt x="2" y="0"/>
                        </a:cubicBezTo>
                        <a:cubicBezTo>
                          <a:pt x="2" y="0"/>
                          <a:pt x="1"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2"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36" name="Freeform 122">
                    <a:extLst>
                      <a:ext uri="{FF2B5EF4-FFF2-40B4-BE49-F238E27FC236}">
                        <a16:creationId xmlns:a16="http://schemas.microsoft.com/office/drawing/2014/main" id="{833EA389-71FB-4425-9133-C21E53276E29}"/>
                      </a:ext>
                    </a:extLst>
                  </p:cNvPr>
                  <p:cNvSpPr>
                    <a:spLocks/>
                  </p:cNvSpPr>
                  <p:nvPr/>
                </p:nvSpPr>
                <p:spPr bwMode="auto">
                  <a:xfrm>
                    <a:off x="1223963" y="2181225"/>
                    <a:ext cx="7937" cy="17463"/>
                  </a:xfrm>
                  <a:custGeom>
                    <a:avLst/>
                    <a:gdLst>
                      <a:gd name="T0" fmla="*/ 0 w 2"/>
                      <a:gd name="T1" fmla="*/ 1 h 5"/>
                      <a:gd name="T2" fmla="*/ 1 w 2"/>
                      <a:gd name="T3" fmla="*/ 0 h 5"/>
                      <a:gd name="T4" fmla="*/ 2 w 2"/>
                      <a:gd name="T5" fmla="*/ 0 h 5"/>
                      <a:gd name="T6" fmla="*/ 2 w 2"/>
                      <a:gd name="T7" fmla="*/ 0 h 5"/>
                      <a:gd name="T8" fmla="*/ 2 w 2"/>
                      <a:gd name="T9" fmla="*/ 5 h 5"/>
                      <a:gd name="T10" fmla="*/ 1 w 2"/>
                      <a:gd name="T11" fmla="*/ 5 h 5"/>
                      <a:gd name="T12" fmla="*/ 1 w 2"/>
                      <a:gd name="T13" fmla="*/ 0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1" y="5"/>
                          <a:pt x="1" y="5"/>
                          <a:pt x="1" y="5"/>
                        </a:cubicBezTo>
                        <a:cubicBezTo>
                          <a:pt x="1" y="0"/>
                          <a:pt x="1" y="0"/>
                          <a:pt x="1" y="0"/>
                        </a:cubicBezTo>
                        <a:cubicBezTo>
                          <a:pt x="1" y="0"/>
                          <a:pt x="1" y="1"/>
                          <a:pt x="1" y="1"/>
                        </a:cubicBezTo>
                        <a:cubicBezTo>
                          <a:pt x="1" y="1"/>
                          <a:pt x="1" y="1"/>
                          <a:pt x="1" y="1"/>
                        </a:cubicBezTo>
                        <a:cubicBezTo>
                          <a:pt x="1" y="1"/>
                          <a:pt x="1"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37" name="Freeform 123">
                    <a:extLst>
                      <a:ext uri="{FF2B5EF4-FFF2-40B4-BE49-F238E27FC236}">
                        <a16:creationId xmlns:a16="http://schemas.microsoft.com/office/drawing/2014/main" id="{B744E2F7-17C3-475A-AD1D-B334B3A6282B}"/>
                      </a:ext>
                    </a:extLst>
                  </p:cNvPr>
                  <p:cNvSpPr>
                    <a:spLocks noEditPoints="1"/>
                  </p:cNvSpPr>
                  <p:nvPr/>
                </p:nvSpPr>
                <p:spPr bwMode="auto">
                  <a:xfrm>
                    <a:off x="1239838" y="2181225"/>
                    <a:ext cx="14287" cy="17463"/>
                  </a:xfrm>
                  <a:custGeom>
                    <a:avLst/>
                    <a:gdLst>
                      <a:gd name="T0" fmla="*/ 0 w 4"/>
                      <a:gd name="T1" fmla="*/ 2 h 5"/>
                      <a:gd name="T2" fmla="*/ 1 w 4"/>
                      <a:gd name="T3" fmla="*/ 0 h 5"/>
                      <a:gd name="T4" fmla="*/ 2 w 4"/>
                      <a:gd name="T5" fmla="*/ 0 h 5"/>
                      <a:gd name="T6" fmla="*/ 3 w 4"/>
                      <a:gd name="T7" fmla="*/ 0 h 5"/>
                      <a:gd name="T8" fmla="*/ 4 w 4"/>
                      <a:gd name="T9" fmla="*/ 2 h 5"/>
                      <a:gd name="T10" fmla="*/ 3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1" y="0"/>
                        </a:cubicBezTo>
                        <a:cubicBezTo>
                          <a:pt x="1" y="0"/>
                          <a:pt x="1" y="0"/>
                          <a:pt x="2" y="0"/>
                        </a:cubicBezTo>
                        <a:cubicBezTo>
                          <a:pt x="2" y="0"/>
                          <a:pt x="3" y="0"/>
                          <a:pt x="3" y="0"/>
                        </a:cubicBezTo>
                        <a:cubicBezTo>
                          <a:pt x="4" y="1"/>
                          <a:pt x="4" y="1"/>
                          <a:pt x="4" y="2"/>
                        </a:cubicBezTo>
                        <a:cubicBezTo>
                          <a:pt x="4" y="3"/>
                          <a:pt x="4" y="4"/>
                          <a:pt x="3" y="5"/>
                        </a:cubicBezTo>
                        <a:cubicBezTo>
                          <a:pt x="3" y="5"/>
                          <a:pt x="2" y="5"/>
                          <a:pt x="2" y="5"/>
                        </a:cubicBezTo>
                        <a:cubicBezTo>
                          <a:pt x="1" y="5"/>
                          <a:pt x="1" y="5"/>
                          <a:pt x="1" y="5"/>
                        </a:cubicBezTo>
                        <a:cubicBezTo>
                          <a:pt x="0" y="4"/>
                          <a:pt x="0" y="3"/>
                          <a:pt x="0" y="2"/>
                        </a:cubicBezTo>
                        <a:close/>
                        <a:moveTo>
                          <a:pt x="3" y="2"/>
                        </a:moveTo>
                        <a:cubicBezTo>
                          <a:pt x="3" y="2"/>
                          <a:pt x="3" y="2"/>
                          <a:pt x="3" y="2"/>
                        </a:cubicBezTo>
                        <a:cubicBezTo>
                          <a:pt x="3" y="1"/>
                          <a:pt x="3" y="1"/>
                          <a:pt x="3" y="1"/>
                        </a:cubicBezTo>
                        <a:cubicBezTo>
                          <a:pt x="3" y="0"/>
                          <a:pt x="3" y="0"/>
                          <a:pt x="2" y="0"/>
                        </a:cubicBezTo>
                        <a:cubicBezTo>
                          <a:pt x="2" y="0"/>
                          <a:pt x="2" y="0"/>
                          <a:pt x="2" y="0"/>
                        </a:cubicBezTo>
                        <a:cubicBezTo>
                          <a:pt x="2" y="0"/>
                          <a:pt x="1"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38" name="Freeform 124">
                    <a:extLst>
                      <a:ext uri="{FF2B5EF4-FFF2-40B4-BE49-F238E27FC236}">
                        <a16:creationId xmlns:a16="http://schemas.microsoft.com/office/drawing/2014/main" id="{71F3C082-A532-40B3-B0BC-007274A84FA8}"/>
                      </a:ext>
                    </a:extLst>
                  </p:cNvPr>
                  <p:cNvSpPr>
                    <a:spLocks noEditPoints="1"/>
                  </p:cNvSpPr>
                  <p:nvPr/>
                </p:nvSpPr>
                <p:spPr bwMode="auto">
                  <a:xfrm>
                    <a:off x="1258888" y="2181225"/>
                    <a:ext cx="11112" cy="17463"/>
                  </a:xfrm>
                  <a:custGeom>
                    <a:avLst/>
                    <a:gdLst>
                      <a:gd name="T0" fmla="*/ 0 w 3"/>
                      <a:gd name="T1" fmla="*/ 2 h 5"/>
                      <a:gd name="T2" fmla="*/ 0 w 3"/>
                      <a:gd name="T3" fmla="*/ 0 h 5"/>
                      <a:gd name="T4" fmla="*/ 1 w 3"/>
                      <a:gd name="T5" fmla="*/ 0 h 5"/>
                      <a:gd name="T6" fmla="*/ 3 w 3"/>
                      <a:gd name="T7" fmla="*/ 0 h 5"/>
                      <a:gd name="T8" fmla="*/ 3 w 3"/>
                      <a:gd name="T9" fmla="*/ 2 h 5"/>
                      <a:gd name="T10" fmla="*/ 3 w 3"/>
                      <a:gd name="T11" fmla="*/ 5 h 5"/>
                      <a:gd name="T12" fmla="*/ 1 w 3"/>
                      <a:gd name="T13" fmla="*/ 5 h 5"/>
                      <a:gd name="T14" fmla="*/ 0 w 3"/>
                      <a:gd name="T15" fmla="*/ 5 h 5"/>
                      <a:gd name="T16" fmla="*/ 0 w 3"/>
                      <a:gd name="T17" fmla="*/ 2 h 5"/>
                      <a:gd name="T18" fmla="*/ 3 w 3"/>
                      <a:gd name="T19" fmla="*/ 2 h 5"/>
                      <a:gd name="T20" fmla="*/ 3 w 3"/>
                      <a:gd name="T21" fmla="*/ 2 h 5"/>
                      <a:gd name="T22" fmla="*/ 2 w 3"/>
                      <a:gd name="T23" fmla="*/ 1 h 5"/>
                      <a:gd name="T24" fmla="*/ 2 w 3"/>
                      <a:gd name="T25" fmla="*/ 0 h 5"/>
                      <a:gd name="T26" fmla="*/ 1 w 3"/>
                      <a:gd name="T27" fmla="*/ 0 h 5"/>
                      <a:gd name="T28" fmla="*/ 1 w 3"/>
                      <a:gd name="T29" fmla="*/ 0 h 5"/>
                      <a:gd name="T30" fmla="*/ 0 w 3"/>
                      <a:gd name="T31" fmla="*/ 1 h 5"/>
                      <a:gd name="T32" fmla="*/ 0 w 3"/>
                      <a:gd name="T33" fmla="*/ 2 h 5"/>
                      <a:gd name="T34" fmla="*/ 0 w 3"/>
                      <a:gd name="T35" fmla="*/ 2 h 5"/>
                      <a:gd name="T36" fmla="*/ 0 w 3"/>
                      <a:gd name="T37" fmla="*/ 3 h 5"/>
                      <a:gd name="T38" fmla="*/ 0 w 3"/>
                      <a:gd name="T39" fmla="*/ 4 h 5"/>
                      <a:gd name="T40" fmla="*/ 1 w 3"/>
                      <a:gd name="T41" fmla="*/ 5 h 5"/>
                      <a:gd name="T42" fmla="*/ 1 w 3"/>
                      <a:gd name="T43" fmla="*/ 5 h 5"/>
                      <a:gd name="T44" fmla="*/ 2 w 3"/>
                      <a:gd name="T45" fmla="*/ 5 h 5"/>
                      <a:gd name="T46" fmla="*/ 2 w 3"/>
                      <a:gd name="T47" fmla="*/ 4 h 5"/>
                      <a:gd name="T48" fmla="*/ 3 w 3"/>
                      <a:gd name="T49" fmla="*/ 3 h 5"/>
                      <a:gd name="T50" fmla="*/ 3 w 3"/>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2"/>
                        </a:moveTo>
                        <a:cubicBezTo>
                          <a:pt x="0" y="1"/>
                          <a:pt x="0" y="1"/>
                          <a:pt x="0" y="0"/>
                        </a:cubicBezTo>
                        <a:cubicBezTo>
                          <a:pt x="0" y="0"/>
                          <a:pt x="1" y="0"/>
                          <a:pt x="1" y="0"/>
                        </a:cubicBezTo>
                        <a:cubicBezTo>
                          <a:pt x="2" y="0"/>
                          <a:pt x="2" y="0"/>
                          <a:pt x="3" y="0"/>
                        </a:cubicBezTo>
                        <a:cubicBezTo>
                          <a:pt x="3" y="1"/>
                          <a:pt x="3" y="1"/>
                          <a:pt x="3" y="2"/>
                        </a:cubicBezTo>
                        <a:cubicBezTo>
                          <a:pt x="3" y="3"/>
                          <a:pt x="3" y="4"/>
                          <a:pt x="3" y="5"/>
                        </a:cubicBezTo>
                        <a:cubicBezTo>
                          <a:pt x="2" y="5"/>
                          <a:pt x="2" y="5"/>
                          <a:pt x="1" y="5"/>
                        </a:cubicBezTo>
                        <a:cubicBezTo>
                          <a:pt x="1" y="5"/>
                          <a:pt x="0" y="5"/>
                          <a:pt x="0" y="5"/>
                        </a:cubicBezTo>
                        <a:cubicBezTo>
                          <a:pt x="0" y="4"/>
                          <a:pt x="0" y="3"/>
                          <a:pt x="0" y="2"/>
                        </a:cubicBezTo>
                        <a:close/>
                        <a:moveTo>
                          <a:pt x="3" y="2"/>
                        </a:moveTo>
                        <a:cubicBezTo>
                          <a:pt x="3" y="2"/>
                          <a:pt x="3" y="2"/>
                          <a:pt x="3" y="2"/>
                        </a:cubicBezTo>
                        <a:cubicBezTo>
                          <a:pt x="3" y="1"/>
                          <a:pt x="3" y="1"/>
                          <a:pt x="2" y="1"/>
                        </a:cubicBezTo>
                        <a:cubicBezTo>
                          <a:pt x="2" y="0"/>
                          <a:pt x="2" y="0"/>
                          <a:pt x="2" y="0"/>
                        </a:cubicBezTo>
                        <a:cubicBezTo>
                          <a:pt x="2" y="0"/>
                          <a:pt x="2" y="0"/>
                          <a:pt x="1" y="0"/>
                        </a:cubicBezTo>
                        <a:cubicBezTo>
                          <a:pt x="1" y="0"/>
                          <a:pt x="1" y="0"/>
                          <a:pt x="1" y="0"/>
                        </a:cubicBezTo>
                        <a:cubicBezTo>
                          <a:pt x="1" y="0"/>
                          <a:pt x="1" y="0"/>
                          <a:pt x="0" y="1"/>
                        </a:cubicBezTo>
                        <a:cubicBezTo>
                          <a:pt x="0" y="1"/>
                          <a:pt x="0" y="1"/>
                          <a:pt x="0" y="2"/>
                        </a:cubicBezTo>
                        <a:cubicBezTo>
                          <a:pt x="0" y="2"/>
                          <a:pt x="0" y="2"/>
                          <a:pt x="0" y="2"/>
                        </a:cubicBezTo>
                        <a:cubicBezTo>
                          <a:pt x="0" y="3"/>
                          <a:pt x="0" y="3"/>
                          <a:pt x="0" y="3"/>
                        </a:cubicBezTo>
                        <a:cubicBezTo>
                          <a:pt x="0" y="4"/>
                          <a:pt x="0" y="4"/>
                          <a:pt x="0" y="4"/>
                        </a:cubicBezTo>
                        <a:cubicBezTo>
                          <a:pt x="1" y="4"/>
                          <a:pt x="1" y="5"/>
                          <a:pt x="1" y="5"/>
                        </a:cubicBezTo>
                        <a:cubicBezTo>
                          <a:pt x="1" y="5"/>
                          <a:pt x="1" y="5"/>
                          <a:pt x="1" y="5"/>
                        </a:cubicBezTo>
                        <a:cubicBezTo>
                          <a:pt x="2" y="5"/>
                          <a:pt x="2" y="5"/>
                          <a:pt x="2" y="5"/>
                        </a:cubicBezTo>
                        <a:cubicBezTo>
                          <a:pt x="2" y="5"/>
                          <a:pt x="2" y="4"/>
                          <a:pt x="2"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39" name="Freeform 125">
                    <a:extLst>
                      <a:ext uri="{FF2B5EF4-FFF2-40B4-BE49-F238E27FC236}">
                        <a16:creationId xmlns:a16="http://schemas.microsoft.com/office/drawing/2014/main" id="{DAA3A1E8-E0C7-4787-86F9-E37840447180}"/>
                      </a:ext>
                    </a:extLst>
                  </p:cNvPr>
                  <p:cNvSpPr>
                    <a:spLocks/>
                  </p:cNvSpPr>
                  <p:nvPr/>
                </p:nvSpPr>
                <p:spPr bwMode="auto">
                  <a:xfrm>
                    <a:off x="1276351" y="2181225"/>
                    <a:ext cx="7937" cy="17463"/>
                  </a:xfrm>
                  <a:custGeom>
                    <a:avLst/>
                    <a:gdLst>
                      <a:gd name="T0" fmla="*/ 0 w 2"/>
                      <a:gd name="T1" fmla="*/ 1 h 5"/>
                      <a:gd name="T2" fmla="*/ 0 w 2"/>
                      <a:gd name="T3" fmla="*/ 0 h 5"/>
                      <a:gd name="T4" fmla="*/ 1 w 2"/>
                      <a:gd name="T5" fmla="*/ 0 h 5"/>
                      <a:gd name="T6" fmla="*/ 2 w 2"/>
                      <a:gd name="T7" fmla="*/ 0 h 5"/>
                      <a:gd name="T8" fmla="*/ 2 w 2"/>
                      <a:gd name="T9" fmla="*/ 5 h 5"/>
                      <a:gd name="T10" fmla="*/ 1 w 2"/>
                      <a:gd name="T11" fmla="*/ 5 h 5"/>
                      <a:gd name="T12" fmla="*/ 1 w 2"/>
                      <a:gd name="T13" fmla="*/ 0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0" y="0"/>
                        </a:cubicBezTo>
                        <a:cubicBezTo>
                          <a:pt x="1" y="0"/>
                          <a:pt x="1" y="0"/>
                          <a:pt x="1" y="0"/>
                        </a:cubicBezTo>
                        <a:cubicBezTo>
                          <a:pt x="2" y="0"/>
                          <a:pt x="2" y="0"/>
                          <a:pt x="2" y="0"/>
                        </a:cubicBezTo>
                        <a:cubicBezTo>
                          <a:pt x="2" y="5"/>
                          <a:pt x="2" y="5"/>
                          <a:pt x="2" y="5"/>
                        </a:cubicBezTo>
                        <a:cubicBezTo>
                          <a:pt x="1" y="5"/>
                          <a:pt x="1" y="5"/>
                          <a:pt x="1" y="5"/>
                        </a:cubicBezTo>
                        <a:cubicBezTo>
                          <a:pt x="1" y="0"/>
                          <a:pt x="1" y="0"/>
                          <a:pt x="1" y="0"/>
                        </a:cubicBezTo>
                        <a:cubicBezTo>
                          <a:pt x="1" y="0"/>
                          <a:pt x="1" y="1"/>
                          <a:pt x="1" y="1"/>
                        </a:cubicBezTo>
                        <a:cubicBezTo>
                          <a:pt x="1" y="1"/>
                          <a:pt x="1" y="1"/>
                          <a:pt x="1"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40" name="Freeform 126">
                    <a:extLst>
                      <a:ext uri="{FF2B5EF4-FFF2-40B4-BE49-F238E27FC236}">
                        <a16:creationId xmlns:a16="http://schemas.microsoft.com/office/drawing/2014/main" id="{61988793-0B0D-44C8-A71A-D9B41E2D2610}"/>
                      </a:ext>
                    </a:extLst>
                  </p:cNvPr>
                  <p:cNvSpPr>
                    <a:spLocks noEditPoints="1"/>
                  </p:cNvSpPr>
                  <p:nvPr/>
                </p:nvSpPr>
                <p:spPr bwMode="auto">
                  <a:xfrm>
                    <a:off x="912813" y="2214562"/>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2" y="0"/>
                          <a:pt x="2" y="0"/>
                        </a:cubicBezTo>
                        <a:cubicBezTo>
                          <a:pt x="3" y="0"/>
                          <a:pt x="3" y="0"/>
                          <a:pt x="3" y="1"/>
                        </a:cubicBezTo>
                        <a:cubicBezTo>
                          <a:pt x="4" y="1"/>
                          <a:pt x="4" y="2"/>
                          <a:pt x="4" y="3"/>
                        </a:cubicBezTo>
                        <a:cubicBezTo>
                          <a:pt x="4" y="4"/>
                          <a:pt x="4" y="5"/>
                          <a:pt x="3" y="5"/>
                        </a:cubicBezTo>
                        <a:cubicBezTo>
                          <a:pt x="3" y="6"/>
                          <a:pt x="3" y="6"/>
                          <a:pt x="2" y="6"/>
                        </a:cubicBezTo>
                        <a:cubicBezTo>
                          <a:pt x="2" y="6"/>
                          <a:pt x="1" y="6"/>
                          <a:pt x="1" y="5"/>
                        </a:cubicBezTo>
                        <a:cubicBezTo>
                          <a:pt x="0" y="5"/>
                          <a:pt x="0" y="4"/>
                          <a:pt x="0" y="3"/>
                        </a:cubicBezTo>
                        <a:close/>
                        <a:moveTo>
                          <a:pt x="3" y="3"/>
                        </a:moveTo>
                        <a:cubicBezTo>
                          <a:pt x="3" y="3"/>
                          <a:pt x="3" y="3"/>
                          <a:pt x="3" y="2"/>
                        </a:cubicBezTo>
                        <a:cubicBezTo>
                          <a:pt x="3" y="2"/>
                          <a:pt x="3" y="2"/>
                          <a:pt x="3" y="1"/>
                        </a:cubicBezTo>
                        <a:cubicBezTo>
                          <a:pt x="3" y="1"/>
                          <a:pt x="3" y="1"/>
                          <a:pt x="3" y="1"/>
                        </a:cubicBezTo>
                        <a:cubicBezTo>
                          <a:pt x="3" y="1"/>
                          <a:pt x="2" y="1"/>
                          <a:pt x="2" y="1"/>
                        </a:cubicBezTo>
                        <a:cubicBezTo>
                          <a:pt x="2" y="1"/>
                          <a:pt x="2"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2" y="6"/>
                          <a:pt x="2" y="6"/>
                          <a:pt x="2" y="6"/>
                        </a:cubicBezTo>
                        <a:cubicBezTo>
                          <a:pt x="2" y="6"/>
                          <a:pt x="3" y="6"/>
                          <a:pt x="3"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41" name="Freeform 127">
                    <a:extLst>
                      <a:ext uri="{FF2B5EF4-FFF2-40B4-BE49-F238E27FC236}">
                        <a16:creationId xmlns:a16="http://schemas.microsoft.com/office/drawing/2014/main" id="{1F0C23ED-942C-4B29-8110-10AC79AFDE5F}"/>
                      </a:ext>
                    </a:extLst>
                  </p:cNvPr>
                  <p:cNvSpPr>
                    <a:spLocks/>
                  </p:cNvSpPr>
                  <p:nvPr/>
                </p:nvSpPr>
                <p:spPr bwMode="auto">
                  <a:xfrm>
                    <a:off x="931863" y="2214562"/>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2 h 6"/>
                      <a:gd name="T18" fmla="*/ 1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1"/>
                          <a:pt x="2" y="1"/>
                          <a:pt x="2" y="0"/>
                        </a:cubicBezTo>
                        <a:cubicBezTo>
                          <a:pt x="2" y="0"/>
                          <a:pt x="2" y="0"/>
                          <a:pt x="2" y="0"/>
                        </a:cubicBezTo>
                        <a:cubicBezTo>
                          <a:pt x="2" y="6"/>
                          <a:pt x="2" y="6"/>
                          <a:pt x="2" y="6"/>
                        </a:cubicBezTo>
                        <a:cubicBezTo>
                          <a:pt x="2" y="6"/>
                          <a:pt x="2" y="6"/>
                          <a:pt x="2" y="6"/>
                        </a:cubicBezTo>
                        <a:cubicBezTo>
                          <a:pt x="2" y="1"/>
                          <a:pt x="2" y="1"/>
                          <a:pt x="2" y="1"/>
                        </a:cubicBezTo>
                        <a:cubicBezTo>
                          <a:pt x="2" y="1"/>
                          <a:pt x="2" y="1"/>
                          <a:pt x="1" y="1"/>
                        </a:cubicBezTo>
                        <a:cubicBezTo>
                          <a:pt x="1" y="1"/>
                          <a:pt x="1" y="1"/>
                          <a:pt x="1" y="2"/>
                        </a:cubicBezTo>
                        <a:cubicBezTo>
                          <a:pt x="1" y="2"/>
                          <a:pt x="1" y="2"/>
                          <a:pt x="1" y="2"/>
                        </a:cubicBezTo>
                        <a:cubicBezTo>
                          <a:pt x="1" y="2"/>
                          <a:pt x="1"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42" name="Freeform 128">
                    <a:extLst>
                      <a:ext uri="{FF2B5EF4-FFF2-40B4-BE49-F238E27FC236}">
                        <a16:creationId xmlns:a16="http://schemas.microsoft.com/office/drawing/2014/main" id="{16B6F88C-CD39-4E1F-8411-7A3CEEFC9427}"/>
                      </a:ext>
                    </a:extLst>
                  </p:cNvPr>
                  <p:cNvSpPr>
                    <a:spLocks noEditPoints="1"/>
                  </p:cNvSpPr>
                  <p:nvPr/>
                </p:nvSpPr>
                <p:spPr bwMode="auto">
                  <a:xfrm>
                    <a:off x="946151" y="2214562"/>
                    <a:ext cx="15875"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2 w 4"/>
                      <a:gd name="T29" fmla="*/ 1 h 6"/>
                      <a:gd name="T30" fmla="*/ 1 w 4"/>
                      <a:gd name="T31" fmla="*/ 1 h 6"/>
                      <a:gd name="T32" fmla="*/ 1 w 4"/>
                      <a:gd name="T33" fmla="*/ 2 h 6"/>
                      <a:gd name="T34" fmla="*/ 1 w 4"/>
                      <a:gd name="T35" fmla="*/ 3 h 6"/>
                      <a:gd name="T36" fmla="*/ 1 w 4"/>
                      <a:gd name="T37" fmla="*/ 4 h 6"/>
                      <a:gd name="T38" fmla="*/ 1 w 4"/>
                      <a:gd name="T39" fmla="*/ 5 h 6"/>
                      <a:gd name="T40" fmla="*/ 2 w 4"/>
                      <a:gd name="T41" fmla="*/ 5 h 6"/>
                      <a:gd name="T42" fmla="*/ 2 w 4"/>
                      <a:gd name="T43" fmla="*/ 6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1"/>
                          <a:pt x="1" y="1"/>
                        </a:cubicBezTo>
                        <a:cubicBezTo>
                          <a:pt x="1" y="0"/>
                          <a:pt x="2" y="0"/>
                          <a:pt x="2" y="0"/>
                        </a:cubicBezTo>
                        <a:cubicBezTo>
                          <a:pt x="3" y="0"/>
                          <a:pt x="3" y="0"/>
                          <a:pt x="4" y="1"/>
                        </a:cubicBezTo>
                        <a:cubicBezTo>
                          <a:pt x="4" y="1"/>
                          <a:pt x="4" y="2"/>
                          <a:pt x="4" y="3"/>
                        </a:cubicBezTo>
                        <a:cubicBezTo>
                          <a:pt x="4" y="4"/>
                          <a:pt x="4" y="5"/>
                          <a:pt x="4" y="5"/>
                        </a:cubicBezTo>
                        <a:cubicBezTo>
                          <a:pt x="3" y="6"/>
                          <a:pt x="3" y="6"/>
                          <a:pt x="2" y="6"/>
                        </a:cubicBezTo>
                        <a:cubicBezTo>
                          <a:pt x="2" y="6"/>
                          <a:pt x="1" y="6"/>
                          <a:pt x="1" y="5"/>
                        </a:cubicBezTo>
                        <a:cubicBezTo>
                          <a:pt x="1" y="5"/>
                          <a:pt x="0" y="4"/>
                          <a:pt x="0" y="3"/>
                        </a:cubicBezTo>
                        <a:close/>
                        <a:moveTo>
                          <a:pt x="3" y="3"/>
                        </a:moveTo>
                        <a:cubicBezTo>
                          <a:pt x="3" y="3"/>
                          <a:pt x="3" y="3"/>
                          <a:pt x="3" y="2"/>
                        </a:cubicBezTo>
                        <a:cubicBezTo>
                          <a:pt x="3" y="2"/>
                          <a:pt x="3" y="2"/>
                          <a:pt x="3" y="1"/>
                        </a:cubicBezTo>
                        <a:cubicBezTo>
                          <a:pt x="3" y="1"/>
                          <a:pt x="3" y="1"/>
                          <a:pt x="3" y="1"/>
                        </a:cubicBezTo>
                        <a:cubicBezTo>
                          <a:pt x="3" y="1"/>
                          <a:pt x="2" y="1"/>
                          <a:pt x="2" y="1"/>
                        </a:cubicBezTo>
                        <a:cubicBezTo>
                          <a:pt x="2" y="1"/>
                          <a:pt x="2" y="1"/>
                          <a:pt x="2"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2" y="5"/>
                        </a:cubicBezTo>
                        <a:cubicBezTo>
                          <a:pt x="2" y="6"/>
                          <a:pt x="2" y="6"/>
                          <a:pt x="2" y="6"/>
                        </a:cubicBezTo>
                        <a:cubicBezTo>
                          <a:pt x="2" y="6"/>
                          <a:pt x="3" y="6"/>
                          <a:pt x="3"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43" name="Freeform 129">
                    <a:extLst>
                      <a:ext uri="{FF2B5EF4-FFF2-40B4-BE49-F238E27FC236}">
                        <a16:creationId xmlns:a16="http://schemas.microsoft.com/office/drawing/2014/main" id="{E42A14C1-4E52-45C6-ABB1-011CC0F9D0C6}"/>
                      </a:ext>
                    </a:extLst>
                  </p:cNvPr>
                  <p:cNvSpPr>
                    <a:spLocks noEditPoints="1"/>
                  </p:cNvSpPr>
                  <p:nvPr/>
                </p:nvSpPr>
                <p:spPr bwMode="auto">
                  <a:xfrm>
                    <a:off x="965201" y="2214562"/>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0" y="1"/>
                        </a:cubicBezTo>
                        <a:cubicBezTo>
                          <a:pt x="1" y="0"/>
                          <a:pt x="1" y="0"/>
                          <a:pt x="2" y="0"/>
                        </a:cubicBezTo>
                        <a:cubicBezTo>
                          <a:pt x="2" y="0"/>
                          <a:pt x="3" y="0"/>
                          <a:pt x="3" y="1"/>
                        </a:cubicBezTo>
                        <a:cubicBezTo>
                          <a:pt x="3" y="1"/>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1"/>
                        </a:cubicBezTo>
                        <a:cubicBezTo>
                          <a:pt x="3" y="1"/>
                          <a:pt x="3" y="1"/>
                          <a:pt x="2" y="1"/>
                        </a:cubicBezTo>
                        <a:cubicBezTo>
                          <a:pt x="2" y="1"/>
                          <a:pt x="2" y="1"/>
                          <a:pt x="2" y="1"/>
                        </a:cubicBezTo>
                        <a:cubicBezTo>
                          <a:pt x="2" y="1"/>
                          <a:pt x="1"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1" y="6"/>
                          <a:pt x="2" y="6"/>
                          <a:pt x="2" y="6"/>
                        </a:cubicBezTo>
                        <a:cubicBezTo>
                          <a:pt x="2" y="6"/>
                          <a:pt x="2" y="6"/>
                          <a:pt x="2"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44" name="Freeform 130">
                    <a:extLst>
                      <a:ext uri="{FF2B5EF4-FFF2-40B4-BE49-F238E27FC236}">
                        <a16:creationId xmlns:a16="http://schemas.microsoft.com/office/drawing/2014/main" id="{F01AAC2F-D884-45E6-AA02-9A1E04C9041D}"/>
                      </a:ext>
                    </a:extLst>
                  </p:cNvPr>
                  <p:cNvSpPr>
                    <a:spLocks/>
                  </p:cNvSpPr>
                  <p:nvPr/>
                </p:nvSpPr>
                <p:spPr bwMode="auto">
                  <a:xfrm>
                    <a:off x="984251" y="2214562"/>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1" y="1"/>
                          <a:pt x="1" y="1"/>
                        </a:cubicBezTo>
                        <a:cubicBezTo>
                          <a:pt x="1" y="1"/>
                          <a:pt x="1" y="1"/>
                          <a:pt x="2"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2"/>
                        </a:cubicBezTo>
                        <a:cubicBezTo>
                          <a:pt x="1" y="2"/>
                          <a:pt x="1"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45" name="Freeform 131">
                    <a:extLst>
                      <a:ext uri="{FF2B5EF4-FFF2-40B4-BE49-F238E27FC236}">
                        <a16:creationId xmlns:a16="http://schemas.microsoft.com/office/drawing/2014/main" id="{EB75C8EC-0DE0-4508-B3F7-3EC7C7B718F9}"/>
                      </a:ext>
                    </a:extLst>
                  </p:cNvPr>
                  <p:cNvSpPr>
                    <a:spLocks noEditPoints="1"/>
                  </p:cNvSpPr>
                  <p:nvPr/>
                </p:nvSpPr>
                <p:spPr bwMode="auto">
                  <a:xfrm>
                    <a:off x="998538" y="2214562"/>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3"/>
                          <a:pt x="3" y="2"/>
                        </a:cubicBezTo>
                        <a:cubicBezTo>
                          <a:pt x="3" y="2"/>
                          <a:pt x="3" y="2"/>
                          <a:pt x="3" y="1"/>
                        </a:cubicBezTo>
                        <a:cubicBezTo>
                          <a:pt x="3" y="1"/>
                          <a:pt x="3" y="1"/>
                          <a:pt x="3" y="1"/>
                        </a:cubicBezTo>
                        <a:cubicBezTo>
                          <a:pt x="2" y="1"/>
                          <a:pt x="2" y="1"/>
                          <a:pt x="2" y="1"/>
                        </a:cubicBezTo>
                        <a:cubicBezTo>
                          <a:pt x="2" y="1"/>
                          <a:pt x="1"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1" y="6"/>
                          <a:pt x="2" y="6"/>
                          <a:pt x="2" y="6"/>
                        </a:cubicBezTo>
                        <a:cubicBezTo>
                          <a:pt x="2" y="6"/>
                          <a:pt x="2" y="6"/>
                          <a:pt x="3"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46" name="Freeform 132">
                    <a:extLst>
                      <a:ext uri="{FF2B5EF4-FFF2-40B4-BE49-F238E27FC236}">
                        <a16:creationId xmlns:a16="http://schemas.microsoft.com/office/drawing/2014/main" id="{B19B5568-B503-4204-B8E2-20DA54CF3BEE}"/>
                      </a:ext>
                    </a:extLst>
                  </p:cNvPr>
                  <p:cNvSpPr>
                    <a:spLocks/>
                  </p:cNvSpPr>
                  <p:nvPr/>
                </p:nvSpPr>
                <p:spPr bwMode="auto">
                  <a:xfrm>
                    <a:off x="1017588" y="2214562"/>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2 h 6"/>
                      <a:gd name="T18" fmla="*/ 1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1" y="1"/>
                          <a:pt x="1" y="1"/>
                        </a:cubicBezTo>
                        <a:cubicBezTo>
                          <a:pt x="1" y="1"/>
                          <a:pt x="1" y="1"/>
                          <a:pt x="2" y="0"/>
                        </a:cubicBezTo>
                        <a:cubicBezTo>
                          <a:pt x="2" y="0"/>
                          <a:pt x="2" y="0"/>
                          <a:pt x="2" y="0"/>
                        </a:cubicBezTo>
                        <a:cubicBezTo>
                          <a:pt x="2" y="6"/>
                          <a:pt x="2" y="6"/>
                          <a:pt x="2" y="6"/>
                        </a:cubicBezTo>
                        <a:cubicBezTo>
                          <a:pt x="2" y="6"/>
                          <a:pt x="2" y="6"/>
                          <a:pt x="2" y="6"/>
                        </a:cubicBezTo>
                        <a:cubicBezTo>
                          <a:pt x="2" y="1"/>
                          <a:pt x="2" y="1"/>
                          <a:pt x="2" y="1"/>
                        </a:cubicBezTo>
                        <a:cubicBezTo>
                          <a:pt x="1" y="1"/>
                          <a:pt x="1" y="1"/>
                          <a:pt x="1" y="1"/>
                        </a:cubicBezTo>
                        <a:cubicBezTo>
                          <a:pt x="1" y="1"/>
                          <a:pt x="1" y="1"/>
                          <a:pt x="1" y="2"/>
                        </a:cubicBezTo>
                        <a:cubicBezTo>
                          <a:pt x="1" y="2"/>
                          <a:pt x="1" y="2"/>
                          <a:pt x="1"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47" name="Freeform 133">
                    <a:extLst>
                      <a:ext uri="{FF2B5EF4-FFF2-40B4-BE49-F238E27FC236}">
                        <a16:creationId xmlns:a16="http://schemas.microsoft.com/office/drawing/2014/main" id="{2C312E0C-353B-4FB7-A4B8-EE765581D14C}"/>
                      </a:ext>
                    </a:extLst>
                  </p:cNvPr>
                  <p:cNvSpPr>
                    <a:spLocks noEditPoints="1"/>
                  </p:cNvSpPr>
                  <p:nvPr/>
                </p:nvSpPr>
                <p:spPr bwMode="auto">
                  <a:xfrm>
                    <a:off x="1033463" y="2214562"/>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3"/>
                          <a:pt x="3" y="2"/>
                        </a:cubicBezTo>
                        <a:cubicBezTo>
                          <a:pt x="3" y="2"/>
                          <a:pt x="3" y="2"/>
                          <a:pt x="3" y="1"/>
                        </a:cubicBezTo>
                        <a:cubicBezTo>
                          <a:pt x="3" y="1"/>
                          <a:pt x="3" y="1"/>
                          <a:pt x="3" y="1"/>
                        </a:cubicBezTo>
                        <a:cubicBezTo>
                          <a:pt x="2" y="1"/>
                          <a:pt x="2" y="1"/>
                          <a:pt x="2" y="1"/>
                        </a:cubicBezTo>
                        <a:cubicBezTo>
                          <a:pt x="2" y="1"/>
                          <a:pt x="2"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2" y="6"/>
                          <a:pt x="2" y="6"/>
                          <a:pt x="2" y="6"/>
                        </a:cubicBezTo>
                        <a:cubicBezTo>
                          <a:pt x="2" y="6"/>
                          <a:pt x="2" y="6"/>
                          <a:pt x="3"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48" name="Freeform 134">
                    <a:extLst>
                      <a:ext uri="{FF2B5EF4-FFF2-40B4-BE49-F238E27FC236}">
                        <a16:creationId xmlns:a16="http://schemas.microsoft.com/office/drawing/2014/main" id="{D19717B7-0B6F-481E-903D-8482E35E7E15}"/>
                      </a:ext>
                    </a:extLst>
                  </p:cNvPr>
                  <p:cNvSpPr>
                    <a:spLocks noEditPoints="1"/>
                  </p:cNvSpPr>
                  <p:nvPr/>
                </p:nvSpPr>
                <p:spPr bwMode="auto">
                  <a:xfrm>
                    <a:off x="1052513" y="221456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1 h 6"/>
                      <a:gd name="T26" fmla="*/ 2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2 w 3"/>
                      <a:gd name="T43" fmla="*/ 6 h 6"/>
                      <a:gd name="T44" fmla="*/ 2 w 3"/>
                      <a:gd name="T45" fmla="*/ 5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1"/>
                        </a:cubicBezTo>
                        <a:cubicBezTo>
                          <a:pt x="3" y="1"/>
                          <a:pt x="2" y="1"/>
                          <a:pt x="2" y="1"/>
                        </a:cubicBezTo>
                        <a:cubicBezTo>
                          <a:pt x="2" y="1"/>
                          <a:pt x="2" y="1"/>
                          <a:pt x="2" y="1"/>
                        </a:cubicBezTo>
                        <a:cubicBezTo>
                          <a:pt x="1" y="1"/>
                          <a:pt x="1" y="1"/>
                          <a:pt x="1" y="1"/>
                        </a:cubicBezTo>
                        <a:cubicBezTo>
                          <a:pt x="1" y="1"/>
                          <a:pt x="1" y="1"/>
                          <a:pt x="1" y="1"/>
                        </a:cubicBezTo>
                        <a:cubicBezTo>
                          <a:pt x="1" y="2"/>
                          <a:pt x="1" y="2"/>
                          <a:pt x="0" y="2"/>
                        </a:cubicBezTo>
                        <a:cubicBezTo>
                          <a:pt x="0" y="3"/>
                          <a:pt x="0" y="3"/>
                          <a:pt x="0" y="3"/>
                        </a:cubicBezTo>
                        <a:cubicBezTo>
                          <a:pt x="0" y="3"/>
                          <a:pt x="0" y="4"/>
                          <a:pt x="0" y="4"/>
                        </a:cubicBezTo>
                        <a:cubicBezTo>
                          <a:pt x="1" y="4"/>
                          <a:pt x="1" y="5"/>
                          <a:pt x="1" y="5"/>
                        </a:cubicBezTo>
                        <a:cubicBezTo>
                          <a:pt x="1" y="5"/>
                          <a:pt x="1" y="5"/>
                          <a:pt x="1" y="5"/>
                        </a:cubicBezTo>
                        <a:cubicBezTo>
                          <a:pt x="1" y="6"/>
                          <a:pt x="1" y="6"/>
                          <a:pt x="2" y="6"/>
                        </a:cubicBezTo>
                        <a:cubicBezTo>
                          <a:pt x="2" y="6"/>
                          <a:pt x="2" y="6"/>
                          <a:pt x="2" y="5"/>
                        </a:cubicBezTo>
                        <a:cubicBezTo>
                          <a:pt x="2"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49" name="Freeform 135">
                    <a:extLst>
                      <a:ext uri="{FF2B5EF4-FFF2-40B4-BE49-F238E27FC236}">
                        <a16:creationId xmlns:a16="http://schemas.microsoft.com/office/drawing/2014/main" id="{CAA535D1-E86E-4795-969F-80375069C10E}"/>
                      </a:ext>
                    </a:extLst>
                  </p:cNvPr>
                  <p:cNvSpPr>
                    <a:spLocks/>
                  </p:cNvSpPr>
                  <p:nvPr/>
                </p:nvSpPr>
                <p:spPr bwMode="auto">
                  <a:xfrm>
                    <a:off x="1069976" y="2214562"/>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2"/>
                        </a:cubicBezTo>
                        <a:cubicBezTo>
                          <a:pt x="1" y="2"/>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50" name="Freeform 136">
                    <a:extLst>
                      <a:ext uri="{FF2B5EF4-FFF2-40B4-BE49-F238E27FC236}">
                        <a16:creationId xmlns:a16="http://schemas.microsoft.com/office/drawing/2014/main" id="{DB962927-E4D8-435B-A5DA-051CDD6D1AEE}"/>
                      </a:ext>
                    </a:extLst>
                  </p:cNvPr>
                  <p:cNvSpPr>
                    <a:spLocks/>
                  </p:cNvSpPr>
                  <p:nvPr/>
                </p:nvSpPr>
                <p:spPr bwMode="auto">
                  <a:xfrm>
                    <a:off x="1085851" y="2214562"/>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2 h 6"/>
                      <a:gd name="T18" fmla="*/ 1 w 2"/>
                      <a:gd name="T19" fmla="*/ 2 h 6"/>
                      <a:gd name="T20" fmla="*/ 1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1"/>
                          <a:pt x="2" y="1"/>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1" y="1"/>
                          <a:pt x="1" y="1"/>
                          <a:pt x="1" y="2"/>
                        </a:cubicBezTo>
                        <a:cubicBezTo>
                          <a:pt x="1" y="2"/>
                          <a:pt x="1" y="2"/>
                          <a:pt x="1" y="2"/>
                        </a:cubicBezTo>
                        <a:cubicBezTo>
                          <a:pt x="1" y="2"/>
                          <a:pt x="1" y="2"/>
                          <a:pt x="1"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51" name="Freeform 137">
                    <a:extLst>
                      <a:ext uri="{FF2B5EF4-FFF2-40B4-BE49-F238E27FC236}">
                        <a16:creationId xmlns:a16="http://schemas.microsoft.com/office/drawing/2014/main" id="{539FE40C-0663-4870-8DA9-60D7DCC956A0}"/>
                      </a:ext>
                    </a:extLst>
                  </p:cNvPr>
                  <p:cNvSpPr>
                    <a:spLocks noEditPoints="1"/>
                  </p:cNvSpPr>
                  <p:nvPr/>
                </p:nvSpPr>
                <p:spPr bwMode="auto">
                  <a:xfrm>
                    <a:off x="1104901" y="221456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6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2" y="2"/>
                          <a:pt x="2" y="2"/>
                          <a:pt x="2" y="1"/>
                        </a:cubicBezTo>
                        <a:cubicBezTo>
                          <a:pt x="2" y="1"/>
                          <a:pt x="2" y="1"/>
                          <a:pt x="2" y="1"/>
                        </a:cubicBezTo>
                        <a:cubicBezTo>
                          <a:pt x="2" y="1"/>
                          <a:pt x="2" y="1"/>
                          <a:pt x="1" y="1"/>
                        </a:cubicBezTo>
                        <a:cubicBezTo>
                          <a:pt x="1" y="1"/>
                          <a:pt x="1" y="1"/>
                          <a:pt x="1" y="1"/>
                        </a:cubicBezTo>
                        <a:cubicBezTo>
                          <a:pt x="1" y="1"/>
                          <a:pt x="0" y="1"/>
                          <a:pt x="0" y="1"/>
                        </a:cubicBezTo>
                        <a:cubicBezTo>
                          <a:pt x="0" y="2"/>
                          <a:pt x="0" y="2"/>
                          <a:pt x="0" y="2"/>
                        </a:cubicBezTo>
                        <a:cubicBezTo>
                          <a:pt x="0" y="3"/>
                          <a:pt x="0" y="3"/>
                          <a:pt x="0" y="3"/>
                        </a:cubicBezTo>
                        <a:cubicBezTo>
                          <a:pt x="0" y="3"/>
                          <a:pt x="0" y="4"/>
                          <a:pt x="0" y="4"/>
                        </a:cubicBezTo>
                        <a:cubicBezTo>
                          <a:pt x="0" y="4"/>
                          <a:pt x="0" y="5"/>
                          <a:pt x="0" y="5"/>
                        </a:cubicBezTo>
                        <a:cubicBezTo>
                          <a:pt x="0" y="5"/>
                          <a:pt x="1" y="5"/>
                          <a:pt x="1" y="5"/>
                        </a:cubicBezTo>
                        <a:cubicBezTo>
                          <a:pt x="1" y="6"/>
                          <a:pt x="1" y="6"/>
                          <a:pt x="1" y="6"/>
                        </a:cubicBezTo>
                        <a:cubicBezTo>
                          <a:pt x="2" y="6"/>
                          <a:pt x="2" y="6"/>
                          <a:pt x="2" y="5"/>
                        </a:cubicBezTo>
                        <a:cubicBezTo>
                          <a:pt x="2" y="5"/>
                          <a:pt x="2" y="5"/>
                          <a:pt x="2" y="5"/>
                        </a:cubicBezTo>
                        <a:cubicBezTo>
                          <a:pt x="2" y="5"/>
                          <a:pt x="2"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52" name="Freeform 138">
                    <a:extLst>
                      <a:ext uri="{FF2B5EF4-FFF2-40B4-BE49-F238E27FC236}">
                        <a16:creationId xmlns:a16="http://schemas.microsoft.com/office/drawing/2014/main" id="{BACDA0DB-01EA-4406-9037-8DD182DB1AB6}"/>
                      </a:ext>
                    </a:extLst>
                  </p:cNvPr>
                  <p:cNvSpPr>
                    <a:spLocks noEditPoints="1"/>
                  </p:cNvSpPr>
                  <p:nvPr/>
                </p:nvSpPr>
                <p:spPr bwMode="auto">
                  <a:xfrm>
                    <a:off x="1119188" y="2214562"/>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2" y="0"/>
                          <a:pt x="3" y="0"/>
                          <a:pt x="3" y="1"/>
                        </a:cubicBezTo>
                        <a:cubicBezTo>
                          <a:pt x="4" y="1"/>
                          <a:pt x="4" y="2"/>
                          <a:pt x="4" y="3"/>
                        </a:cubicBezTo>
                        <a:cubicBezTo>
                          <a:pt x="4" y="4"/>
                          <a:pt x="4" y="5"/>
                          <a:pt x="3" y="5"/>
                        </a:cubicBezTo>
                        <a:cubicBezTo>
                          <a:pt x="3" y="6"/>
                          <a:pt x="2" y="6"/>
                          <a:pt x="2" y="6"/>
                        </a:cubicBezTo>
                        <a:cubicBezTo>
                          <a:pt x="1" y="6"/>
                          <a:pt x="1" y="6"/>
                          <a:pt x="1" y="5"/>
                        </a:cubicBezTo>
                        <a:cubicBezTo>
                          <a:pt x="0" y="5"/>
                          <a:pt x="0" y="4"/>
                          <a:pt x="0" y="3"/>
                        </a:cubicBezTo>
                        <a:close/>
                        <a:moveTo>
                          <a:pt x="3" y="3"/>
                        </a:moveTo>
                        <a:cubicBezTo>
                          <a:pt x="3" y="3"/>
                          <a:pt x="3" y="3"/>
                          <a:pt x="3" y="2"/>
                        </a:cubicBezTo>
                        <a:cubicBezTo>
                          <a:pt x="3" y="2"/>
                          <a:pt x="3" y="2"/>
                          <a:pt x="3" y="1"/>
                        </a:cubicBezTo>
                        <a:cubicBezTo>
                          <a:pt x="3" y="1"/>
                          <a:pt x="3" y="1"/>
                          <a:pt x="2" y="1"/>
                        </a:cubicBezTo>
                        <a:cubicBezTo>
                          <a:pt x="2" y="1"/>
                          <a:pt x="2" y="1"/>
                          <a:pt x="2" y="1"/>
                        </a:cubicBezTo>
                        <a:cubicBezTo>
                          <a:pt x="2" y="1"/>
                          <a:pt x="1"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1" y="6"/>
                          <a:pt x="2" y="6"/>
                          <a:pt x="2" y="6"/>
                        </a:cubicBezTo>
                        <a:cubicBezTo>
                          <a:pt x="2" y="6"/>
                          <a:pt x="2" y="6"/>
                          <a:pt x="2"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53" name="Freeform 139">
                    <a:extLst>
                      <a:ext uri="{FF2B5EF4-FFF2-40B4-BE49-F238E27FC236}">
                        <a16:creationId xmlns:a16="http://schemas.microsoft.com/office/drawing/2014/main" id="{35410B80-2B03-417C-90CE-E39DA0F41F68}"/>
                      </a:ext>
                    </a:extLst>
                  </p:cNvPr>
                  <p:cNvSpPr>
                    <a:spLocks noEditPoints="1"/>
                  </p:cNvSpPr>
                  <p:nvPr/>
                </p:nvSpPr>
                <p:spPr bwMode="auto">
                  <a:xfrm>
                    <a:off x="1138238" y="221456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1 w 3"/>
                      <a:gd name="T43" fmla="*/ 6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3" y="2"/>
                          <a:pt x="3" y="2"/>
                          <a:pt x="2" y="1"/>
                        </a:cubicBezTo>
                        <a:cubicBezTo>
                          <a:pt x="2" y="1"/>
                          <a:pt x="2" y="1"/>
                          <a:pt x="2" y="1"/>
                        </a:cubicBezTo>
                        <a:cubicBezTo>
                          <a:pt x="2" y="1"/>
                          <a:pt x="2" y="1"/>
                          <a:pt x="1" y="1"/>
                        </a:cubicBezTo>
                        <a:cubicBezTo>
                          <a:pt x="1" y="1"/>
                          <a:pt x="1" y="1"/>
                          <a:pt x="1" y="1"/>
                        </a:cubicBezTo>
                        <a:cubicBezTo>
                          <a:pt x="1" y="1"/>
                          <a:pt x="1" y="1"/>
                          <a:pt x="1" y="1"/>
                        </a:cubicBezTo>
                        <a:cubicBezTo>
                          <a:pt x="0" y="2"/>
                          <a:pt x="0" y="2"/>
                          <a:pt x="0" y="2"/>
                        </a:cubicBezTo>
                        <a:cubicBezTo>
                          <a:pt x="0" y="3"/>
                          <a:pt x="0" y="3"/>
                          <a:pt x="0" y="3"/>
                        </a:cubicBezTo>
                        <a:cubicBezTo>
                          <a:pt x="0" y="3"/>
                          <a:pt x="0" y="4"/>
                          <a:pt x="0" y="4"/>
                        </a:cubicBezTo>
                        <a:cubicBezTo>
                          <a:pt x="0" y="4"/>
                          <a:pt x="0" y="5"/>
                          <a:pt x="1" y="5"/>
                        </a:cubicBezTo>
                        <a:cubicBezTo>
                          <a:pt x="1" y="5"/>
                          <a:pt x="1" y="5"/>
                          <a:pt x="1" y="5"/>
                        </a:cubicBezTo>
                        <a:cubicBezTo>
                          <a:pt x="1" y="6"/>
                          <a:pt x="1" y="6"/>
                          <a:pt x="1" y="6"/>
                        </a:cubicBezTo>
                        <a:cubicBezTo>
                          <a:pt x="2" y="6"/>
                          <a:pt x="2" y="6"/>
                          <a:pt x="2" y="5"/>
                        </a:cubicBezTo>
                        <a:cubicBezTo>
                          <a:pt x="2" y="5"/>
                          <a:pt x="2" y="5"/>
                          <a:pt x="2"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54" name="Freeform 140">
                    <a:extLst>
                      <a:ext uri="{FF2B5EF4-FFF2-40B4-BE49-F238E27FC236}">
                        <a16:creationId xmlns:a16="http://schemas.microsoft.com/office/drawing/2014/main" id="{2F76A009-0262-4D00-AB78-A167F595E17A}"/>
                      </a:ext>
                    </a:extLst>
                  </p:cNvPr>
                  <p:cNvSpPr>
                    <a:spLocks/>
                  </p:cNvSpPr>
                  <p:nvPr/>
                </p:nvSpPr>
                <p:spPr bwMode="auto">
                  <a:xfrm>
                    <a:off x="1157288" y="2214562"/>
                    <a:ext cx="6350" cy="22225"/>
                  </a:xfrm>
                  <a:custGeom>
                    <a:avLst/>
                    <a:gdLst>
                      <a:gd name="T0" fmla="*/ 0 w 2"/>
                      <a:gd name="T1" fmla="*/ 1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0"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2"/>
                        </a:cubicBezTo>
                        <a:cubicBezTo>
                          <a:pt x="0" y="2"/>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55" name="Freeform 141">
                    <a:extLst>
                      <a:ext uri="{FF2B5EF4-FFF2-40B4-BE49-F238E27FC236}">
                        <a16:creationId xmlns:a16="http://schemas.microsoft.com/office/drawing/2014/main" id="{D873AC55-37DF-4BFF-BD0A-CFDA4E2E9BAB}"/>
                      </a:ext>
                    </a:extLst>
                  </p:cNvPr>
                  <p:cNvSpPr>
                    <a:spLocks noEditPoints="1"/>
                  </p:cNvSpPr>
                  <p:nvPr/>
                </p:nvSpPr>
                <p:spPr bwMode="auto">
                  <a:xfrm>
                    <a:off x="1171576" y="221456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1 h 6"/>
                      <a:gd name="T26" fmla="*/ 2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2 w 3"/>
                      <a:gd name="T43" fmla="*/ 6 h 6"/>
                      <a:gd name="T44" fmla="*/ 2 w 3"/>
                      <a:gd name="T45" fmla="*/ 5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1"/>
                        </a:cubicBezTo>
                        <a:cubicBezTo>
                          <a:pt x="2" y="1"/>
                          <a:pt x="2" y="1"/>
                          <a:pt x="2" y="1"/>
                        </a:cubicBezTo>
                        <a:cubicBezTo>
                          <a:pt x="2" y="1"/>
                          <a:pt x="2" y="1"/>
                          <a:pt x="2" y="1"/>
                        </a:cubicBezTo>
                        <a:cubicBezTo>
                          <a:pt x="1" y="1"/>
                          <a:pt x="1" y="1"/>
                          <a:pt x="1" y="1"/>
                        </a:cubicBezTo>
                        <a:cubicBezTo>
                          <a:pt x="1" y="1"/>
                          <a:pt x="1" y="1"/>
                          <a:pt x="1" y="1"/>
                        </a:cubicBezTo>
                        <a:cubicBezTo>
                          <a:pt x="1" y="2"/>
                          <a:pt x="0" y="2"/>
                          <a:pt x="0" y="2"/>
                        </a:cubicBezTo>
                        <a:cubicBezTo>
                          <a:pt x="0" y="3"/>
                          <a:pt x="0" y="3"/>
                          <a:pt x="0" y="3"/>
                        </a:cubicBezTo>
                        <a:cubicBezTo>
                          <a:pt x="0" y="3"/>
                          <a:pt x="0" y="4"/>
                          <a:pt x="0" y="4"/>
                        </a:cubicBezTo>
                        <a:cubicBezTo>
                          <a:pt x="0" y="4"/>
                          <a:pt x="1" y="5"/>
                          <a:pt x="1" y="5"/>
                        </a:cubicBezTo>
                        <a:cubicBezTo>
                          <a:pt x="1" y="5"/>
                          <a:pt x="1" y="5"/>
                          <a:pt x="1" y="5"/>
                        </a:cubicBezTo>
                        <a:cubicBezTo>
                          <a:pt x="1" y="6"/>
                          <a:pt x="1" y="6"/>
                          <a:pt x="2" y="6"/>
                        </a:cubicBezTo>
                        <a:cubicBezTo>
                          <a:pt x="2" y="6"/>
                          <a:pt x="2" y="6"/>
                          <a:pt x="2" y="5"/>
                        </a:cubicBezTo>
                        <a:cubicBezTo>
                          <a:pt x="2" y="5"/>
                          <a:pt x="2"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56" name="Freeform 142">
                    <a:extLst>
                      <a:ext uri="{FF2B5EF4-FFF2-40B4-BE49-F238E27FC236}">
                        <a16:creationId xmlns:a16="http://schemas.microsoft.com/office/drawing/2014/main" id="{8040BBF3-64C6-4337-A9E8-9C5F3776C4CD}"/>
                      </a:ext>
                    </a:extLst>
                  </p:cNvPr>
                  <p:cNvSpPr>
                    <a:spLocks/>
                  </p:cNvSpPr>
                  <p:nvPr/>
                </p:nvSpPr>
                <p:spPr bwMode="auto">
                  <a:xfrm>
                    <a:off x="1190626" y="2214562"/>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2"/>
                        </a:cubicBezTo>
                        <a:cubicBezTo>
                          <a:pt x="1" y="2"/>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57" name="Freeform 143">
                    <a:extLst>
                      <a:ext uri="{FF2B5EF4-FFF2-40B4-BE49-F238E27FC236}">
                        <a16:creationId xmlns:a16="http://schemas.microsoft.com/office/drawing/2014/main" id="{7599A128-2996-4806-A76D-76749511B582}"/>
                      </a:ext>
                    </a:extLst>
                  </p:cNvPr>
                  <p:cNvSpPr>
                    <a:spLocks noEditPoints="1"/>
                  </p:cNvSpPr>
                  <p:nvPr/>
                </p:nvSpPr>
                <p:spPr bwMode="auto">
                  <a:xfrm>
                    <a:off x="1204913" y="2214562"/>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0" y="1"/>
                        </a:cubicBezTo>
                        <a:cubicBezTo>
                          <a:pt x="1" y="0"/>
                          <a:pt x="1" y="0"/>
                          <a:pt x="2" y="0"/>
                        </a:cubicBezTo>
                        <a:cubicBezTo>
                          <a:pt x="2" y="0"/>
                          <a:pt x="3" y="0"/>
                          <a:pt x="3" y="1"/>
                        </a:cubicBezTo>
                        <a:cubicBezTo>
                          <a:pt x="3" y="1"/>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1"/>
                        </a:cubicBezTo>
                        <a:cubicBezTo>
                          <a:pt x="3" y="1"/>
                          <a:pt x="2" y="1"/>
                          <a:pt x="2" y="1"/>
                        </a:cubicBezTo>
                        <a:cubicBezTo>
                          <a:pt x="2" y="1"/>
                          <a:pt x="2" y="1"/>
                          <a:pt x="2" y="1"/>
                        </a:cubicBezTo>
                        <a:cubicBezTo>
                          <a:pt x="2" y="1"/>
                          <a:pt x="1"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1" y="6"/>
                          <a:pt x="2" y="6"/>
                          <a:pt x="2" y="6"/>
                        </a:cubicBezTo>
                        <a:cubicBezTo>
                          <a:pt x="2" y="6"/>
                          <a:pt x="2" y="6"/>
                          <a:pt x="2" y="5"/>
                        </a:cubicBezTo>
                        <a:cubicBezTo>
                          <a:pt x="2"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58" name="Freeform 144">
                    <a:extLst>
                      <a:ext uri="{FF2B5EF4-FFF2-40B4-BE49-F238E27FC236}">
                        <a16:creationId xmlns:a16="http://schemas.microsoft.com/office/drawing/2014/main" id="{1AA3B9AB-F3B7-46D2-AEED-3DDEFFEFE5B4}"/>
                      </a:ext>
                    </a:extLst>
                  </p:cNvPr>
                  <p:cNvSpPr>
                    <a:spLocks noEditPoints="1"/>
                  </p:cNvSpPr>
                  <p:nvPr/>
                </p:nvSpPr>
                <p:spPr bwMode="auto">
                  <a:xfrm>
                    <a:off x="1223963" y="221456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2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6 h 6"/>
                      <a:gd name="T44" fmla="*/ 2 w 3"/>
                      <a:gd name="T45" fmla="*/ 5 h 6"/>
                      <a:gd name="T46" fmla="*/ 2 w 3"/>
                      <a:gd name="T47" fmla="*/ 5 h 6"/>
                      <a:gd name="T48" fmla="*/ 2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2" y="2"/>
                        </a:cubicBezTo>
                        <a:cubicBezTo>
                          <a:pt x="2" y="2"/>
                          <a:pt x="2" y="2"/>
                          <a:pt x="2" y="1"/>
                        </a:cubicBezTo>
                        <a:cubicBezTo>
                          <a:pt x="2" y="1"/>
                          <a:pt x="2" y="1"/>
                          <a:pt x="2" y="1"/>
                        </a:cubicBezTo>
                        <a:cubicBezTo>
                          <a:pt x="2" y="1"/>
                          <a:pt x="2" y="1"/>
                          <a:pt x="1" y="1"/>
                        </a:cubicBezTo>
                        <a:cubicBezTo>
                          <a:pt x="1" y="1"/>
                          <a:pt x="1" y="1"/>
                          <a:pt x="1" y="1"/>
                        </a:cubicBezTo>
                        <a:cubicBezTo>
                          <a:pt x="1" y="1"/>
                          <a:pt x="0" y="1"/>
                          <a:pt x="0" y="1"/>
                        </a:cubicBezTo>
                        <a:cubicBezTo>
                          <a:pt x="0" y="2"/>
                          <a:pt x="0" y="2"/>
                          <a:pt x="0" y="2"/>
                        </a:cubicBezTo>
                        <a:cubicBezTo>
                          <a:pt x="0" y="3"/>
                          <a:pt x="0" y="3"/>
                          <a:pt x="0" y="3"/>
                        </a:cubicBezTo>
                        <a:cubicBezTo>
                          <a:pt x="0" y="3"/>
                          <a:pt x="0" y="4"/>
                          <a:pt x="0" y="4"/>
                        </a:cubicBezTo>
                        <a:cubicBezTo>
                          <a:pt x="0" y="4"/>
                          <a:pt x="0" y="5"/>
                          <a:pt x="0" y="5"/>
                        </a:cubicBezTo>
                        <a:cubicBezTo>
                          <a:pt x="0" y="5"/>
                          <a:pt x="1" y="5"/>
                          <a:pt x="1" y="5"/>
                        </a:cubicBezTo>
                        <a:cubicBezTo>
                          <a:pt x="1" y="6"/>
                          <a:pt x="1" y="6"/>
                          <a:pt x="1" y="6"/>
                        </a:cubicBezTo>
                        <a:cubicBezTo>
                          <a:pt x="2" y="6"/>
                          <a:pt x="2" y="6"/>
                          <a:pt x="2" y="5"/>
                        </a:cubicBezTo>
                        <a:cubicBezTo>
                          <a:pt x="2" y="5"/>
                          <a:pt x="2" y="5"/>
                          <a:pt x="2" y="5"/>
                        </a:cubicBezTo>
                        <a:cubicBezTo>
                          <a:pt x="2" y="5"/>
                          <a:pt x="2" y="4"/>
                          <a:pt x="2"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59" name="Freeform 145">
                    <a:extLst>
                      <a:ext uri="{FF2B5EF4-FFF2-40B4-BE49-F238E27FC236}">
                        <a16:creationId xmlns:a16="http://schemas.microsoft.com/office/drawing/2014/main" id="{D4F72C6A-993D-48D6-8F36-940108632671}"/>
                      </a:ext>
                    </a:extLst>
                  </p:cNvPr>
                  <p:cNvSpPr>
                    <a:spLocks/>
                  </p:cNvSpPr>
                  <p:nvPr/>
                </p:nvSpPr>
                <p:spPr bwMode="auto">
                  <a:xfrm>
                    <a:off x="1239838" y="2214562"/>
                    <a:ext cx="6350"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2 h 6"/>
                      <a:gd name="T18" fmla="*/ 1 w 2"/>
                      <a:gd name="T19" fmla="*/ 2 h 6"/>
                      <a:gd name="T20" fmla="*/ 1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2" y="1"/>
                          <a:pt x="2" y="1"/>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2" y="1"/>
                          <a:pt x="2" y="1"/>
                          <a:pt x="1" y="2"/>
                        </a:cubicBezTo>
                        <a:cubicBezTo>
                          <a:pt x="1" y="2"/>
                          <a:pt x="1" y="2"/>
                          <a:pt x="1" y="2"/>
                        </a:cubicBezTo>
                        <a:cubicBezTo>
                          <a:pt x="1" y="2"/>
                          <a:pt x="1" y="2"/>
                          <a:pt x="1"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60" name="Freeform 146">
                    <a:extLst>
                      <a:ext uri="{FF2B5EF4-FFF2-40B4-BE49-F238E27FC236}">
                        <a16:creationId xmlns:a16="http://schemas.microsoft.com/office/drawing/2014/main" id="{8FBC3033-7135-467C-9BBA-B759BA4A86E4}"/>
                      </a:ext>
                    </a:extLst>
                  </p:cNvPr>
                  <p:cNvSpPr>
                    <a:spLocks noEditPoints="1"/>
                  </p:cNvSpPr>
                  <p:nvPr/>
                </p:nvSpPr>
                <p:spPr bwMode="auto">
                  <a:xfrm>
                    <a:off x="1258888" y="221456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6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3" y="2"/>
                          <a:pt x="3" y="2"/>
                          <a:pt x="2" y="1"/>
                        </a:cubicBezTo>
                        <a:cubicBezTo>
                          <a:pt x="2" y="1"/>
                          <a:pt x="2" y="1"/>
                          <a:pt x="2" y="1"/>
                        </a:cubicBezTo>
                        <a:cubicBezTo>
                          <a:pt x="2" y="1"/>
                          <a:pt x="2" y="1"/>
                          <a:pt x="1" y="1"/>
                        </a:cubicBezTo>
                        <a:cubicBezTo>
                          <a:pt x="1" y="1"/>
                          <a:pt x="1" y="1"/>
                          <a:pt x="1" y="1"/>
                        </a:cubicBezTo>
                        <a:cubicBezTo>
                          <a:pt x="1" y="1"/>
                          <a:pt x="1" y="1"/>
                          <a:pt x="0" y="1"/>
                        </a:cubicBezTo>
                        <a:cubicBezTo>
                          <a:pt x="0" y="2"/>
                          <a:pt x="0" y="2"/>
                          <a:pt x="0" y="2"/>
                        </a:cubicBezTo>
                        <a:cubicBezTo>
                          <a:pt x="0" y="3"/>
                          <a:pt x="0" y="3"/>
                          <a:pt x="0" y="3"/>
                        </a:cubicBezTo>
                        <a:cubicBezTo>
                          <a:pt x="0" y="3"/>
                          <a:pt x="0" y="4"/>
                          <a:pt x="0" y="4"/>
                        </a:cubicBezTo>
                        <a:cubicBezTo>
                          <a:pt x="0" y="4"/>
                          <a:pt x="0" y="5"/>
                          <a:pt x="0" y="5"/>
                        </a:cubicBezTo>
                        <a:cubicBezTo>
                          <a:pt x="1" y="5"/>
                          <a:pt x="1" y="5"/>
                          <a:pt x="1" y="5"/>
                        </a:cubicBezTo>
                        <a:cubicBezTo>
                          <a:pt x="1" y="6"/>
                          <a:pt x="1" y="6"/>
                          <a:pt x="1" y="6"/>
                        </a:cubicBezTo>
                        <a:cubicBezTo>
                          <a:pt x="2" y="6"/>
                          <a:pt x="2" y="6"/>
                          <a:pt x="2" y="5"/>
                        </a:cubicBezTo>
                        <a:cubicBezTo>
                          <a:pt x="2" y="5"/>
                          <a:pt x="2" y="5"/>
                          <a:pt x="2"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sp>
                <p:nvSpPr>
                  <p:cNvPr id="161" name="Freeform 147">
                    <a:extLst>
                      <a:ext uri="{FF2B5EF4-FFF2-40B4-BE49-F238E27FC236}">
                        <a16:creationId xmlns:a16="http://schemas.microsoft.com/office/drawing/2014/main" id="{CAE6CD40-A1F2-493F-8B62-D174EDF265A1}"/>
                      </a:ext>
                    </a:extLst>
                  </p:cNvPr>
                  <p:cNvSpPr>
                    <a:spLocks/>
                  </p:cNvSpPr>
                  <p:nvPr/>
                </p:nvSpPr>
                <p:spPr bwMode="auto">
                  <a:xfrm>
                    <a:off x="1276351" y="2214562"/>
                    <a:ext cx="7937" cy="22225"/>
                  </a:xfrm>
                  <a:custGeom>
                    <a:avLst/>
                    <a:gdLst>
                      <a:gd name="T0" fmla="*/ 0 w 2"/>
                      <a:gd name="T1" fmla="*/ 1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0"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2"/>
                        </a:cubicBezTo>
                        <a:cubicBezTo>
                          <a:pt x="0" y="2"/>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85D8A"/>
                      </a:solidFill>
                      <a:effectLst/>
                      <a:uLnTx/>
                      <a:uFillTx/>
                      <a:ea typeface="+mn-ea"/>
                      <a:cs typeface="+mn-cs"/>
                    </a:endParaRPr>
                  </a:p>
                </p:txBody>
              </p:sp>
            </p:grpSp>
          </p:grpSp>
          <p:sp>
            <p:nvSpPr>
              <p:cNvPr id="21" name="Rectangle 20">
                <a:extLst>
                  <a:ext uri="{FF2B5EF4-FFF2-40B4-BE49-F238E27FC236}">
                    <a16:creationId xmlns:a16="http://schemas.microsoft.com/office/drawing/2014/main" id="{AD79E93B-2586-4678-BCD8-A02D08099123}"/>
                  </a:ext>
                </a:extLst>
              </p:cNvPr>
              <p:cNvSpPr/>
              <p:nvPr/>
            </p:nvSpPr>
            <p:spPr>
              <a:xfrm>
                <a:off x="687635" y="1432029"/>
                <a:ext cx="2476188" cy="493706"/>
              </a:xfrm>
              <a:prstGeom prst="rect">
                <a:avLst/>
              </a:prstGeom>
              <a:noFill/>
              <a:ln w="9525" cap="flat" cmpd="sng" algn="ctr">
                <a:noFill/>
                <a:prstDash val="solid"/>
              </a:ln>
              <a:effectLst/>
            </p:spPr>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385D8A"/>
                    </a:solidFill>
                    <a:effectLst/>
                    <a:uLnTx/>
                    <a:uFillTx/>
                    <a:ea typeface="+mn-ea"/>
                    <a:cs typeface="+mn-cs"/>
                  </a:rPr>
                  <a:t>Web sites</a:t>
                </a:r>
              </a:p>
            </p:txBody>
          </p:sp>
        </p:grpSp>
        <p:sp>
          <p:nvSpPr>
            <p:cNvPr id="162" name="TextBox 161">
              <a:extLst>
                <a:ext uri="{FF2B5EF4-FFF2-40B4-BE49-F238E27FC236}">
                  <a16:creationId xmlns:a16="http://schemas.microsoft.com/office/drawing/2014/main" id="{6A3BD6B4-C27F-4925-9403-C084F8185070}"/>
                </a:ext>
              </a:extLst>
            </p:cNvPr>
            <p:cNvSpPr txBox="1"/>
            <p:nvPr/>
          </p:nvSpPr>
          <p:spPr>
            <a:xfrm>
              <a:off x="1606613" y="2582603"/>
              <a:ext cx="269299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0070AD"/>
                  </a:solidFill>
                  <a:effectLst/>
                  <a:uLnTx/>
                  <a:uFillTx/>
                  <a:ea typeface="+mn-ea"/>
                  <a:cs typeface="+mn-cs"/>
                  <a:hlinkClick r:id="rId2">
                    <a:extLst>
                      <a:ext uri="{A12FA001-AC4F-418D-AE19-62706E023703}">
                        <ahyp:hlinkClr xmlns:ahyp="http://schemas.microsoft.com/office/drawing/2018/hyperlinkcolor" val="tx"/>
                      </a:ext>
                    </a:extLst>
                  </a:hlinkClick>
                </a:rPr>
                <a:t>https://agilemanifesto.org/</a:t>
              </a:r>
              <a:endParaRPr kumimoji="0" lang="fr-FR" sz="1400" b="0" i="0" u="none" strike="noStrike" kern="1200" cap="none" spc="0" normalizeH="0" baseline="0" noProof="0">
                <a:ln>
                  <a:noFill/>
                </a:ln>
                <a:solidFill>
                  <a:srgbClr val="0070AD"/>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srgbClr val="0070AD"/>
                </a:solidFill>
                <a:effectLst/>
                <a:uLnTx/>
                <a:uFillTx/>
                <a:ea typeface="+mn-ea"/>
                <a:cs typeface="+mn-cs"/>
              </a:endParaRPr>
            </a:p>
          </p:txBody>
        </p:sp>
        <p:grpSp>
          <p:nvGrpSpPr>
            <p:cNvPr id="163" name="Group 162">
              <a:extLst>
                <a:ext uri="{FF2B5EF4-FFF2-40B4-BE49-F238E27FC236}">
                  <a16:creationId xmlns:a16="http://schemas.microsoft.com/office/drawing/2014/main" id="{9982D319-D0FB-449D-8C41-6DE5BA0EE253}"/>
                </a:ext>
              </a:extLst>
            </p:cNvPr>
            <p:cNvGrpSpPr/>
            <p:nvPr/>
          </p:nvGrpSpPr>
          <p:grpSpPr>
            <a:xfrm>
              <a:off x="1721981" y="3270830"/>
              <a:ext cx="2462263" cy="1790950"/>
              <a:chOff x="809324" y="3766930"/>
              <a:chExt cx="2462263" cy="1790950"/>
            </a:xfrm>
          </p:grpSpPr>
          <p:sp>
            <p:nvSpPr>
              <p:cNvPr id="164" name="TextBox 163">
                <a:extLst>
                  <a:ext uri="{FF2B5EF4-FFF2-40B4-BE49-F238E27FC236}">
                    <a16:creationId xmlns:a16="http://schemas.microsoft.com/office/drawing/2014/main" id="{DC0A6188-889C-48A1-AE97-86E90ED61B12}"/>
                  </a:ext>
                </a:extLst>
              </p:cNvPr>
              <p:cNvSpPr txBox="1"/>
              <p:nvPr/>
            </p:nvSpPr>
            <p:spPr>
              <a:xfrm>
                <a:off x="1224515" y="4388329"/>
                <a:ext cx="2047072"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70AD"/>
                    </a:solidFill>
                    <a:effectLst/>
                    <a:uLnTx/>
                    <a:uFillTx/>
                    <a:ea typeface="+mn-ea"/>
                    <a:cs typeface="+mn-cs"/>
                    <a:hlinkClick r:id="rId3">
                      <a:extLst>
                        <a:ext uri="{A12FA001-AC4F-418D-AE19-62706E023703}">
                          <ahyp:hlinkClr xmlns:ahyp="http://schemas.microsoft.com/office/drawing/2018/hyperlinkcolor" val="tx"/>
                        </a:ext>
                      </a:extLst>
                    </a:hlinkClick>
                  </a:rPr>
                  <a:t>https://www.scrumguides.org/docs/scrumguide/v2017/2017-Scrum-Guide-US.pdf</a:t>
                </a:r>
                <a:endParaRPr kumimoji="0" lang="fr-FR" sz="1200" b="0" i="0" u="none" strike="noStrike" kern="1200" cap="none" spc="0" normalizeH="0" baseline="0" noProof="0">
                  <a:ln>
                    <a:noFill/>
                  </a:ln>
                  <a:solidFill>
                    <a:srgbClr val="0070AD"/>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black"/>
                  </a:solidFill>
                  <a:effectLst/>
                  <a:uLnTx/>
                  <a:uFillTx/>
                  <a:ea typeface="+mn-ea"/>
                  <a:cs typeface="+mn-cs"/>
                </a:endParaRPr>
              </a:p>
            </p:txBody>
          </p:sp>
          <p:sp>
            <p:nvSpPr>
              <p:cNvPr id="165" name="TextBox 164">
                <a:extLst>
                  <a:ext uri="{FF2B5EF4-FFF2-40B4-BE49-F238E27FC236}">
                    <a16:creationId xmlns:a16="http://schemas.microsoft.com/office/drawing/2014/main" id="{1A0B6399-CE84-4FD2-97B0-7514C8F4E74F}"/>
                  </a:ext>
                </a:extLst>
              </p:cNvPr>
              <p:cNvSpPr txBox="1"/>
              <p:nvPr/>
            </p:nvSpPr>
            <p:spPr>
              <a:xfrm>
                <a:off x="1224515" y="3889947"/>
                <a:ext cx="204707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000000"/>
                    </a:solidFill>
                    <a:effectLst/>
                    <a:uLnTx/>
                    <a:uFillTx/>
                    <a:ea typeface="+mn-ea"/>
                    <a:cs typeface="+mn-cs"/>
                  </a:rPr>
                  <a:t>Scrum </a:t>
                </a:r>
                <a:r>
                  <a:rPr kumimoji="0" lang="fr-FR" sz="1200" b="1" i="0" u="none" strike="noStrike" kern="1200" cap="none" spc="0" normalizeH="0" baseline="0" noProof="0" err="1">
                    <a:ln>
                      <a:noFill/>
                    </a:ln>
                    <a:solidFill>
                      <a:srgbClr val="000000"/>
                    </a:solidFill>
                    <a:effectLst/>
                    <a:uLnTx/>
                    <a:uFillTx/>
                    <a:ea typeface="+mn-ea"/>
                    <a:cs typeface="+mn-cs"/>
                  </a:rPr>
                  <a:t>framework</a:t>
                </a:r>
                <a:endParaRPr kumimoji="0" lang="fr-FR" sz="1200" b="1" i="0" u="none" strike="noStrike" kern="1200" cap="none" spc="0" normalizeH="0" baseline="0" noProof="0">
                  <a:ln>
                    <a:noFill/>
                  </a:ln>
                  <a:solidFill>
                    <a:srgbClr val="00000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err="1">
                    <a:ln>
                      <a:noFill/>
                    </a:ln>
                    <a:solidFill>
                      <a:srgbClr val="000000"/>
                    </a:solidFill>
                    <a:effectLst/>
                    <a:uLnTx/>
                    <a:uFillTx/>
                    <a:ea typeface="+mn-ea"/>
                    <a:cs typeface="+mn-cs"/>
                  </a:rPr>
                  <a:t>Acces</a:t>
                </a:r>
                <a:r>
                  <a:rPr kumimoji="0" lang="fr-FR" sz="1200" b="1" i="0" u="none" strike="noStrike" kern="1200" cap="none" spc="0" normalizeH="0" baseline="0" noProof="0">
                    <a:ln>
                      <a:noFill/>
                    </a:ln>
                    <a:solidFill>
                      <a:srgbClr val="000000"/>
                    </a:solidFill>
                    <a:effectLst/>
                    <a:uLnTx/>
                    <a:uFillTx/>
                    <a:ea typeface="+mn-ea"/>
                    <a:cs typeface="+mn-cs"/>
                  </a:rPr>
                  <a:t> to Scrum Guide</a:t>
                </a:r>
              </a:p>
            </p:txBody>
          </p:sp>
          <p:sp>
            <p:nvSpPr>
              <p:cNvPr id="166" name="Rectangle 165">
                <a:extLst>
                  <a:ext uri="{FF2B5EF4-FFF2-40B4-BE49-F238E27FC236}">
                    <a16:creationId xmlns:a16="http://schemas.microsoft.com/office/drawing/2014/main" id="{97875227-7B94-4789-8E92-C1F825DBF57C}"/>
                  </a:ext>
                </a:extLst>
              </p:cNvPr>
              <p:cNvSpPr/>
              <p:nvPr/>
            </p:nvSpPr>
            <p:spPr>
              <a:xfrm>
                <a:off x="809324" y="3766930"/>
                <a:ext cx="2462263" cy="1790950"/>
              </a:xfrm>
              <a:prstGeom prst="rect">
                <a:avLst/>
              </a:prstGeom>
              <a:noFill/>
              <a:ln w="19050">
                <a:solidFill>
                  <a:srgbClr val="2EB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167" name="TextBox 166">
                <a:extLst>
                  <a:ext uri="{FF2B5EF4-FFF2-40B4-BE49-F238E27FC236}">
                    <a16:creationId xmlns:a16="http://schemas.microsoft.com/office/drawing/2014/main" id="{7F74011E-7726-4D8C-9334-DB2129CF10E2}"/>
                  </a:ext>
                </a:extLst>
              </p:cNvPr>
              <p:cNvSpPr txBox="1"/>
              <p:nvPr/>
            </p:nvSpPr>
            <p:spPr>
              <a:xfrm>
                <a:off x="888784" y="3881891"/>
                <a:ext cx="363141"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a:ln>
                      <a:noFill/>
                    </a:ln>
                    <a:solidFill>
                      <a:srgbClr val="2EB6E1"/>
                    </a:solidFill>
                    <a:effectLst/>
                    <a:uLnTx/>
                    <a:uFillTx/>
                    <a:ea typeface="+mn-ea"/>
                    <a:cs typeface="+mn-cs"/>
                  </a:rPr>
                  <a: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a:ln>
                      <a:noFill/>
                    </a:ln>
                    <a:solidFill>
                      <a:srgbClr val="2EB6E1"/>
                    </a:solidFill>
                    <a:effectLst/>
                    <a:uLnTx/>
                    <a:uFillTx/>
                    <a:ea typeface="+mn-ea"/>
                    <a:cs typeface="+mn-cs"/>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a:ln>
                      <a:noFill/>
                    </a:ln>
                    <a:solidFill>
                      <a:srgbClr val="2EB6E1"/>
                    </a:solidFill>
                    <a:effectLst/>
                    <a:uLnTx/>
                    <a:uFillTx/>
                    <a:ea typeface="+mn-ea"/>
                    <a:cs typeface="+mn-cs"/>
                  </a:rPr>
                  <a:t>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a:ln>
                      <a:noFill/>
                    </a:ln>
                    <a:solidFill>
                      <a:srgbClr val="2EB6E1"/>
                    </a:solidFill>
                    <a:effectLst/>
                    <a:uLnTx/>
                    <a:uFillTx/>
                    <a:ea typeface="+mn-ea"/>
                    <a:cs typeface="+mn-cs"/>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a:ln>
                      <a:noFill/>
                    </a:ln>
                    <a:solidFill>
                      <a:srgbClr val="2EB6E1"/>
                    </a:solidFill>
                    <a:effectLst/>
                    <a:uLnTx/>
                    <a:uFillTx/>
                    <a:ea typeface="+mn-ea"/>
                    <a:cs typeface="+mn-cs"/>
                  </a:rPr>
                  <a:t>M</a:t>
                </a:r>
              </a:p>
            </p:txBody>
          </p:sp>
        </p:grpSp>
        <p:sp>
          <p:nvSpPr>
            <p:cNvPr id="168" name="Rectangle: Rounded Corners 167">
              <a:extLst>
                <a:ext uri="{FF2B5EF4-FFF2-40B4-BE49-F238E27FC236}">
                  <a16:creationId xmlns:a16="http://schemas.microsoft.com/office/drawing/2014/main" id="{F39AACDC-AF17-402E-8AE8-41EA01555C9D}"/>
                </a:ext>
              </a:extLst>
            </p:cNvPr>
            <p:cNvSpPr/>
            <p:nvPr/>
          </p:nvSpPr>
          <p:spPr>
            <a:xfrm>
              <a:off x="4603572" y="2224841"/>
              <a:ext cx="2692998" cy="3646026"/>
            </a:xfrm>
            <a:prstGeom prst="roundRect">
              <a:avLst>
                <a:gd name="adj" fmla="val 2713"/>
              </a:avLst>
            </a:prstGeom>
            <a:solidFill>
              <a:schemeClr val="bg1"/>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srgbClr val="000000"/>
                  </a:solidFill>
                  <a:effectLst/>
                  <a:uLnTx/>
                  <a:uFillTx/>
                  <a:ea typeface="+mn-ea"/>
                  <a:cs typeface="+mn-cs"/>
                </a:rPr>
                <a:t>Agile Coaching – Rachel Davies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1" i="0" u="none" strike="noStrike" kern="1200" cap="none" spc="0" normalizeH="0" baseline="0" noProof="0" dirty="0">
                <a:ln>
                  <a:noFill/>
                </a:ln>
                <a:solidFill>
                  <a:srgbClr val="000000"/>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1" i="0" u="none" strike="noStrike" kern="1200" cap="none" spc="0" normalizeH="0" baseline="0" noProof="0" dirty="0">
                <a:ln>
                  <a:noFill/>
                </a:ln>
                <a:solidFill>
                  <a:srgbClr val="000000"/>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err="1">
                  <a:ln>
                    <a:noFill/>
                  </a:ln>
                  <a:solidFill>
                    <a:srgbClr val="000000"/>
                  </a:solidFill>
                  <a:effectLst/>
                  <a:uLnTx/>
                  <a:uFillTx/>
                  <a:ea typeface="+mn-ea"/>
                  <a:cs typeface="+mn-cs"/>
                </a:rPr>
                <a:t>Suceeding</a:t>
              </a:r>
              <a:r>
                <a:rPr kumimoji="0" lang="fr-FR" sz="1200" b="1" i="0" u="none" strike="noStrike" kern="1200" cap="none" spc="0" normalizeH="0" baseline="0" noProof="0" dirty="0">
                  <a:ln>
                    <a:noFill/>
                  </a:ln>
                  <a:solidFill>
                    <a:srgbClr val="000000"/>
                  </a:solidFill>
                  <a:effectLst/>
                  <a:uLnTx/>
                  <a:uFillTx/>
                  <a:ea typeface="+mn-ea"/>
                  <a:cs typeface="+mn-cs"/>
                </a:rPr>
                <a:t> </a:t>
              </a:r>
              <a:r>
                <a:rPr kumimoji="0" lang="fr-FR" sz="1200" b="1" i="0" u="none" strike="noStrike" kern="1200" cap="none" spc="0" normalizeH="0" baseline="0" noProof="0" dirty="0" err="1">
                  <a:ln>
                    <a:noFill/>
                  </a:ln>
                  <a:solidFill>
                    <a:srgbClr val="000000"/>
                  </a:solidFill>
                  <a:effectLst/>
                  <a:uLnTx/>
                  <a:uFillTx/>
                  <a:ea typeface="+mn-ea"/>
                  <a:cs typeface="+mn-cs"/>
                </a:rPr>
                <a:t>with</a:t>
              </a:r>
              <a:r>
                <a:rPr kumimoji="0" lang="fr-FR" sz="1200" b="1" i="0" u="none" strike="noStrike" kern="1200" cap="none" spc="0" normalizeH="0" baseline="0" noProof="0" dirty="0">
                  <a:ln>
                    <a:noFill/>
                  </a:ln>
                  <a:solidFill>
                    <a:srgbClr val="000000"/>
                  </a:solidFill>
                  <a:effectLst/>
                  <a:uLnTx/>
                  <a:uFillTx/>
                  <a:ea typeface="+mn-ea"/>
                  <a:cs typeface="+mn-cs"/>
                </a:rPr>
                <a:t> Agile – Mike Cohn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1" i="0" u="none" strike="noStrike" kern="1200" cap="none" spc="0" normalizeH="0" baseline="0" noProof="0" dirty="0">
                <a:ln>
                  <a:noFill/>
                </a:ln>
                <a:solidFill>
                  <a:srgbClr val="000000"/>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1" i="0" u="none" strike="noStrike" kern="1200" cap="none" spc="0" normalizeH="0" baseline="0" noProof="0" dirty="0">
                <a:ln>
                  <a:noFill/>
                </a:ln>
                <a:solidFill>
                  <a:srgbClr val="000000"/>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err="1">
                  <a:ln>
                    <a:noFill/>
                  </a:ln>
                  <a:solidFill>
                    <a:srgbClr val="000000"/>
                  </a:solidFill>
                  <a:effectLst/>
                  <a:uLnTx/>
                  <a:uFillTx/>
                  <a:ea typeface="+mn-ea"/>
                  <a:cs typeface="+mn-cs"/>
                </a:rPr>
                <a:t>Scrum</a:t>
              </a:r>
              <a:r>
                <a:rPr kumimoji="0" lang="fr-FR" sz="1200" b="1" i="0" u="none" strike="noStrike" kern="1200" cap="none" spc="0" normalizeH="0" baseline="0" noProof="0" dirty="0">
                  <a:ln>
                    <a:noFill/>
                  </a:ln>
                  <a:solidFill>
                    <a:srgbClr val="000000"/>
                  </a:solidFill>
                  <a:effectLst/>
                  <a:uLnTx/>
                  <a:uFillTx/>
                  <a:ea typeface="+mn-ea"/>
                  <a:cs typeface="+mn-cs"/>
                </a:rPr>
                <a:t> – Claude Aubry</a:t>
              </a:r>
              <a:r>
                <a:rPr kumimoji="0" lang="fr-FR" sz="1200" b="0" i="0" u="none" strike="noStrike" kern="1200" cap="none" spc="0" normalizeH="0" baseline="0" noProof="0" dirty="0">
                  <a:ln>
                    <a:noFill/>
                  </a:ln>
                  <a:solidFill>
                    <a:srgbClr val="000000"/>
                  </a:solidFill>
                  <a:effectLst/>
                  <a:uLnTx/>
                  <a:uFillTx/>
                  <a:ea typeface="+mn-ea"/>
                  <a:cs typeface="+mn-cs"/>
                </a:rPr>
                <a:t> </a:t>
              </a:r>
            </a:p>
          </p:txBody>
        </p:sp>
        <p:sp>
          <p:nvSpPr>
            <p:cNvPr id="169" name="Rectangle: Rounded Corners 168">
              <a:extLst>
                <a:ext uri="{FF2B5EF4-FFF2-40B4-BE49-F238E27FC236}">
                  <a16:creationId xmlns:a16="http://schemas.microsoft.com/office/drawing/2014/main" id="{1DDAB87B-6EDC-4493-9318-EFD748587265}"/>
                </a:ext>
              </a:extLst>
            </p:cNvPr>
            <p:cNvSpPr/>
            <p:nvPr/>
          </p:nvSpPr>
          <p:spPr>
            <a:xfrm>
              <a:off x="7600531" y="2224841"/>
              <a:ext cx="2692998" cy="3646026"/>
            </a:xfrm>
            <a:prstGeom prst="roundRect">
              <a:avLst>
                <a:gd name="adj" fmla="val 2713"/>
              </a:avLst>
            </a:prstGeom>
            <a:solidFill>
              <a:schemeClr val="bg1"/>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000000"/>
                  </a:solidFill>
                  <a:effectLst/>
                  <a:uLnTx/>
                  <a:uFillTx/>
                  <a:ea typeface="+mn-ea"/>
                  <a:cs typeface="+mn-cs"/>
                </a:rPr>
                <a:t>Spotify Engineering Culture (by Henrik </a:t>
              </a:r>
              <a:r>
                <a:rPr kumimoji="0" lang="fr-FR" sz="1200" b="1" i="0" u="none" strike="noStrike" kern="1200" cap="none" spc="0" normalizeH="0" baseline="0" noProof="0" err="1">
                  <a:ln>
                    <a:noFill/>
                  </a:ln>
                  <a:solidFill>
                    <a:srgbClr val="000000"/>
                  </a:solidFill>
                  <a:effectLst/>
                  <a:uLnTx/>
                  <a:uFillTx/>
                  <a:ea typeface="+mn-ea"/>
                  <a:cs typeface="+mn-cs"/>
                </a:rPr>
                <a:t>Kniberg</a:t>
              </a:r>
              <a:r>
                <a:rPr kumimoji="0" lang="fr-FR" sz="1200" b="1" i="0" u="none" strike="noStrike" kern="1200" cap="none" spc="0" normalizeH="0" baseline="0" noProof="0">
                  <a:ln>
                    <a:noFill/>
                  </a:ln>
                  <a:solidFill>
                    <a:srgbClr val="000000"/>
                  </a:solidFill>
                  <a:effectLst/>
                  <a:uLnTx/>
                  <a:uFillTx/>
                  <a:ea typeface="+mn-ea"/>
                  <a:cs typeface="+mn-cs"/>
                </a:rPr>
                <a:t>) Part 1 </a:t>
              </a:r>
              <a:r>
                <a:rPr kumimoji="0" lang="fr-FR" sz="1200" b="0" i="0" u="none" strike="noStrike" kern="1200" cap="none" spc="0" normalizeH="0" baseline="0" noProof="0">
                  <a:ln>
                    <a:noFill/>
                  </a:ln>
                  <a:solidFill>
                    <a:srgbClr val="000000"/>
                  </a:solidFill>
                  <a:effectLst/>
                  <a:uLnTx/>
                  <a:uFillTx/>
                  <a:ea typeface="+mn-ea"/>
                  <a:cs typeface="+mn-cs"/>
                </a:rPr>
                <a:t>: </a:t>
              </a:r>
              <a:r>
                <a:rPr kumimoji="0" lang="fr-FR" sz="1200" b="0" i="0" u="none" strike="noStrike" kern="1200" cap="none" spc="0" normalizeH="0" baseline="0" noProof="0">
                  <a:ln>
                    <a:noFill/>
                  </a:ln>
                  <a:solidFill>
                    <a:prstClr val="black"/>
                  </a:solidFill>
                  <a:effectLst/>
                  <a:uLnTx/>
                  <a:uFillTx/>
                  <a:ea typeface="+mn-ea"/>
                  <a:cs typeface="+mn-cs"/>
                </a:rPr>
                <a:t> </a:t>
              </a:r>
              <a:r>
                <a:rPr kumimoji="0" lang="fr-FR" sz="1200" b="0" i="0" u="none" strike="noStrike" kern="1200" cap="none" spc="0" normalizeH="0" baseline="0" noProof="0">
                  <a:ln>
                    <a:noFill/>
                  </a:ln>
                  <a:solidFill>
                    <a:srgbClr val="0070AD"/>
                  </a:solidFill>
                  <a:effectLst/>
                  <a:uLnTx/>
                  <a:uFillTx/>
                  <a:ea typeface="+mn-ea"/>
                  <a:cs typeface="+mn-cs"/>
                  <a:hlinkClick r:id="rId4">
                    <a:extLst>
                      <a:ext uri="{A12FA001-AC4F-418D-AE19-62706E023703}">
                        <ahyp:hlinkClr xmlns:ahyp="http://schemas.microsoft.com/office/drawing/2018/hyperlinkcolor" val="tx"/>
                      </a:ext>
                    </a:extLst>
                  </a:hlinkClick>
                </a:rPr>
                <a:t>https://www.youtube.com/watch?v=4GK1NDTWbkY</a:t>
              </a:r>
              <a:endParaRPr kumimoji="0" lang="fr-FR" sz="1200" b="0" i="0" u="none" strike="noStrike" kern="1200" cap="none" spc="0" normalizeH="0" baseline="0" noProof="0">
                <a:ln>
                  <a:noFill/>
                </a:ln>
                <a:solidFill>
                  <a:srgbClr val="0070AD"/>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000000"/>
                  </a:solidFill>
                  <a:effectLst/>
                  <a:uLnTx/>
                  <a:uFillTx/>
                  <a:ea typeface="+mn-ea"/>
                  <a:cs typeface="+mn-cs"/>
                </a:rPr>
                <a:t>Spotify Engineering Culture (by Henrik </a:t>
              </a:r>
              <a:r>
                <a:rPr kumimoji="0" lang="fr-FR" sz="1200" b="1" i="0" u="none" strike="noStrike" kern="1200" cap="none" spc="0" normalizeH="0" baseline="0" noProof="0" err="1">
                  <a:ln>
                    <a:noFill/>
                  </a:ln>
                  <a:solidFill>
                    <a:srgbClr val="000000"/>
                  </a:solidFill>
                  <a:effectLst/>
                  <a:uLnTx/>
                  <a:uFillTx/>
                  <a:ea typeface="+mn-ea"/>
                  <a:cs typeface="+mn-cs"/>
                </a:rPr>
                <a:t>Kniberg</a:t>
              </a:r>
              <a:r>
                <a:rPr kumimoji="0" lang="fr-FR" sz="1200" b="1" i="0" u="none" strike="noStrike" kern="1200" cap="none" spc="0" normalizeH="0" baseline="0" noProof="0">
                  <a:ln>
                    <a:noFill/>
                  </a:ln>
                  <a:solidFill>
                    <a:srgbClr val="000000"/>
                  </a:solidFill>
                  <a:effectLst/>
                  <a:uLnTx/>
                  <a:uFillTx/>
                  <a:ea typeface="+mn-ea"/>
                  <a:cs typeface="+mn-cs"/>
                </a:rPr>
                <a:t>) Part 2 : </a:t>
              </a:r>
              <a:endParaRPr kumimoji="0" lang="fr-FR" sz="12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70AD"/>
                  </a:solidFill>
                  <a:effectLst/>
                  <a:uLnTx/>
                  <a:uFillTx/>
                  <a:ea typeface="+mn-ea"/>
                  <a:cs typeface="+mn-cs"/>
                  <a:hlinkClick r:id="rId5">
                    <a:extLst>
                      <a:ext uri="{A12FA001-AC4F-418D-AE19-62706E023703}">
                        <ahyp:hlinkClr xmlns:ahyp="http://schemas.microsoft.com/office/drawing/2018/hyperlinkcolor" val="tx"/>
                      </a:ext>
                    </a:extLst>
                  </a:hlinkClick>
                </a:rPr>
                <a:t>https://www.youtube.com/watch?v=vOt4BbWLWQw</a:t>
              </a:r>
              <a:endParaRPr kumimoji="0" lang="fr-FR" sz="1200" b="0" i="0" u="none" strike="noStrike" kern="1200" cap="none" spc="0" normalizeH="0" baseline="0" noProof="0">
                <a:ln>
                  <a:noFill/>
                </a:ln>
                <a:solidFill>
                  <a:srgbClr val="0070AD"/>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000000"/>
                  </a:solidFill>
                  <a:effectLst/>
                  <a:uLnTx/>
                  <a:uFillTx/>
                  <a:ea typeface="+mn-ea"/>
                  <a:cs typeface="+mn-cs"/>
                </a:rPr>
                <a:t>Agile Product </a:t>
              </a:r>
              <a:r>
                <a:rPr kumimoji="0" lang="fr-FR" sz="1200" b="1" i="0" u="none" strike="noStrike" kern="1200" cap="none" spc="0" normalizeH="0" baseline="0" noProof="0" err="1">
                  <a:ln>
                    <a:noFill/>
                  </a:ln>
                  <a:solidFill>
                    <a:srgbClr val="000000"/>
                  </a:solidFill>
                  <a:effectLst/>
                  <a:uLnTx/>
                  <a:uFillTx/>
                  <a:ea typeface="+mn-ea"/>
                  <a:cs typeface="+mn-cs"/>
                </a:rPr>
                <a:t>Ownership</a:t>
              </a:r>
              <a:r>
                <a:rPr kumimoji="0" lang="fr-FR" sz="1200" b="1" i="0" u="none" strike="noStrike" kern="1200" cap="none" spc="0" normalizeH="0" baseline="0" noProof="0">
                  <a:ln>
                    <a:noFill/>
                  </a:ln>
                  <a:solidFill>
                    <a:srgbClr val="000000"/>
                  </a:solidFill>
                  <a:effectLst/>
                  <a:uLnTx/>
                  <a:uFillTx/>
                  <a:ea typeface="+mn-ea"/>
                  <a:cs typeface="+mn-cs"/>
                </a:rPr>
                <a:t> in a </a:t>
              </a:r>
              <a:r>
                <a:rPr kumimoji="0" lang="fr-FR" sz="1200" b="1" i="0" u="none" strike="noStrike" kern="1200" cap="none" spc="0" normalizeH="0" baseline="0" noProof="0" err="1">
                  <a:ln>
                    <a:noFill/>
                  </a:ln>
                  <a:solidFill>
                    <a:srgbClr val="000000"/>
                  </a:solidFill>
                  <a:effectLst/>
                  <a:uLnTx/>
                  <a:uFillTx/>
                  <a:ea typeface="+mn-ea"/>
                  <a:cs typeface="+mn-cs"/>
                </a:rPr>
                <a:t>Nutshell</a:t>
              </a:r>
              <a:r>
                <a:rPr kumimoji="0" lang="fr-FR" sz="1200" b="1" i="0" u="none" strike="noStrike" kern="1200" cap="none" spc="0" normalizeH="0" baseline="0" noProof="0">
                  <a:ln>
                    <a:noFill/>
                  </a:ln>
                  <a:solidFill>
                    <a:srgbClr val="000000"/>
                  </a:solidFill>
                  <a:effectLst/>
                  <a:uLnTx/>
                  <a:uFillTx/>
                  <a:ea typeface="+mn-ea"/>
                  <a:cs typeface="+mn-cs"/>
                </a:rPr>
                <a:t> by Henrik K. :</a:t>
              </a:r>
              <a:endParaRPr kumimoji="0" lang="fr-FR" sz="1200" b="1" i="0" u="none" strike="noStrike" kern="1200" cap="none" spc="0" normalizeH="0" baseline="0" noProof="0">
                <a:ln>
                  <a:noFill/>
                </a:ln>
                <a:solidFill>
                  <a:srgbClr val="EEEEEE">
                    <a:lumMod val="50000"/>
                  </a:srgbClr>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70AD"/>
                  </a:solidFill>
                  <a:effectLst/>
                  <a:uLnTx/>
                  <a:uFillTx/>
                  <a:ea typeface="+mn-ea"/>
                  <a:cs typeface="+mn-cs"/>
                  <a:hlinkClick r:id="rId6">
                    <a:extLst>
                      <a:ext uri="{A12FA001-AC4F-418D-AE19-62706E023703}">
                        <ahyp:hlinkClr xmlns:ahyp="http://schemas.microsoft.com/office/drawing/2018/hyperlinkcolor" val="tx"/>
                      </a:ext>
                    </a:extLst>
                  </a:hlinkClick>
                </a:rPr>
                <a:t>https://www.youtube.com/watch?v=502ILHjX9EE</a:t>
              </a:r>
              <a:endParaRPr kumimoji="0" lang="fr-FR" sz="1200" b="1" i="0" u="none" strike="noStrike" kern="1200" cap="none" spc="0" normalizeH="0" baseline="0" noProof="0">
                <a:ln>
                  <a:noFill/>
                </a:ln>
                <a:solidFill>
                  <a:srgbClr val="0070AD"/>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ea typeface="+mn-ea"/>
                <a:cs typeface="+mn-cs"/>
              </a:endParaRPr>
            </a:p>
          </p:txBody>
        </p:sp>
      </p:grpSp>
    </p:spTree>
    <p:extLst>
      <p:ext uri="{BB962C8B-B14F-4D97-AF65-F5344CB8AC3E}">
        <p14:creationId xmlns:p14="http://schemas.microsoft.com/office/powerpoint/2010/main" val="1014084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27C5CD-D4A0-4D2A-9325-05E9E46BEE56}"/>
              </a:ext>
            </a:extLst>
          </p:cNvPr>
          <p:cNvSpPr>
            <a:spLocks noGrp="1"/>
          </p:cNvSpPr>
          <p:nvPr>
            <p:ph type="body" sz="quarter" idx="10"/>
          </p:nvPr>
        </p:nvSpPr>
        <p:spPr>
          <a:xfrm>
            <a:off x="3969572" y="1572768"/>
            <a:ext cx="7779516" cy="4604937"/>
          </a:xfrm>
        </p:spPr>
        <p:txBody>
          <a:bodyPr/>
          <a:lstStyle/>
          <a:p>
            <a:pPr>
              <a:buSzPct val="125000"/>
            </a:pPr>
            <a:r>
              <a:rPr lang="fr-FR" sz="2100" kern="1200" spc="250" dirty="0">
                <a:latin typeface="Nunito" pitchFamily="2" charset="0"/>
                <a:ea typeface="Verdana" panose="020B0604030504040204" pitchFamily="34" charset="0"/>
                <a:cs typeface="+mn-cs"/>
              </a:rPr>
              <a:t>Introduction</a:t>
            </a:r>
          </a:p>
          <a:p>
            <a:pPr>
              <a:buSzPct val="125000"/>
            </a:pPr>
            <a:r>
              <a:rPr lang="fr-FR" sz="2100" kern="1200" spc="250" dirty="0">
                <a:latin typeface="Nunito" pitchFamily="2" charset="0"/>
                <a:ea typeface="Verdana" panose="020B0604030504040204" pitchFamily="34" charset="0"/>
              </a:rPr>
              <a:t>Data science </a:t>
            </a:r>
            <a:r>
              <a:rPr lang="fr-FR" sz="2100" kern="1200" spc="250" dirty="0" err="1">
                <a:latin typeface="Nunito" pitchFamily="2" charset="0"/>
                <a:ea typeface="Verdana" panose="020B0604030504040204" pitchFamily="34" charset="0"/>
              </a:rPr>
              <a:t>what</a:t>
            </a:r>
            <a:r>
              <a:rPr lang="fr-FR" sz="2100" kern="1200" spc="250" dirty="0">
                <a:latin typeface="Nunito" pitchFamily="2" charset="0"/>
                <a:ea typeface="Verdana" panose="020B0604030504040204" pitchFamily="34" charset="0"/>
              </a:rPr>
              <a:t> </a:t>
            </a:r>
            <a:r>
              <a:rPr lang="fr-FR" sz="2100" kern="1200" spc="250" dirty="0" err="1">
                <a:latin typeface="Nunito" pitchFamily="2" charset="0"/>
                <a:ea typeface="Verdana" panose="020B0604030504040204" pitchFamily="34" charset="0"/>
              </a:rPr>
              <a:t>is</a:t>
            </a:r>
            <a:r>
              <a:rPr lang="fr-FR" sz="2100" kern="1200" spc="250" dirty="0">
                <a:latin typeface="Nunito" pitchFamily="2" charset="0"/>
                <a:ea typeface="Verdana" panose="020B0604030504040204" pitchFamily="34" charset="0"/>
              </a:rPr>
              <a:t> </a:t>
            </a:r>
            <a:r>
              <a:rPr lang="fr-FR" sz="2100" kern="1200" spc="250" dirty="0" err="1">
                <a:latin typeface="Nunito" pitchFamily="2" charset="0"/>
                <a:ea typeface="Verdana" panose="020B0604030504040204" pitchFamily="34" charset="0"/>
              </a:rPr>
              <a:t>it</a:t>
            </a:r>
            <a:r>
              <a:rPr lang="fr-FR" sz="2100" kern="1200" spc="250" dirty="0">
                <a:latin typeface="Nunito" pitchFamily="2" charset="0"/>
                <a:ea typeface="Verdana" panose="020B0604030504040204" pitchFamily="34" charset="0"/>
              </a:rPr>
              <a:t> ?</a:t>
            </a:r>
            <a:endParaRPr lang="fr-FR" sz="2100" kern="1200" spc="250" dirty="0">
              <a:latin typeface="Nunito" pitchFamily="2" charset="0"/>
              <a:ea typeface="Verdana" panose="020B0604030504040204" pitchFamily="34" charset="0"/>
              <a:cs typeface="+mn-cs"/>
            </a:endParaRPr>
          </a:p>
          <a:p>
            <a:pPr>
              <a:buSzPct val="125000"/>
            </a:pPr>
            <a:r>
              <a:rPr lang="fr-FR" sz="2100" kern="1200" spc="250" dirty="0">
                <a:latin typeface="Nunito" pitchFamily="2" charset="0"/>
                <a:ea typeface="Verdana" panose="020B0604030504040204" pitchFamily="34" charset="0"/>
                <a:cs typeface="+mn-cs"/>
              </a:rPr>
              <a:t>Data science &amp; B</a:t>
            </a:r>
            <a:r>
              <a:rPr lang="fr-FR" sz="2100" kern="1200" spc="250" dirty="0">
                <a:latin typeface="Nunito" pitchFamily="2" charset="0"/>
                <a:ea typeface="Verdana" panose="020B0604030504040204" pitchFamily="34" charset="0"/>
              </a:rPr>
              <a:t>usiness application </a:t>
            </a:r>
            <a:endParaRPr lang="fr-FR" sz="2100" kern="1200" spc="250" dirty="0">
              <a:latin typeface="Nunito" pitchFamily="2" charset="0"/>
              <a:ea typeface="Verdana" panose="020B0604030504040204" pitchFamily="34" charset="0"/>
              <a:cs typeface="+mn-cs"/>
            </a:endParaRPr>
          </a:p>
          <a:p>
            <a:pPr>
              <a:buSzPct val="125000"/>
            </a:pPr>
            <a:r>
              <a:rPr lang="fr-FR" sz="2100" kern="1200" spc="250" dirty="0">
                <a:latin typeface="Nunito" pitchFamily="2" charset="0"/>
                <a:ea typeface="Verdana" panose="020B0604030504040204" pitchFamily="34" charset="0"/>
              </a:rPr>
              <a:t>Agile data </a:t>
            </a:r>
            <a:r>
              <a:rPr lang="fr-FR" sz="2100" kern="1200" spc="250" dirty="0" err="1">
                <a:latin typeface="Nunito" pitchFamily="2" charset="0"/>
                <a:ea typeface="Verdana" panose="020B0604030504040204" pitchFamily="34" charset="0"/>
              </a:rPr>
              <a:t>delivery</a:t>
            </a:r>
            <a:endParaRPr lang="fr-FR" sz="2100" kern="1200" spc="250" dirty="0">
              <a:latin typeface="Nunito" pitchFamily="2" charset="0"/>
              <a:ea typeface="Verdana" panose="020B0604030504040204" pitchFamily="34" charset="0"/>
            </a:endParaRPr>
          </a:p>
          <a:p>
            <a:pPr>
              <a:buSzPct val="125000"/>
            </a:pPr>
            <a:r>
              <a:rPr lang="fr-FR" sz="2100" kern="1200" spc="250" dirty="0">
                <a:latin typeface="Nunito" pitchFamily="2" charset="0"/>
                <a:ea typeface="Verdana" panose="020B0604030504040204" pitchFamily="34" charset="0"/>
              </a:rPr>
              <a:t>Delivery pipeline in data science project</a:t>
            </a:r>
          </a:p>
          <a:p>
            <a:pPr>
              <a:buSzPct val="125000"/>
            </a:pPr>
            <a:endParaRPr lang="fr-FR" sz="2100" kern="1200" spc="250" dirty="0">
              <a:latin typeface="Nunito" pitchFamily="2" charset="0"/>
              <a:ea typeface="Verdana" panose="020B0604030504040204" pitchFamily="34" charset="0"/>
            </a:endParaRPr>
          </a:p>
        </p:txBody>
      </p:sp>
      <p:sp>
        <p:nvSpPr>
          <p:cNvPr id="7" name="Rectangle: Rounded Corners 6">
            <a:extLst>
              <a:ext uri="{FF2B5EF4-FFF2-40B4-BE49-F238E27FC236}">
                <a16:creationId xmlns:a16="http://schemas.microsoft.com/office/drawing/2014/main" id="{4DEA1B75-1914-464D-9183-E36AABE4EBBA}"/>
              </a:ext>
            </a:extLst>
          </p:cNvPr>
          <p:cNvSpPr/>
          <p:nvPr/>
        </p:nvSpPr>
        <p:spPr>
          <a:xfrm>
            <a:off x="3969572" y="4421499"/>
            <a:ext cx="7205040" cy="451104"/>
          </a:xfrm>
          <a:prstGeom prst="round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defTabSz="1219170">
              <a:buClr>
                <a:srgbClr val="000000"/>
              </a:buClr>
            </a:pPr>
            <a:endParaRPr lang="fr-FR" sz="1867" kern="0" dirty="0">
              <a:solidFill>
                <a:srgbClr val="004575"/>
              </a:solidFill>
              <a:latin typeface="Calibri Light" panose="020F0302020204030204" pitchFamily="34" charset="0"/>
              <a:sym typeface="Arial"/>
            </a:endParaRPr>
          </a:p>
        </p:txBody>
      </p:sp>
      <p:sp>
        <p:nvSpPr>
          <p:cNvPr id="5" name="Title 4">
            <a:extLst>
              <a:ext uri="{FF2B5EF4-FFF2-40B4-BE49-F238E27FC236}">
                <a16:creationId xmlns:a16="http://schemas.microsoft.com/office/drawing/2014/main" id="{AC0F0782-3443-442C-BF4A-49178451121E}"/>
              </a:ext>
            </a:extLst>
          </p:cNvPr>
          <p:cNvSpPr>
            <a:spLocks noGrp="1"/>
          </p:cNvSpPr>
          <p:nvPr>
            <p:ph type="title"/>
          </p:nvPr>
        </p:nvSpPr>
        <p:spPr>
          <a:xfrm>
            <a:off x="609600" y="148426"/>
            <a:ext cx="10972800" cy="865739"/>
          </a:xfrm>
        </p:spPr>
        <p:txBody>
          <a:bodyPr/>
          <a:lstStyle/>
          <a:p>
            <a:r>
              <a:rPr lang="fr-FR" sz="2800" b="1" kern="1200" spc="250">
                <a:latin typeface="Nunito" pitchFamily="2" charset="0"/>
                <a:ea typeface="Verdana" panose="020B0604030504040204" pitchFamily="34" charset="0"/>
                <a:cs typeface="+mn-cs"/>
              </a:rPr>
              <a:t>Agenda</a:t>
            </a:r>
          </a:p>
        </p:txBody>
      </p:sp>
    </p:spTree>
    <p:extLst>
      <p:ext uri="{BB962C8B-B14F-4D97-AF65-F5344CB8AC3E}">
        <p14:creationId xmlns:p14="http://schemas.microsoft.com/office/powerpoint/2010/main" val="3470545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4" descr="7 Steps to Better Problem Solving">
            <a:extLst>
              <a:ext uri="{FF2B5EF4-FFF2-40B4-BE49-F238E27FC236}">
                <a16:creationId xmlns:a16="http://schemas.microsoft.com/office/drawing/2014/main" id="{13C1DA86-6E03-2C47-B797-6CCA99081F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198" r="32196"/>
          <a:stretch/>
        </p:blipFill>
        <p:spPr bwMode="auto">
          <a:xfrm>
            <a:off x="0" y="0"/>
            <a:ext cx="4802523" cy="6858000"/>
          </a:xfrm>
          <a:prstGeom prst="rect">
            <a:avLst/>
          </a:prstGeom>
          <a:noFill/>
          <a:extLst>
            <a:ext uri="{909E8E84-426E-40DD-AFC4-6F175D3DCCD1}">
              <a14:hiddenFill xmlns:a14="http://schemas.microsoft.com/office/drawing/2010/main">
                <a:solidFill>
                  <a:srgbClr val="FFFFFF"/>
                </a:solidFill>
              </a14:hiddenFill>
            </a:ext>
          </a:extLst>
        </p:spPr>
      </p:pic>
      <p:sp>
        <p:nvSpPr>
          <p:cNvPr id="60" name="Title 3">
            <a:extLst>
              <a:ext uri="{FF2B5EF4-FFF2-40B4-BE49-F238E27FC236}">
                <a16:creationId xmlns:a16="http://schemas.microsoft.com/office/drawing/2014/main" id="{D07F9EAA-F037-0F45-9057-1D1233F85F33}"/>
              </a:ext>
            </a:extLst>
          </p:cNvPr>
          <p:cNvSpPr txBox="1">
            <a:spLocks/>
          </p:cNvSpPr>
          <p:nvPr/>
        </p:nvSpPr>
        <p:spPr>
          <a:xfrm>
            <a:off x="4872230" y="82913"/>
            <a:ext cx="7145600" cy="86573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067" b="1"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400" kern="0" dirty="0">
                <a:solidFill>
                  <a:schemeClr val="bg2"/>
                </a:solidFill>
                <a:latin typeface="+mn-lt"/>
              </a:rPr>
              <a:t>The main problem of ML operations</a:t>
            </a:r>
            <a:endParaRPr lang="fr-FR" sz="2400" kern="0" dirty="0">
              <a:solidFill>
                <a:schemeClr val="bg2"/>
              </a:solidFill>
              <a:latin typeface="+mn-lt"/>
            </a:endParaRPr>
          </a:p>
        </p:txBody>
      </p:sp>
      <p:grpSp>
        <p:nvGrpSpPr>
          <p:cNvPr id="14" name="Groupe 13">
            <a:extLst>
              <a:ext uri="{FF2B5EF4-FFF2-40B4-BE49-F238E27FC236}">
                <a16:creationId xmlns:a16="http://schemas.microsoft.com/office/drawing/2014/main" id="{44CFCB0F-4752-D54D-ACFE-31A265B74595}"/>
              </a:ext>
            </a:extLst>
          </p:cNvPr>
          <p:cNvGrpSpPr/>
          <p:nvPr/>
        </p:nvGrpSpPr>
        <p:grpSpPr>
          <a:xfrm>
            <a:off x="11822910" y="2548160"/>
            <a:ext cx="369090" cy="930928"/>
            <a:chOff x="11818987" y="2673465"/>
            <a:chExt cx="369090" cy="930928"/>
          </a:xfrm>
        </p:grpSpPr>
        <p:sp>
          <p:nvSpPr>
            <p:cNvPr id="177" name="object 84">
              <a:extLst>
                <a:ext uri="{FF2B5EF4-FFF2-40B4-BE49-F238E27FC236}">
                  <a16:creationId xmlns:a16="http://schemas.microsoft.com/office/drawing/2014/main" id="{9FA5E53F-2385-344F-B83B-D607DED3FECA}"/>
                </a:ext>
              </a:extLst>
            </p:cNvPr>
            <p:cNvSpPr/>
            <p:nvPr/>
          </p:nvSpPr>
          <p:spPr>
            <a:xfrm>
              <a:off x="11818987" y="2673465"/>
              <a:ext cx="161696" cy="930928"/>
            </a:xfrm>
            <a:custGeom>
              <a:avLst/>
              <a:gdLst/>
              <a:ahLst/>
              <a:cxnLst/>
              <a:rect l="l" t="t" r="r" b="b"/>
              <a:pathLst>
                <a:path w="193675" h="845819">
                  <a:moveTo>
                    <a:pt x="96774" y="0"/>
                  </a:moveTo>
                  <a:lnTo>
                    <a:pt x="63008" y="26458"/>
                  </a:lnTo>
                  <a:lnTo>
                    <a:pt x="34425" y="99463"/>
                  </a:lnTo>
                  <a:lnTo>
                    <a:pt x="22761" y="150434"/>
                  </a:lnTo>
                  <a:lnTo>
                    <a:pt x="13213" y="209459"/>
                  </a:lnTo>
                  <a:lnTo>
                    <a:pt x="6055" y="275343"/>
                  </a:lnTo>
                  <a:lnTo>
                    <a:pt x="1559" y="346891"/>
                  </a:lnTo>
                  <a:lnTo>
                    <a:pt x="0" y="422910"/>
                  </a:lnTo>
                  <a:lnTo>
                    <a:pt x="1559" y="498928"/>
                  </a:lnTo>
                  <a:lnTo>
                    <a:pt x="6055" y="570476"/>
                  </a:lnTo>
                  <a:lnTo>
                    <a:pt x="13213" y="636360"/>
                  </a:lnTo>
                  <a:lnTo>
                    <a:pt x="22761" y="695385"/>
                  </a:lnTo>
                  <a:lnTo>
                    <a:pt x="34425" y="746356"/>
                  </a:lnTo>
                  <a:lnTo>
                    <a:pt x="47932" y="788080"/>
                  </a:lnTo>
                  <a:lnTo>
                    <a:pt x="79380" y="839006"/>
                  </a:lnTo>
                  <a:lnTo>
                    <a:pt x="96774" y="845820"/>
                  </a:lnTo>
                  <a:lnTo>
                    <a:pt x="114167" y="839006"/>
                  </a:lnTo>
                  <a:lnTo>
                    <a:pt x="145615" y="788080"/>
                  </a:lnTo>
                  <a:lnTo>
                    <a:pt x="159122" y="746356"/>
                  </a:lnTo>
                  <a:lnTo>
                    <a:pt x="170786" y="695385"/>
                  </a:lnTo>
                  <a:lnTo>
                    <a:pt x="180334" y="636360"/>
                  </a:lnTo>
                  <a:lnTo>
                    <a:pt x="187492" y="570476"/>
                  </a:lnTo>
                  <a:lnTo>
                    <a:pt x="191988" y="498928"/>
                  </a:lnTo>
                  <a:lnTo>
                    <a:pt x="193548" y="422910"/>
                  </a:lnTo>
                  <a:lnTo>
                    <a:pt x="191988" y="346891"/>
                  </a:lnTo>
                  <a:lnTo>
                    <a:pt x="187492" y="275343"/>
                  </a:lnTo>
                  <a:lnTo>
                    <a:pt x="180334" y="209459"/>
                  </a:lnTo>
                  <a:lnTo>
                    <a:pt x="170786" y="150434"/>
                  </a:lnTo>
                  <a:lnTo>
                    <a:pt x="159122" y="99463"/>
                  </a:lnTo>
                  <a:lnTo>
                    <a:pt x="145615" y="57739"/>
                  </a:lnTo>
                  <a:lnTo>
                    <a:pt x="114167" y="6813"/>
                  </a:lnTo>
                  <a:lnTo>
                    <a:pt x="96774" y="0"/>
                  </a:lnTo>
                  <a:close/>
                </a:path>
              </a:pathLst>
            </a:custGeom>
            <a:solidFill>
              <a:srgbClr val="F3F3F3"/>
            </a:solidFill>
          </p:spPr>
          <p:txBody>
            <a:bodyPr wrap="square" lIns="0" tIns="0" rIns="0" bIns="0" rtlCol="0"/>
            <a:lstStyle/>
            <a:p>
              <a:endParaRPr sz="1200"/>
            </a:p>
          </p:txBody>
        </p:sp>
        <p:sp>
          <p:nvSpPr>
            <p:cNvPr id="178" name="object 85">
              <a:extLst>
                <a:ext uri="{FF2B5EF4-FFF2-40B4-BE49-F238E27FC236}">
                  <a16:creationId xmlns:a16="http://schemas.microsoft.com/office/drawing/2014/main" id="{E88643C3-E436-C34D-8A84-EA34F1ADAD1A}"/>
                </a:ext>
              </a:extLst>
            </p:cNvPr>
            <p:cNvSpPr/>
            <p:nvPr/>
          </p:nvSpPr>
          <p:spPr>
            <a:xfrm>
              <a:off x="11818987" y="2673465"/>
              <a:ext cx="161696" cy="930928"/>
            </a:xfrm>
            <a:custGeom>
              <a:avLst/>
              <a:gdLst/>
              <a:ahLst/>
              <a:cxnLst/>
              <a:rect l="l" t="t" r="r" b="b"/>
              <a:pathLst>
                <a:path w="193675" h="845819">
                  <a:moveTo>
                    <a:pt x="0" y="422910"/>
                  </a:moveTo>
                  <a:lnTo>
                    <a:pt x="1559" y="346891"/>
                  </a:lnTo>
                  <a:lnTo>
                    <a:pt x="6055" y="275343"/>
                  </a:lnTo>
                  <a:lnTo>
                    <a:pt x="13213" y="209459"/>
                  </a:lnTo>
                  <a:lnTo>
                    <a:pt x="22761" y="150434"/>
                  </a:lnTo>
                  <a:lnTo>
                    <a:pt x="34425" y="99463"/>
                  </a:lnTo>
                  <a:lnTo>
                    <a:pt x="47932" y="57739"/>
                  </a:lnTo>
                  <a:lnTo>
                    <a:pt x="79380" y="6813"/>
                  </a:lnTo>
                  <a:lnTo>
                    <a:pt x="96774" y="0"/>
                  </a:lnTo>
                  <a:lnTo>
                    <a:pt x="114167" y="6813"/>
                  </a:lnTo>
                  <a:lnTo>
                    <a:pt x="145615" y="57739"/>
                  </a:lnTo>
                  <a:lnTo>
                    <a:pt x="159122" y="99463"/>
                  </a:lnTo>
                  <a:lnTo>
                    <a:pt x="170786" y="150434"/>
                  </a:lnTo>
                  <a:lnTo>
                    <a:pt x="180334" y="209459"/>
                  </a:lnTo>
                  <a:lnTo>
                    <a:pt x="187492" y="275343"/>
                  </a:lnTo>
                  <a:lnTo>
                    <a:pt x="191988" y="346891"/>
                  </a:lnTo>
                  <a:lnTo>
                    <a:pt x="193548" y="422910"/>
                  </a:lnTo>
                  <a:lnTo>
                    <a:pt x="191988" y="498928"/>
                  </a:lnTo>
                  <a:lnTo>
                    <a:pt x="187492" y="570476"/>
                  </a:lnTo>
                  <a:lnTo>
                    <a:pt x="180334" y="636360"/>
                  </a:lnTo>
                  <a:lnTo>
                    <a:pt x="170786" y="695385"/>
                  </a:lnTo>
                  <a:lnTo>
                    <a:pt x="159122" y="746356"/>
                  </a:lnTo>
                  <a:lnTo>
                    <a:pt x="145615" y="788080"/>
                  </a:lnTo>
                  <a:lnTo>
                    <a:pt x="114167" y="839006"/>
                  </a:lnTo>
                  <a:lnTo>
                    <a:pt x="96774" y="845820"/>
                  </a:lnTo>
                  <a:lnTo>
                    <a:pt x="79380" y="839006"/>
                  </a:lnTo>
                  <a:lnTo>
                    <a:pt x="47932" y="788080"/>
                  </a:lnTo>
                  <a:lnTo>
                    <a:pt x="34425" y="746356"/>
                  </a:lnTo>
                  <a:lnTo>
                    <a:pt x="22761" y="695385"/>
                  </a:lnTo>
                  <a:lnTo>
                    <a:pt x="13213" y="636360"/>
                  </a:lnTo>
                  <a:lnTo>
                    <a:pt x="6055" y="570476"/>
                  </a:lnTo>
                  <a:lnTo>
                    <a:pt x="1559" y="498928"/>
                  </a:lnTo>
                  <a:lnTo>
                    <a:pt x="0" y="422910"/>
                  </a:lnTo>
                  <a:close/>
                </a:path>
              </a:pathLst>
            </a:custGeom>
            <a:ln w="9525">
              <a:solidFill>
                <a:srgbClr val="000000"/>
              </a:solidFill>
              <a:prstDash val="dot"/>
            </a:ln>
          </p:spPr>
          <p:txBody>
            <a:bodyPr wrap="square" lIns="0" tIns="0" rIns="0" bIns="0" rtlCol="0"/>
            <a:lstStyle/>
            <a:p>
              <a:endParaRPr sz="1200"/>
            </a:p>
          </p:txBody>
        </p:sp>
        <p:sp>
          <p:nvSpPr>
            <p:cNvPr id="179" name="object 86">
              <a:extLst>
                <a:ext uri="{FF2B5EF4-FFF2-40B4-BE49-F238E27FC236}">
                  <a16:creationId xmlns:a16="http://schemas.microsoft.com/office/drawing/2014/main" id="{9C2427A7-6DF1-6B43-B20A-4A9606CAEE87}"/>
                </a:ext>
              </a:extLst>
            </p:cNvPr>
            <p:cNvSpPr/>
            <p:nvPr/>
          </p:nvSpPr>
          <p:spPr>
            <a:xfrm>
              <a:off x="11899146" y="2673465"/>
              <a:ext cx="222663" cy="930928"/>
            </a:xfrm>
            <a:custGeom>
              <a:avLst/>
              <a:gdLst/>
              <a:ahLst/>
              <a:cxnLst/>
              <a:rect l="l" t="t" r="r" b="b"/>
              <a:pathLst>
                <a:path w="266700" h="845819">
                  <a:moveTo>
                    <a:pt x="266700" y="0"/>
                  </a:moveTo>
                  <a:lnTo>
                    <a:pt x="0" y="0"/>
                  </a:lnTo>
                  <a:lnTo>
                    <a:pt x="0" y="845819"/>
                  </a:lnTo>
                  <a:lnTo>
                    <a:pt x="266700" y="845819"/>
                  </a:lnTo>
                  <a:lnTo>
                    <a:pt x="266700" y="0"/>
                  </a:lnTo>
                  <a:close/>
                </a:path>
              </a:pathLst>
            </a:custGeom>
            <a:solidFill>
              <a:srgbClr val="F3F3F3"/>
            </a:solidFill>
          </p:spPr>
          <p:txBody>
            <a:bodyPr wrap="square" lIns="0" tIns="0" rIns="0" bIns="0" rtlCol="0"/>
            <a:lstStyle/>
            <a:p>
              <a:endParaRPr sz="1200"/>
            </a:p>
          </p:txBody>
        </p:sp>
        <p:sp>
          <p:nvSpPr>
            <p:cNvPr id="180" name="object 87">
              <a:extLst>
                <a:ext uri="{FF2B5EF4-FFF2-40B4-BE49-F238E27FC236}">
                  <a16:creationId xmlns:a16="http://schemas.microsoft.com/office/drawing/2014/main" id="{459F539E-2DA2-9E44-97D9-91842F1746B8}"/>
                </a:ext>
              </a:extLst>
            </p:cNvPr>
            <p:cNvSpPr/>
            <p:nvPr/>
          </p:nvSpPr>
          <p:spPr>
            <a:xfrm>
              <a:off x="11899146" y="2673465"/>
              <a:ext cx="222663" cy="930928"/>
            </a:xfrm>
            <a:custGeom>
              <a:avLst/>
              <a:gdLst/>
              <a:ahLst/>
              <a:cxnLst/>
              <a:rect l="l" t="t" r="r" b="b"/>
              <a:pathLst>
                <a:path w="266700" h="845819">
                  <a:moveTo>
                    <a:pt x="0" y="0"/>
                  </a:moveTo>
                  <a:lnTo>
                    <a:pt x="266700" y="0"/>
                  </a:lnTo>
                  <a:lnTo>
                    <a:pt x="266700" y="845819"/>
                  </a:lnTo>
                  <a:lnTo>
                    <a:pt x="0" y="845819"/>
                  </a:lnTo>
                  <a:lnTo>
                    <a:pt x="0" y="0"/>
                  </a:lnTo>
                  <a:close/>
                </a:path>
              </a:pathLst>
            </a:custGeom>
            <a:ln w="9525">
              <a:solidFill>
                <a:srgbClr val="000000"/>
              </a:solidFill>
              <a:prstDash val="dot"/>
            </a:ln>
          </p:spPr>
          <p:txBody>
            <a:bodyPr wrap="square" lIns="0" tIns="0" rIns="0" bIns="0" rtlCol="0"/>
            <a:lstStyle/>
            <a:p>
              <a:endParaRPr sz="1200"/>
            </a:p>
          </p:txBody>
        </p:sp>
        <p:sp>
          <p:nvSpPr>
            <p:cNvPr id="181" name="object 88">
              <a:extLst>
                <a:ext uri="{FF2B5EF4-FFF2-40B4-BE49-F238E27FC236}">
                  <a16:creationId xmlns:a16="http://schemas.microsoft.com/office/drawing/2014/main" id="{D3FBB8C8-4B40-2640-B387-45FD5FD0DA13}"/>
                </a:ext>
              </a:extLst>
            </p:cNvPr>
            <p:cNvSpPr/>
            <p:nvPr/>
          </p:nvSpPr>
          <p:spPr>
            <a:xfrm>
              <a:off x="12064552" y="2673465"/>
              <a:ext cx="123525" cy="929531"/>
            </a:xfrm>
            <a:custGeom>
              <a:avLst/>
              <a:gdLst/>
              <a:ahLst/>
              <a:cxnLst/>
              <a:rect l="l" t="t" r="r" b="b"/>
              <a:pathLst>
                <a:path w="147954" h="844550">
                  <a:moveTo>
                    <a:pt x="73914" y="0"/>
                  </a:moveTo>
                  <a:lnTo>
                    <a:pt x="36609" y="57635"/>
                  </a:lnTo>
                  <a:lnTo>
                    <a:pt x="26293" y="99283"/>
                  </a:lnTo>
                  <a:lnTo>
                    <a:pt x="17384" y="150163"/>
                  </a:lnTo>
                  <a:lnTo>
                    <a:pt x="10092" y="209081"/>
                  </a:lnTo>
                  <a:lnTo>
                    <a:pt x="4624" y="274846"/>
                  </a:lnTo>
                  <a:lnTo>
                    <a:pt x="1190" y="346266"/>
                  </a:lnTo>
                  <a:lnTo>
                    <a:pt x="0" y="422148"/>
                  </a:lnTo>
                  <a:lnTo>
                    <a:pt x="1190" y="498029"/>
                  </a:lnTo>
                  <a:lnTo>
                    <a:pt x="4624" y="569449"/>
                  </a:lnTo>
                  <a:lnTo>
                    <a:pt x="10092" y="635214"/>
                  </a:lnTo>
                  <a:lnTo>
                    <a:pt x="17384" y="694132"/>
                  </a:lnTo>
                  <a:lnTo>
                    <a:pt x="26293" y="745012"/>
                  </a:lnTo>
                  <a:lnTo>
                    <a:pt x="36609" y="786660"/>
                  </a:lnTo>
                  <a:lnTo>
                    <a:pt x="60628" y="837494"/>
                  </a:lnTo>
                  <a:lnTo>
                    <a:pt x="73914" y="844296"/>
                  </a:lnTo>
                  <a:lnTo>
                    <a:pt x="87199" y="837494"/>
                  </a:lnTo>
                  <a:lnTo>
                    <a:pt x="111218" y="786660"/>
                  </a:lnTo>
                  <a:lnTo>
                    <a:pt x="121534" y="745012"/>
                  </a:lnTo>
                  <a:lnTo>
                    <a:pt x="130443" y="694132"/>
                  </a:lnTo>
                  <a:lnTo>
                    <a:pt x="137735" y="635214"/>
                  </a:lnTo>
                  <a:lnTo>
                    <a:pt x="143203" y="569449"/>
                  </a:lnTo>
                  <a:lnTo>
                    <a:pt x="146637" y="498029"/>
                  </a:lnTo>
                  <a:lnTo>
                    <a:pt x="147828" y="422148"/>
                  </a:lnTo>
                  <a:lnTo>
                    <a:pt x="146637" y="346266"/>
                  </a:lnTo>
                  <a:lnTo>
                    <a:pt x="143203" y="274846"/>
                  </a:lnTo>
                  <a:lnTo>
                    <a:pt x="137735" y="209081"/>
                  </a:lnTo>
                  <a:lnTo>
                    <a:pt x="130443" y="150163"/>
                  </a:lnTo>
                  <a:lnTo>
                    <a:pt x="121534" y="99283"/>
                  </a:lnTo>
                  <a:lnTo>
                    <a:pt x="111218" y="57635"/>
                  </a:lnTo>
                  <a:lnTo>
                    <a:pt x="87199" y="6801"/>
                  </a:lnTo>
                  <a:lnTo>
                    <a:pt x="73914" y="0"/>
                  </a:lnTo>
                  <a:close/>
                </a:path>
              </a:pathLst>
            </a:custGeom>
            <a:solidFill>
              <a:srgbClr val="F3F3F3"/>
            </a:solidFill>
          </p:spPr>
          <p:txBody>
            <a:bodyPr wrap="square" lIns="0" tIns="0" rIns="0" bIns="0" rtlCol="0"/>
            <a:lstStyle/>
            <a:p>
              <a:endParaRPr sz="1200"/>
            </a:p>
          </p:txBody>
        </p:sp>
        <p:sp>
          <p:nvSpPr>
            <p:cNvPr id="182" name="object 89">
              <a:extLst>
                <a:ext uri="{FF2B5EF4-FFF2-40B4-BE49-F238E27FC236}">
                  <a16:creationId xmlns:a16="http://schemas.microsoft.com/office/drawing/2014/main" id="{7D4B9DC1-81B5-4E49-9F10-302724E3EE79}"/>
                </a:ext>
              </a:extLst>
            </p:cNvPr>
            <p:cNvSpPr/>
            <p:nvPr/>
          </p:nvSpPr>
          <p:spPr>
            <a:xfrm>
              <a:off x="12064552" y="2673465"/>
              <a:ext cx="123525" cy="929531"/>
            </a:xfrm>
            <a:custGeom>
              <a:avLst/>
              <a:gdLst/>
              <a:ahLst/>
              <a:cxnLst/>
              <a:rect l="l" t="t" r="r" b="b"/>
              <a:pathLst>
                <a:path w="147954" h="844550">
                  <a:moveTo>
                    <a:pt x="0" y="422148"/>
                  </a:moveTo>
                  <a:lnTo>
                    <a:pt x="1190" y="346266"/>
                  </a:lnTo>
                  <a:lnTo>
                    <a:pt x="4624" y="274846"/>
                  </a:lnTo>
                  <a:lnTo>
                    <a:pt x="10092" y="209081"/>
                  </a:lnTo>
                  <a:lnTo>
                    <a:pt x="17384" y="150163"/>
                  </a:lnTo>
                  <a:lnTo>
                    <a:pt x="26293" y="99283"/>
                  </a:lnTo>
                  <a:lnTo>
                    <a:pt x="36609" y="57635"/>
                  </a:lnTo>
                  <a:lnTo>
                    <a:pt x="60628" y="6801"/>
                  </a:lnTo>
                  <a:lnTo>
                    <a:pt x="73914" y="0"/>
                  </a:lnTo>
                  <a:lnTo>
                    <a:pt x="87199" y="6801"/>
                  </a:lnTo>
                  <a:lnTo>
                    <a:pt x="111218" y="57635"/>
                  </a:lnTo>
                  <a:lnTo>
                    <a:pt x="121534" y="99283"/>
                  </a:lnTo>
                  <a:lnTo>
                    <a:pt x="130443" y="150163"/>
                  </a:lnTo>
                  <a:lnTo>
                    <a:pt x="137735" y="209081"/>
                  </a:lnTo>
                  <a:lnTo>
                    <a:pt x="143203" y="274846"/>
                  </a:lnTo>
                  <a:lnTo>
                    <a:pt x="146637" y="346266"/>
                  </a:lnTo>
                  <a:lnTo>
                    <a:pt x="147828" y="422148"/>
                  </a:lnTo>
                  <a:lnTo>
                    <a:pt x="146637" y="498029"/>
                  </a:lnTo>
                  <a:lnTo>
                    <a:pt x="143203" y="569449"/>
                  </a:lnTo>
                  <a:lnTo>
                    <a:pt x="137735" y="635214"/>
                  </a:lnTo>
                  <a:lnTo>
                    <a:pt x="130443" y="694132"/>
                  </a:lnTo>
                  <a:lnTo>
                    <a:pt x="121534" y="745012"/>
                  </a:lnTo>
                  <a:lnTo>
                    <a:pt x="111218" y="786660"/>
                  </a:lnTo>
                  <a:lnTo>
                    <a:pt x="87199" y="837494"/>
                  </a:lnTo>
                  <a:lnTo>
                    <a:pt x="73914" y="844296"/>
                  </a:lnTo>
                  <a:lnTo>
                    <a:pt x="60628" y="837494"/>
                  </a:lnTo>
                  <a:lnTo>
                    <a:pt x="36609" y="786660"/>
                  </a:lnTo>
                  <a:lnTo>
                    <a:pt x="26293" y="745012"/>
                  </a:lnTo>
                  <a:lnTo>
                    <a:pt x="17384" y="694132"/>
                  </a:lnTo>
                  <a:lnTo>
                    <a:pt x="10092" y="635214"/>
                  </a:lnTo>
                  <a:lnTo>
                    <a:pt x="4624" y="569449"/>
                  </a:lnTo>
                  <a:lnTo>
                    <a:pt x="1190" y="498029"/>
                  </a:lnTo>
                  <a:lnTo>
                    <a:pt x="0" y="422148"/>
                  </a:lnTo>
                  <a:close/>
                </a:path>
              </a:pathLst>
            </a:custGeom>
            <a:ln w="9525">
              <a:solidFill>
                <a:srgbClr val="000000"/>
              </a:solidFill>
              <a:prstDash val="dot"/>
            </a:ln>
          </p:spPr>
          <p:txBody>
            <a:bodyPr wrap="square" lIns="0" tIns="0" rIns="0" bIns="0" rtlCol="0"/>
            <a:lstStyle/>
            <a:p>
              <a:endParaRPr sz="1200"/>
            </a:p>
          </p:txBody>
        </p:sp>
        <p:sp>
          <p:nvSpPr>
            <p:cNvPr id="183" name="object 90">
              <a:extLst>
                <a:ext uri="{FF2B5EF4-FFF2-40B4-BE49-F238E27FC236}">
                  <a16:creationId xmlns:a16="http://schemas.microsoft.com/office/drawing/2014/main" id="{EAC4F435-1EC3-8D42-831C-F76D5D7DE208}"/>
                </a:ext>
              </a:extLst>
            </p:cNvPr>
            <p:cNvSpPr/>
            <p:nvPr/>
          </p:nvSpPr>
          <p:spPr>
            <a:xfrm>
              <a:off x="11894692" y="2724624"/>
              <a:ext cx="10603" cy="877114"/>
            </a:xfrm>
            <a:custGeom>
              <a:avLst/>
              <a:gdLst/>
              <a:ahLst/>
              <a:cxnLst/>
              <a:rect l="l" t="t" r="r" b="b"/>
              <a:pathLst>
                <a:path w="12700" h="796925">
                  <a:moveTo>
                    <a:pt x="0" y="0"/>
                  </a:moveTo>
                  <a:lnTo>
                    <a:pt x="12585" y="796556"/>
                  </a:lnTo>
                </a:path>
              </a:pathLst>
            </a:custGeom>
            <a:ln w="19049">
              <a:solidFill>
                <a:srgbClr val="F3F3F3"/>
              </a:solidFill>
            </a:ln>
          </p:spPr>
          <p:txBody>
            <a:bodyPr wrap="square" lIns="0" tIns="0" rIns="0" bIns="0" rtlCol="0"/>
            <a:lstStyle/>
            <a:p>
              <a:endParaRPr sz="1200"/>
            </a:p>
          </p:txBody>
        </p:sp>
      </p:grpSp>
      <p:grpSp>
        <p:nvGrpSpPr>
          <p:cNvPr id="302" name="Groupe 301">
            <a:extLst>
              <a:ext uri="{FF2B5EF4-FFF2-40B4-BE49-F238E27FC236}">
                <a16:creationId xmlns:a16="http://schemas.microsoft.com/office/drawing/2014/main" id="{8AFAB5E9-9714-A84B-B71E-859D96C3730D}"/>
              </a:ext>
            </a:extLst>
          </p:cNvPr>
          <p:cNvGrpSpPr/>
          <p:nvPr/>
        </p:nvGrpSpPr>
        <p:grpSpPr>
          <a:xfrm rot="20662296">
            <a:off x="11300229" y="3651301"/>
            <a:ext cx="589512" cy="661966"/>
            <a:chOff x="10491887" y="4790458"/>
            <a:chExt cx="589512" cy="661966"/>
          </a:xfrm>
        </p:grpSpPr>
        <p:sp>
          <p:nvSpPr>
            <p:cNvPr id="303" name="object 77">
              <a:extLst>
                <a:ext uri="{FF2B5EF4-FFF2-40B4-BE49-F238E27FC236}">
                  <a16:creationId xmlns:a16="http://schemas.microsoft.com/office/drawing/2014/main" id="{F160845E-24FB-1649-835A-D1A2C4B94F0E}"/>
                </a:ext>
              </a:extLst>
            </p:cNvPr>
            <p:cNvSpPr/>
            <p:nvPr/>
          </p:nvSpPr>
          <p:spPr>
            <a:xfrm>
              <a:off x="10491887" y="5024659"/>
              <a:ext cx="182371" cy="427025"/>
            </a:xfrm>
            <a:custGeom>
              <a:avLst/>
              <a:gdLst/>
              <a:ahLst/>
              <a:cxnLst/>
              <a:rect l="l" t="t" r="r" b="b"/>
              <a:pathLst>
                <a:path w="218440" h="387985">
                  <a:moveTo>
                    <a:pt x="18075" y="0"/>
                  </a:moveTo>
                  <a:lnTo>
                    <a:pt x="3650" y="18814"/>
                  </a:lnTo>
                  <a:lnTo>
                    <a:pt x="0" y="54104"/>
                  </a:lnTo>
                  <a:lnTo>
                    <a:pt x="6619" y="102207"/>
                  </a:lnTo>
                  <a:lnTo>
                    <a:pt x="23006" y="159463"/>
                  </a:lnTo>
                  <a:lnTo>
                    <a:pt x="48657" y="222211"/>
                  </a:lnTo>
                  <a:lnTo>
                    <a:pt x="80456" y="282078"/>
                  </a:lnTo>
                  <a:lnTo>
                    <a:pt x="113965" y="331310"/>
                  </a:lnTo>
                  <a:lnTo>
                    <a:pt x="146694" y="367178"/>
                  </a:lnTo>
                  <a:lnTo>
                    <a:pt x="199850" y="387908"/>
                  </a:lnTo>
                  <a:lnTo>
                    <a:pt x="214275" y="369089"/>
                  </a:lnTo>
                  <a:lnTo>
                    <a:pt x="217926" y="333799"/>
                  </a:lnTo>
                  <a:lnTo>
                    <a:pt x="211306" y="285698"/>
                  </a:lnTo>
                  <a:lnTo>
                    <a:pt x="194919" y="228444"/>
                  </a:lnTo>
                  <a:lnTo>
                    <a:pt x="169268" y="165696"/>
                  </a:lnTo>
                  <a:lnTo>
                    <a:pt x="137469" y="105830"/>
                  </a:lnTo>
                  <a:lnTo>
                    <a:pt x="103960" y="56598"/>
                  </a:lnTo>
                  <a:lnTo>
                    <a:pt x="71231" y="20730"/>
                  </a:lnTo>
                  <a:lnTo>
                    <a:pt x="18075" y="0"/>
                  </a:lnTo>
                  <a:close/>
                </a:path>
              </a:pathLst>
            </a:custGeom>
            <a:solidFill>
              <a:srgbClr val="F3F3F3"/>
            </a:solidFill>
          </p:spPr>
          <p:txBody>
            <a:bodyPr wrap="square" lIns="0" tIns="0" rIns="0" bIns="0" rtlCol="0"/>
            <a:lstStyle/>
            <a:p>
              <a:endParaRPr sz="1200"/>
            </a:p>
          </p:txBody>
        </p:sp>
        <p:sp>
          <p:nvSpPr>
            <p:cNvPr id="304" name="object 78">
              <a:extLst>
                <a:ext uri="{FF2B5EF4-FFF2-40B4-BE49-F238E27FC236}">
                  <a16:creationId xmlns:a16="http://schemas.microsoft.com/office/drawing/2014/main" id="{B18FC455-39A9-9643-827E-FBFD425A1150}"/>
                </a:ext>
              </a:extLst>
            </p:cNvPr>
            <p:cNvSpPr/>
            <p:nvPr/>
          </p:nvSpPr>
          <p:spPr>
            <a:xfrm>
              <a:off x="10491887" y="5024659"/>
              <a:ext cx="182371" cy="427025"/>
            </a:xfrm>
            <a:custGeom>
              <a:avLst/>
              <a:gdLst/>
              <a:ahLst/>
              <a:cxnLst/>
              <a:rect l="l" t="t" r="r" b="b"/>
              <a:pathLst>
                <a:path w="218440" h="387985">
                  <a:moveTo>
                    <a:pt x="48657" y="222211"/>
                  </a:moveTo>
                  <a:lnTo>
                    <a:pt x="23006" y="159463"/>
                  </a:lnTo>
                  <a:lnTo>
                    <a:pt x="6619" y="102207"/>
                  </a:lnTo>
                  <a:lnTo>
                    <a:pt x="0" y="54104"/>
                  </a:lnTo>
                  <a:lnTo>
                    <a:pt x="3650" y="18814"/>
                  </a:lnTo>
                  <a:lnTo>
                    <a:pt x="18075" y="0"/>
                  </a:lnTo>
                  <a:lnTo>
                    <a:pt x="41773" y="954"/>
                  </a:lnTo>
                  <a:lnTo>
                    <a:pt x="103960" y="56598"/>
                  </a:lnTo>
                  <a:lnTo>
                    <a:pt x="137469" y="105830"/>
                  </a:lnTo>
                  <a:lnTo>
                    <a:pt x="169268" y="165696"/>
                  </a:lnTo>
                  <a:lnTo>
                    <a:pt x="194919" y="228444"/>
                  </a:lnTo>
                  <a:lnTo>
                    <a:pt x="211306" y="285698"/>
                  </a:lnTo>
                  <a:lnTo>
                    <a:pt x="217926" y="333799"/>
                  </a:lnTo>
                  <a:lnTo>
                    <a:pt x="214275" y="369089"/>
                  </a:lnTo>
                  <a:lnTo>
                    <a:pt x="199850" y="387908"/>
                  </a:lnTo>
                  <a:lnTo>
                    <a:pt x="176152" y="386953"/>
                  </a:lnTo>
                  <a:lnTo>
                    <a:pt x="146694" y="367178"/>
                  </a:lnTo>
                  <a:lnTo>
                    <a:pt x="113965" y="331310"/>
                  </a:lnTo>
                  <a:lnTo>
                    <a:pt x="80456" y="282078"/>
                  </a:lnTo>
                  <a:lnTo>
                    <a:pt x="48657" y="222211"/>
                  </a:lnTo>
                  <a:close/>
                </a:path>
              </a:pathLst>
            </a:custGeom>
            <a:ln w="9525">
              <a:solidFill>
                <a:srgbClr val="000000"/>
              </a:solidFill>
              <a:prstDash val="dot"/>
            </a:ln>
          </p:spPr>
          <p:txBody>
            <a:bodyPr wrap="square" lIns="0" tIns="0" rIns="0" bIns="0" rtlCol="0"/>
            <a:lstStyle/>
            <a:p>
              <a:endParaRPr sz="1200"/>
            </a:p>
          </p:txBody>
        </p:sp>
        <p:sp>
          <p:nvSpPr>
            <p:cNvPr id="305" name="object 79">
              <a:extLst>
                <a:ext uri="{FF2B5EF4-FFF2-40B4-BE49-F238E27FC236}">
                  <a16:creationId xmlns:a16="http://schemas.microsoft.com/office/drawing/2014/main" id="{F0ADCBE5-F6C0-0743-8AC5-3830EF4C999B}"/>
                </a:ext>
              </a:extLst>
            </p:cNvPr>
            <p:cNvSpPr/>
            <p:nvPr/>
          </p:nvSpPr>
          <p:spPr>
            <a:xfrm>
              <a:off x="10506586" y="4938736"/>
              <a:ext cx="291582" cy="513688"/>
            </a:xfrm>
            <a:custGeom>
              <a:avLst/>
              <a:gdLst/>
              <a:ahLst/>
              <a:cxnLst/>
              <a:rect l="l" t="t" r="r" b="b"/>
              <a:pathLst>
                <a:path w="349250" h="466725">
                  <a:moveTo>
                    <a:pt x="167068" y="0"/>
                  </a:moveTo>
                  <a:lnTo>
                    <a:pt x="0" y="78282"/>
                  </a:lnTo>
                  <a:lnTo>
                    <a:pt x="181775" y="466204"/>
                  </a:lnTo>
                  <a:lnTo>
                    <a:pt x="348830" y="387921"/>
                  </a:lnTo>
                  <a:lnTo>
                    <a:pt x="167068" y="0"/>
                  </a:lnTo>
                  <a:close/>
                </a:path>
              </a:pathLst>
            </a:custGeom>
            <a:solidFill>
              <a:srgbClr val="F3F3F3"/>
            </a:solidFill>
          </p:spPr>
          <p:txBody>
            <a:bodyPr wrap="square" lIns="0" tIns="0" rIns="0" bIns="0" rtlCol="0"/>
            <a:lstStyle/>
            <a:p>
              <a:endParaRPr sz="1200"/>
            </a:p>
          </p:txBody>
        </p:sp>
        <p:sp>
          <p:nvSpPr>
            <p:cNvPr id="306" name="object 80">
              <a:extLst>
                <a:ext uri="{FF2B5EF4-FFF2-40B4-BE49-F238E27FC236}">
                  <a16:creationId xmlns:a16="http://schemas.microsoft.com/office/drawing/2014/main" id="{0CD93703-CFF7-A945-AB5C-DF686BA30A3A}"/>
                </a:ext>
              </a:extLst>
            </p:cNvPr>
            <p:cNvSpPr/>
            <p:nvPr/>
          </p:nvSpPr>
          <p:spPr>
            <a:xfrm>
              <a:off x="10506586" y="4938736"/>
              <a:ext cx="291582" cy="513688"/>
            </a:xfrm>
            <a:custGeom>
              <a:avLst/>
              <a:gdLst/>
              <a:ahLst/>
              <a:cxnLst/>
              <a:rect l="l" t="t" r="r" b="b"/>
              <a:pathLst>
                <a:path w="349250" h="466725">
                  <a:moveTo>
                    <a:pt x="0" y="78282"/>
                  </a:moveTo>
                  <a:lnTo>
                    <a:pt x="167068" y="0"/>
                  </a:lnTo>
                  <a:lnTo>
                    <a:pt x="348830" y="387921"/>
                  </a:lnTo>
                  <a:lnTo>
                    <a:pt x="181775" y="466204"/>
                  </a:lnTo>
                  <a:lnTo>
                    <a:pt x="0" y="78282"/>
                  </a:lnTo>
                  <a:close/>
                </a:path>
              </a:pathLst>
            </a:custGeom>
            <a:ln w="9525">
              <a:solidFill>
                <a:srgbClr val="000000"/>
              </a:solidFill>
              <a:prstDash val="dot"/>
            </a:ln>
          </p:spPr>
          <p:txBody>
            <a:bodyPr wrap="square" lIns="0" tIns="0" rIns="0" bIns="0" rtlCol="0"/>
            <a:lstStyle/>
            <a:p>
              <a:endParaRPr sz="1200"/>
            </a:p>
          </p:txBody>
        </p:sp>
        <p:sp>
          <p:nvSpPr>
            <p:cNvPr id="307" name="object 81">
              <a:extLst>
                <a:ext uri="{FF2B5EF4-FFF2-40B4-BE49-F238E27FC236}">
                  <a16:creationId xmlns:a16="http://schemas.microsoft.com/office/drawing/2014/main" id="{C6B43F48-DDDB-2B40-B20D-E4FFC853A548}"/>
                </a:ext>
              </a:extLst>
            </p:cNvPr>
            <p:cNvSpPr/>
            <p:nvPr/>
          </p:nvSpPr>
          <p:spPr>
            <a:xfrm>
              <a:off x="10639880" y="4936625"/>
              <a:ext cx="169118" cy="427025"/>
            </a:xfrm>
            <a:custGeom>
              <a:avLst/>
              <a:gdLst/>
              <a:ahLst/>
              <a:cxnLst/>
              <a:rect l="l" t="t" r="r" b="b"/>
              <a:pathLst>
                <a:path w="202565" h="387985">
                  <a:moveTo>
                    <a:pt x="10091" y="0"/>
                  </a:moveTo>
                  <a:lnTo>
                    <a:pt x="0" y="16785"/>
                  </a:lnTo>
                  <a:lnTo>
                    <a:pt x="114" y="50311"/>
                  </a:lnTo>
                  <a:lnTo>
                    <a:pt x="9704" y="97022"/>
                  </a:lnTo>
                  <a:lnTo>
                    <a:pt x="28039" y="153365"/>
                  </a:lnTo>
                  <a:lnTo>
                    <a:pt x="54389" y="215785"/>
                  </a:lnTo>
                  <a:lnTo>
                    <a:pt x="85489" y="275980"/>
                  </a:lnTo>
                  <a:lnTo>
                    <a:pt x="117053" y="326125"/>
                  </a:lnTo>
                  <a:lnTo>
                    <a:pt x="146814" y="363385"/>
                  </a:lnTo>
                  <a:lnTo>
                    <a:pt x="191866" y="387908"/>
                  </a:lnTo>
                  <a:lnTo>
                    <a:pt x="201958" y="371122"/>
                  </a:lnTo>
                  <a:lnTo>
                    <a:pt x="192254" y="290886"/>
                  </a:lnTo>
                  <a:lnTo>
                    <a:pt x="173919" y="234543"/>
                  </a:lnTo>
                  <a:lnTo>
                    <a:pt x="147569" y="172123"/>
                  </a:lnTo>
                  <a:lnTo>
                    <a:pt x="116463" y="111933"/>
                  </a:lnTo>
                  <a:lnTo>
                    <a:pt x="84899" y="61788"/>
                  </a:lnTo>
                  <a:lnTo>
                    <a:pt x="55140" y="24527"/>
                  </a:lnTo>
                  <a:lnTo>
                    <a:pt x="10091" y="0"/>
                  </a:lnTo>
                  <a:close/>
                </a:path>
              </a:pathLst>
            </a:custGeom>
            <a:solidFill>
              <a:srgbClr val="F3F3F3"/>
            </a:solidFill>
          </p:spPr>
          <p:txBody>
            <a:bodyPr wrap="square" lIns="0" tIns="0" rIns="0" bIns="0" rtlCol="0"/>
            <a:lstStyle/>
            <a:p>
              <a:endParaRPr sz="1200"/>
            </a:p>
          </p:txBody>
        </p:sp>
        <p:sp>
          <p:nvSpPr>
            <p:cNvPr id="308" name="object 82">
              <a:extLst>
                <a:ext uri="{FF2B5EF4-FFF2-40B4-BE49-F238E27FC236}">
                  <a16:creationId xmlns:a16="http://schemas.microsoft.com/office/drawing/2014/main" id="{24C297F4-D479-B042-9F53-140B6D965DA9}"/>
                </a:ext>
              </a:extLst>
            </p:cNvPr>
            <p:cNvSpPr/>
            <p:nvPr/>
          </p:nvSpPr>
          <p:spPr>
            <a:xfrm>
              <a:off x="10639880" y="4936625"/>
              <a:ext cx="169118" cy="427025"/>
            </a:xfrm>
            <a:custGeom>
              <a:avLst/>
              <a:gdLst/>
              <a:ahLst/>
              <a:cxnLst/>
              <a:rect l="l" t="t" r="r" b="b"/>
              <a:pathLst>
                <a:path w="202565" h="387985">
                  <a:moveTo>
                    <a:pt x="54389" y="215785"/>
                  </a:moveTo>
                  <a:lnTo>
                    <a:pt x="28039" y="153365"/>
                  </a:lnTo>
                  <a:lnTo>
                    <a:pt x="9704" y="97022"/>
                  </a:lnTo>
                  <a:lnTo>
                    <a:pt x="114" y="50311"/>
                  </a:lnTo>
                  <a:lnTo>
                    <a:pt x="0" y="16785"/>
                  </a:lnTo>
                  <a:lnTo>
                    <a:pt x="10091" y="0"/>
                  </a:lnTo>
                  <a:lnTo>
                    <a:pt x="55140" y="24527"/>
                  </a:lnTo>
                  <a:lnTo>
                    <a:pt x="84899" y="61788"/>
                  </a:lnTo>
                  <a:lnTo>
                    <a:pt x="116463" y="111933"/>
                  </a:lnTo>
                  <a:lnTo>
                    <a:pt x="147569" y="172123"/>
                  </a:lnTo>
                  <a:lnTo>
                    <a:pt x="173919" y="234543"/>
                  </a:lnTo>
                  <a:lnTo>
                    <a:pt x="192254" y="290886"/>
                  </a:lnTo>
                  <a:lnTo>
                    <a:pt x="201844" y="337597"/>
                  </a:lnTo>
                  <a:lnTo>
                    <a:pt x="201958" y="371122"/>
                  </a:lnTo>
                  <a:lnTo>
                    <a:pt x="191866" y="387908"/>
                  </a:lnTo>
                  <a:lnTo>
                    <a:pt x="146814" y="363385"/>
                  </a:lnTo>
                  <a:lnTo>
                    <a:pt x="117053" y="326125"/>
                  </a:lnTo>
                  <a:lnTo>
                    <a:pt x="85489" y="275980"/>
                  </a:lnTo>
                  <a:lnTo>
                    <a:pt x="54389" y="215785"/>
                  </a:lnTo>
                  <a:close/>
                </a:path>
              </a:pathLst>
            </a:custGeom>
            <a:ln w="9525">
              <a:solidFill>
                <a:srgbClr val="000000"/>
              </a:solidFill>
              <a:prstDash val="dot"/>
            </a:ln>
          </p:spPr>
          <p:txBody>
            <a:bodyPr wrap="square" lIns="0" tIns="0" rIns="0" bIns="0" rtlCol="0"/>
            <a:lstStyle/>
            <a:p>
              <a:endParaRPr sz="1200"/>
            </a:p>
          </p:txBody>
        </p:sp>
        <p:sp>
          <p:nvSpPr>
            <p:cNvPr id="309" name="object 83">
              <a:extLst>
                <a:ext uri="{FF2B5EF4-FFF2-40B4-BE49-F238E27FC236}">
                  <a16:creationId xmlns:a16="http://schemas.microsoft.com/office/drawing/2014/main" id="{09E706F3-8BB6-3141-8DAC-AE70FA1042D1}"/>
                </a:ext>
              </a:extLst>
            </p:cNvPr>
            <p:cNvSpPr/>
            <p:nvPr/>
          </p:nvSpPr>
          <p:spPr>
            <a:xfrm>
              <a:off x="10511793" y="5049525"/>
              <a:ext cx="150032" cy="399069"/>
            </a:xfrm>
            <a:custGeom>
              <a:avLst/>
              <a:gdLst/>
              <a:ahLst/>
              <a:cxnLst/>
              <a:rect l="l" t="t" r="r" b="b"/>
              <a:pathLst>
                <a:path w="179704" h="362585">
                  <a:moveTo>
                    <a:pt x="0" y="0"/>
                  </a:moveTo>
                  <a:lnTo>
                    <a:pt x="179336" y="362216"/>
                  </a:lnTo>
                </a:path>
              </a:pathLst>
            </a:custGeom>
            <a:ln w="19050">
              <a:solidFill>
                <a:srgbClr val="F3F3F3"/>
              </a:solidFill>
            </a:ln>
          </p:spPr>
          <p:txBody>
            <a:bodyPr wrap="square" lIns="0" tIns="0" rIns="0" bIns="0" rtlCol="0"/>
            <a:lstStyle/>
            <a:p>
              <a:endParaRPr sz="1200"/>
            </a:p>
          </p:txBody>
        </p:sp>
        <p:sp>
          <p:nvSpPr>
            <p:cNvPr id="310" name="object 112">
              <a:extLst>
                <a:ext uri="{FF2B5EF4-FFF2-40B4-BE49-F238E27FC236}">
                  <a16:creationId xmlns:a16="http://schemas.microsoft.com/office/drawing/2014/main" id="{CB91D778-0433-D84F-8EA8-0BBF0808F253}"/>
                </a:ext>
              </a:extLst>
            </p:cNvPr>
            <p:cNvSpPr/>
            <p:nvPr/>
          </p:nvSpPr>
          <p:spPr>
            <a:xfrm>
              <a:off x="10748217" y="4893556"/>
              <a:ext cx="202517" cy="410252"/>
            </a:xfrm>
            <a:custGeom>
              <a:avLst/>
              <a:gdLst/>
              <a:ahLst/>
              <a:cxnLst/>
              <a:rect l="l" t="t" r="r" b="b"/>
              <a:pathLst>
                <a:path w="242570" h="372744">
                  <a:moveTo>
                    <a:pt x="36839" y="0"/>
                  </a:moveTo>
                  <a:lnTo>
                    <a:pt x="13158" y="1171"/>
                  </a:lnTo>
                  <a:lnTo>
                    <a:pt x="474" y="21209"/>
                  </a:lnTo>
                  <a:lnTo>
                    <a:pt x="0" y="56687"/>
                  </a:lnTo>
                  <a:lnTo>
                    <a:pt x="10905" y="104004"/>
                  </a:lnTo>
                  <a:lnTo>
                    <a:pt x="32362" y="159559"/>
                  </a:lnTo>
                  <a:lnTo>
                    <a:pt x="63538" y="219751"/>
                  </a:lnTo>
                  <a:lnTo>
                    <a:pt x="100581" y="276522"/>
                  </a:lnTo>
                  <a:lnTo>
                    <a:pt x="138371" y="322549"/>
                  </a:lnTo>
                  <a:lnTo>
                    <a:pt x="174184" y="355339"/>
                  </a:lnTo>
                  <a:lnTo>
                    <a:pt x="205295" y="372396"/>
                  </a:lnTo>
                  <a:lnTo>
                    <a:pt x="228981" y="371224"/>
                  </a:lnTo>
                  <a:lnTo>
                    <a:pt x="241665" y="351186"/>
                  </a:lnTo>
                  <a:lnTo>
                    <a:pt x="242139" y="315708"/>
                  </a:lnTo>
                  <a:lnTo>
                    <a:pt x="231233" y="268391"/>
                  </a:lnTo>
                  <a:lnTo>
                    <a:pt x="209777" y="212836"/>
                  </a:lnTo>
                  <a:lnTo>
                    <a:pt x="178600" y="152644"/>
                  </a:lnTo>
                  <a:lnTo>
                    <a:pt x="141557" y="95873"/>
                  </a:lnTo>
                  <a:lnTo>
                    <a:pt x="103764" y="49846"/>
                  </a:lnTo>
                  <a:lnTo>
                    <a:pt x="67950" y="17056"/>
                  </a:lnTo>
                  <a:lnTo>
                    <a:pt x="36839" y="0"/>
                  </a:lnTo>
                  <a:close/>
                </a:path>
              </a:pathLst>
            </a:custGeom>
            <a:solidFill>
              <a:srgbClr val="F3F3F3"/>
            </a:solidFill>
          </p:spPr>
          <p:txBody>
            <a:bodyPr wrap="square" lIns="0" tIns="0" rIns="0" bIns="0" rtlCol="0"/>
            <a:lstStyle/>
            <a:p>
              <a:endParaRPr sz="1200"/>
            </a:p>
          </p:txBody>
        </p:sp>
        <p:sp>
          <p:nvSpPr>
            <p:cNvPr id="311" name="object 113">
              <a:extLst>
                <a:ext uri="{FF2B5EF4-FFF2-40B4-BE49-F238E27FC236}">
                  <a16:creationId xmlns:a16="http://schemas.microsoft.com/office/drawing/2014/main" id="{5A59E3B9-E02C-1548-8D73-66E0153C62E3}"/>
                </a:ext>
              </a:extLst>
            </p:cNvPr>
            <p:cNvSpPr/>
            <p:nvPr/>
          </p:nvSpPr>
          <p:spPr>
            <a:xfrm>
              <a:off x="10748217" y="4893556"/>
              <a:ext cx="202517" cy="410252"/>
            </a:xfrm>
            <a:custGeom>
              <a:avLst/>
              <a:gdLst/>
              <a:ahLst/>
              <a:cxnLst/>
              <a:rect l="l" t="t" r="r" b="b"/>
              <a:pathLst>
                <a:path w="242570" h="372744">
                  <a:moveTo>
                    <a:pt x="63538" y="219751"/>
                  </a:moveTo>
                  <a:lnTo>
                    <a:pt x="32362" y="159559"/>
                  </a:lnTo>
                  <a:lnTo>
                    <a:pt x="10905" y="104004"/>
                  </a:lnTo>
                  <a:lnTo>
                    <a:pt x="0" y="56687"/>
                  </a:lnTo>
                  <a:lnTo>
                    <a:pt x="474" y="21209"/>
                  </a:lnTo>
                  <a:lnTo>
                    <a:pt x="13158" y="1171"/>
                  </a:lnTo>
                  <a:lnTo>
                    <a:pt x="36839" y="0"/>
                  </a:lnTo>
                  <a:lnTo>
                    <a:pt x="67950" y="17056"/>
                  </a:lnTo>
                  <a:lnTo>
                    <a:pt x="103764" y="49846"/>
                  </a:lnTo>
                  <a:lnTo>
                    <a:pt x="141557" y="95873"/>
                  </a:lnTo>
                  <a:lnTo>
                    <a:pt x="178600" y="152644"/>
                  </a:lnTo>
                  <a:lnTo>
                    <a:pt x="209777" y="212836"/>
                  </a:lnTo>
                  <a:lnTo>
                    <a:pt x="231233" y="268391"/>
                  </a:lnTo>
                  <a:lnTo>
                    <a:pt x="242139" y="315708"/>
                  </a:lnTo>
                  <a:lnTo>
                    <a:pt x="241665" y="351186"/>
                  </a:lnTo>
                  <a:lnTo>
                    <a:pt x="228981" y="371224"/>
                  </a:lnTo>
                  <a:lnTo>
                    <a:pt x="205295" y="372396"/>
                  </a:lnTo>
                  <a:lnTo>
                    <a:pt x="174184" y="355339"/>
                  </a:lnTo>
                  <a:lnTo>
                    <a:pt x="138371" y="322549"/>
                  </a:lnTo>
                  <a:lnTo>
                    <a:pt x="100581" y="276522"/>
                  </a:lnTo>
                  <a:lnTo>
                    <a:pt x="63538" y="219751"/>
                  </a:lnTo>
                  <a:close/>
                </a:path>
              </a:pathLst>
            </a:custGeom>
            <a:ln w="9525">
              <a:solidFill>
                <a:srgbClr val="000000"/>
              </a:solidFill>
              <a:prstDash val="dot"/>
            </a:ln>
          </p:spPr>
          <p:txBody>
            <a:bodyPr wrap="square" lIns="0" tIns="0" rIns="0" bIns="0" rtlCol="0"/>
            <a:lstStyle/>
            <a:p>
              <a:endParaRPr sz="1200"/>
            </a:p>
          </p:txBody>
        </p:sp>
        <p:sp>
          <p:nvSpPr>
            <p:cNvPr id="312" name="object 114">
              <a:extLst>
                <a:ext uri="{FF2B5EF4-FFF2-40B4-BE49-F238E27FC236}">
                  <a16:creationId xmlns:a16="http://schemas.microsoft.com/office/drawing/2014/main" id="{35500257-0434-F447-AE6A-E917FEC233C6}"/>
                </a:ext>
              </a:extLst>
            </p:cNvPr>
            <p:cNvSpPr/>
            <p:nvPr/>
          </p:nvSpPr>
          <p:spPr>
            <a:xfrm>
              <a:off x="10758820" y="4792821"/>
              <a:ext cx="313318" cy="510194"/>
            </a:xfrm>
            <a:custGeom>
              <a:avLst/>
              <a:gdLst/>
              <a:ahLst/>
              <a:cxnLst/>
              <a:rect l="l" t="t" r="r" b="b"/>
              <a:pathLst>
                <a:path w="375284" h="463550">
                  <a:moveTo>
                    <a:pt x="159372" y="0"/>
                  </a:moveTo>
                  <a:lnTo>
                    <a:pt x="0" y="92951"/>
                  </a:lnTo>
                  <a:lnTo>
                    <a:pt x="215823" y="463003"/>
                  </a:lnTo>
                  <a:lnTo>
                    <a:pt x="375196" y="370052"/>
                  </a:lnTo>
                  <a:lnTo>
                    <a:pt x="159372" y="0"/>
                  </a:lnTo>
                  <a:close/>
                </a:path>
              </a:pathLst>
            </a:custGeom>
            <a:solidFill>
              <a:srgbClr val="F3F3F3"/>
            </a:solidFill>
          </p:spPr>
          <p:txBody>
            <a:bodyPr wrap="square" lIns="0" tIns="0" rIns="0" bIns="0" rtlCol="0"/>
            <a:lstStyle/>
            <a:p>
              <a:endParaRPr sz="1200"/>
            </a:p>
          </p:txBody>
        </p:sp>
        <p:sp>
          <p:nvSpPr>
            <p:cNvPr id="313" name="object 115">
              <a:extLst>
                <a:ext uri="{FF2B5EF4-FFF2-40B4-BE49-F238E27FC236}">
                  <a16:creationId xmlns:a16="http://schemas.microsoft.com/office/drawing/2014/main" id="{2408A8E2-005A-1D44-997A-DB5A80B642BF}"/>
                </a:ext>
              </a:extLst>
            </p:cNvPr>
            <p:cNvSpPr/>
            <p:nvPr/>
          </p:nvSpPr>
          <p:spPr>
            <a:xfrm>
              <a:off x="10758820" y="4792821"/>
              <a:ext cx="313318" cy="510194"/>
            </a:xfrm>
            <a:custGeom>
              <a:avLst/>
              <a:gdLst/>
              <a:ahLst/>
              <a:cxnLst/>
              <a:rect l="l" t="t" r="r" b="b"/>
              <a:pathLst>
                <a:path w="375284" h="463550">
                  <a:moveTo>
                    <a:pt x="0" y="92951"/>
                  </a:moveTo>
                  <a:lnTo>
                    <a:pt x="159372" y="0"/>
                  </a:lnTo>
                  <a:lnTo>
                    <a:pt x="375196" y="370052"/>
                  </a:lnTo>
                  <a:lnTo>
                    <a:pt x="215823" y="463003"/>
                  </a:lnTo>
                  <a:lnTo>
                    <a:pt x="0" y="92951"/>
                  </a:lnTo>
                  <a:close/>
                </a:path>
              </a:pathLst>
            </a:custGeom>
            <a:ln w="9525">
              <a:solidFill>
                <a:srgbClr val="000000"/>
              </a:solidFill>
              <a:prstDash val="dot"/>
            </a:ln>
          </p:spPr>
          <p:txBody>
            <a:bodyPr wrap="square" lIns="0" tIns="0" rIns="0" bIns="0" rtlCol="0"/>
            <a:lstStyle/>
            <a:p>
              <a:endParaRPr sz="1200"/>
            </a:p>
          </p:txBody>
        </p:sp>
        <p:sp>
          <p:nvSpPr>
            <p:cNvPr id="314" name="object 116">
              <a:extLst>
                <a:ext uri="{FF2B5EF4-FFF2-40B4-BE49-F238E27FC236}">
                  <a16:creationId xmlns:a16="http://schemas.microsoft.com/office/drawing/2014/main" id="{1CA14BE5-2B81-5240-8E4A-C5AD04427707}"/>
                </a:ext>
              </a:extLst>
            </p:cNvPr>
            <p:cNvSpPr/>
            <p:nvPr/>
          </p:nvSpPr>
          <p:spPr>
            <a:xfrm>
              <a:off x="10886834" y="4790458"/>
              <a:ext cx="194565" cy="407456"/>
            </a:xfrm>
            <a:custGeom>
              <a:avLst/>
              <a:gdLst/>
              <a:ahLst/>
              <a:cxnLst/>
              <a:rect l="l" t="t" r="r" b="b"/>
              <a:pathLst>
                <a:path w="233045" h="370205">
                  <a:moveTo>
                    <a:pt x="8542" y="0"/>
                  </a:moveTo>
                  <a:lnTo>
                    <a:pt x="0" y="17624"/>
                  </a:lnTo>
                  <a:lnTo>
                    <a:pt x="3120" y="51007"/>
                  </a:lnTo>
                  <a:lnTo>
                    <a:pt x="16859" y="96672"/>
                  </a:lnTo>
                  <a:lnTo>
                    <a:pt x="40173" y="151143"/>
                  </a:lnTo>
                  <a:lnTo>
                    <a:pt x="72016" y="210947"/>
                  </a:lnTo>
                  <a:lnTo>
                    <a:pt x="108392" y="268106"/>
                  </a:lnTo>
                  <a:lnTo>
                    <a:pt x="144325" y="315217"/>
                  </a:lnTo>
                  <a:lnTo>
                    <a:pt x="177307" y="349659"/>
                  </a:lnTo>
                  <a:lnTo>
                    <a:pt x="224378" y="370052"/>
                  </a:lnTo>
                  <a:lnTo>
                    <a:pt x="232921" y="352427"/>
                  </a:lnTo>
                  <a:lnTo>
                    <a:pt x="216061" y="273380"/>
                  </a:lnTo>
                  <a:lnTo>
                    <a:pt x="192747" y="218908"/>
                  </a:lnTo>
                  <a:lnTo>
                    <a:pt x="160904" y="159105"/>
                  </a:lnTo>
                  <a:lnTo>
                    <a:pt x="124528" y="101945"/>
                  </a:lnTo>
                  <a:lnTo>
                    <a:pt x="88595" y="54834"/>
                  </a:lnTo>
                  <a:lnTo>
                    <a:pt x="55613" y="20392"/>
                  </a:lnTo>
                  <a:lnTo>
                    <a:pt x="8542" y="0"/>
                  </a:lnTo>
                  <a:close/>
                </a:path>
              </a:pathLst>
            </a:custGeom>
            <a:solidFill>
              <a:srgbClr val="F3F3F3"/>
            </a:solidFill>
          </p:spPr>
          <p:txBody>
            <a:bodyPr wrap="square" lIns="0" tIns="0" rIns="0" bIns="0" rtlCol="0"/>
            <a:lstStyle/>
            <a:p>
              <a:endParaRPr sz="1200"/>
            </a:p>
          </p:txBody>
        </p:sp>
        <p:sp>
          <p:nvSpPr>
            <p:cNvPr id="315" name="object 117">
              <a:extLst>
                <a:ext uri="{FF2B5EF4-FFF2-40B4-BE49-F238E27FC236}">
                  <a16:creationId xmlns:a16="http://schemas.microsoft.com/office/drawing/2014/main" id="{24B356D7-D53D-2E44-A701-9FFC596A5DDB}"/>
                </a:ext>
              </a:extLst>
            </p:cNvPr>
            <p:cNvSpPr/>
            <p:nvPr/>
          </p:nvSpPr>
          <p:spPr>
            <a:xfrm>
              <a:off x="10886824" y="4790458"/>
              <a:ext cx="194565" cy="407456"/>
            </a:xfrm>
            <a:custGeom>
              <a:avLst/>
              <a:gdLst/>
              <a:ahLst/>
              <a:cxnLst/>
              <a:rect l="l" t="t" r="r" b="b"/>
              <a:pathLst>
                <a:path w="233045" h="370205">
                  <a:moveTo>
                    <a:pt x="72016" y="210947"/>
                  </a:moveTo>
                  <a:lnTo>
                    <a:pt x="40173" y="151143"/>
                  </a:lnTo>
                  <a:lnTo>
                    <a:pt x="16859" y="96672"/>
                  </a:lnTo>
                  <a:lnTo>
                    <a:pt x="3120" y="51007"/>
                  </a:lnTo>
                  <a:lnTo>
                    <a:pt x="0" y="17624"/>
                  </a:lnTo>
                  <a:lnTo>
                    <a:pt x="8542" y="0"/>
                  </a:lnTo>
                  <a:lnTo>
                    <a:pt x="55613" y="20392"/>
                  </a:lnTo>
                  <a:lnTo>
                    <a:pt x="88595" y="54834"/>
                  </a:lnTo>
                  <a:lnTo>
                    <a:pt x="124528" y="101945"/>
                  </a:lnTo>
                  <a:lnTo>
                    <a:pt x="160904" y="159105"/>
                  </a:lnTo>
                  <a:lnTo>
                    <a:pt x="192747" y="218908"/>
                  </a:lnTo>
                  <a:lnTo>
                    <a:pt x="216061" y="273380"/>
                  </a:lnTo>
                  <a:lnTo>
                    <a:pt x="229800" y="319045"/>
                  </a:lnTo>
                  <a:lnTo>
                    <a:pt x="232921" y="352427"/>
                  </a:lnTo>
                  <a:lnTo>
                    <a:pt x="224378" y="370052"/>
                  </a:lnTo>
                  <a:lnTo>
                    <a:pt x="177307" y="349659"/>
                  </a:lnTo>
                  <a:lnTo>
                    <a:pt x="144325" y="315217"/>
                  </a:lnTo>
                  <a:lnTo>
                    <a:pt x="108392" y="268106"/>
                  </a:lnTo>
                  <a:lnTo>
                    <a:pt x="72016" y="210947"/>
                  </a:lnTo>
                  <a:close/>
                </a:path>
              </a:pathLst>
            </a:custGeom>
            <a:ln w="9525">
              <a:solidFill>
                <a:srgbClr val="000000"/>
              </a:solidFill>
              <a:prstDash val="dot"/>
            </a:ln>
          </p:spPr>
          <p:txBody>
            <a:bodyPr wrap="square" lIns="0" tIns="0" rIns="0" bIns="0" rtlCol="0"/>
            <a:lstStyle/>
            <a:p>
              <a:endParaRPr sz="1200"/>
            </a:p>
          </p:txBody>
        </p:sp>
        <p:sp>
          <p:nvSpPr>
            <p:cNvPr id="316" name="object 118">
              <a:extLst>
                <a:ext uri="{FF2B5EF4-FFF2-40B4-BE49-F238E27FC236}">
                  <a16:creationId xmlns:a16="http://schemas.microsoft.com/office/drawing/2014/main" id="{1202E364-B5E0-6D48-AC3F-A49884B62EC0}"/>
                </a:ext>
              </a:extLst>
            </p:cNvPr>
            <p:cNvSpPr/>
            <p:nvPr/>
          </p:nvSpPr>
          <p:spPr>
            <a:xfrm>
              <a:off x="10765681" y="4919055"/>
              <a:ext cx="176539" cy="379500"/>
            </a:xfrm>
            <a:custGeom>
              <a:avLst/>
              <a:gdLst/>
              <a:ahLst/>
              <a:cxnLst/>
              <a:rect l="l" t="t" r="r" b="b"/>
              <a:pathLst>
                <a:path w="211454" h="344805">
                  <a:moveTo>
                    <a:pt x="0" y="0"/>
                  </a:moveTo>
                  <a:lnTo>
                    <a:pt x="211099" y="344678"/>
                  </a:lnTo>
                </a:path>
              </a:pathLst>
            </a:custGeom>
            <a:ln w="19050">
              <a:solidFill>
                <a:srgbClr val="F3F3F3"/>
              </a:solidFill>
            </a:ln>
          </p:spPr>
          <p:txBody>
            <a:bodyPr wrap="square" lIns="0" tIns="0" rIns="0" bIns="0" rtlCol="0"/>
            <a:lstStyle/>
            <a:p>
              <a:endParaRPr sz="1200"/>
            </a:p>
          </p:txBody>
        </p:sp>
      </p:grpSp>
      <p:grpSp>
        <p:nvGrpSpPr>
          <p:cNvPr id="18" name="Groupe 17">
            <a:extLst>
              <a:ext uri="{FF2B5EF4-FFF2-40B4-BE49-F238E27FC236}">
                <a16:creationId xmlns:a16="http://schemas.microsoft.com/office/drawing/2014/main" id="{0FF779D4-35D2-8C45-A897-00BCE1F81C5A}"/>
              </a:ext>
            </a:extLst>
          </p:cNvPr>
          <p:cNvGrpSpPr/>
          <p:nvPr/>
        </p:nvGrpSpPr>
        <p:grpSpPr>
          <a:xfrm>
            <a:off x="4970262" y="1091600"/>
            <a:ext cx="6807253" cy="5209614"/>
            <a:chOff x="4970262" y="1091600"/>
            <a:chExt cx="6807253" cy="5209614"/>
          </a:xfrm>
        </p:grpSpPr>
        <p:grpSp>
          <p:nvGrpSpPr>
            <p:cNvPr id="65" name="object 2">
              <a:extLst>
                <a:ext uri="{FF2B5EF4-FFF2-40B4-BE49-F238E27FC236}">
                  <a16:creationId xmlns:a16="http://schemas.microsoft.com/office/drawing/2014/main" id="{5B8BB96D-A3B3-B349-B43A-845F51135EFB}"/>
                </a:ext>
              </a:extLst>
            </p:cNvPr>
            <p:cNvGrpSpPr/>
            <p:nvPr/>
          </p:nvGrpSpPr>
          <p:grpSpPr>
            <a:xfrm>
              <a:off x="6307660" y="4300899"/>
              <a:ext cx="63618" cy="501872"/>
              <a:chOff x="1958848" y="4165856"/>
              <a:chExt cx="76200" cy="455990"/>
            </a:xfrm>
          </p:grpSpPr>
          <p:sp>
            <p:nvSpPr>
              <p:cNvPr id="246" name="object 3">
                <a:extLst>
                  <a:ext uri="{FF2B5EF4-FFF2-40B4-BE49-F238E27FC236}">
                    <a16:creationId xmlns:a16="http://schemas.microsoft.com/office/drawing/2014/main" id="{387595E3-8337-8A44-B230-8133407884A1}"/>
                  </a:ext>
                </a:extLst>
              </p:cNvPr>
              <p:cNvSpPr/>
              <p:nvPr/>
            </p:nvSpPr>
            <p:spPr>
              <a:xfrm>
                <a:off x="1996731" y="4229340"/>
                <a:ext cx="0" cy="392506"/>
              </a:xfrm>
              <a:custGeom>
                <a:avLst/>
                <a:gdLst/>
                <a:ahLst/>
                <a:cxnLst/>
                <a:rect l="l" t="t" r="r" b="b"/>
                <a:pathLst>
                  <a:path w="5080" h="295910">
                    <a:moveTo>
                      <a:pt x="4940" y="295313"/>
                    </a:moveTo>
                    <a:lnTo>
                      <a:pt x="0" y="0"/>
                    </a:lnTo>
                  </a:path>
                </a:pathLst>
              </a:custGeom>
              <a:ln w="19049">
                <a:solidFill>
                  <a:srgbClr val="585858"/>
                </a:solidFill>
              </a:ln>
            </p:spPr>
            <p:txBody>
              <a:bodyPr wrap="square" lIns="0" tIns="0" rIns="0" bIns="0" rtlCol="0"/>
              <a:lstStyle/>
              <a:p>
                <a:endParaRPr sz="1200"/>
              </a:p>
            </p:txBody>
          </p:sp>
          <p:sp>
            <p:nvSpPr>
              <p:cNvPr id="247" name="object 4">
                <a:extLst>
                  <a:ext uri="{FF2B5EF4-FFF2-40B4-BE49-F238E27FC236}">
                    <a16:creationId xmlns:a16="http://schemas.microsoft.com/office/drawing/2014/main" id="{94349752-53B0-6548-93D3-E4FD8419F221}"/>
                  </a:ext>
                </a:extLst>
              </p:cNvPr>
              <p:cNvSpPr/>
              <p:nvPr/>
            </p:nvSpPr>
            <p:spPr>
              <a:xfrm>
                <a:off x="1958848" y="4165856"/>
                <a:ext cx="76200" cy="76835"/>
              </a:xfrm>
              <a:custGeom>
                <a:avLst/>
                <a:gdLst/>
                <a:ahLst/>
                <a:cxnLst/>
                <a:rect l="l" t="t" r="r" b="b"/>
                <a:pathLst>
                  <a:path w="76200" h="76835">
                    <a:moveTo>
                      <a:pt x="36830" y="0"/>
                    </a:moveTo>
                    <a:lnTo>
                      <a:pt x="0" y="76822"/>
                    </a:lnTo>
                    <a:lnTo>
                      <a:pt x="76187" y="75552"/>
                    </a:lnTo>
                    <a:lnTo>
                      <a:pt x="36830" y="0"/>
                    </a:lnTo>
                    <a:close/>
                  </a:path>
                </a:pathLst>
              </a:custGeom>
              <a:solidFill>
                <a:srgbClr val="585858"/>
              </a:solidFill>
            </p:spPr>
            <p:txBody>
              <a:bodyPr wrap="square" lIns="0" tIns="0" rIns="0" bIns="0" rtlCol="0"/>
              <a:lstStyle/>
              <a:p>
                <a:endParaRPr sz="1200"/>
              </a:p>
            </p:txBody>
          </p:sp>
        </p:grpSp>
        <p:grpSp>
          <p:nvGrpSpPr>
            <p:cNvPr id="66" name="object 5">
              <a:extLst>
                <a:ext uri="{FF2B5EF4-FFF2-40B4-BE49-F238E27FC236}">
                  <a16:creationId xmlns:a16="http://schemas.microsoft.com/office/drawing/2014/main" id="{E8456238-A6A2-1F4F-BAA4-C33FC49E4D16}"/>
                </a:ext>
              </a:extLst>
            </p:cNvPr>
            <p:cNvGrpSpPr/>
            <p:nvPr/>
          </p:nvGrpSpPr>
          <p:grpSpPr>
            <a:xfrm>
              <a:off x="5180859" y="1432046"/>
              <a:ext cx="436843" cy="620619"/>
              <a:chOff x="610296" y="1120165"/>
              <a:chExt cx="523240" cy="563880"/>
            </a:xfrm>
          </p:grpSpPr>
          <p:sp>
            <p:nvSpPr>
              <p:cNvPr id="242" name="object 6">
                <a:extLst>
                  <a:ext uri="{FF2B5EF4-FFF2-40B4-BE49-F238E27FC236}">
                    <a16:creationId xmlns:a16="http://schemas.microsoft.com/office/drawing/2014/main" id="{BE442CB1-FE62-1144-BB5C-D4B7CC0CDB11}"/>
                  </a:ext>
                </a:extLst>
              </p:cNvPr>
              <p:cNvSpPr/>
              <p:nvPr/>
            </p:nvSpPr>
            <p:spPr>
              <a:xfrm>
                <a:off x="896115" y="1412748"/>
                <a:ext cx="108203" cy="111251"/>
              </a:xfrm>
              <a:prstGeom prst="rect">
                <a:avLst/>
              </a:prstGeom>
              <a:blipFill>
                <a:blip r:embed="rId3" cstate="print"/>
                <a:stretch>
                  <a:fillRect/>
                </a:stretch>
              </a:blipFill>
            </p:spPr>
            <p:txBody>
              <a:bodyPr wrap="square" lIns="0" tIns="0" rIns="0" bIns="0" rtlCol="0"/>
              <a:lstStyle/>
              <a:p>
                <a:endParaRPr sz="1200"/>
              </a:p>
            </p:txBody>
          </p:sp>
          <p:sp>
            <p:nvSpPr>
              <p:cNvPr id="243" name="object 7">
                <a:extLst>
                  <a:ext uri="{FF2B5EF4-FFF2-40B4-BE49-F238E27FC236}">
                    <a16:creationId xmlns:a16="http://schemas.microsoft.com/office/drawing/2014/main" id="{2A395F49-7514-4C4F-AFDE-169BB5C83528}"/>
                  </a:ext>
                </a:extLst>
              </p:cNvPr>
              <p:cNvSpPr/>
              <p:nvPr/>
            </p:nvSpPr>
            <p:spPr>
              <a:xfrm>
                <a:off x="736131" y="1187196"/>
                <a:ext cx="271780" cy="230504"/>
              </a:xfrm>
              <a:custGeom>
                <a:avLst/>
                <a:gdLst/>
                <a:ahLst/>
                <a:cxnLst/>
                <a:rect l="l" t="t" r="r" b="b"/>
                <a:pathLst>
                  <a:path w="271780" h="230505">
                    <a:moveTo>
                      <a:pt x="257987" y="0"/>
                    </a:moveTo>
                    <a:lnTo>
                      <a:pt x="236697" y="27157"/>
                    </a:lnTo>
                    <a:lnTo>
                      <a:pt x="207918" y="47813"/>
                    </a:lnTo>
                    <a:lnTo>
                      <a:pt x="173566" y="60952"/>
                    </a:lnTo>
                    <a:lnTo>
                      <a:pt x="135559" y="65557"/>
                    </a:lnTo>
                    <a:lnTo>
                      <a:pt x="0" y="65557"/>
                    </a:lnTo>
                    <a:lnTo>
                      <a:pt x="0" y="115023"/>
                    </a:lnTo>
                    <a:lnTo>
                      <a:pt x="25925" y="182689"/>
                    </a:lnTo>
                    <a:lnTo>
                      <a:pt x="88722" y="222999"/>
                    </a:lnTo>
                    <a:lnTo>
                      <a:pt x="135597" y="230124"/>
                    </a:lnTo>
                    <a:lnTo>
                      <a:pt x="147735" y="229680"/>
                    </a:lnTo>
                    <a:lnTo>
                      <a:pt x="212715" y="209800"/>
                    </a:lnTo>
                    <a:lnTo>
                      <a:pt x="262794" y="153969"/>
                    </a:lnTo>
                    <a:lnTo>
                      <a:pt x="271195" y="115023"/>
                    </a:lnTo>
                    <a:lnTo>
                      <a:pt x="271195" y="49136"/>
                    </a:lnTo>
                    <a:lnTo>
                      <a:pt x="270367" y="36418"/>
                    </a:lnTo>
                    <a:lnTo>
                      <a:pt x="267887" y="23910"/>
                    </a:lnTo>
                    <a:lnTo>
                      <a:pt x="263759" y="11731"/>
                    </a:lnTo>
                    <a:lnTo>
                      <a:pt x="257987" y="0"/>
                    </a:lnTo>
                    <a:close/>
                  </a:path>
                </a:pathLst>
              </a:custGeom>
              <a:solidFill>
                <a:srgbClr val="2E2770"/>
              </a:solidFill>
            </p:spPr>
            <p:txBody>
              <a:bodyPr wrap="square" lIns="0" tIns="0" rIns="0" bIns="0" rtlCol="0"/>
              <a:lstStyle/>
              <a:p>
                <a:endParaRPr sz="1200"/>
              </a:p>
            </p:txBody>
          </p:sp>
          <p:sp>
            <p:nvSpPr>
              <p:cNvPr id="244" name="object 8">
                <a:extLst>
                  <a:ext uri="{FF2B5EF4-FFF2-40B4-BE49-F238E27FC236}">
                    <a16:creationId xmlns:a16="http://schemas.microsoft.com/office/drawing/2014/main" id="{DD47C830-39DE-F143-8330-A7E2FD9CE410}"/>
                  </a:ext>
                </a:extLst>
              </p:cNvPr>
              <p:cNvSpPr/>
              <p:nvPr/>
            </p:nvSpPr>
            <p:spPr>
              <a:xfrm>
                <a:off x="737645" y="1120165"/>
                <a:ext cx="228574" cy="99034"/>
              </a:xfrm>
              <a:prstGeom prst="rect">
                <a:avLst/>
              </a:prstGeom>
              <a:blipFill>
                <a:blip r:embed="rId4" cstate="print"/>
                <a:stretch>
                  <a:fillRect/>
                </a:stretch>
              </a:blipFill>
            </p:spPr>
            <p:txBody>
              <a:bodyPr wrap="square" lIns="0" tIns="0" rIns="0" bIns="0" rtlCol="0"/>
              <a:lstStyle/>
              <a:p>
                <a:endParaRPr sz="1200"/>
              </a:p>
            </p:txBody>
          </p:sp>
          <p:sp>
            <p:nvSpPr>
              <p:cNvPr id="245" name="object 9">
                <a:extLst>
                  <a:ext uri="{FF2B5EF4-FFF2-40B4-BE49-F238E27FC236}">
                    <a16:creationId xmlns:a16="http://schemas.microsoft.com/office/drawing/2014/main" id="{29889F51-1A56-2844-97B8-40C4858ED2E5}"/>
                  </a:ext>
                </a:extLst>
              </p:cNvPr>
              <p:cNvSpPr/>
              <p:nvPr/>
            </p:nvSpPr>
            <p:spPr>
              <a:xfrm>
                <a:off x="610285" y="1412747"/>
                <a:ext cx="523240" cy="271780"/>
              </a:xfrm>
              <a:custGeom>
                <a:avLst/>
                <a:gdLst/>
                <a:ahLst/>
                <a:cxnLst/>
                <a:rect l="l" t="t" r="r" b="b"/>
                <a:pathLst>
                  <a:path w="523240" h="271780">
                    <a:moveTo>
                      <a:pt x="237045" y="85598"/>
                    </a:moveTo>
                    <a:lnTo>
                      <a:pt x="189052" y="24663"/>
                    </a:lnTo>
                    <a:lnTo>
                      <a:pt x="177050" y="19672"/>
                    </a:lnTo>
                    <a:lnTo>
                      <a:pt x="165582" y="13868"/>
                    </a:lnTo>
                    <a:lnTo>
                      <a:pt x="154711" y="7302"/>
                    </a:lnTo>
                    <a:lnTo>
                      <a:pt x="144475" y="0"/>
                    </a:lnTo>
                    <a:lnTo>
                      <a:pt x="128841" y="12827"/>
                    </a:lnTo>
                    <a:lnTo>
                      <a:pt x="206552" y="111252"/>
                    </a:lnTo>
                    <a:lnTo>
                      <a:pt x="237045" y="85598"/>
                    </a:lnTo>
                    <a:close/>
                  </a:path>
                  <a:path w="523240" h="271780">
                    <a:moveTo>
                      <a:pt x="241592" y="127342"/>
                    </a:moveTo>
                    <a:lnTo>
                      <a:pt x="216433" y="148463"/>
                    </a:lnTo>
                    <a:lnTo>
                      <a:pt x="212877" y="151853"/>
                    </a:lnTo>
                    <a:lnTo>
                      <a:pt x="208076" y="153517"/>
                    </a:lnTo>
                    <a:lnTo>
                      <a:pt x="197180" y="153517"/>
                    </a:lnTo>
                    <a:lnTo>
                      <a:pt x="191008" y="151066"/>
                    </a:lnTo>
                    <a:lnTo>
                      <a:pt x="186690" y="146177"/>
                    </a:lnTo>
                    <a:lnTo>
                      <a:pt x="95059" y="28956"/>
                    </a:lnTo>
                    <a:lnTo>
                      <a:pt x="43078" y="41821"/>
                    </a:lnTo>
                    <a:lnTo>
                      <a:pt x="22212" y="51828"/>
                    </a:lnTo>
                    <a:lnTo>
                      <a:pt x="7416" y="67132"/>
                    </a:lnTo>
                    <a:lnTo>
                      <a:pt x="0" y="85725"/>
                    </a:lnTo>
                    <a:lnTo>
                      <a:pt x="1270" y="105587"/>
                    </a:lnTo>
                    <a:lnTo>
                      <a:pt x="35331" y="258025"/>
                    </a:lnTo>
                    <a:lnTo>
                      <a:pt x="37388" y="265595"/>
                    </a:lnTo>
                    <a:lnTo>
                      <a:pt x="45237" y="271068"/>
                    </a:lnTo>
                    <a:lnTo>
                      <a:pt x="54317" y="271246"/>
                    </a:lnTo>
                    <a:lnTo>
                      <a:pt x="54622" y="271272"/>
                    </a:lnTo>
                    <a:lnTo>
                      <a:pt x="55448" y="271272"/>
                    </a:lnTo>
                    <a:lnTo>
                      <a:pt x="56172" y="271068"/>
                    </a:lnTo>
                    <a:lnTo>
                      <a:pt x="56680" y="270891"/>
                    </a:lnTo>
                    <a:lnTo>
                      <a:pt x="56984" y="271246"/>
                    </a:lnTo>
                    <a:lnTo>
                      <a:pt x="241592" y="271246"/>
                    </a:lnTo>
                    <a:lnTo>
                      <a:pt x="241592" y="270891"/>
                    </a:lnTo>
                    <a:lnTo>
                      <a:pt x="241592" y="153517"/>
                    </a:lnTo>
                    <a:lnTo>
                      <a:pt x="241592" y="127342"/>
                    </a:lnTo>
                    <a:close/>
                  </a:path>
                  <a:path w="523240" h="271780">
                    <a:moveTo>
                      <a:pt x="276644" y="38100"/>
                    </a:moveTo>
                    <a:lnTo>
                      <a:pt x="265722" y="38773"/>
                    </a:lnTo>
                    <a:lnTo>
                      <a:pt x="255625" y="38773"/>
                    </a:lnTo>
                    <a:lnTo>
                      <a:pt x="244703" y="38100"/>
                    </a:lnTo>
                    <a:lnTo>
                      <a:pt x="260743" y="57912"/>
                    </a:lnTo>
                    <a:lnTo>
                      <a:pt x="276644" y="38100"/>
                    </a:lnTo>
                    <a:close/>
                  </a:path>
                  <a:path w="523240" h="271780">
                    <a:moveTo>
                      <a:pt x="522859" y="86131"/>
                    </a:moveTo>
                    <a:lnTo>
                      <a:pt x="515480" y="67208"/>
                    </a:lnTo>
                    <a:lnTo>
                      <a:pt x="500545" y="51701"/>
                    </a:lnTo>
                    <a:lnTo>
                      <a:pt x="479221" y="41478"/>
                    </a:lnTo>
                    <a:lnTo>
                      <a:pt x="436105" y="30924"/>
                    </a:lnTo>
                    <a:lnTo>
                      <a:pt x="436105" y="186486"/>
                    </a:lnTo>
                    <a:lnTo>
                      <a:pt x="431279" y="197840"/>
                    </a:lnTo>
                    <a:lnTo>
                      <a:pt x="416814" y="202996"/>
                    </a:lnTo>
                    <a:lnTo>
                      <a:pt x="378079" y="202996"/>
                    </a:lnTo>
                    <a:lnTo>
                      <a:pt x="363664" y="197840"/>
                    </a:lnTo>
                    <a:lnTo>
                      <a:pt x="358851" y="186486"/>
                    </a:lnTo>
                    <a:lnTo>
                      <a:pt x="363664" y="175145"/>
                    </a:lnTo>
                    <a:lnTo>
                      <a:pt x="378079" y="169976"/>
                    </a:lnTo>
                    <a:lnTo>
                      <a:pt x="416814" y="169976"/>
                    </a:lnTo>
                    <a:lnTo>
                      <a:pt x="431279" y="175145"/>
                    </a:lnTo>
                    <a:lnTo>
                      <a:pt x="436105" y="186486"/>
                    </a:lnTo>
                    <a:lnTo>
                      <a:pt x="436105" y="30924"/>
                    </a:lnTo>
                    <a:lnTo>
                      <a:pt x="428104" y="28956"/>
                    </a:lnTo>
                    <a:lnTo>
                      <a:pt x="336257" y="146189"/>
                    </a:lnTo>
                    <a:lnTo>
                      <a:pt x="331889" y="151168"/>
                    </a:lnTo>
                    <a:lnTo>
                      <a:pt x="325755" y="153479"/>
                    </a:lnTo>
                    <a:lnTo>
                      <a:pt x="314769" y="153479"/>
                    </a:lnTo>
                    <a:lnTo>
                      <a:pt x="309867" y="151726"/>
                    </a:lnTo>
                    <a:lnTo>
                      <a:pt x="306463" y="148475"/>
                    </a:lnTo>
                    <a:lnTo>
                      <a:pt x="281279" y="127355"/>
                    </a:lnTo>
                    <a:lnTo>
                      <a:pt x="281279" y="271272"/>
                    </a:lnTo>
                    <a:lnTo>
                      <a:pt x="477583" y="271272"/>
                    </a:lnTo>
                    <a:lnTo>
                      <a:pt x="485533" y="265722"/>
                    </a:lnTo>
                    <a:lnTo>
                      <a:pt x="487387" y="258051"/>
                    </a:lnTo>
                    <a:lnTo>
                      <a:pt x="499783" y="202996"/>
                    </a:lnTo>
                    <a:lnTo>
                      <a:pt x="507212" y="169976"/>
                    </a:lnTo>
                    <a:lnTo>
                      <a:pt x="510933" y="153479"/>
                    </a:lnTo>
                    <a:lnTo>
                      <a:pt x="521500" y="106565"/>
                    </a:lnTo>
                    <a:lnTo>
                      <a:pt x="522859" y="86131"/>
                    </a:lnTo>
                    <a:close/>
                  </a:path>
                </a:pathLst>
              </a:custGeom>
              <a:solidFill>
                <a:srgbClr val="2E2770"/>
              </a:solidFill>
            </p:spPr>
            <p:txBody>
              <a:bodyPr wrap="square" lIns="0" tIns="0" rIns="0" bIns="0" rtlCol="0"/>
              <a:lstStyle/>
              <a:p>
                <a:endParaRPr sz="1200"/>
              </a:p>
            </p:txBody>
          </p:sp>
        </p:grpSp>
        <p:grpSp>
          <p:nvGrpSpPr>
            <p:cNvPr id="67" name="object 10">
              <a:extLst>
                <a:ext uri="{FF2B5EF4-FFF2-40B4-BE49-F238E27FC236}">
                  <a16:creationId xmlns:a16="http://schemas.microsoft.com/office/drawing/2014/main" id="{658C11AD-F6DE-FF48-AC36-29BDDBDF54BC}"/>
                </a:ext>
              </a:extLst>
            </p:cNvPr>
            <p:cNvGrpSpPr/>
            <p:nvPr/>
          </p:nvGrpSpPr>
          <p:grpSpPr>
            <a:xfrm>
              <a:off x="5181771" y="3588894"/>
              <a:ext cx="436843" cy="620872"/>
              <a:chOff x="610285" y="3518939"/>
              <a:chExt cx="523240" cy="564110"/>
            </a:xfrm>
          </p:grpSpPr>
          <p:sp>
            <p:nvSpPr>
              <p:cNvPr id="238" name="object 11">
                <a:extLst>
                  <a:ext uri="{FF2B5EF4-FFF2-40B4-BE49-F238E27FC236}">
                    <a16:creationId xmlns:a16="http://schemas.microsoft.com/office/drawing/2014/main" id="{C821DC6D-3AD5-4140-8EAB-A6703DD727ED}"/>
                  </a:ext>
                </a:extLst>
              </p:cNvPr>
              <p:cNvSpPr/>
              <p:nvPr/>
            </p:nvSpPr>
            <p:spPr>
              <a:xfrm>
                <a:off x="896115" y="3810000"/>
                <a:ext cx="108203" cy="112775"/>
              </a:xfrm>
              <a:prstGeom prst="rect">
                <a:avLst/>
              </a:prstGeom>
              <a:blipFill>
                <a:blip r:embed="rId5" cstate="print">
                  <a:duotone>
                    <a:prstClr val="black"/>
                    <a:schemeClr val="accent1">
                      <a:tint val="45000"/>
                      <a:satMod val="400000"/>
                    </a:schemeClr>
                  </a:duotone>
                </a:blip>
                <a:stretch>
                  <a:fillRect/>
                </a:stretch>
              </a:blipFill>
            </p:spPr>
            <p:txBody>
              <a:bodyPr wrap="square" lIns="0" tIns="0" rIns="0" bIns="0" rtlCol="0"/>
              <a:lstStyle/>
              <a:p>
                <a:endParaRPr sz="1200"/>
              </a:p>
            </p:txBody>
          </p:sp>
          <p:sp>
            <p:nvSpPr>
              <p:cNvPr id="239" name="object 12">
                <a:extLst>
                  <a:ext uri="{FF2B5EF4-FFF2-40B4-BE49-F238E27FC236}">
                    <a16:creationId xmlns:a16="http://schemas.microsoft.com/office/drawing/2014/main" id="{3050B123-7C84-6B45-9607-361E0F3A1FE6}"/>
                  </a:ext>
                </a:extLst>
              </p:cNvPr>
              <p:cNvSpPr/>
              <p:nvPr/>
            </p:nvSpPr>
            <p:spPr>
              <a:xfrm>
                <a:off x="736131" y="3584448"/>
                <a:ext cx="271780" cy="231775"/>
              </a:xfrm>
              <a:custGeom>
                <a:avLst/>
                <a:gdLst/>
                <a:ahLst/>
                <a:cxnLst/>
                <a:rect l="l" t="t" r="r" b="b"/>
                <a:pathLst>
                  <a:path w="271780" h="231775">
                    <a:moveTo>
                      <a:pt x="257987" y="0"/>
                    </a:moveTo>
                    <a:lnTo>
                      <a:pt x="236697" y="27339"/>
                    </a:lnTo>
                    <a:lnTo>
                      <a:pt x="207918" y="48136"/>
                    </a:lnTo>
                    <a:lnTo>
                      <a:pt x="173566" y="61364"/>
                    </a:lnTo>
                    <a:lnTo>
                      <a:pt x="135559" y="66001"/>
                    </a:lnTo>
                    <a:lnTo>
                      <a:pt x="0" y="66001"/>
                    </a:lnTo>
                    <a:lnTo>
                      <a:pt x="0" y="115785"/>
                    </a:lnTo>
                    <a:lnTo>
                      <a:pt x="25925" y="183899"/>
                    </a:lnTo>
                    <a:lnTo>
                      <a:pt x="88722" y="224485"/>
                    </a:lnTo>
                    <a:lnTo>
                      <a:pt x="135597" y="231647"/>
                    </a:lnTo>
                    <a:lnTo>
                      <a:pt x="147735" y="231202"/>
                    </a:lnTo>
                    <a:lnTo>
                      <a:pt x="212715" y="211192"/>
                    </a:lnTo>
                    <a:lnTo>
                      <a:pt x="262794" y="154989"/>
                    </a:lnTo>
                    <a:lnTo>
                      <a:pt x="271195" y="115785"/>
                    </a:lnTo>
                    <a:lnTo>
                      <a:pt x="271195" y="49466"/>
                    </a:lnTo>
                    <a:lnTo>
                      <a:pt x="270367" y="36663"/>
                    </a:lnTo>
                    <a:lnTo>
                      <a:pt x="267887" y="24071"/>
                    </a:lnTo>
                    <a:lnTo>
                      <a:pt x="263759" y="11810"/>
                    </a:lnTo>
                    <a:lnTo>
                      <a:pt x="257987" y="0"/>
                    </a:lnTo>
                    <a:close/>
                  </a:path>
                </a:pathLst>
              </a:custGeom>
              <a:solidFill>
                <a:schemeClr val="bg2"/>
              </a:solidFill>
            </p:spPr>
            <p:txBody>
              <a:bodyPr wrap="square" lIns="0" tIns="0" rIns="0" bIns="0" rtlCol="0"/>
              <a:lstStyle/>
              <a:p>
                <a:endParaRPr sz="1200"/>
              </a:p>
            </p:txBody>
          </p:sp>
          <p:sp>
            <p:nvSpPr>
              <p:cNvPr id="240" name="object 13">
                <a:extLst>
                  <a:ext uri="{FF2B5EF4-FFF2-40B4-BE49-F238E27FC236}">
                    <a16:creationId xmlns:a16="http://schemas.microsoft.com/office/drawing/2014/main" id="{A124E458-3394-9242-AF1B-74899D01C869}"/>
                  </a:ext>
                </a:extLst>
              </p:cNvPr>
              <p:cNvSpPr/>
              <p:nvPr/>
            </p:nvSpPr>
            <p:spPr>
              <a:xfrm>
                <a:off x="737644" y="3518939"/>
                <a:ext cx="228574" cy="99034"/>
              </a:xfrm>
              <a:prstGeom prst="rect">
                <a:avLst/>
              </a:prstGeom>
              <a:blipFill>
                <a:blip r:embed="rId6" cstate="print">
                  <a:duotone>
                    <a:prstClr val="black"/>
                    <a:schemeClr val="accent1">
                      <a:tint val="45000"/>
                      <a:satMod val="400000"/>
                    </a:schemeClr>
                  </a:duotone>
                </a:blip>
                <a:stretch>
                  <a:fillRect/>
                </a:stretch>
              </a:blipFill>
            </p:spPr>
            <p:txBody>
              <a:bodyPr wrap="square" lIns="0" tIns="0" rIns="0" bIns="0" rtlCol="0"/>
              <a:lstStyle/>
              <a:p>
                <a:endParaRPr sz="1200" dirty="0"/>
              </a:p>
            </p:txBody>
          </p:sp>
          <p:sp>
            <p:nvSpPr>
              <p:cNvPr id="241" name="object 14">
                <a:extLst>
                  <a:ext uri="{FF2B5EF4-FFF2-40B4-BE49-F238E27FC236}">
                    <a16:creationId xmlns:a16="http://schemas.microsoft.com/office/drawing/2014/main" id="{F2EA3D17-82C5-4646-A597-C8036AACAB65}"/>
                  </a:ext>
                </a:extLst>
              </p:cNvPr>
              <p:cNvSpPr/>
              <p:nvPr/>
            </p:nvSpPr>
            <p:spPr>
              <a:xfrm>
                <a:off x="610285" y="3809999"/>
                <a:ext cx="523240" cy="273050"/>
              </a:xfrm>
              <a:custGeom>
                <a:avLst/>
                <a:gdLst/>
                <a:ahLst/>
                <a:cxnLst/>
                <a:rect l="l" t="t" r="r" b="b"/>
                <a:pathLst>
                  <a:path w="523240" h="273050">
                    <a:moveTo>
                      <a:pt x="237045" y="86766"/>
                    </a:moveTo>
                    <a:lnTo>
                      <a:pt x="189052" y="25006"/>
                    </a:lnTo>
                    <a:lnTo>
                      <a:pt x="177050" y="19939"/>
                    </a:lnTo>
                    <a:lnTo>
                      <a:pt x="165582" y="14058"/>
                    </a:lnTo>
                    <a:lnTo>
                      <a:pt x="154711" y="7404"/>
                    </a:lnTo>
                    <a:lnTo>
                      <a:pt x="144475" y="0"/>
                    </a:lnTo>
                    <a:lnTo>
                      <a:pt x="128841" y="13004"/>
                    </a:lnTo>
                    <a:lnTo>
                      <a:pt x="206552" y="112776"/>
                    </a:lnTo>
                    <a:lnTo>
                      <a:pt x="237045" y="86766"/>
                    </a:lnTo>
                    <a:close/>
                  </a:path>
                  <a:path w="523240" h="273050">
                    <a:moveTo>
                      <a:pt x="241592" y="128866"/>
                    </a:moveTo>
                    <a:lnTo>
                      <a:pt x="216433" y="149987"/>
                    </a:lnTo>
                    <a:lnTo>
                      <a:pt x="212877" y="153377"/>
                    </a:lnTo>
                    <a:lnTo>
                      <a:pt x="208076" y="155041"/>
                    </a:lnTo>
                    <a:lnTo>
                      <a:pt x="197180" y="155041"/>
                    </a:lnTo>
                    <a:lnTo>
                      <a:pt x="191008" y="152590"/>
                    </a:lnTo>
                    <a:lnTo>
                      <a:pt x="186690" y="147701"/>
                    </a:lnTo>
                    <a:lnTo>
                      <a:pt x="95059" y="30480"/>
                    </a:lnTo>
                    <a:lnTo>
                      <a:pt x="43078" y="43345"/>
                    </a:lnTo>
                    <a:lnTo>
                      <a:pt x="22212" y="53352"/>
                    </a:lnTo>
                    <a:lnTo>
                      <a:pt x="7416" y="68656"/>
                    </a:lnTo>
                    <a:lnTo>
                      <a:pt x="0" y="87249"/>
                    </a:lnTo>
                    <a:lnTo>
                      <a:pt x="1270" y="107111"/>
                    </a:lnTo>
                    <a:lnTo>
                      <a:pt x="35331" y="259549"/>
                    </a:lnTo>
                    <a:lnTo>
                      <a:pt x="37388" y="267119"/>
                    </a:lnTo>
                    <a:lnTo>
                      <a:pt x="45237" y="272592"/>
                    </a:lnTo>
                    <a:lnTo>
                      <a:pt x="54317" y="272770"/>
                    </a:lnTo>
                    <a:lnTo>
                      <a:pt x="54622" y="272796"/>
                    </a:lnTo>
                    <a:lnTo>
                      <a:pt x="55448" y="272796"/>
                    </a:lnTo>
                    <a:lnTo>
                      <a:pt x="56172" y="272592"/>
                    </a:lnTo>
                    <a:lnTo>
                      <a:pt x="56680" y="272415"/>
                    </a:lnTo>
                    <a:lnTo>
                      <a:pt x="56984" y="272770"/>
                    </a:lnTo>
                    <a:lnTo>
                      <a:pt x="241592" y="272770"/>
                    </a:lnTo>
                    <a:lnTo>
                      <a:pt x="241592" y="272415"/>
                    </a:lnTo>
                    <a:lnTo>
                      <a:pt x="241592" y="155041"/>
                    </a:lnTo>
                    <a:lnTo>
                      <a:pt x="241592" y="128866"/>
                    </a:lnTo>
                    <a:close/>
                  </a:path>
                  <a:path w="523240" h="273050">
                    <a:moveTo>
                      <a:pt x="276644" y="38100"/>
                    </a:moveTo>
                    <a:lnTo>
                      <a:pt x="265722" y="38823"/>
                    </a:lnTo>
                    <a:lnTo>
                      <a:pt x="255625" y="38823"/>
                    </a:lnTo>
                    <a:lnTo>
                      <a:pt x="244703" y="38100"/>
                    </a:lnTo>
                    <a:lnTo>
                      <a:pt x="260743" y="59436"/>
                    </a:lnTo>
                    <a:lnTo>
                      <a:pt x="276644" y="38100"/>
                    </a:lnTo>
                    <a:close/>
                  </a:path>
                  <a:path w="523240" h="273050">
                    <a:moveTo>
                      <a:pt x="522859" y="87655"/>
                    </a:moveTo>
                    <a:lnTo>
                      <a:pt x="515480" y="68732"/>
                    </a:lnTo>
                    <a:lnTo>
                      <a:pt x="500545" y="53225"/>
                    </a:lnTo>
                    <a:lnTo>
                      <a:pt x="479221" y="43002"/>
                    </a:lnTo>
                    <a:lnTo>
                      <a:pt x="436105" y="32448"/>
                    </a:lnTo>
                    <a:lnTo>
                      <a:pt x="436105" y="188010"/>
                    </a:lnTo>
                    <a:lnTo>
                      <a:pt x="431279" y="199364"/>
                    </a:lnTo>
                    <a:lnTo>
                      <a:pt x="416814" y="204520"/>
                    </a:lnTo>
                    <a:lnTo>
                      <a:pt x="378079" y="204520"/>
                    </a:lnTo>
                    <a:lnTo>
                      <a:pt x="363664" y="199364"/>
                    </a:lnTo>
                    <a:lnTo>
                      <a:pt x="358851" y="188010"/>
                    </a:lnTo>
                    <a:lnTo>
                      <a:pt x="363664" y="176669"/>
                    </a:lnTo>
                    <a:lnTo>
                      <a:pt x="378079" y="171500"/>
                    </a:lnTo>
                    <a:lnTo>
                      <a:pt x="416814" y="171500"/>
                    </a:lnTo>
                    <a:lnTo>
                      <a:pt x="431279" y="176669"/>
                    </a:lnTo>
                    <a:lnTo>
                      <a:pt x="436105" y="188010"/>
                    </a:lnTo>
                    <a:lnTo>
                      <a:pt x="436105" y="32448"/>
                    </a:lnTo>
                    <a:lnTo>
                      <a:pt x="428104" y="30480"/>
                    </a:lnTo>
                    <a:lnTo>
                      <a:pt x="336257" y="147713"/>
                    </a:lnTo>
                    <a:lnTo>
                      <a:pt x="331889" y="152692"/>
                    </a:lnTo>
                    <a:lnTo>
                      <a:pt x="325755" y="155003"/>
                    </a:lnTo>
                    <a:lnTo>
                      <a:pt x="314769" y="155003"/>
                    </a:lnTo>
                    <a:lnTo>
                      <a:pt x="309867" y="153250"/>
                    </a:lnTo>
                    <a:lnTo>
                      <a:pt x="306463" y="149999"/>
                    </a:lnTo>
                    <a:lnTo>
                      <a:pt x="281279" y="128879"/>
                    </a:lnTo>
                    <a:lnTo>
                      <a:pt x="281279" y="272796"/>
                    </a:lnTo>
                    <a:lnTo>
                      <a:pt x="477583" y="272796"/>
                    </a:lnTo>
                    <a:lnTo>
                      <a:pt x="485533" y="267233"/>
                    </a:lnTo>
                    <a:lnTo>
                      <a:pt x="487387" y="259575"/>
                    </a:lnTo>
                    <a:lnTo>
                      <a:pt x="499783" y="204520"/>
                    </a:lnTo>
                    <a:lnTo>
                      <a:pt x="507212" y="171500"/>
                    </a:lnTo>
                    <a:lnTo>
                      <a:pt x="510933" y="155003"/>
                    </a:lnTo>
                    <a:lnTo>
                      <a:pt x="521500" y="108089"/>
                    </a:lnTo>
                    <a:lnTo>
                      <a:pt x="522859" y="87655"/>
                    </a:lnTo>
                    <a:close/>
                  </a:path>
                </a:pathLst>
              </a:custGeom>
              <a:solidFill>
                <a:schemeClr val="bg2"/>
              </a:solidFill>
            </p:spPr>
            <p:txBody>
              <a:bodyPr wrap="square" lIns="0" tIns="0" rIns="0" bIns="0" rtlCol="0"/>
              <a:lstStyle/>
              <a:p>
                <a:endParaRPr sz="1200"/>
              </a:p>
            </p:txBody>
          </p:sp>
        </p:grpSp>
        <p:grpSp>
          <p:nvGrpSpPr>
            <p:cNvPr id="70" name="object 17">
              <a:extLst>
                <a:ext uri="{FF2B5EF4-FFF2-40B4-BE49-F238E27FC236}">
                  <a16:creationId xmlns:a16="http://schemas.microsoft.com/office/drawing/2014/main" id="{DB73386D-52D9-9E46-9DFF-E044B6B190B4}"/>
                </a:ext>
              </a:extLst>
            </p:cNvPr>
            <p:cNvGrpSpPr/>
            <p:nvPr/>
          </p:nvGrpSpPr>
          <p:grpSpPr>
            <a:xfrm>
              <a:off x="6462108" y="1091600"/>
              <a:ext cx="1060299" cy="620620"/>
              <a:chOff x="3358895" y="1120139"/>
              <a:chExt cx="1270000" cy="563880"/>
            </a:xfrm>
          </p:grpSpPr>
          <p:sp>
            <p:nvSpPr>
              <p:cNvPr id="236" name="object 20">
                <a:extLst>
                  <a:ext uri="{FF2B5EF4-FFF2-40B4-BE49-F238E27FC236}">
                    <a16:creationId xmlns:a16="http://schemas.microsoft.com/office/drawing/2014/main" id="{4B6D28AB-966D-444F-A38C-F5104F0679BF}"/>
                  </a:ext>
                </a:extLst>
              </p:cNvPr>
              <p:cNvSpPr/>
              <p:nvPr/>
            </p:nvSpPr>
            <p:spPr>
              <a:xfrm>
                <a:off x="3358895" y="1227064"/>
                <a:ext cx="1270000" cy="425278"/>
              </a:xfrm>
              <a:custGeom>
                <a:avLst/>
                <a:gdLst/>
                <a:ahLst/>
                <a:cxnLst/>
                <a:rect l="l" t="t" r="r" b="b"/>
                <a:pathLst>
                  <a:path w="1270000" h="563880">
                    <a:moveTo>
                      <a:pt x="1175512" y="0"/>
                    </a:moveTo>
                    <a:lnTo>
                      <a:pt x="93980" y="0"/>
                    </a:lnTo>
                    <a:lnTo>
                      <a:pt x="57398" y="7385"/>
                    </a:lnTo>
                    <a:lnTo>
                      <a:pt x="27525" y="27525"/>
                    </a:lnTo>
                    <a:lnTo>
                      <a:pt x="7385" y="57398"/>
                    </a:lnTo>
                    <a:lnTo>
                      <a:pt x="0" y="93979"/>
                    </a:lnTo>
                    <a:lnTo>
                      <a:pt x="0" y="469899"/>
                    </a:lnTo>
                    <a:lnTo>
                      <a:pt x="7385" y="506481"/>
                    </a:lnTo>
                    <a:lnTo>
                      <a:pt x="27525" y="536354"/>
                    </a:lnTo>
                    <a:lnTo>
                      <a:pt x="57398" y="556494"/>
                    </a:lnTo>
                    <a:lnTo>
                      <a:pt x="93980" y="563879"/>
                    </a:lnTo>
                    <a:lnTo>
                      <a:pt x="1175512" y="563879"/>
                    </a:lnTo>
                    <a:lnTo>
                      <a:pt x="1212093" y="556494"/>
                    </a:lnTo>
                    <a:lnTo>
                      <a:pt x="1241966" y="536354"/>
                    </a:lnTo>
                    <a:lnTo>
                      <a:pt x="1262106" y="506481"/>
                    </a:lnTo>
                    <a:lnTo>
                      <a:pt x="1269492" y="469899"/>
                    </a:lnTo>
                    <a:lnTo>
                      <a:pt x="1269492" y="93979"/>
                    </a:lnTo>
                    <a:lnTo>
                      <a:pt x="1262106" y="57398"/>
                    </a:lnTo>
                    <a:lnTo>
                      <a:pt x="1241966" y="27525"/>
                    </a:lnTo>
                    <a:lnTo>
                      <a:pt x="1212093" y="7385"/>
                    </a:lnTo>
                    <a:lnTo>
                      <a:pt x="1175512" y="0"/>
                    </a:lnTo>
                    <a:close/>
                  </a:path>
                </a:pathLst>
              </a:custGeom>
              <a:solidFill>
                <a:srgbClr val="2E2770"/>
              </a:solidFill>
            </p:spPr>
            <p:txBody>
              <a:bodyPr wrap="square" lIns="0" tIns="0" rIns="0" bIns="0" rtlCol="0"/>
              <a:lstStyle/>
              <a:p>
                <a:endParaRPr sz="1200"/>
              </a:p>
            </p:txBody>
          </p:sp>
          <p:sp>
            <p:nvSpPr>
              <p:cNvPr id="237" name="object 21">
                <a:extLst>
                  <a:ext uri="{FF2B5EF4-FFF2-40B4-BE49-F238E27FC236}">
                    <a16:creationId xmlns:a16="http://schemas.microsoft.com/office/drawing/2014/main" id="{5D99603F-F0F2-0542-A619-E0EEEB6E9C66}"/>
                  </a:ext>
                </a:extLst>
              </p:cNvPr>
              <p:cNvSpPr/>
              <p:nvPr/>
            </p:nvSpPr>
            <p:spPr>
              <a:xfrm>
                <a:off x="3358895" y="1120139"/>
                <a:ext cx="1270000" cy="563880"/>
              </a:xfrm>
              <a:custGeom>
                <a:avLst/>
                <a:gdLst/>
                <a:ahLst/>
                <a:cxnLst/>
                <a:rect l="l" t="t" r="r" b="b"/>
                <a:pathLst>
                  <a:path w="1270000" h="563880">
                    <a:moveTo>
                      <a:pt x="0" y="93979"/>
                    </a:moveTo>
                    <a:lnTo>
                      <a:pt x="7385" y="57398"/>
                    </a:lnTo>
                    <a:lnTo>
                      <a:pt x="27525" y="27525"/>
                    </a:lnTo>
                    <a:lnTo>
                      <a:pt x="57398" y="7385"/>
                    </a:lnTo>
                    <a:lnTo>
                      <a:pt x="93980" y="0"/>
                    </a:lnTo>
                    <a:lnTo>
                      <a:pt x="1175512" y="0"/>
                    </a:lnTo>
                    <a:lnTo>
                      <a:pt x="1212093" y="7385"/>
                    </a:lnTo>
                    <a:lnTo>
                      <a:pt x="1241966" y="27525"/>
                    </a:lnTo>
                    <a:lnTo>
                      <a:pt x="1262106" y="57398"/>
                    </a:lnTo>
                    <a:lnTo>
                      <a:pt x="1269492" y="93979"/>
                    </a:lnTo>
                    <a:lnTo>
                      <a:pt x="1269492" y="469899"/>
                    </a:lnTo>
                    <a:lnTo>
                      <a:pt x="1262106" y="506481"/>
                    </a:lnTo>
                    <a:lnTo>
                      <a:pt x="1241966" y="536354"/>
                    </a:lnTo>
                    <a:lnTo>
                      <a:pt x="1212093" y="556494"/>
                    </a:lnTo>
                    <a:lnTo>
                      <a:pt x="1175512" y="563879"/>
                    </a:lnTo>
                    <a:lnTo>
                      <a:pt x="93980" y="563879"/>
                    </a:lnTo>
                    <a:lnTo>
                      <a:pt x="57398" y="556494"/>
                    </a:lnTo>
                    <a:lnTo>
                      <a:pt x="27525" y="536354"/>
                    </a:lnTo>
                    <a:lnTo>
                      <a:pt x="7385" y="506481"/>
                    </a:lnTo>
                    <a:lnTo>
                      <a:pt x="0" y="469899"/>
                    </a:lnTo>
                    <a:lnTo>
                      <a:pt x="0" y="93979"/>
                    </a:lnTo>
                    <a:close/>
                  </a:path>
                </a:pathLst>
              </a:custGeom>
              <a:ln w="9524">
                <a:solidFill>
                  <a:srgbClr val="FFFFFF"/>
                </a:solidFill>
              </a:ln>
            </p:spPr>
            <p:txBody>
              <a:bodyPr wrap="square" lIns="0" tIns="0" rIns="0" bIns="0" rtlCol="0"/>
              <a:lstStyle/>
              <a:p>
                <a:endParaRPr sz="1200"/>
              </a:p>
            </p:txBody>
          </p:sp>
        </p:grpSp>
        <p:sp>
          <p:nvSpPr>
            <p:cNvPr id="71" name="object 22">
              <a:extLst>
                <a:ext uri="{FF2B5EF4-FFF2-40B4-BE49-F238E27FC236}">
                  <a16:creationId xmlns:a16="http://schemas.microsoft.com/office/drawing/2014/main" id="{84872878-DF4A-8F42-9758-1AA60CB22309}"/>
                </a:ext>
              </a:extLst>
            </p:cNvPr>
            <p:cNvSpPr txBox="1"/>
            <p:nvPr/>
          </p:nvSpPr>
          <p:spPr>
            <a:xfrm>
              <a:off x="6572325" y="1348174"/>
              <a:ext cx="837106" cy="154534"/>
            </a:xfrm>
            <a:prstGeom prst="rect">
              <a:avLst/>
            </a:prstGeom>
          </p:spPr>
          <p:txBody>
            <a:bodyPr vert="horz" wrap="square" lIns="0" tIns="13335" rIns="0" bIns="0" rtlCol="0">
              <a:spAutoFit/>
            </a:bodyPr>
            <a:lstStyle/>
            <a:p>
              <a:pPr marL="12700">
                <a:lnSpc>
                  <a:spcPct val="100000"/>
                </a:lnSpc>
                <a:spcBef>
                  <a:spcPts val="105"/>
                </a:spcBef>
              </a:pPr>
              <a:r>
                <a:rPr lang="fr-FR" sz="900" spc="-5" dirty="0" err="1">
                  <a:solidFill>
                    <a:srgbClr val="FFFFFF"/>
                  </a:solidFill>
                  <a:cs typeface="Arial"/>
                </a:rPr>
                <a:t>Development</a:t>
              </a:r>
              <a:endParaRPr sz="900" dirty="0">
                <a:latin typeface="Arial"/>
                <a:cs typeface="Arial"/>
              </a:endParaRPr>
            </a:p>
          </p:txBody>
        </p:sp>
        <p:sp>
          <p:nvSpPr>
            <p:cNvPr id="72" name="object 23">
              <a:extLst>
                <a:ext uri="{FF2B5EF4-FFF2-40B4-BE49-F238E27FC236}">
                  <a16:creationId xmlns:a16="http://schemas.microsoft.com/office/drawing/2014/main" id="{71AF6E8A-73A5-ED4B-BD1B-A3E0898D9AB9}"/>
                </a:ext>
              </a:extLst>
            </p:cNvPr>
            <p:cNvSpPr/>
            <p:nvPr/>
          </p:nvSpPr>
          <p:spPr>
            <a:xfrm>
              <a:off x="7917686" y="1186298"/>
              <a:ext cx="1061359" cy="491057"/>
            </a:xfrm>
            <a:custGeom>
              <a:avLst/>
              <a:gdLst/>
              <a:ahLst/>
              <a:cxnLst/>
              <a:rect l="l" t="t" r="r" b="b"/>
              <a:pathLst>
                <a:path w="1271270" h="563880">
                  <a:moveTo>
                    <a:pt x="1177036" y="0"/>
                  </a:moveTo>
                  <a:lnTo>
                    <a:pt x="93980" y="0"/>
                  </a:lnTo>
                  <a:lnTo>
                    <a:pt x="57398" y="7385"/>
                  </a:lnTo>
                  <a:lnTo>
                    <a:pt x="27525" y="27525"/>
                  </a:lnTo>
                  <a:lnTo>
                    <a:pt x="7385" y="57398"/>
                  </a:lnTo>
                  <a:lnTo>
                    <a:pt x="0" y="93979"/>
                  </a:lnTo>
                  <a:lnTo>
                    <a:pt x="0" y="469899"/>
                  </a:lnTo>
                  <a:lnTo>
                    <a:pt x="7385" y="506481"/>
                  </a:lnTo>
                  <a:lnTo>
                    <a:pt x="27525" y="536354"/>
                  </a:lnTo>
                  <a:lnTo>
                    <a:pt x="57398" y="556494"/>
                  </a:lnTo>
                  <a:lnTo>
                    <a:pt x="93980" y="563879"/>
                  </a:lnTo>
                  <a:lnTo>
                    <a:pt x="1177036" y="563879"/>
                  </a:lnTo>
                  <a:lnTo>
                    <a:pt x="1213617" y="556494"/>
                  </a:lnTo>
                  <a:lnTo>
                    <a:pt x="1243490" y="536354"/>
                  </a:lnTo>
                  <a:lnTo>
                    <a:pt x="1263630" y="506481"/>
                  </a:lnTo>
                  <a:lnTo>
                    <a:pt x="1271016" y="469899"/>
                  </a:lnTo>
                  <a:lnTo>
                    <a:pt x="1271016" y="93979"/>
                  </a:lnTo>
                  <a:lnTo>
                    <a:pt x="1263630" y="57398"/>
                  </a:lnTo>
                  <a:lnTo>
                    <a:pt x="1243490" y="27525"/>
                  </a:lnTo>
                  <a:lnTo>
                    <a:pt x="1213617" y="7385"/>
                  </a:lnTo>
                  <a:lnTo>
                    <a:pt x="1177036" y="0"/>
                  </a:lnTo>
                  <a:close/>
                </a:path>
              </a:pathLst>
            </a:custGeom>
            <a:solidFill>
              <a:srgbClr val="2E2770"/>
            </a:solidFill>
          </p:spPr>
          <p:txBody>
            <a:bodyPr wrap="square" lIns="0" tIns="0" rIns="0" bIns="0" rtlCol="0"/>
            <a:lstStyle/>
            <a:p>
              <a:endParaRPr sz="1200" dirty="0"/>
            </a:p>
          </p:txBody>
        </p:sp>
        <p:sp>
          <p:nvSpPr>
            <p:cNvPr id="73" name="object 24">
              <a:extLst>
                <a:ext uri="{FF2B5EF4-FFF2-40B4-BE49-F238E27FC236}">
                  <a16:creationId xmlns:a16="http://schemas.microsoft.com/office/drawing/2014/main" id="{B7C5E085-88E5-DC43-82CC-D01444E67B8B}"/>
                </a:ext>
              </a:extLst>
            </p:cNvPr>
            <p:cNvSpPr txBox="1"/>
            <p:nvPr/>
          </p:nvSpPr>
          <p:spPr>
            <a:xfrm>
              <a:off x="8161013" y="1291022"/>
              <a:ext cx="573622" cy="154534"/>
            </a:xfrm>
            <a:prstGeom prst="rect">
              <a:avLst/>
            </a:prstGeom>
          </p:spPr>
          <p:txBody>
            <a:bodyPr vert="horz" wrap="square" lIns="0" tIns="13335" rIns="0" bIns="0" rtlCol="0">
              <a:spAutoFit/>
            </a:bodyPr>
            <a:lstStyle/>
            <a:p>
              <a:pPr marL="12700">
                <a:lnSpc>
                  <a:spcPct val="100000"/>
                </a:lnSpc>
                <a:spcBef>
                  <a:spcPts val="105"/>
                </a:spcBef>
              </a:pPr>
              <a:r>
                <a:rPr lang="fr-FR" sz="900" spc="-5" dirty="0" err="1">
                  <a:solidFill>
                    <a:srgbClr val="FFFFFF"/>
                  </a:solidFill>
                  <a:cs typeface="Arial"/>
                </a:rPr>
                <a:t>Integration</a:t>
              </a:r>
              <a:endParaRPr sz="900" dirty="0">
                <a:latin typeface="Arial"/>
                <a:cs typeface="Arial"/>
              </a:endParaRPr>
            </a:p>
          </p:txBody>
        </p:sp>
        <p:sp>
          <p:nvSpPr>
            <p:cNvPr id="74" name="object 25">
              <a:extLst>
                <a:ext uri="{FF2B5EF4-FFF2-40B4-BE49-F238E27FC236}">
                  <a16:creationId xmlns:a16="http://schemas.microsoft.com/office/drawing/2014/main" id="{053B815D-8903-5248-8234-0B38607AF4FC}"/>
                </a:ext>
              </a:extLst>
            </p:cNvPr>
            <p:cNvSpPr/>
            <p:nvPr/>
          </p:nvSpPr>
          <p:spPr>
            <a:xfrm>
              <a:off x="9374535" y="1192585"/>
              <a:ext cx="1061359" cy="491057"/>
            </a:xfrm>
            <a:custGeom>
              <a:avLst/>
              <a:gdLst/>
              <a:ahLst/>
              <a:cxnLst/>
              <a:rect l="l" t="t" r="r" b="b"/>
              <a:pathLst>
                <a:path w="1271270" h="563880">
                  <a:moveTo>
                    <a:pt x="1177036" y="0"/>
                  </a:moveTo>
                  <a:lnTo>
                    <a:pt x="93980" y="0"/>
                  </a:lnTo>
                  <a:lnTo>
                    <a:pt x="57398" y="7385"/>
                  </a:lnTo>
                  <a:lnTo>
                    <a:pt x="27525" y="27525"/>
                  </a:lnTo>
                  <a:lnTo>
                    <a:pt x="7385" y="57398"/>
                  </a:lnTo>
                  <a:lnTo>
                    <a:pt x="0" y="93979"/>
                  </a:lnTo>
                  <a:lnTo>
                    <a:pt x="0" y="469899"/>
                  </a:lnTo>
                  <a:lnTo>
                    <a:pt x="7385" y="506481"/>
                  </a:lnTo>
                  <a:lnTo>
                    <a:pt x="27525" y="536354"/>
                  </a:lnTo>
                  <a:lnTo>
                    <a:pt x="57398" y="556494"/>
                  </a:lnTo>
                  <a:lnTo>
                    <a:pt x="93980" y="563879"/>
                  </a:lnTo>
                  <a:lnTo>
                    <a:pt x="1177036" y="563879"/>
                  </a:lnTo>
                  <a:lnTo>
                    <a:pt x="1213617" y="556494"/>
                  </a:lnTo>
                  <a:lnTo>
                    <a:pt x="1243490" y="536354"/>
                  </a:lnTo>
                  <a:lnTo>
                    <a:pt x="1263630" y="506481"/>
                  </a:lnTo>
                  <a:lnTo>
                    <a:pt x="1271016" y="469899"/>
                  </a:lnTo>
                  <a:lnTo>
                    <a:pt x="1271016" y="93979"/>
                  </a:lnTo>
                  <a:lnTo>
                    <a:pt x="1263630" y="57398"/>
                  </a:lnTo>
                  <a:lnTo>
                    <a:pt x="1243490" y="27525"/>
                  </a:lnTo>
                  <a:lnTo>
                    <a:pt x="1213617" y="7385"/>
                  </a:lnTo>
                  <a:lnTo>
                    <a:pt x="1177036" y="0"/>
                  </a:lnTo>
                  <a:close/>
                </a:path>
              </a:pathLst>
            </a:custGeom>
            <a:solidFill>
              <a:srgbClr val="2E2770"/>
            </a:solidFill>
          </p:spPr>
          <p:txBody>
            <a:bodyPr wrap="square" lIns="0" tIns="0" rIns="0" bIns="0" rtlCol="0"/>
            <a:lstStyle/>
            <a:p>
              <a:endParaRPr sz="1200"/>
            </a:p>
          </p:txBody>
        </p:sp>
        <p:sp>
          <p:nvSpPr>
            <p:cNvPr id="75" name="object 26">
              <a:extLst>
                <a:ext uri="{FF2B5EF4-FFF2-40B4-BE49-F238E27FC236}">
                  <a16:creationId xmlns:a16="http://schemas.microsoft.com/office/drawing/2014/main" id="{B85CC5F6-82AC-C246-ABDC-A650E1841A94}"/>
                </a:ext>
              </a:extLst>
            </p:cNvPr>
            <p:cNvSpPr txBox="1"/>
            <p:nvPr/>
          </p:nvSpPr>
          <p:spPr>
            <a:xfrm>
              <a:off x="9566842" y="1333873"/>
              <a:ext cx="675410" cy="154534"/>
            </a:xfrm>
            <a:prstGeom prst="rect">
              <a:avLst/>
            </a:prstGeom>
          </p:spPr>
          <p:txBody>
            <a:bodyPr vert="horz" wrap="square" lIns="0" tIns="13335" rIns="0" bIns="0" rtlCol="0">
              <a:spAutoFit/>
            </a:bodyPr>
            <a:lstStyle/>
            <a:p>
              <a:pPr marL="12700">
                <a:lnSpc>
                  <a:spcPct val="100000"/>
                </a:lnSpc>
                <a:spcBef>
                  <a:spcPts val="105"/>
                </a:spcBef>
              </a:pPr>
              <a:r>
                <a:rPr lang="fr-FR" sz="900" spc="-5" dirty="0" err="1">
                  <a:solidFill>
                    <a:srgbClr val="FFFFFF"/>
                  </a:solidFill>
                  <a:cs typeface="Arial"/>
                </a:rPr>
                <a:t>Deployment</a:t>
              </a:r>
              <a:endParaRPr sz="900" dirty="0">
                <a:latin typeface="Arial"/>
                <a:cs typeface="Arial"/>
              </a:endParaRPr>
            </a:p>
          </p:txBody>
        </p:sp>
        <p:grpSp>
          <p:nvGrpSpPr>
            <p:cNvPr id="76" name="object 27">
              <a:extLst>
                <a:ext uri="{FF2B5EF4-FFF2-40B4-BE49-F238E27FC236}">
                  <a16:creationId xmlns:a16="http://schemas.microsoft.com/office/drawing/2014/main" id="{3DFADF36-DF95-8C4C-B479-EACAB943019B}"/>
                </a:ext>
              </a:extLst>
            </p:cNvPr>
            <p:cNvGrpSpPr/>
            <p:nvPr/>
          </p:nvGrpSpPr>
          <p:grpSpPr>
            <a:xfrm>
              <a:off x="7522618" y="1360814"/>
              <a:ext cx="1852872" cy="83867"/>
              <a:chOff x="4629150" y="1364741"/>
              <a:chExt cx="2219325" cy="76200"/>
            </a:xfrm>
          </p:grpSpPr>
          <p:sp>
            <p:nvSpPr>
              <p:cNvPr id="230" name="object 28">
                <a:extLst>
                  <a:ext uri="{FF2B5EF4-FFF2-40B4-BE49-F238E27FC236}">
                    <a16:creationId xmlns:a16="http://schemas.microsoft.com/office/drawing/2014/main" id="{E734D786-D693-4D4A-B2CB-AF7AE760F4FF}"/>
                  </a:ext>
                </a:extLst>
              </p:cNvPr>
              <p:cNvSpPr/>
              <p:nvPr/>
            </p:nvSpPr>
            <p:spPr>
              <a:xfrm>
                <a:off x="4629150" y="1402841"/>
                <a:ext cx="410845" cy="0"/>
              </a:xfrm>
              <a:custGeom>
                <a:avLst/>
                <a:gdLst/>
                <a:ahLst/>
                <a:cxnLst/>
                <a:rect l="l" t="t" r="r" b="b"/>
                <a:pathLst>
                  <a:path w="410845">
                    <a:moveTo>
                      <a:pt x="0" y="0"/>
                    </a:moveTo>
                    <a:lnTo>
                      <a:pt x="410502" y="0"/>
                    </a:lnTo>
                  </a:path>
                </a:pathLst>
              </a:custGeom>
              <a:ln w="19050">
                <a:solidFill>
                  <a:srgbClr val="002C31"/>
                </a:solidFill>
              </a:ln>
            </p:spPr>
            <p:txBody>
              <a:bodyPr wrap="square" lIns="0" tIns="0" rIns="0" bIns="0" rtlCol="0"/>
              <a:lstStyle/>
              <a:p>
                <a:endParaRPr sz="1200"/>
              </a:p>
            </p:txBody>
          </p:sp>
          <p:sp>
            <p:nvSpPr>
              <p:cNvPr id="231" name="object 29">
                <a:extLst>
                  <a:ext uri="{FF2B5EF4-FFF2-40B4-BE49-F238E27FC236}">
                    <a16:creationId xmlns:a16="http://schemas.microsoft.com/office/drawing/2014/main" id="{39C29C01-11DD-5A4B-A814-0137EBD6B293}"/>
                  </a:ext>
                </a:extLst>
              </p:cNvPr>
              <p:cNvSpPr/>
              <p:nvPr/>
            </p:nvSpPr>
            <p:spPr>
              <a:xfrm>
                <a:off x="5026952" y="1364741"/>
                <a:ext cx="76200" cy="76200"/>
              </a:xfrm>
              <a:custGeom>
                <a:avLst/>
                <a:gdLst/>
                <a:ahLst/>
                <a:cxnLst/>
                <a:rect l="l" t="t" r="r" b="b"/>
                <a:pathLst>
                  <a:path w="76200" h="76200">
                    <a:moveTo>
                      <a:pt x="0" y="0"/>
                    </a:moveTo>
                    <a:lnTo>
                      <a:pt x="0" y="76200"/>
                    </a:lnTo>
                    <a:lnTo>
                      <a:pt x="76200" y="38100"/>
                    </a:lnTo>
                    <a:lnTo>
                      <a:pt x="0" y="0"/>
                    </a:lnTo>
                    <a:close/>
                  </a:path>
                </a:pathLst>
              </a:custGeom>
              <a:solidFill>
                <a:srgbClr val="002C31"/>
              </a:solidFill>
            </p:spPr>
            <p:txBody>
              <a:bodyPr wrap="square" lIns="0" tIns="0" rIns="0" bIns="0" rtlCol="0"/>
              <a:lstStyle/>
              <a:p>
                <a:endParaRPr sz="1200"/>
              </a:p>
            </p:txBody>
          </p:sp>
          <p:sp>
            <p:nvSpPr>
              <p:cNvPr id="232" name="object 30">
                <a:extLst>
                  <a:ext uri="{FF2B5EF4-FFF2-40B4-BE49-F238E27FC236}">
                    <a16:creationId xmlns:a16="http://schemas.microsoft.com/office/drawing/2014/main" id="{1B83731D-5E10-FD48-8575-F0A1CDF59E9E}"/>
                  </a:ext>
                </a:extLst>
              </p:cNvPr>
              <p:cNvSpPr/>
              <p:nvPr/>
            </p:nvSpPr>
            <p:spPr>
              <a:xfrm>
                <a:off x="6374129" y="1402841"/>
                <a:ext cx="410845" cy="0"/>
              </a:xfrm>
              <a:custGeom>
                <a:avLst/>
                <a:gdLst/>
                <a:ahLst/>
                <a:cxnLst/>
                <a:rect l="l" t="t" r="r" b="b"/>
                <a:pathLst>
                  <a:path w="410845">
                    <a:moveTo>
                      <a:pt x="0" y="0"/>
                    </a:moveTo>
                    <a:lnTo>
                      <a:pt x="410502" y="0"/>
                    </a:lnTo>
                  </a:path>
                </a:pathLst>
              </a:custGeom>
              <a:ln w="19050">
                <a:solidFill>
                  <a:srgbClr val="002C31"/>
                </a:solidFill>
              </a:ln>
            </p:spPr>
            <p:txBody>
              <a:bodyPr wrap="square" lIns="0" tIns="0" rIns="0" bIns="0" rtlCol="0"/>
              <a:lstStyle/>
              <a:p>
                <a:endParaRPr sz="1200"/>
              </a:p>
            </p:txBody>
          </p:sp>
          <p:sp>
            <p:nvSpPr>
              <p:cNvPr id="233" name="object 31">
                <a:extLst>
                  <a:ext uri="{FF2B5EF4-FFF2-40B4-BE49-F238E27FC236}">
                    <a16:creationId xmlns:a16="http://schemas.microsoft.com/office/drawing/2014/main" id="{0C471F50-44C0-9940-9B22-EF9C9689A89A}"/>
                  </a:ext>
                </a:extLst>
              </p:cNvPr>
              <p:cNvSpPr/>
              <p:nvPr/>
            </p:nvSpPr>
            <p:spPr>
              <a:xfrm>
                <a:off x="6771932" y="1364741"/>
                <a:ext cx="76200" cy="76200"/>
              </a:xfrm>
              <a:custGeom>
                <a:avLst/>
                <a:gdLst/>
                <a:ahLst/>
                <a:cxnLst/>
                <a:rect l="l" t="t" r="r" b="b"/>
                <a:pathLst>
                  <a:path w="76200" h="76200">
                    <a:moveTo>
                      <a:pt x="0" y="0"/>
                    </a:moveTo>
                    <a:lnTo>
                      <a:pt x="0" y="76200"/>
                    </a:lnTo>
                    <a:lnTo>
                      <a:pt x="76200" y="38100"/>
                    </a:lnTo>
                    <a:lnTo>
                      <a:pt x="0" y="0"/>
                    </a:lnTo>
                    <a:close/>
                  </a:path>
                </a:pathLst>
              </a:custGeom>
              <a:solidFill>
                <a:srgbClr val="002C31"/>
              </a:solidFill>
            </p:spPr>
            <p:txBody>
              <a:bodyPr wrap="square" lIns="0" tIns="0" rIns="0" bIns="0" rtlCol="0"/>
              <a:lstStyle/>
              <a:p>
                <a:endParaRPr sz="1200"/>
              </a:p>
            </p:txBody>
          </p:sp>
        </p:grpSp>
        <p:sp>
          <p:nvSpPr>
            <p:cNvPr id="77" name="object 32">
              <a:extLst>
                <a:ext uri="{FF2B5EF4-FFF2-40B4-BE49-F238E27FC236}">
                  <a16:creationId xmlns:a16="http://schemas.microsoft.com/office/drawing/2014/main" id="{9CBE0E3F-259D-3642-9066-BB09C5F59FA5}"/>
                </a:ext>
              </a:extLst>
            </p:cNvPr>
            <p:cNvSpPr/>
            <p:nvPr/>
          </p:nvSpPr>
          <p:spPr>
            <a:xfrm>
              <a:off x="6351768" y="1806150"/>
              <a:ext cx="3085469" cy="473152"/>
            </a:xfrm>
            <a:custGeom>
              <a:avLst/>
              <a:gdLst/>
              <a:ahLst/>
              <a:cxnLst/>
              <a:rect l="l" t="t" r="r" b="b"/>
              <a:pathLst>
                <a:path w="3695700" h="429894">
                  <a:moveTo>
                    <a:pt x="3695700" y="0"/>
                  </a:moveTo>
                  <a:lnTo>
                    <a:pt x="208788" y="0"/>
                  </a:lnTo>
                  <a:lnTo>
                    <a:pt x="208788" y="1752"/>
                  </a:lnTo>
                  <a:lnTo>
                    <a:pt x="195072" y="0"/>
                  </a:lnTo>
                  <a:lnTo>
                    <a:pt x="150342" y="5676"/>
                  </a:lnTo>
                  <a:lnTo>
                    <a:pt x="109283" y="21844"/>
                  </a:lnTo>
                  <a:lnTo>
                    <a:pt x="73063" y="47218"/>
                  </a:lnTo>
                  <a:lnTo>
                    <a:pt x="42849" y="80492"/>
                  </a:lnTo>
                  <a:lnTo>
                    <a:pt x="19824" y="120383"/>
                  </a:lnTo>
                  <a:lnTo>
                    <a:pt x="5143" y="165620"/>
                  </a:lnTo>
                  <a:lnTo>
                    <a:pt x="0" y="214884"/>
                  </a:lnTo>
                  <a:lnTo>
                    <a:pt x="5143" y="264160"/>
                  </a:lnTo>
                  <a:lnTo>
                    <a:pt x="19824" y="309397"/>
                  </a:lnTo>
                  <a:lnTo>
                    <a:pt x="42849" y="349288"/>
                  </a:lnTo>
                  <a:lnTo>
                    <a:pt x="73063" y="382562"/>
                  </a:lnTo>
                  <a:lnTo>
                    <a:pt x="109283" y="407936"/>
                  </a:lnTo>
                  <a:lnTo>
                    <a:pt x="150342" y="424103"/>
                  </a:lnTo>
                  <a:lnTo>
                    <a:pt x="195072" y="429768"/>
                  </a:lnTo>
                  <a:lnTo>
                    <a:pt x="208788" y="428040"/>
                  </a:lnTo>
                  <a:lnTo>
                    <a:pt x="208788" y="429768"/>
                  </a:lnTo>
                  <a:lnTo>
                    <a:pt x="3695700" y="429768"/>
                  </a:lnTo>
                  <a:lnTo>
                    <a:pt x="3695700" y="0"/>
                  </a:lnTo>
                  <a:close/>
                </a:path>
              </a:pathLst>
            </a:custGeom>
            <a:solidFill>
              <a:srgbClr val="2E2770"/>
            </a:solidFill>
          </p:spPr>
          <p:txBody>
            <a:bodyPr wrap="square" lIns="0" tIns="0" rIns="0" bIns="0" rtlCol="0"/>
            <a:lstStyle/>
            <a:p>
              <a:endParaRPr sz="1200"/>
            </a:p>
          </p:txBody>
        </p:sp>
        <p:sp>
          <p:nvSpPr>
            <p:cNvPr id="78" name="object 33">
              <a:extLst>
                <a:ext uri="{FF2B5EF4-FFF2-40B4-BE49-F238E27FC236}">
                  <a16:creationId xmlns:a16="http://schemas.microsoft.com/office/drawing/2014/main" id="{B8047C24-4AEB-BE4A-A3CA-D699D83EA97D}"/>
                </a:ext>
              </a:extLst>
            </p:cNvPr>
            <p:cNvSpPr txBox="1"/>
            <p:nvPr/>
          </p:nvSpPr>
          <p:spPr>
            <a:xfrm>
              <a:off x="7397095" y="1904527"/>
              <a:ext cx="1168979" cy="178007"/>
            </a:xfrm>
            <a:prstGeom prst="rect">
              <a:avLst/>
            </a:prstGeom>
          </p:spPr>
          <p:txBody>
            <a:bodyPr vert="horz" wrap="square" lIns="0" tIns="13335" rIns="0" bIns="0" rtlCol="0">
              <a:spAutoFit/>
            </a:bodyPr>
            <a:lstStyle/>
            <a:p>
              <a:pPr marL="12700">
                <a:lnSpc>
                  <a:spcPct val="100000"/>
                </a:lnSpc>
                <a:spcBef>
                  <a:spcPts val="105"/>
                </a:spcBef>
              </a:pPr>
              <a:r>
                <a:rPr sz="1050" dirty="0" err="1">
                  <a:solidFill>
                    <a:srgbClr val="F3F3F3"/>
                  </a:solidFill>
                  <a:latin typeface="Arial"/>
                  <a:cs typeface="Arial"/>
                </a:rPr>
                <a:t>DEVOps</a:t>
              </a:r>
              <a:r>
                <a:rPr lang="fr-FR" sz="1050" dirty="0">
                  <a:solidFill>
                    <a:srgbClr val="F3F3F3"/>
                  </a:solidFill>
                  <a:latin typeface="Arial"/>
                  <a:cs typeface="Arial"/>
                </a:rPr>
                <a:t> </a:t>
              </a:r>
              <a:r>
                <a:rPr lang="fr-FR" sz="1050" spc="-5" dirty="0">
                  <a:solidFill>
                    <a:srgbClr val="F3F3F3"/>
                  </a:solidFill>
                  <a:cs typeface="Arial"/>
                </a:rPr>
                <a:t>Pipeline</a:t>
              </a:r>
              <a:endParaRPr sz="1050" dirty="0">
                <a:latin typeface="Arial"/>
                <a:cs typeface="Arial"/>
              </a:endParaRPr>
            </a:p>
          </p:txBody>
        </p:sp>
        <p:grpSp>
          <p:nvGrpSpPr>
            <p:cNvPr id="117" name="object 34">
              <a:extLst>
                <a:ext uri="{FF2B5EF4-FFF2-40B4-BE49-F238E27FC236}">
                  <a16:creationId xmlns:a16="http://schemas.microsoft.com/office/drawing/2014/main" id="{87F73C45-B3A6-5243-8A03-0A247E70D2D1}"/>
                </a:ext>
              </a:extLst>
            </p:cNvPr>
            <p:cNvGrpSpPr/>
            <p:nvPr/>
          </p:nvGrpSpPr>
          <p:grpSpPr>
            <a:xfrm>
              <a:off x="9342128" y="1794828"/>
              <a:ext cx="507353" cy="494119"/>
              <a:chOff x="5593460" y="1759076"/>
              <a:chExt cx="607695" cy="448945"/>
            </a:xfrm>
          </p:grpSpPr>
          <p:sp>
            <p:nvSpPr>
              <p:cNvPr id="226" name="object 35">
                <a:extLst>
                  <a:ext uri="{FF2B5EF4-FFF2-40B4-BE49-F238E27FC236}">
                    <a16:creationId xmlns:a16="http://schemas.microsoft.com/office/drawing/2014/main" id="{A6AFCAD6-6724-0145-9EC7-39C0928C7B04}"/>
                  </a:ext>
                </a:extLst>
              </p:cNvPr>
              <p:cNvSpPr/>
              <p:nvPr/>
            </p:nvSpPr>
            <p:spPr>
              <a:xfrm>
                <a:off x="5602985" y="1768601"/>
                <a:ext cx="238125" cy="428625"/>
              </a:xfrm>
              <a:custGeom>
                <a:avLst/>
                <a:gdLst/>
                <a:ahLst/>
                <a:cxnLst/>
                <a:rect l="l" t="t" r="r" b="b"/>
                <a:pathLst>
                  <a:path w="238125" h="428625">
                    <a:moveTo>
                      <a:pt x="118872" y="0"/>
                    </a:moveTo>
                    <a:lnTo>
                      <a:pt x="58877" y="29232"/>
                    </a:lnTo>
                    <a:lnTo>
                      <a:pt x="34818" y="62712"/>
                    </a:lnTo>
                    <a:lnTo>
                      <a:pt x="16230" y="106047"/>
                    </a:lnTo>
                    <a:lnTo>
                      <a:pt x="4246" y="157197"/>
                    </a:lnTo>
                    <a:lnTo>
                      <a:pt x="0" y="214122"/>
                    </a:lnTo>
                    <a:lnTo>
                      <a:pt x="4246" y="271046"/>
                    </a:lnTo>
                    <a:lnTo>
                      <a:pt x="16230" y="322196"/>
                    </a:lnTo>
                    <a:lnTo>
                      <a:pt x="34818" y="365531"/>
                    </a:lnTo>
                    <a:lnTo>
                      <a:pt x="58877" y="399011"/>
                    </a:lnTo>
                    <a:lnTo>
                      <a:pt x="118872" y="428244"/>
                    </a:lnTo>
                    <a:lnTo>
                      <a:pt x="150471" y="420595"/>
                    </a:lnTo>
                    <a:lnTo>
                      <a:pt x="202925" y="365531"/>
                    </a:lnTo>
                    <a:lnTo>
                      <a:pt x="221513" y="322196"/>
                    </a:lnTo>
                    <a:lnTo>
                      <a:pt x="233497" y="271046"/>
                    </a:lnTo>
                    <a:lnTo>
                      <a:pt x="237744" y="214122"/>
                    </a:lnTo>
                    <a:lnTo>
                      <a:pt x="233497" y="157197"/>
                    </a:lnTo>
                    <a:lnTo>
                      <a:pt x="221513" y="106047"/>
                    </a:lnTo>
                    <a:lnTo>
                      <a:pt x="202925" y="62712"/>
                    </a:lnTo>
                    <a:lnTo>
                      <a:pt x="178866" y="29232"/>
                    </a:lnTo>
                    <a:lnTo>
                      <a:pt x="118872" y="0"/>
                    </a:lnTo>
                    <a:close/>
                  </a:path>
                </a:pathLst>
              </a:custGeom>
              <a:solidFill>
                <a:srgbClr val="2E2770"/>
              </a:solidFill>
            </p:spPr>
            <p:txBody>
              <a:bodyPr wrap="square" lIns="0" tIns="0" rIns="0" bIns="0" rtlCol="0"/>
              <a:lstStyle/>
              <a:p>
                <a:endParaRPr sz="1200"/>
              </a:p>
            </p:txBody>
          </p:sp>
          <p:sp>
            <p:nvSpPr>
              <p:cNvPr id="227" name="object 36">
                <a:extLst>
                  <a:ext uri="{FF2B5EF4-FFF2-40B4-BE49-F238E27FC236}">
                    <a16:creationId xmlns:a16="http://schemas.microsoft.com/office/drawing/2014/main" id="{6F4CDEDF-D4E2-E24F-BE8A-200541B5A34B}"/>
                  </a:ext>
                </a:extLst>
              </p:cNvPr>
              <p:cNvSpPr/>
              <p:nvPr/>
            </p:nvSpPr>
            <p:spPr>
              <a:xfrm>
                <a:off x="5602985" y="1768601"/>
                <a:ext cx="238125" cy="428625"/>
              </a:xfrm>
              <a:custGeom>
                <a:avLst/>
                <a:gdLst/>
                <a:ahLst/>
                <a:cxnLst/>
                <a:rect l="l" t="t" r="r" b="b"/>
                <a:pathLst>
                  <a:path w="238125" h="428625">
                    <a:moveTo>
                      <a:pt x="0" y="214122"/>
                    </a:moveTo>
                    <a:lnTo>
                      <a:pt x="4246" y="157197"/>
                    </a:lnTo>
                    <a:lnTo>
                      <a:pt x="16230" y="106047"/>
                    </a:lnTo>
                    <a:lnTo>
                      <a:pt x="34818" y="62712"/>
                    </a:lnTo>
                    <a:lnTo>
                      <a:pt x="58877" y="29232"/>
                    </a:lnTo>
                    <a:lnTo>
                      <a:pt x="118872" y="0"/>
                    </a:lnTo>
                    <a:lnTo>
                      <a:pt x="150471" y="7648"/>
                    </a:lnTo>
                    <a:lnTo>
                      <a:pt x="202925" y="62712"/>
                    </a:lnTo>
                    <a:lnTo>
                      <a:pt x="221513" y="106047"/>
                    </a:lnTo>
                    <a:lnTo>
                      <a:pt x="233497" y="157197"/>
                    </a:lnTo>
                    <a:lnTo>
                      <a:pt x="237744" y="214122"/>
                    </a:lnTo>
                    <a:lnTo>
                      <a:pt x="233497" y="271046"/>
                    </a:lnTo>
                    <a:lnTo>
                      <a:pt x="221513" y="322196"/>
                    </a:lnTo>
                    <a:lnTo>
                      <a:pt x="202925" y="365531"/>
                    </a:lnTo>
                    <a:lnTo>
                      <a:pt x="178866" y="399011"/>
                    </a:lnTo>
                    <a:lnTo>
                      <a:pt x="118872" y="428244"/>
                    </a:lnTo>
                    <a:lnTo>
                      <a:pt x="87272" y="420595"/>
                    </a:lnTo>
                    <a:lnTo>
                      <a:pt x="34818" y="365531"/>
                    </a:lnTo>
                    <a:lnTo>
                      <a:pt x="16230" y="322196"/>
                    </a:lnTo>
                    <a:lnTo>
                      <a:pt x="4246" y="271046"/>
                    </a:lnTo>
                    <a:lnTo>
                      <a:pt x="0" y="214122"/>
                    </a:lnTo>
                    <a:close/>
                  </a:path>
                </a:pathLst>
              </a:custGeom>
              <a:ln w="19049">
                <a:solidFill>
                  <a:srgbClr val="FFFFFF"/>
                </a:solidFill>
              </a:ln>
            </p:spPr>
            <p:txBody>
              <a:bodyPr wrap="square" lIns="0" tIns="0" rIns="0" bIns="0" rtlCol="0"/>
              <a:lstStyle/>
              <a:p>
                <a:endParaRPr sz="1200"/>
              </a:p>
            </p:txBody>
          </p:sp>
          <p:sp>
            <p:nvSpPr>
              <p:cNvPr id="228" name="object 37">
                <a:extLst>
                  <a:ext uri="{FF2B5EF4-FFF2-40B4-BE49-F238E27FC236}">
                    <a16:creationId xmlns:a16="http://schemas.microsoft.com/office/drawing/2014/main" id="{7411C8EC-162F-D24A-86CB-594FFEFF27A5}"/>
                  </a:ext>
                </a:extLst>
              </p:cNvPr>
              <p:cNvSpPr/>
              <p:nvPr/>
            </p:nvSpPr>
            <p:spPr>
              <a:xfrm>
                <a:off x="5884164" y="1768601"/>
                <a:ext cx="307340" cy="429895"/>
              </a:xfrm>
              <a:custGeom>
                <a:avLst/>
                <a:gdLst/>
                <a:ahLst/>
                <a:cxnLst/>
                <a:rect l="l" t="t" r="r" b="b"/>
                <a:pathLst>
                  <a:path w="307339" h="429894">
                    <a:moveTo>
                      <a:pt x="307086" y="214884"/>
                    </a:moveTo>
                    <a:lnTo>
                      <a:pt x="304431" y="146964"/>
                    </a:lnTo>
                    <a:lnTo>
                      <a:pt x="297078" y="87985"/>
                    </a:lnTo>
                    <a:lnTo>
                      <a:pt x="285864" y="41465"/>
                    </a:lnTo>
                    <a:lnTo>
                      <a:pt x="255270" y="0"/>
                    </a:lnTo>
                    <a:lnTo>
                      <a:pt x="251460" y="2552"/>
                    </a:lnTo>
                    <a:lnTo>
                      <a:pt x="251460" y="762"/>
                    </a:lnTo>
                    <a:lnTo>
                      <a:pt x="67056" y="762"/>
                    </a:lnTo>
                    <a:lnTo>
                      <a:pt x="45859" y="11684"/>
                    </a:lnTo>
                    <a:lnTo>
                      <a:pt x="27444" y="42075"/>
                    </a:lnTo>
                    <a:lnTo>
                      <a:pt x="12928" y="88430"/>
                    </a:lnTo>
                    <a:lnTo>
                      <a:pt x="3416" y="147205"/>
                    </a:lnTo>
                    <a:lnTo>
                      <a:pt x="0" y="214884"/>
                    </a:lnTo>
                    <a:lnTo>
                      <a:pt x="3416" y="282575"/>
                    </a:lnTo>
                    <a:lnTo>
                      <a:pt x="12928" y="341350"/>
                    </a:lnTo>
                    <a:lnTo>
                      <a:pt x="27444" y="387705"/>
                    </a:lnTo>
                    <a:lnTo>
                      <a:pt x="45859" y="418096"/>
                    </a:lnTo>
                    <a:lnTo>
                      <a:pt x="67056" y="429006"/>
                    </a:lnTo>
                    <a:lnTo>
                      <a:pt x="251460" y="429006"/>
                    </a:lnTo>
                    <a:lnTo>
                      <a:pt x="251460" y="427228"/>
                    </a:lnTo>
                    <a:lnTo>
                      <a:pt x="255270" y="429768"/>
                    </a:lnTo>
                    <a:lnTo>
                      <a:pt x="271640" y="418820"/>
                    </a:lnTo>
                    <a:lnTo>
                      <a:pt x="285864" y="388315"/>
                    </a:lnTo>
                    <a:lnTo>
                      <a:pt x="297078" y="341795"/>
                    </a:lnTo>
                    <a:lnTo>
                      <a:pt x="304431" y="282816"/>
                    </a:lnTo>
                    <a:lnTo>
                      <a:pt x="307086" y="214884"/>
                    </a:lnTo>
                    <a:close/>
                  </a:path>
                </a:pathLst>
              </a:custGeom>
              <a:solidFill>
                <a:srgbClr val="2E2770"/>
              </a:solidFill>
            </p:spPr>
            <p:txBody>
              <a:bodyPr wrap="square" lIns="0" tIns="0" rIns="0" bIns="0" rtlCol="0"/>
              <a:lstStyle/>
              <a:p>
                <a:endParaRPr sz="1200"/>
              </a:p>
            </p:txBody>
          </p:sp>
          <p:sp>
            <p:nvSpPr>
              <p:cNvPr id="229" name="object 38">
                <a:extLst>
                  <a:ext uri="{FF2B5EF4-FFF2-40B4-BE49-F238E27FC236}">
                    <a16:creationId xmlns:a16="http://schemas.microsoft.com/office/drawing/2014/main" id="{B4400A9E-0EC2-9148-BAE0-BD01683F1263}"/>
                  </a:ext>
                </a:extLst>
              </p:cNvPr>
              <p:cNvSpPr/>
              <p:nvPr/>
            </p:nvSpPr>
            <p:spPr>
              <a:xfrm>
                <a:off x="6087617" y="1768601"/>
                <a:ext cx="104139" cy="429895"/>
              </a:xfrm>
              <a:custGeom>
                <a:avLst/>
                <a:gdLst/>
                <a:ahLst/>
                <a:cxnLst/>
                <a:rect l="l" t="t" r="r" b="b"/>
                <a:pathLst>
                  <a:path w="104139" h="429894">
                    <a:moveTo>
                      <a:pt x="0" y="214884"/>
                    </a:moveTo>
                    <a:lnTo>
                      <a:pt x="2642" y="146962"/>
                    </a:lnTo>
                    <a:lnTo>
                      <a:pt x="9998" y="87974"/>
                    </a:lnTo>
                    <a:lnTo>
                      <a:pt x="21215" y="41458"/>
                    </a:lnTo>
                    <a:lnTo>
                      <a:pt x="51816" y="0"/>
                    </a:lnTo>
                    <a:lnTo>
                      <a:pt x="68192" y="10954"/>
                    </a:lnTo>
                    <a:lnTo>
                      <a:pt x="82416" y="41458"/>
                    </a:lnTo>
                    <a:lnTo>
                      <a:pt x="93633" y="87974"/>
                    </a:lnTo>
                    <a:lnTo>
                      <a:pt x="100989" y="146962"/>
                    </a:lnTo>
                    <a:lnTo>
                      <a:pt x="103632" y="214884"/>
                    </a:lnTo>
                    <a:lnTo>
                      <a:pt x="100989" y="282805"/>
                    </a:lnTo>
                    <a:lnTo>
                      <a:pt x="93633" y="341793"/>
                    </a:lnTo>
                    <a:lnTo>
                      <a:pt x="82416" y="388309"/>
                    </a:lnTo>
                    <a:lnTo>
                      <a:pt x="68192" y="418813"/>
                    </a:lnTo>
                    <a:lnTo>
                      <a:pt x="51816" y="429768"/>
                    </a:lnTo>
                    <a:lnTo>
                      <a:pt x="35439" y="418813"/>
                    </a:lnTo>
                    <a:lnTo>
                      <a:pt x="21215" y="388309"/>
                    </a:lnTo>
                    <a:lnTo>
                      <a:pt x="9998" y="341793"/>
                    </a:lnTo>
                    <a:lnTo>
                      <a:pt x="2642" y="282805"/>
                    </a:lnTo>
                    <a:lnTo>
                      <a:pt x="0" y="214884"/>
                    </a:lnTo>
                    <a:close/>
                  </a:path>
                </a:pathLst>
              </a:custGeom>
              <a:ln w="19050">
                <a:solidFill>
                  <a:srgbClr val="FFFFFF"/>
                </a:solidFill>
              </a:ln>
            </p:spPr>
            <p:txBody>
              <a:bodyPr wrap="square" lIns="0" tIns="0" rIns="0" bIns="0" rtlCol="0"/>
              <a:lstStyle/>
              <a:p>
                <a:endParaRPr sz="1200"/>
              </a:p>
            </p:txBody>
          </p:sp>
        </p:grpSp>
        <p:grpSp>
          <p:nvGrpSpPr>
            <p:cNvPr id="118" name="object 39">
              <a:extLst>
                <a:ext uri="{FF2B5EF4-FFF2-40B4-BE49-F238E27FC236}">
                  <a16:creationId xmlns:a16="http://schemas.microsoft.com/office/drawing/2014/main" id="{0130FB21-F1D3-B946-B8B2-8B565F2A40C6}"/>
                </a:ext>
              </a:extLst>
            </p:cNvPr>
            <p:cNvGrpSpPr/>
            <p:nvPr/>
          </p:nvGrpSpPr>
          <p:grpSpPr>
            <a:xfrm>
              <a:off x="9910555" y="1794828"/>
              <a:ext cx="263484" cy="494119"/>
              <a:chOff x="6274308" y="1759076"/>
              <a:chExt cx="315595" cy="448945"/>
            </a:xfrm>
          </p:grpSpPr>
          <p:sp>
            <p:nvSpPr>
              <p:cNvPr id="224" name="object 40">
                <a:extLst>
                  <a:ext uri="{FF2B5EF4-FFF2-40B4-BE49-F238E27FC236}">
                    <a16:creationId xmlns:a16="http://schemas.microsoft.com/office/drawing/2014/main" id="{1B49769F-08D4-C54D-9987-1ABB0971864F}"/>
                  </a:ext>
                </a:extLst>
              </p:cNvPr>
              <p:cNvSpPr/>
              <p:nvPr/>
            </p:nvSpPr>
            <p:spPr>
              <a:xfrm>
                <a:off x="6274308" y="1768601"/>
                <a:ext cx="306070" cy="429895"/>
              </a:xfrm>
              <a:custGeom>
                <a:avLst/>
                <a:gdLst/>
                <a:ahLst/>
                <a:cxnLst/>
                <a:rect l="l" t="t" r="r" b="b"/>
                <a:pathLst>
                  <a:path w="306070" h="429894">
                    <a:moveTo>
                      <a:pt x="305562" y="214884"/>
                    </a:moveTo>
                    <a:lnTo>
                      <a:pt x="302958" y="146964"/>
                    </a:lnTo>
                    <a:lnTo>
                      <a:pt x="295706" y="87985"/>
                    </a:lnTo>
                    <a:lnTo>
                      <a:pt x="284657" y="41465"/>
                    </a:lnTo>
                    <a:lnTo>
                      <a:pt x="254508" y="0"/>
                    </a:lnTo>
                    <a:lnTo>
                      <a:pt x="249936" y="3111"/>
                    </a:lnTo>
                    <a:lnTo>
                      <a:pt x="249936" y="762"/>
                    </a:lnTo>
                    <a:lnTo>
                      <a:pt x="66294" y="762"/>
                    </a:lnTo>
                    <a:lnTo>
                      <a:pt x="65532" y="762"/>
                    </a:lnTo>
                    <a:lnTo>
                      <a:pt x="65532" y="1168"/>
                    </a:lnTo>
                    <a:lnTo>
                      <a:pt x="27139" y="42075"/>
                    </a:lnTo>
                    <a:lnTo>
                      <a:pt x="12788" y="88430"/>
                    </a:lnTo>
                    <a:lnTo>
                      <a:pt x="3378" y="147205"/>
                    </a:lnTo>
                    <a:lnTo>
                      <a:pt x="0" y="214884"/>
                    </a:lnTo>
                    <a:lnTo>
                      <a:pt x="3378" y="282575"/>
                    </a:lnTo>
                    <a:lnTo>
                      <a:pt x="12788" y="341350"/>
                    </a:lnTo>
                    <a:lnTo>
                      <a:pt x="27139" y="387705"/>
                    </a:lnTo>
                    <a:lnTo>
                      <a:pt x="45339" y="418096"/>
                    </a:lnTo>
                    <a:lnTo>
                      <a:pt x="65532" y="428612"/>
                    </a:lnTo>
                    <a:lnTo>
                      <a:pt x="65532" y="429006"/>
                    </a:lnTo>
                    <a:lnTo>
                      <a:pt x="66294" y="429006"/>
                    </a:lnTo>
                    <a:lnTo>
                      <a:pt x="249936" y="429006"/>
                    </a:lnTo>
                    <a:lnTo>
                      <a:pt x="249936" y="426669"/>
                    </a:lnTo>
                    <a:lnTo>
                      <a:pt x="284657" y="388315"/>
                    </a:lnTo>
                    <a:lnTo>
                      <a:pt x="295706" y="341795"/>
                    </a:lnTo>
                    <a:lnTo>
                      <a:pt x="302958" y="282816"/>
                    </a:lnTo>
                    <a:lnTo>
                      <a:pt x="305562" y="214884"/>
                    </a:lnTo>
                    <a:close/>
                  </a:path>
                </a:pathLst>
              </a:custGeom>
              <a:solidFill>
                <a:srgbClr val="2E2770"/>
              </a:solidFill>
            </p:spPr>
            <p:txBody>
              <a:bodyPr wrap="square" lIns="0" tIns="0" rIns="0" bIns="0" rtlCol="0"/>
              <a:lstStyle/>
              <a:p>
                <a:endParaRPr sz="1200"/>
              </a:p>
            </p:txBody>
          </p:sp>
          <p:sp>
            <p:nvSpPr>
              <p:cNvPr id="225" name="object 41">
                <a:extLst>
                  <a:ext uri="{FF2B5EF4-FFF2-40B4-BE49-F238E27FC236}">
                    <a16:creationId xmlns:a16="http://schemas.microsoft.com/office/drawing/2014/main" id="{84338D79-0D1A-3142-ABF7-7B0B8E7A1DA9}"/>
                  </a:ext>
                </a:extLst>
              </p:cNvPr>
              <p:cNvSpPr/>
              <p:nvPr/>
            </p:nvSpPr>
            <p:spPr>
              <a:xfrm>
                <a:off x="6477762" y="1768601"/>
                <a:ext cx="102235" cy="429895"/>
              </a:xfrm>
              <a:custGeom>
                <a:avLst/>
                <a:gdLst/>
                <a:ahLst/>
                <a:cxnLst/>
                <a:rect l="l" t="t" r="r" b="b"/>
                <a:pathLst>
                  <a:path w="102234" h="429894">
                    <a:moveTo>
                      <a:pt x="0" y="214884"/>
                    </a:moveTo>
                    <a:lnTo>
                      <a:pt x="2602" y="146962"/>
                    </a:lnTo>
                    <a:lnTo>
                      <a:pt x="9851" y="87974"/>
                    </a:lnTo>
                    <a:lnTo>
                      <a:pt x="20903" y="41458"/>
                    </a:lnTo>
                    <a:lnTo>
                      <a:pt x="51053" y="0"/>
                    </a:lnTo>
                    <a:lnTo>
                      <a:pt x="67190" y="10954"/>
                    </a:lnTo>
                    <a:lnTo>
                      <a:pt x="81204" y="41458"/>
                    </a:lnTo>
                    <a:lnTo>
                      <a:pt x="92256" y="87974"/>
                    </a:lnTo>
                    <a:lnTo>
                      <a:pt x="99505" y="146962"/>
                    </a:lnTo>
                    <a:lnTo>
                      <a:pt x="102107" y="214884"/>
                    </a:lnTo>
                    <a:lnTo>
                      <a:pt x="99505" y="282805"/>
                    </a:lnTo>
                    <a:lnTo>
                      <a:pt x="92256" y="341793"/>
                    </a:lnTo>
                    <a:lnTo>
                      <a:pt x="81204" y="388309"/>
                    </a:lnTo>
                    <a:lnTo>
                      <a:pt x="67190" y="418813"/>
                    </a:lnTo>
                    <a:lnTo>
                      <a:pt x="51053" y="429768"/>
                    </a:lnTo>
                    <a:lnTo>
                      <a:pt x="34917" y="418813"/>
                    </a:lnTo>
                    <a:lnTo>
                      <a:pt x="20903" y="388309"/>
                    </a:lnTo>
                    <a:lnTo>
                      <a:pt x="9851" y="341793"/>
                    </a:lnTo>
                    <a:lnTo>
                      <a:pt x="2602" y="282805"/>
                    </a:lnTo>
                    <a:lnTo>
                      <a:pt x="0" y="214884"/>
                    </a:lnTo>
                    <a:close/>
                  </a:path>
                </a:pathLst>
              </a:custGeom>
              <a:ln w="19050">
                <a:solidFill>
                  <a:srgbClr val="FFFFFF"/>
                </a:solidFill>
              </a:ln>
            </p:spPr>
            <p:txBody>
              <a:bodyPr wrap="square" lIns="0" tIns="0" rIns="0" bIns="0" rtlCol="0"/>
              <a:lstStyle/>
              <a:p>
                <a:endParaRPr sz="1200"/>
              </a:p>
            </p:txBody>
          </p:sp>
        </p:grpSp>
        <p:grpSp>
          <p:nvGrpSpPr>
            <p:cNvPr id="119" name="object 42">
              <a:extLst>
                <a:ext uri="{FF2B5EF4-FFF2-40B4-BE49-F238E27FC236}">
                  <a16:creationId xmlns:a16="http://schemas.microsoft.com/office/drawing/2014/main" id="{4EE23950-537C-8040-957A-9EF933FF1E28}"/>
                </a:ext>
              </a:extLst>
            </p:cNvPr>
            <p:cNvGrpSpPr/>
            <p:nvPr/>
          </p:nvGrpSpPr>
          <p:grpSpPr>
            <a:xfrm>
              <a:off x="10236279" y="1794828"/>
              <a:ext cx="263484" cy="494119"/>
              <a:chOff x="6664452" y="1759076"/>
              <a:chExt cx="315595" cy="448945"/>
            </a:xfrm>
          </p:grpSpPr>
          <p:sp>
            <p:nvSpPr>
              <p:cNvPr id="222" name="object 43">
                <a:extLst>
                  <a:ext uri="{FF2B5EF4-FFF2-40B4-BE49-F238E27FC236}">
                    <a16:creationId xmlns:a16="http://schemas.microsoft.com/office/drawing/2014/main" id="{B83D65A9-3A85-FD4D-9729-1FB8E9E6422C}"/>
                  </a:ext>
                </a:extLst>
              </p:cNvPr>
              <p:cNvSpPr/>
              <p:nvPr/>
            </p:nvSpPr>
            <p:spPr>
              <a:xfrm>
                <a:off x="6664452" y="1768601"/>
                <a:ext cx="306070" cy="429895"/>
              </a:xfrm>
              <a:custGeom>
                <a:avLst/>
                <a:gdLst/>
                <a:ahLst/>
                <a:cxnLst/>
                <a:rect l="l" t="t" r="r" b="b"/>
                <a:pathLst>
                  <a:path w="306070" h="429894">
                    <a:moveTo>
                      <a:pt x="305562" y="214884"/>
                    </a:moveTo>
                    <a:lnTo>
                      <a:pt x="302907" y="146964"/>
                    </a:lnTo>
                    <a:lnTo>
                      <a:pt x="295554" y="87985"/>
                    </a:lnTo>
                    <a:lnTo>
                      <a:pt x="284340" y="41465"/>
                    </a:lnTo>
                    <a:lnTo>
                      <a:pt x="253746" y="0"/>
                    </a:lnTo>
                    <a:lnTo>
                      <a:pt x="249923" y="2565"/>
                    </a:lnTo>
                    <a:lnTo>
                      <a:pt x="249923" y="762"/>
                    </a:lnTo>
                    <a:lnTo>
                      <a:pt x="66294" y="762"/>
                    </a:lnTo>
                    <a:lnTo>
                      <a:pt x="65532" y="762"/>
                    </a:lnTo>
                    <a:lnTo>
                      <a:pt x="65532" y="1168"/>
                    </a:lnTo>
                    <a:lnTo>
                      <a:pt x="27139" y="42075"/>
                    </a:lnTo>
                    <a:lnTo>
                      <a:pt x="12788" y="88430"/>
                    </a:lnTo>
                    <a:lnTo>
                      <a:pt x="3378" y="147205"/>
                    </a:lnTo>
                    <a:lnTo>
                      <a:pt x="0" y="214884"/>
                    </a:lnTo>
                    <a:lnTo>
                      <a:pt x="3378" y="282575"/>
                    </a:lnTo>
                    <a:lnTo>
                      <a:pt x="12788" y="341350"/>
                    </a:lnTo>
                    <a:lnTo>
                      <a:pt x="27139" y="387705"/>
                    </a:lnTo>
                    <a:lnTo>
                      <a:pt x="45339" y="418096"/>
                    </a:lnTo>
                    <a:lnTo>
                      <a:pt x="65532" y="428612"/>
                    </a:lnTo>
                    <a:lnTo>
                      <a:pt x="65532" y="429006"/>
                    </a:lnTo>
                    <a:lnTo>
                      <a:pt x="66294" y="429006"/>
                    </a:lnTo>
                    <a:lnTo>
                      <a:pt x="249923" y="429006"/>
                    </a:lnTo>
                    <a:lnTo>
                      <a:pt x="249923" y="427215"/>
                    </a:lnTo>
                    <a:lnTo>
                      <a:pt x="284340" y="388315"/>
                    </a:lnTo>
                    <a:lnTo>
                      <a:pt x="295554" y="341795"/>
                    </a:lnTo>
                    <a:lnTo>
                      <a:pt x="302907" y="282816"/>
                    </a:lnTo>
                    <a:lnTo>
                      <a:pt x="305562" y="214884"/>
                    </a:lnTo>
                    <a:close/>
                  </a:path>
                </a:pathLst>
              </a:custGeom>
              <a:solidFill>
                <a:srgbClr val="2E2770"/>
              </a:solidFill>
            </p:spPr>
            <p:txBody>
              <a:bodyPr wrap="square" lIns="0" tIns="0" rIns="0" bIns="0" rtlCol="0"/>
              <a:lstStyle/>
              <a:p>
                <a:endParaRPr sz="1200"/>
              </a:p>
            </p:txBody>
          </p:sp>
          <p:sp>
            <p:nvSpPr>
              <p:cNvPr id="223" name="object 44">
                <a:extLst>
                  <a:ext uri="{FF2B5EF4-FFF2-40B4-BE49-F238E27FC236}">
                    <a16:creationId xmlns:a16="http://schemas.microsoft.com/office/drawing/2014/main" id="{BC6A4A2E-20CE-0D4B-9082-1272EAFB1758}"/>
                  </a:ext>
                </a:extLst>
              </p:cNvPr>
              <p:cNvSpPr/>
              <p:nvPr/>
            </p:nvSpPr>
            <p:spPr>
              <a:xfrm>
                <a:off x="6866382" y="1768601"/>
                <a:ext cx="104139" cy="429895"/>
              </a:xfrm>
              <a:custGeom>
                <a:avLst/>
                <a:gdLst/>
                <a:ahLst/>
                <a:cxnLst/>
                <a:rect l="l" t="t" r="r" b="b"/>
                <a:pathLst>
                  <a:path w="104140" h="429894">
                    <a:moveTo>
                      <a:pt x="0" y="214884"/>
                    </a:moveTo>
                    <a:lnTo>
                      <a:pt x="2642" y="146962"/>
                    </a:lnTo>
                    <a:lnTo>
                      <a:pt x="9998" y="87974"/>
                    </a:lnTo>
                    <a:lnTo>
                      <a:pt x="21215" y="41458"/>
                    </a:lnTo>
                    <a:lnTo>
                      <a:pt x="51816" y="0"/>
                    </a:lnTo>
                    <a:lnTo>
                      <a:pt x="68192" y="10954"/>
                    </a:lnTo>
                    <a:lnTo>
                      <a:pt x="82416" y="41458"/>
                    </a:lnTo>
                    <a:lnTo>
                      <a:pt x="93633" y="87974"/>
                    </a:lnTo>
                    <a:lnTo>
                      <a:pt x="100989" y="146962"/>
                    </a:lnTo>
                    <a:lnTo>
                      <a:pt x="103632" y="214884"/>
                    </a:lnTo>
                    <a:lnTo>
                      <a:pt x="100989" y="282805"/>
                    </a:lnTo>
                    <a:lnTo>
                      <a:pt x="93633" y="341793"/>
                    </a:lnTo>
                    <a:lnTo>
                      <a:pt x="82416" y="388309"/>
                    </a:lnTo>
                    <a:lnTo>
                      <a:pt x="68192" y="418813"/>
                    </a:lnTo>
                    <a:lnTo>
                      <a:pt x="51816" y="429768"/>
                    </a:lnTo>
                    <a:lnTo>
                      <a:pt x="35439" y="418813"/>
                    </a:lnTo>
                    <a:lnTo>
                      <a:pt x="21215" y="388309"/>
                    </a:lnTo>
                    <a:lnTo>
                      <a:pt x="9998" y="341793"/>
                    </a:lnTo>
                    <a:lnTo>
                      <a:pt x="2642" y="282805"/>
                    </a:lnTo>
                    <a:lnTo>
                      <a:pt x="0" y="214884"/>
                    </a:lnTo>
                    <a:close/>
                  </a:path>
                </a:pathLst>
              </a:custGeom>
              <a:ln w="19050">
                <a:solidFill>
                  <a:srgbClr val="FFFFFF"/>
                </a:solidFill>
              </a:ln>
            </p:spPr>
            <p:txBody>
              <a:bodyPr wrap="square" lIns="0" tIns="0" rIns="0" bIns="0" rtlCol="0"/>
              <a:lstStyle/>
              <a:p>
                <a:endParaRPr sz="1200"/>
              </a:p>
            </p:txBody>
          </p:sp>
        </p:grpSp>
        <p:sp>
          <p:nvSpPr>
            <p:cNvPr id="218" name="object 46">
              <a:extLst>
                <a:ext uri="{FF2B5EF4-FFF2-40B4-BE49-F238E27FC236}">
                  <a16:creationId xmlns:a16="http://schemas.microsoft.com/office/drawing/2014/main" id="{52AF6BC3-416C-F54F-A357-E7EC77FA76A9}"/>
                </a:ext>
              </a:extLst>
            </p:cNvPr>
            <p:cNvSpPr/>
            <p:nvPr/>
          </p:nvSpPr>
          <p:spPr>
            <a:xfrm>
              <a:off x="6565920" y="3920503"/>
              <a:ext cx="353079" cy="0"/>
            </a:xfrm>
            <a:custGeom>
              <a:avLst/>
              <a:gdLst/>
              <a:ahLst/>
              <a:cxnLst/>
              <a:rect l="l" t="t" r="r" b="b"/>
              <a:pathLst>
                <a:path w="422910">
                  <a:moveTo>
                    <a:pt x="0" y="0"/>
                  </a:moveTo>
                  <a:lnTo>
                    <a:pt x="422313" y="0"/>
                  </a:lnTo>
                </a:path>
              </a:pathLst>
            </a:custGeom>
            <a:ln w="21132">
              <a:solidFill>
                <a:srgbClr val="002C31"/>
              </a:solidFill>
            </a:ln>
          </p:spPr>
          <p:txBody>
            <a:bodyPr wrap="square" lIns="0" tIns="0" rIns="0" bIns="0" rtlCol="0"/>
            <a:lstStyle/>
            <a:p>
              <a:endParaRPr sz="1200"/>
            </a:p>
          </p:txBody>
        </p:sp>
        <p:sp>
          <p:nvSpPr>
            <p:cNvPr id="219" name="object 47">
              <a:extLst>
                <a:ext uri="{FF2B5EF4-FFF2-40B4-BE49-F238E27FC236}">
                  <a16:creationId xmlns:a16="http://schemas.microsoft.com/office/drawing/2014/main" id="{13D18A54-5C04-8F43-A632-F403F4EF94D4}"/>
                </a:ext>
              </a:extLst>
            </p:cNvPr>
            <p:cNvSpPr/>
            <p:nvPr/>
          </p:nvSpPr>
          <p:spPr>
            <a:xfrm>
              <a:off x="6899775" y="3877508"/>
              <a:ext cx="64148" cy="83868"/>
            </a:xfrm>
            <a:custGeom>
              <a:avLst/>
              <a:gdLst/>
              <a:ahLst/>
              <a:cxnLst/>
              <a:rect l="l" t="t" r="r" b="b"/>
              <a:pathLst>
                <a:path w="76835" h="76200">
                  <a:moveTo>
                    <a:pt x="0" y="0"/>
                  </a:moveTo>
                  <a:lnTo>
                    <a:pt x="393" y="76200"/>
                  </a:lnTo>
                  <a:lnTo>
                    <a:pt x="76403" y="37706"/>
                  </a:lnTo>
                  <a:lnTo>
                    <a:pt x="0" y="0"/>
                  </a:lnTo>
                  <a:close/>
                </a:path>
              </a:pathLst>
            </a:custGeom>
            <a:solidFill>
              <a:srgbClr val="002C31"/>
            </a:solidFill>
          </p:spPr>
          <p:txBody>
            <a:bodyPr wrap="square" lIns="0" tIns="0" rIns="0" bIns="0" rtlCol="0"/>
            <a:lstStyle/>
            <a:p>
              <a:endParaRPr sz="1200"/>
            </a:p>
          </p:txBody>
        </p:sp>
        <p:sp>
          <p:nvSpPr>
            <p:cNvPr id="220" name="object 48">
              <a:extLst>
                <a:ext uri="{FF2B5EF4-FFF2-40B4-BE49-F238E27FC236}">
                  <a16:creationId xmlns:a16="http://schemas.microsoft.com/office/drawing/2014/main" id="{ECE9B085-3ED6-AD41-AA65-6C5595CB4D59}"/>
                </a:ext>
              </a:extLst>
            </p:cNvPr>
            <p:cNvSpPr/>
            <p:nvPr/>
          </p:nvSpPr>
          <p:spPr>
            <a:xfrm>
              <a:off x="6962896" y="3607859"/>
              <a:ext cx="1060298" cy="451086"/>
            </a:xfrm>
            <a:custGeom>
              <a:avLst/>
              <a:gdLst/>
              <a:ahLst/>
              <a:cxnLst/>
              <a:rect l="l" t="t" r="r" b="b"/>
              <a:pathLst>
                <a:path w="1270000" h="563879">
                  <a:moveTo>
                    <a:pt x="1175512" y="0"/>
                  </a:moveTo>
                  <a:lnTo>
                    <a:pt x="93980" y="0"/>
                  </a:lnTo>
                  <a:lnTo>
                    <a:pt x="57398" y="7385"/>
                  </a:lnTo>
                  <a:lnTo>
                    <a:pt x="27525" y="27525"/>
                  </a:lnTo>
                  <a:lnTo>
                    <a:pt x="7385" y="57398"/>
                  </a:lnTo>
                  <a:lnTo>
                    <a:pt x="0" y="93979"/>
                  </a:lnTo>
                  <a:lnTo>
                    <a:pt x="0" y="469899"/>
                  </a:lnTo>
                  <a:lnTo>
                    <a:pt x="7385" y="506481"/>
                  </a:lnTo>
                  <a:lnTo>
                    <a:pt x="27525" y="536354"/>
                  </a:lnTo>
                  <a:lnTo>
                    <a:pt x="57398" y="556494"/>
                  </a:lnTo>
                  <a:lnTo>
                    <a:pt x="93980" y="563879"/>
                  </a:lnTo>
                  <a:lnTo>
                    <a:pt x="1175512" y="563879"/>
                  </a:lnTo>
                  <a:lnTo>
                    <a:pt x="1212093" y="556494"/>
                  </a:lnTo>
                  <a:lnTo>
                    <a:pt x="1241966" y="536354"/>
                  </a:lnTo>
                  <a:lnTo>
                    <a:pt x="1262106" y="506481"/>
                  </a:lnTo>
                  <a:lnTo>
                    <a:pt x="1269492" y="469899"/>
                  </a:lnTo>
                  <a:lnTo>
                    <a:pt x="1269492" y="93979"/>
                  </a:lnTo>
                  <a:lnTo>
                    <a:pt x="1262106" y="57398"/>
                  </a:lnTo>
                  <a:lnTo>
                    <a:pt x="1241966" y="27525"/>
                  </a:lnTo>
                  <a:lnTo>
                    <a:pt x="1212093" y="7385"/>
                  </a:lnTo>
                  <a:lnTo>
                    <a:pt x="1175512" y="0"/>
                  </a:lnTo>
                  <a:close/>
                </a:path>
              </a:pathLst>
            </a:custGeom>
            <a:solidFill>
              <a:schemeClr val="bg2"/>
            </a:solidFill>
          </p:spPr>
          <p:txBody>
            <a:bodyPr wrap="square" lIns="0" tIns="0" rIns="0" bIns="0" rtlCol="0"/>
            <a:lstStyle/>
            <a:p>
              <a:endParaRPr sz="1200"/>
            </a:p>
          </p:txBody>
        </p:sp>
        <p:sp>
          <p:nvSpPr>
            <p:cNvPr id="221" name="object 49">
              <a:extLst>
                <a:ext uri="{FF2B5EF4-FFF2-40B4-BE49-F238E27FC236}">
                  <a16:creationId xmlns:a16="http://schemas.microsoft.com/office/drawing/2014/main" id="{5670ECA5-C6FB-6946-88CF-8E27054404F0}"/>
                </a:ext>
              </a:extLst>
            </p:cNvPr>
            <p:cNvSpPr/>
            <p:nvPr/>
          </p:nvSpPr>
          <p:spPr>
            <a:xfrm>
              <a:off x="6962896" y="3607859"/>
              <a:ext cx="1060298" cy="620620"/>
            </a:xfrm>
            <a:custGeom>
              <a:avLst/>
              <a:gdLst/>
              <a:ahLst/>
              <a:cxnLst/>
              <a:rect l="l" t="t" r="r" b="b"/>
              <a:pathLst>
                <a:path w="1270000" h="563879">
                  <a:moveTo>
                    <a:pt x="0" y="93979"/>
                  </a:moveTo>
                  <a:lnTo>
                    <a:pt x="7385" y="57398"/>
                  </a:lnTo>
                  <a:lnTo>
                    <a:pt x="27525" y="27525"/>
                  </a:lnTo>
                  <a:lnTo>
                    <a:pt x="57398" y="7385"/>
                  </a:lnTo>
                  <a:lnTo>
                    <a:pt x="93980" y="0"/>
                  </a:lnTo>
                  <a:lnTo>
                    <a:pt x="1175512" y="0"/>
                  </a:lnTo>
                  <a:lnTo>
                    <a:pt x="1212093" y="7385"/>
                  </a:lnTo>
                  <a:lnTo>
                    <a:pt x="1241966" y="27525"/>
                  </a:lnTo>
                  <a:lnTo>
                    <a:pt x="1262106" y="57398"/>
                  </a:lnTo>
                  <a:lnTo>
                    <a:pt x="1269492" y="93979"/>
                  </a:lnTo>
                  <a:lnTo>
                    <a:pt x="1269492" y="469899"/>
                  </a:lnTo>
                  <a:lnTo>
                    <a:pt x="1262106" y="506481"/>
                  </a:lnTo>
                  <a:lnTo>
                    <a:pt x="1241966" y="536354"/>
                  </a:lnTo>
                  <a:lnTo>
                    <a:pt x="1212093" y="556494"/>
                  </a:lnTo>
                  <a:lnTo>
                    <a:pt x="1175512" y="563879"/>
                  </a:lnTo>
                  <a:lnTo>
                    <a:pt x="93980" y="563879"/>
                  </a:lnTo>
                  <a:lnTo>
                    <a:pt x="57398" y="556494"/>
                  </a:lnTo>
                  <a:lnTo>
                    <a:pt x="27525" y="536354"/>
                  </a:lnTo>
                  <a:lnTo>
                    <a:pt x="7385" y="506481"/>
                  </a:lnTo>
                  <a:lnTo>
                    <a:pt x="0" y="469899"/>
                  </a:lnTo>
                  <a:lnTo>
                    <a:pt x="0" y="93979"/>
                  </a:lnTo>
                  <a:close/>
                </a:path>
              </a:pathLst>
            </a:custGeom>
            <a:ln w="9524">
              <a:solidFill>
                <a:srgbClr val="FFFFFF"/>
              </a:solidFill>
            </a:ln>
          </p:spPr>
          <p:txBody>
            <a:bodyPr wrap="square" lIns="0" tIns="0" rIns="0" bIns="0" rtlCol="0"/>
            <a:lstStyle/>
            <a:p>
              <a:endParaRPr sz="1200"/>
            </a:p>
          </p:txBody>
        </p:sp>
        <p:sp>
          <p:nvSpPr>
            <p:cNvPr id="121" name="object 50">
              <a:extLst>
                <a:ext uri="{FF2B5EF4-FFF2-40B4-BE49-F238E27FC236}">
                  <a16:creationId xmlns:a16="http://schemas.microsoft.com/office/drawing/2014/main" id="{BA990FD7-1326-6140-A74F-712F8D263241}"/>
                </a:ext>
              </a:extLst>
            </p:cNvPr>
            <p:cNvSpPr txBox="1"/>
            <p:nvPr/>
          </p:nvSpPr>
          <p:spPr>
            <a:xfrm>
              <a:off x="7074860" y="3741440"/>
              <a:ext cx="1306818" cy="307763"/>
            </a:xfrm>
            <a:prstGeom prst="rect">
              <a:avLst/>
            </a:prstGeom>
          </p:spPr>
          <p:txBody>
            <a:bodyPr vert="horz" wrap="square" lIns="0" tIns="12700" rIns="0" bIns="0" rtlCol="0">
              <a:spAutoFit/>
            </a:bodyPr>
            <a:lstStyle/>
            <a:p>
              <a:pPr marL="236220" marR="5080" indent="-224154">
                <a:lnSpc>
                  <a:spcPct val="100000"/>
                </a:lnSpc>
                <a:spcBef>
                  <a:spcPts val="100"/>
                </a:spcBef>
                <a:tabLst>
                  <a:tab pos="1141095" algn="l"/>
                  <a:tab pos="1551940" algn="l"/>
                </a:tabLst>
              </a:pPr>
              <a:r>
                <a:rPr lang="fr-FR" sz="900" spc="-5" dirty="0">
                  <a:solidFill>
                    <a:srgbClr val="FFFFFF"/>
                  </a:solidFill>
                  <a:latin typeface="Arial"/>
                  <a:cs typeface="Arial"/>
                </a:rPr>
                <a:t>Data </a:t>
              </a:r>
              <a:r>
                <a:rPr lang="fr-FR" sz="900" spc="-5" dirty="0" err="1">
                  <a:solidFill>
                    <a:srgbClr val="FFFFFF"/>
                  </a:solidFill>
                  <a:latin typeface="Arial"/>
                  <a:cs typeface="Arial"/>
                </a:rPr>
                <a:t>preparation</a:t>
              </a:r>
              <a:r>
                <a:rPr lang="fr-FR" sz="900" spc="-5" dirty="0">
                  <a:solidFill>
                    <a:srgbClr val="FFFFFF"/>
                  </a:solidFill>
                  <a:latin typeface="Arial"/>
                  <a:cs typeface="Arial"/>
                </a:rPr>
                <a:t> </a:t>
              </a:r>
            </a:p>
            <a:p>
              <a:pPr marL="236220" marR="5080" indent="-224154">
                <a:lnSpc>
                  <a:spcPct val="100000"/>
                </a:lnSpc>
                <a:spcBef>
                  <a:spcPts val="100"/>
                </a:spcBef>
                <a:tabLst>
                  <a:tab pos="1141095" algn="l"/>
                  <a:tab pos="1551940" algn="l"/>
                </a:tabLst>
              </a:pPr>
              <a:endParaRPr sz="900" dirty="0">
                <a:latin typeface="Arial"/>
                <a:cs typeface="Arial"/>
              </a:endParaRPr>
            </a:p>
          </p:txBody>
        </p:sp>
        <p:sp>
          <p:nvSpPr>
            <p:cNvPr id="122" name="object 51">
              <a:extLst>
                <a:ext uri="{FF2B5EF4-FFF2-40B4-BE49-F238E27FC236}">
                  <a16:creationId xmlns:a16="http://schemas.microsoft.com/office/drawing/2014/main" id="{20FE1C3F-29C1-7E44-AE30-65CDE5ADB952}"/>
                </a:ext>
              </a:extLst>
            </p:cNvPr>
            <p:cNvSpPr/>
            <p:nvPr/>
          </p:nvSpPr>
          <p:spPr>
            <a:xfrm>
              <a:off x="8423168" y="3587190"/>
              <a:ext cx="1061359" cy="471755"/>
            </a:xfrm>
            <a:custGeom>
              <a:avLst/>
              <a:gdLst/>
              <a:ahLst/>
              <a:cxnLst/>
              <a:rect l="l" t="t" r="r" b="b"/>
              <a:pathLst>
                <a:path w="1271270" h="563879">
                  <a:moveTo>
                    <a:pt x="1177036" y="0"/>
                  </a:moveTo>
                  <a:lnTo>
                    <a:pt x="93980" y="0"/>
                  </a:lnTo>
                  <a:lnTo>
                    <a:pt x="57398" y="7385"/>
                  </a:lnTo>
                  <a:lnTo>
                    <a:pt x="27525" y="27525"/>
                  </a:lnTo>
                  <a:lnTo>
                    <a:pt x="7385" y="57398"/>
                  </a:lnTo>
                  <a:lnTo>
                    <a:pt x="0" y="93979"/>
                  </a:lnTo>
                  <a:lnTo>
                    <a:pt x="0" y="469899"/>
                  </a:lnTo>
                  <a:lnTo>
                    <a:pt x="7385" y="506481"/>
                  </a:lnTo>
                  <a:lnTo>
                    <a:pt x="27525" y="536354"/>
                  </a:lnTo>
                  <a:lnTo>
                    <a:pt x="57398" y="556494"/>
                  </a:lnTo>
                  <a:lnTo>
                    <a:pt x="93980" y="563879"/>
                  </a:lnTo>
                  <a:lnTo>
                    <a:pt x="1177036" y="563879"/>
                  </a:lnTo>
                  <a:lnTo>
                    <a:pt x="1213617" y="556494"/>
                  </a:lnTo>
                  <a:lnTo>
                    <a:pt x="1243490" y="536354"/>
                  </a:lnTo>
                  <a:lnTo>
                    <a:pt x="1263630" y="506481"/>
                  </a:lnTo>
                  <a:lnTo>
                    <a:pt x="1271016" y="469899"/>
                  </a:lnTo>
                  <a:lnTo>
                    <a:pt x="1271016" y="93979"/>
                  </a:lnTo>
                  <a:lnTo>
                    <a:pt x="1263630" y="57398"/>
                  </a:lnTo>
                  <a:lnTo>
                    <a:pt x="1243490" y="27525"/>
                  </a:lnTo>
                  <a:lnTo>
                    <a:pt x="1213617" y="7385"/>
                  </a:lnTo>
                  <a:lnTo>
                    <a:pt x="1177036" y="0"/>
                  </a:lnTo>
                  <a:close/>
                </a:path>
              </a:pathLst>
            </a:custGeom>
            <a:solidFill>
              <a:schemeClr val="bg2"/>
            </a:solidFill>
          </p:spPr>
          <p:txBody>
            <a:bodyPr wrap="square" lIns="0" tIns="0" rIns="0" bIns="0" rtlCol="0"/>
            <a:lstStyle/>
            <a:p>
              <a:endParaRPr sz="1200"/>
            </a:p>
          </p:txBody>
        </p:sp>
        <p:sp>
          <p:nvSpPr>
            <p:cNvPr id="123" name="object 52">
              <a:extLst>
                <a:ext uri="{FF2B5EF4-FFF2-40B4-BE49-F238E27FC236}">
                  <a16:creationId xmlns:a16="http://schemas.microsoft.com/office/drawing/2014/main" id="{539D42E6-4D1C-4E48-BCB3-704007D73882}"/>
                </a:ext>
              </a:extLst>
            </p:cNvPr>
            <p:cNvSpPr txBox="1"/>
            <p:nvPr/>
          </p:nvSpPr>
          <p:spPr>
            <a:xfrm>
              <a:off x="8537584" y="3693940"/>
              <a:ext cx="831274" cy="294722"/>
            </a:xfrm>
            <a:prstGeom prst="rect">
              <a:avLst/>
            </a:prstGeom>
          </p:spPr>
          <p:txBody>
            <a:bodyPr vert="horz" wrap="square" lIns="0" tIns="12700" rIns="0" bIns="0" rtlCol="0">
              <a:spAutoFit/>
            </a:bodyPr>
            <a:lstStyle/>
            <a:p>
              <a:pPr marL="172085" marR="5080" indent="-160020">
                <a:lnSpc>
                  <a:spcPct val="100000"/>
                </a:lnSpc>
                <a:spcBef>
                  <a:spcPts val="100"/>
                </a:spcBef>
              </a:pPr>
              <a:r>
                <a:rPr lang="fr-FR" sz="900" spc="-5" dirty="0">
                  <a:solidFill>
                    <a:srgbClr val="FFFFFF"/>
                  </a:solidFill>
                  <a:latin typeface="Arial"/>
                  <a:cs typeface="Arial"/>
                </a:rPr>
                <a:t>Training</a:t>
              </a:r>
              <a:r>
                <a:rPr sz="900" spc="-70" dirty="0">
                  <a:solidFill>
                    <a:srgbClr val="FFFFFF"/>
                  </a:solidFill>
                  <a:latin typeface="Arial"/>
                  <a:cs typeface="Arial"/>
                </a:rPr>
                <a:t> </a:t>
              </a:r>
              <a:r>
                <a:rPr sz="900" dirty="0">
                  <a:solidFill>
                    <a:srgbClr val="FFFFFF"/>
                  </a:solidFill>
                  <a:latin typeface="Arial"/>
                  <a:cs typeface="Arial"/>
                </a:rPr>
                <a:t>/  </a:t>
              </a:r>
              <a:r>
                <a:rPr lang="fr-FR" sz="900" spc="-5" dirty="0">
                  <a:solidFill>
                    <a:srgbClr val="FFFFFF"/>
                  </a:solidFill>
                  <a:latin typeface="Arial"/>
                  <a:cs typeface="Arial"/>
                </a:rPr>
                <a:t>Evaluation</a:t>
              </a:r>
              <a:endParaRPr sz="900" dirty="0">
                <a:latin typeface="Arial"/>
                <a:cs typeface="Arial"/>
              </a:endParaRPr>
            </a:p>
          </p:txBody>
        </p:sp>
        <p:sp>
          <p:nvSpPr>
            <p:cNvPr id="124" name="object 53">
              <a:extLst>
                <a:ext uri="{FF2B5EF4-FFF2-40B4-BE49-F238E27FC236}">
                  <a16:creationId xmlns:a16="http://schemas.microsoft.com/office/drawing/2014/main" id="{4FFB6A84-0773-E440-B088-0DB39BDCA971}"/>
                </a:ext>
              </a:extLst>
            </p:cNvPr>
            <p:cNvSpPr/>
            <p:nvPr/>
          </p:nvSpPr>
          <p:spPr>
            <a:xfrm>
              <a:off x="9880019" y="3587191"/>
              <a:ext cx="1061359" cy="471754"/>
            </a:xfrm>
            <a:custGeom>
              <a:avLst/>
              <a:gdLst/>
              <a:ahLst/>
              <a:cxnLst/>
              <a:rect l="l" t="t" r="r" b="b"/>
              <a:pathLst>
                <a:path w="1271270" h="563879">
                  <a:moveTo>
                    <a:pt x="1177036" y="0"/>
                  </a:moveTo>
                  <a:lnTo>
                    <a:pt x="93980" y="0"/>
                  </a:lnTo>
                  <a:lnTo>
                    <a:pt x="57398" y="7385"/>
                  </a:lnTo>
                  <a:lnTo>
                    <a:pt x="27525" y="27525"/>
                  </a:lnTo>
                  <a:lnTo>
                    <a:pt x="7385" y="57398"/>
                  </a:lnTo>
                  <a:lnTo>
                    <a:pt x="0" y="93979"/>
                  </a:lnTo>
                  <a:lnTo>
                    <a:pt x="0" y="469899"/>
                  </a:lnTo>
                  <a:lnTo>
                    <a:pt x="7385" y="506481"/>
                  </a:lnTo>
                  <a:lnTo>
                    <a:pt x="27525" y="536354"/>
                  </a:lnTo>
                  <a:lnTo>
                    <a:pt x="57398" y="556494"/>
                  </a:lnTo>
                  <a:lnTo>
                    <a:pt x="93980" y="563879"/>
                  </a:lnTo>
                  <a:lnTo>
                    <a:pt x="1177036" y="563879"/>
                  </a:lnTo>
                  <a:lnTo>
                    <a:pt x="1213617" y="556494"/>
                  </a:lnTo>
                  <a:lnTo>
                    <a:pt x="1243490" y="536354"/>
                  </a:lnTo>
                  <a:lnTo>
                    <a:pt x="1263630" y="506481"/>
                  </a:lnTo>
                  <a:lnTo>
                    <a:pt x="1271016" y="469899"/>
                  </a:lnTo>
                  <a:lnTo>
                    <a:pt x="1271016" y="93979"/>
                  </a:lnTo>
                  <a:lnTo>
                    <a:pt x="1263630" y="57398"/>
                  </a:lnTo>
                  <a:lnTo>
                    <a:pt x="1243490" y="27525"/>
                  </a:lnTo>
                  <a:lnTo>
                    <a:pt x="1213617" y="7385"/>
                  </a:lnTo>
                  <a:lnTo>
                    <a:pt x="1177036" y="0"/>
                  </a:lnTo>
                  <a:close/>
                </a:path>
              </a:pathLst>
            </a:custGeom>
            <a:solidFill>
              <a:schemeClr val="bg2"/>
            </a:solidFill>
          </p:spPr>
          <p:txBody>
            <a:bodyPr wrap="square" lIns="0" tIns="0" rIns="0" bIns="0" rtlCol="0"/>
            <a:lstStyle/>
            <a:p>
              <a:endParaRPr sz="1200"/>
            </a:p>
          </p:txBody>
        </p:sp>
        <p:sp>
          <p:nvSpPr>
            <p:cNvPr id="125" name="object 55">
              <a:extLst>
                <a:ext uri="{FF2B5EF4-FFF2-40B4-BE49-F238E27FC236}">
                  <a16:creationId xmlns:a16="http://schemas.microsoft.com/office/drawing/2014/main" id="{08B9F307-64B3-0341-9F27-1FDD34CA85CA}"/>
                </a:ext>
              </a:extLst>
            </p:cNvPr>
            <p:cNvSpPr/>
            <p:nvPr/>
          </p:nvSpPr>
          <p:spPr>
            <a:xfrm>
              <a:off x="8360218" y="3856405"/>
              <a:ext cx="63618" cy="83867"/>
            </a:xfrm>
            <a:custGeom>
              <a:avLst/>
              <a:gdLst/>
              <a:ahLst/>
              <a:cxnLst/>
              <a:rect l="l" t="t" r="r" b="b"/>
              <a:pathLst>
                <a:path w="76200" h="76200">
                  <a:moveTo>
                    <a:pt x="0" y="0"/>
                  </a:moveTo>
                  <a:lnTo>
                    <a:pt x="0" y="76199"/>
                  </a:lnTo>
                  <a:lnTo>
                    <a:pt x="76200" y="38099"/>
                  </a:lnTo>
                  <a:lnTo>
                    <a:pt x="0" y="0"/>
                  </a:lnTo>
                  <a:close/>
                </a:path>
              </a:pathLst>
            </a:custGeom>
            <a:solidFill>
              <a:srgbClr val="002C31"/>
            </a:solidFill>
          </p:spPr>
          <p:txBody>
            <a:bodyPr wrap="square" lIns="0" tIns="0" rIns="0" bIns="0" rtlCol="0"/>
            <a:lstStyle/>
            <a:p>
              <a:endParaRPr sz="1200"/>
            </a:p>
          </p:txBody>
        </p:sp>
        <p:sp>
          <p:nvSpPr>
            <p:cNvPr id="126" name="object 56">
              <a:extLst>
                <a:ext uri="{FF2B5EF4-FFF2-40B4-BE49-F238E27FC236}">
                  <a16:creationId xmlns:a16="http://schemas.microsoft.com/office/drawing/2014/main" id="{5A50DB75-169D-1D4F-A65B-D06D69DAB9A6}"/>
                </a:ext>
              </a:extLst>
            </p:cNvPr>
            <p:cNvSpPr/>
            <p:nvPr/>
          </p:nvSpPr>
          <p:spPr>
            <a:xfrm>
              <a:off x="9817068" y="3856405"/>
              <a:ext cx="63618" cy="83867"/>
            </a:xfrm>
            <a:custGeom>
              <a:avLst/>
              <a:gdLst/>
              <a:ahLst/>
              <a:cxnLst/>
              <a:rect l="l" t="t" r="r" b="b"/>
              <a:pathLst>
                <a:path w="76200" h="76200">
                  <a:moveTo>
                    <a:pt x="0" y="0"/>
                  </a:moveTo>
                  <a:lnTo>
                    <a:pt x="0" y="76199"/>
                  </a:lnTo>
                  <a:lnTo>
                    <a:pt x="76200" y="38099"/>
                  </a:lnTo>
                  <a:lnTo>
                    <a:pt x="0" y="0"/>
                  </a:lnTo>
                  <a:close/>
                </a:path>
              </a:pathLst>
            </a:custGeom>
            <a:solidFill>
              <a:srgbClr val="002C31"/>
            </a:solidFill>
          </p:spPr>
          <p:txBody>
            <a:bodyPr wrap="square" lIns="0" tIns="0" rIns="0" bIns="0" rtlCol="0"/>
            <a:lstStyle/>
            <a:p>
              <a:endParaRPr sz="1200"/>
            </a:p>
          </p:txBody>
        </p:sp>
        <p:sp>
          <p:nvSpPr>
            <p:cNvPr id="127" name="object 57">
              <a:extLst>
                <a:ext uri="{FF2B5EF4-FFF2-40B4-BE49-F238E27FC236}">
                  <a16:creationId xmlns:a16="http://schemas.microsoft.com/office/drawing/2014/main" id="{443658C2-7B4B-E04F-B52F-0951A154C1FA}"/>
                </a:ext>
              </a:extLst>
            </p:cNvPr>
            <p:cNvSpPr/>
            <p:nvPr/>
          </p:nvSpPr>
          <p:spPr>
            <a:xfrm>
              <a:off x="6695305" y="3021923"/>
              <a:ext cx="3087059" cy="471755"/>
            </a:xfrm>
            <a:custGeom>
              <a:avLst/>
              <a:gdLst/>
              <a:ahLst/>
              <a:cxnLst/>
              <a:rect l="l" t="t" r="r" b="b"/>
              <a:pathLst>
                <a:path w="3697604" h="428625">
                  <a:moveTo>
                    <a:pt x="3697224" y="0"/>
                  </a:moveTo>
                  <a:lnTo>
                    <a:pt x="208788" y="0"/>
                  </a:lnTo>
                  <a:lnTo>
                    <a:pt x="208788" y="1638"/>
                  </a:lnTo>
                  <a:lnTo>
                    <a:pt x="195834" y="0"/>
                  </a:lnTo>
                  <a:lnTo>
                    <a:pt x="150926" y="5664"/>
                  </a:lnTo>
                  <a:lnTo>
                    <a:pt x="109702" y="21767"/>
                  </a:lnTo>
                  <a:lnTo>
                    <a:pt x="73342" y="47040"/>
                  </a:lnTo>
                  <a:lnTo>
                    <a:pt x="43014" y="80200"/>
                  </a:lnTo>
                  <a:lnTo>
                    <a:pt x="19900" y="119964"/>
                  </a:lnTo>
                  <a:lnTo>
                    <a:pt x="5168" y="165036"/>
                  </a:lnTo>
                  <a:lnTo>
                    <a:pt x="0" y="214122"/>
                  </a:lnTo>
                  <a:lnTo>
                    <a:pt x="5168" y="263220"/>
                  </a:lnTo>
                  <a:lnTo>
                    <a:pt x="19900" y="308292"/>
                  </a:lnTo>
                  <a:lnTo>
                    <a:pt x="43014" y="348056"/>
                  </a:lnTo>
                  <a:lnTo>
                    <a:pt x="73342" y="381215"/>
                  </a:lnTo>
                  <a:lnTo>
                    <a:pt x="109702" y="406488"/>
                  </a:lnTo>
                  <a:lnTo>
                    <a:pt x="150926" y="422592"/>
                  </a:lnTo>
                  <a:lnTo>
                    <a:pt x="195834" y="428244"/>
                  </a:lnTo>
                  <a:lnTo>
                    <a:pt x="208788" y="426618"/>
                  </a:lnTo>
                  <a:lnTo>
                    <a:pt x="208788" y="428244"/>
                  </a:lnTo>
                  <a:lnTo>
                    <a:pt x="3697224" y="428244"/>
                  </a:lnTo>
                  <a:lnTo>
                    <a:pt x="3697224" y="0"/>
                  </a:lnTo>
                  <a:close/>
                </a:path>
              </a:pathLst>
            </a:custGeom>
            <a:solidFill>
              <a:schemeClr val="bg2"/>
            </a:solidFill>
          </p:spPr>
          <p:txBody>
            <a:bodyPr wrap="square" lIns="0" tIns="0" rIns="0" bIns="0" rtlCol="0"/>
            <a:lstStyle/>
            <a:p>
              <a:endParaRPr sz="1200"/>
            </a:p>
          </p:txBody>
        </p:sp>
        <p:sp>
          <p:nvSpPr>
            <p:cNvPr id="128" name="object 58">
              <a:extLst>
                <a:ext uri="{FF2B5EF4-FFF2-40B4-BE49-F238E27FC236}">
                  <a16:creationId xmlns:a16="http://schemas.microsoft.com/office/drawing/2014/main" id="{1625CF5E-056A-7442-BB8E-38634F0E9E9F}"/>
                </a:ext>
              </a:extLst>
            </p:cNvPr>
            <p:cNvSpPr txBox="1"/>
            <p:nvPr/>
          </p:nvSpPr>
          <p:spPr>
            <a:xfrm>
              <a:off x="7613205" y="3119937"/>
              <a:ext cx="1424511" cy="177355"/>
            </a:xfrm>
            <a:prstGeom prst="rect">
              <a:avLst/>
            </a:prstGeom>
          </p:spPr>
          <p:txBody>
            <a:bodyPr vert="horz" wrap="square" lIns="0" tIns="12700" rIns="0" bIns="0" rtlCol="0">
              <a:spAutoFit/>
            </a:bodyPr>
            <a:lstStyle/>
            <a:p>
              <a:pPr marL="12700">
                <a:lnSpc>
                  <a:spcPct val="100000"/>
                </a:lnSpc>
                <a:spcBef>
                  <a:spcPts val="100"/>
                </a:spcBef>
              </a:pPr>
              <a:r>
                <a:rPr lang="fr-FR" sz="1050" spc="-5" dirty="0">
                  <a:solidFill>
                    <a:srgbClr val="F3F3F3"/>
                  </a:solidFill>
                  <a:cs typeface="Arial"/>
                </a:rPr>
                <a:t>ML Pipeline</a:t>
              </a:r>
              <a:endParaRPr sz="1050" dirty="0">
                <a:latin typeface="Arial"/>
                <a:cs typeface="Arial"/>
              </a:endParaRPr>
            </a:p>
          </p:txBody>
        </p:sp>
        <p:grpSp>
          <p:nvGrpSpPr>
            <p:cNvPr id="129" name="object 59">
              <a:extLst>
                <a:ext uri="{FF2B5EF4-FFF2-40B4-BE49-F238E27FC236}">
                  <a16:creationId xmlns:a16="http://schemas.microsoft.com/office/drawing/2014/main" id="{FF839CC5-2C92-0E46-B865-33CA8844F78D}"/>
                </a:ext>
              </a:extLst>
            </p:cNvPr>
            <p:cNvGrpSpPr/>
            <p:nvPr/>
          </p:nvGrpSpPr>
          <p:grpSpPr>
            <a:xfrm>
              <a:off x="9693617" y="3021084"/>
              <a:ext cx="492828" cy="472452"/>
              <a:chOff x="6014465" y="3003041"/>
              <a:chExt cx="590297" cy="429259"/>
            </a:xfrm>
          </p:grpSpPr>
          <p:sp>
            <p:nvSpPr>
              <p:cNvPr id="214" name="object 60">
                <a:extLst>
                  <a:ext uri="{FF2B5EF4-FFF2-40B4-BE49-F238E27FC236}">
                    <a16:creationId xmlns:a16="http://schemas.microsoft.com/office/drawing/2014/main" id="{69FD26C3-30D7-CD46-8802-385D865E8DD6}"/>
                  </a:ext>
                </a:extLst>
              </p:cNvPr>
              <p:cNvSpPr/>
              <p:nvPr/>
            </p:nvSpPr>
            <p:spPr>
              <a:xfrm>
                <a:off x="6014465" y="3003042"/>
                <a:ext cx="238125" cy="428625"/>
              </a:xfrm>
              <a:custGeom>
                <a:avLst/>
                <a:gdLst/>
                <a:ahLst/>
                <a:cxnLst/>
                <a:rect l="l" t="t" r="r" b="b"/>
                <a:pathLst>
                  <a:path w="238125" h="428625">
                    <a:moveTo>
                      <a:pt x="118872" y="0"/>
                    </a:moveTo>
                    <a:lnTo>
                      <a:pt x="58877" y="29232"/>
                    </a:lnTo>
                    <a:lnTo>
                      <a:pt x="34818" y="62712"/>
                    </a:lnTo>
                    <a:lnTo>
                      <a:pt x="16230" y="106047"/>
                    </a:lnTo>
                    <a:lnTo>
                      <a:pt x="4246" y="157197"/>
                    </a:lnTo>
                    <a:lnTo>
                      <a:pt x="0" y="214122"/>
                    </a:lnTo>
                    <a:lnTo>
                      <a:pt x="4246" y="271046"/>
                    </a:lnTo>
                    <a:lnTo>
                      <a:pt x="16230" y="322196"/>
                    </a:lnTo>
                    <a:lnTo>
                      <a:pt x="34818" y="365531"/>
                    </a:lnTo>
                    <a:lnTo>
                      <a:pt x="58877" y="399011"/>
                    </a:lnTo>
                    <a:lnTo>
                      <a:pt x="118872" y="428244"/>
                    </a:lnTo>
                    <a:lnTo>
                      <a:pt x="150471" y="420595"/>
                    </a:lnTo>
                    <a:lnTo>
                      <a:pt x="202925" y="365531"/>
                    </a:lnTo>
                    <a:lnTo>
                      <a:pt x="221513" y="322196"/>
                    </a:lnTo>
                    <a:lnTo>
                      <a:pt x="233497" y="271046"/>
                    </a:lnTo>
                    <a:lnTo>
                      <a:pt x="237744" y="214122"/>
                    </a:lnTo>
                    <a:lnTo>
                      <a:pt x="233497" y="157197"/>
                    </a:lnTo>
                    <a:lnTo>
                      <a:pt x="221513" y="106047"/>
                    </a:lnTo>
                    <a:lnTo>
                      <a:pt x="202925" y="62712"/>
                    </a:lnTo>
                    <a:lnTo>
                      <a:pt x="178866" y="29232"/>
                    </a:lnTo>
                    <a:lnTo>
                      <a:pt x="118872" y="0"/>
                    </a:lnTo>
                    <a:close/>
                  </a:path>
                </a:pathLst>
              </a:custGeom>
              <a:solidFill>
                <a:schemeClr val="bg2"/>
              </a:solidFill>
            </p:spPr>
            <p:txBody>
              <a:bodyPr wrap="square" lIns="0" tIns="0" rIns="0" bIns="0" rtlCol="0"/>
              <a:lstStyle/>
              <a:p>
                <a:endParaRPr sz="1200"/>
              </a:p>
            </p:txBody>
          </p:sp>
          <p:sp>
            <p:nvSpPr>
              <p:cNvPr id="215" name="object 61">
                <a:extLst>
                  <a:ext uri="{FF2B5EF4-FFF2-40B4-BE49-F238E27FC236}">
                    <a16:creationId xmlns:a16="http://schemas.microsoft.com/office/drawing/2014/main" id="{A5301783-0F9E-3D46-9E8B-CBC8BCB2B67B}"/>
                  </a:ext>
                </a:extLst>
              </p:cNvPr>
              <p:cNvSpPr/>
              <p:nvPr/>
            </p:nvSpPr>
            <p:spPr>
              <a:xfrm>
                <a:off x="6014465" y="3003042"/>
                <a:ext cx="238125" cy="428625"/>
              </a:xfrm>
              <a:custGeom>
                <a:avLst/>
                <a:gdLst/>
                <a:ahLst/>
                <a:cxnLst/>
                <a:rect l="l" t="t" r="r" b="b"/>
                <a:pathLst>
                  <a:path w="238125" h="428625">
                    <a:moveTo>
                      <a:pt x="0" y="214122"/>
                    </a:moveTo>
                    <a:lnTo>
                      <a:pt x="4246" y="157197"/>
                    </a:lnTo>
                    <a:lnTo>
                      <a:pt x="16230" y="106047"/>
                    </a:lnTo>
                    <a:lnTo>
                      <a:pt x="34818" y="62712"/>
                    </a:lnTo>
                    <a:lnTo>
                      <a:pt x="58877" y="29232"/>
                    </a:lnTo>
                    <a:lnTo>
                      <a:pt x="118872" y="0"/>
                    </a:lnTo>
                    <a:lnTo>
                      <a:pt x="150471" y="7648"/>
                    </a:lnTo>
                    <a:lnTo>
                      <a:pt x="202925" y="62712"/>
                    </a:lnTo>
                    <a:lnTo>
                      <a:pt x="221513" y="106047"/>
                    </a:lnTo>
                    <a:lnTo>
                      <a:pt x="233497" y="157197"/>
                    </a:lnTo>
                    <a:lnTo>
                      <a:pt x="237744" y="214122"/>
                    </a:lnTo>
                    <a:lnTo>
                      <a:pt x="233497" y="271046"/>
                    </a:lnTo>
                    <a:lnTo>
                      <a:pt x="221513" y="322196"/>
                    </a:lnTo>
                    <a:lnTo>
                      <a:pt x="202925" y="365531"/>
                    </a:lnTo>
                    <a:lnTo>
                      <a:pt x="178866" y="399011"/>
                    </a:lnTo>
                    <a:lnTo>
                      <a:pt x="118872" y="428244"/>
                    </a:lnTo>
                    <a:lnTo>
                      <a:pt x="87272" y="420595"/>
                    </a:lnTo>
                    <a:lnTo>
                      <a:pt x="34818" y="365531"/>
                    </a:lnTo>
                    <a:lnTo>
                      <a:pt x="16230" y="322196"/>
                    </a:lnTo>
                    <a:lnTo>
                      <a:pt x="4246" y="271046"/>
                    </a:lnTo>
                    <a:lnTo>
                      <a:pt x="0" y="214122"/>
                    </a:lnTo>
                    <a:close/>
                  </a:path>
                </a:pathLst>
              </a:custGeom>
              <a:ln w="19049">
                <a:solidFill>
                  <a:srgbClr val="FFFFFF"/>
                </a:solidFill>
              </a:ln>
            </p:spPr>
            <p:txBody>
              <a:bodyPr wrap="square" lIns="0" tIns="0" rIns="0" bIns="0" rtlCol="0"/>
              <a:lstStyle/>
              <a:p>
                <a:endParaRPr sz="1200"/>
              </a:p>
            </p:txBody>
          </p:sp>
          <p:sp>
            <p:nvSpPr>
              <p:cNvPr id="216" name="object 62">
                <a:extLst>
                  <a:ext uri="{FF2B5EF4-FFF2-40B4-BE49-F238E27FC236}">
                    <a16:creationId xmlns:a16="http://schemas.microsoft.com/office/drawing/2014/main" id="{569FADE7-10BD-C344-BEE8-E4624646FED2}"/>
                  </a:ext>
                </a:extLst>
              </p:cNvPr>
              <p:cNvSpPr/>
              <p:nvPr/>
            </p:nvSpPr>
            <p:spPr>
              <a:xfrm>
                <a:off x="6298692" y="3003041"/>
                <a:ext cx="306070" cy="429259"/>
              </a:xfrm>
              <a:custGeom>
                <a:avLst/>
                <a:gdLst/>
                <a:ahLst/>
                <a:cxnLst/>
                <a:rect l="l" t="t" r="r" b="b"/>
                <a:pathLst>
                  <a:path w="306070" h="429260">
                    <a:moveTo>
                      <a:pt x="305562" y="214122"/>
                    </a:moveTo>
                    <a:lnTo>
                      <a:pt x="302958" y="146443"/>
                    </a:lnTo>
                    <a:lnTo>
                      <a:pt x="295706" y="87668"/>
                    </a:lnTo>
                    <a:lnTo>
                      <a:pt x="284657" y="41313"/>
                    </a:lnTo>
                    <a:lnTo>
                      <a:pt x="254508" y="0"/>
                    </a:lnTo>
                    <a:lnTo>
                      <a:pt x="249936" y="3098"/>
                    </a:lnTo>
                    <a:lnTo>
                      <a:pt x="249936" y="762"/>
                    </a:lnTo>
                    <a:lnTo>
                      <a:pt x="66294" y="762"/>
                    </a:lnTo>
                    <a:lnTo>
                      <a:pt x="65532" y="762"/>
                    </a:lnTo>
                    <a:lnTo>
                      <a:pt x="65532" y="1168"/>
                    </a:lnTo>
                    <a:lnTo>
                      <a:pt x="27139" y="42075"/>
                    </a:lnTo>
                    <a:lnTo>
                      <a:pt x="12788" y="88430"/>
                    </a:lnTo>
                    <a:lnTo>
                      <a:pt x="3378" y="147205"/>
                    </a:lnTo>
                    <a:lnTo>
                      <a:pt x="0" y="214884"/>
                    </a:lnTo>
                    <a:lnTo>
                      <a:pt x="3378" y="282575"/>
                    </a:lnTo>
                    <a:lnTo>
                      <a:pt x="12788" y="341350"/>
                    </a:lnTo>
                    <a:lnTo>
                      <a:pt x="27139" y="387705"/>
                    </a:lnTo>
                    <a:lnTo>
                      <a:pt x="45339" y="418096"/>
                    </a:lnTo>
                    <a:lnTo>
                      <a:pt x="65532" y="428612"/>
                    </a:lnTo>
                    <a:lnTo>
                      <a:pt x="65532" y="429006"/>
                    </a:lnTo>
                    <a:lnTo>
                      <a:pt x="66294" y="429006"/>
                    </a:lnTo>
                    <a:lnTo>
                      <a:pt x="249936" y="429006"/>
                    </a:lnTo>
                    <a:lnTo>
                      <a:pt x="249936" y="425157"/>
                    </a:lnTo>
                    <a:lnTo>
                      <a:pt x="284657" y="386943"/>
                    </a:lnTo>
                    <a:lnTo>
                      <a:pt x="295706" y="340588"/>
                    </a:lnTo>
                    <a:lnTo>
                      <a:pt x="302958" y="281813"/>
                    </a:lnTo>
                    <a:lnTo>
                      <a:pt x="305562" y="214122"/>
                    </a:lnTo>
                    <a:close/>
                  </a:path>
                </a:pathLst>
              </a:custGeom>
              <a:solidFill>
                <a:schemeClr val="bg2"/>
              </a:solidFill>
            </p:spPr>
            <p:txBody>
              <a:bodyPr wrap="square" lIns="0" tIns="0" rIns="0" bIns="0" rtlCol="0"/>
              <a:lstStyle/>
              <a:p>
                <a:endParaRPr sz="1200"/>
              </a:p>
            </p:txBody>
          </p:sp>
          <p:sp>
            <p:nvSpPr>
              <p:cNvPr id="217" name="object 63">
                <a:extLst>
                  <a:ext uri="{FF2B5EF4-FFF2-40B4-BE49-F238E27FC236}">
                    <a16:creationId xmlns:a16="http://schemas.microsoft.com/office/drawing/2014/main" id="{91BE2CED-8366-F340-BDED-2876759AD46C}"/>
                  </a:ext>
                </a:extLst>
              </p:cNvPr>
              <p:cNvSpPr/>
              <p:nvPr/>
            </p:nvSpPr>
            <p:spPr>
              <a:xfrm>
                <a:off x="6502145" y="3003042"/>
                <a:ext cx="102235" cy="428625"/>
              </a:xfrm>
              <a:custGeom>
                <a:avLst/>
                <a:gdLst/>
                <a:ahLst/>
                <a:cxnLst/>
                <a:rect l="l" t="t" r="r" b="b"/>
                <a:pathLst>
                  <a:path w="102234" h="428625">
                    <a:moveTo>
                      <a:pt x="0" y="214122"/>
                    </a:moveTo>
                    <a:lnTo>
                      <a:pt x="2602" y="146440"/>
                    </a:lnTo>
                    <a:lnTo>
                      <a:pt x="9851" y="87661"/>
                    </a:lnTo>
                    <a:lnTo>
                      <a:pt x="20903" y="41311"/>
                    </a:lnTo>
                    <a:lnTo>
                      <a:pt x="51053" y="0"/>
                    </a:lnTo>
                    <a:lnTo>
                      <a:pt x="67190" y="10915"/>
                    </a:lnTo>
                    <a:lnTo>
                      <a:pt x="81204" y="41311"/>
                    </a:lnTo>
                    <a:lnTo>
                      <a:pt x="92256" y="87661"/>
                    </a:lnTo>
                    <a:lnTo>
                      <a:pt x="99505" y="146440"/>
                    </a:lnTo>
                    <a:lnTo>
                      <a:pt x="102107" y="214122"/>
                    </a:lnTo>
                    <a:lnTo>
                      <a:pt x="99505" y="281803"/>
                    </a:lnTo>
                    <a:lnTo>
                      <a:pt x="92256" y="340582"/>
                    </a:lnTo>
                    <a:lnTo>
                      <a:pt x="81204" y="386932"/>
                    </a:lnTo>
                    <a:lnTo>
                      <a:pt x="67190" y="417328"/>
                    </a:lnTo>
                    <a:lnTo>
                      <a:pt x="51053" y="428244"/>
                    </a:lnTo>
                    <a:lnTo>
                      <a:pt x="34917" y="417328"/>
                    </a:lnTo>
                    <a:lnTo>
                      <a:pt x="20903" y="386932"/>
                    </a:lnTo>
                    <a:lnTo>
                      <a:pt x="9851" y="340582"/>
                    </a:lnTo>
                    <a:lnTo>
                      <a:pt x="2602" y="281803"/>
                    </a:lnTo>
                    <a:lnTo>
                      <a:pt x="0" y="214122"/>
                    </a:lnTo>
                    <a:close/>
                  </a:path>
                </a:pathLst>
              </a:custGeom>
              <a:solidFill>
                <a:schemeClr val="bg2"/>
              </a:solidFill>
              <a:ln w="19050">
                <a:solidFill>
                  <a:srgbClr val="FFFFFF"/>
                </a:solidFill>
              </a:ln>
            </p:spPr>
            <p:txBody>
              <a:bodyPr wrap="square" lIns="0" tIns="0" rIns="0" bIns="0" rtlCol="0"/>
              <a:lstStyle/>
              <a:p>
                <a:endParaRPr sz="1200"/>
              </a:p>
            </p:txBody>
          </p:sp>
        </p:grpSp>
        <p:grpSp>
          <p:nvGrpSpPr>
            <p:cNvPr id="130" name="object 64">
              <a:extLst>
                <a:ext uri="{FF2B5EF4-FFF2-40B4-BE49-F238E27FC236}">
                  <a16:creationId xmlns:a16="http://schemas.microsoft.com/office/drawing/2014/main" id="{61C4E376-B37E-1B43-96F0-EC09E7138660}"/>
                </a:ext>
              </a:extLst>
            </p:cNvPr>
            <p:cNvGrpSpPr/>
            <p:nvPr/>
          </p:nvGrpSpPr>
          <p:grpSpPr>
            <a:xfrm>
              <a:off x="10256637" y="3021084"/>
              <a:ext cx="255532" cy="472452"/>
              <a:chOff x="6688836" y="3003041"/>
              <a:chExt cx="306070" cy="429259"/>
            </a:xfrm>
          </p:grpSpPr>
          <p:sp>
            <p:nvSpPr>
              <p:cNvPr id="212" name="object 65">
                <a:extLst>
                  <a:ext uri="{FF2B5EF4-FFF2-40B4-BE49-F238E27FC236}">
                    <a16:creationId xmlns:a16="http://schemas.microsoft.com/office/drawing/2014/main" id="{F09EC6C1-221D-B541-9BB5-DC70A6160B49}"/>
                  </a:ext>
                </a:extLst>
              </p:cNvPr>
              <p:cNvSpPr/>
              <p:nvPr/>
            </p:nvSpPr>
            <p:spPr>
              <a:xfrm>
                <a:off x="6688836" y="3003041"/>
                <a:ext cx="306070" cy="429259"/>
              </a:xfrm>
              <a:custGeom>
                <a:avLst/>
                <a:gdLst/>
                <a:ahLst/>
                <a:cxnLst/>
                <a:rect l="l" t="t" r="r" b="b"/>
                <a:pathLst>
                  <a:path w="306070" h="429260">
                    <a:moveTo>
                      <a:pt x="305562" y="214122"/>
                    </a:moveTo>
                    <a:lnTo>
                      <a:pt x="302907" y="146443"/>
                    </a:lnTo>
                    <a:lnTo>
                      <a:pt x="295554" y="87668"/>
                    </a:lnTo>
                    <a:lnTo>
                      <a:pt x="284340" y="41313"/>
                    </a:lnTo>
                    <a:lnTo>
                      <a:pt x="253746" y="0"/>
                    </a:lnTo>
                    <a:lnTo>
                      <a:pt x="249936" y="2540"/>
                    </a:lnTo>
                    <a:lnTo>
                      <a:pt x="249936" y="762"/>
                    </a:lnTo>
                    <a:lnTo>
                      <a:pt x="66294" y="762"/>
                    </a:lnTo>
                    <a:lnTo>
                      <a:pt x="65532" y="762"/>
                    </a:lnTo>
                    <a:lnTo>
                      <a:pt x="65532" y="1168"/>
                    </a:lnTo>
                    <a:lnTo>
                      <a:pt x="27139" y="42075"/>
                    </a:lnTo>
                    <a:lnTo>
                      <a:pt x="12788" y="88430"/>
                    </a:lnTo>
                    <a:lnTo>
                      <a:pt x="3378" y="147205"/>
                    </a:lnTo>
                    <a:lnTo>
                      <a:pt x="0" y="214884"/>
                    </a:lnTo>
                    <a:lnTo>
                      <a:pt x="3378" y="282575"/>
                    </a:lnTo>
                    <a:lnTo>
                      <a:pt x="12788" y="341350"/>
                    </a:lnTo>
                    <a:lnTo>
                      <a:pt x="27139" y="387705"/>
                    </a:lnTo>
                    <a:lnTo>
                      <a:pt x="45339" y="418096"/>
                    </a:lnTo>
                    <a:lnTo>
                      <a:pt x="65532" y="428612"/>
                    </a:lnTo>
                    <a:lnTo>
                      <a:pt x="65532" y="429006"/>
                    </a:lnTo>
                    <a:lnTo>
                      <a:pt x="66294" y="429006"/>
                    </a:lnTo>
                    <a:lnTo>
                      <a:pt x="249936" y="429006"/>
                    </a:lnTo>
                    <a:lnTo>
                      <a:pt x="249936" y="425716"/>
                    </a:lnTo>
                    <a:lnTo>
                      <a:pt x="284340" y="386943"/>
                    </a:lnTo>
                    <a:lnTo>
                      <a:pt x="295554" y="340588"/>
                    </a:lnTo>
                    <a:lnTo>
                      <a:pt x="302907" y="281813"/>
                    </a:lnTo>
                    <a:lnTo>
                      <a:pt x="305562" y="214122"/>
                    </a:lnTo>
                    <a:close/>
                  </a:path>
                </a:pathLst>
              </a:custGeom>
              <a:solidFill>
                <a:schemeClr val="bg2"/>
              </a:solidFill>
            </p:spPr>
            <p:txBody>
              <a:bodyPr wrap="square" lIns="0" tIns="0" rIns="0" bIns="0" rtlCol="0"/>
              <a:lstStyle/>
              <a:p>
                <a:endParaRPr sz="1200"/>
              </a:p>
            </p:txBody>
          </p:sp>
          <p:sp>
            <p:nvSpPr>
              <p:cNvPr id="213" name="object 66">
                <a:extLst>
                  <a:ext uri="{FF2B5EF4-FFF2-40B4-BE49-F238E27FC236}">
                    <a16:creationId xmlns:a16="http://schemas.microsoft.com/office/drawing/2014/main" id="{97D0E394-469E-1242-8BDC-5A50E890AE71}"/>
                  </a:ext>
                </a:extLst>
              </p:cNvPr>
              <p:cNvSpPr/>
              <p:nvPr/>
            </p:nvSpPr>
            <p:spPr>
              <a:xfrm>
                <a:off x="6890765" y="3003042"/>
                <a:ext cx="104139" cy="428625"/>
              </a:xfrm>
              <a:custGeom>
                <a:avLst/>
                <a:gdLst/>
                <a:ahLst/>
                <a:cxnLst/>
                <a:rect l="l" t="t" r="r" b="b"/>
                <a:pathLst>
                  <a:path w="104140" h="428625">
                    <a:moveTo>
                      <a:pt x="0" y="214122"/>
                    </a:moveTo>
                    <a:lnTo>
                      <a:pt x="2642" y="146440"/>
                    </a:lnTo>
                    <a:lnTo>
                      <a:pt x="9998" y="87661"/>
                    </a:lnTo>
                    <a:lnTo>
                      <a:pt x="21215" y="41311"/>
                    </a:lnTo>
                    <a:lnTo>
                      <a:pt x="51816" y="0"/>
                    </a:lnTo>
                    <a:lnTo>
                      <a:pt x="68192" y="10915"/>
                    </a:lnTo>
                    <a:lnTo>
                      <a:pt x="82416" y="41311"/>
                    </a:lnTo>
                    <a:lnTo>
                      <a:pt x="93633" y="87661"/>
                    </a:lnTo>
                    <a:lnTo>
                      <a:pt x="100989" y="146440"/>
                    </a:lnTo>
                    <a:lnTo>
                      <a:pt x="103632" y="214122"/>
                    </a:lnTo>
                    <a:lnTo>
                      <a:pt x="100989" y="281803"/>
                    </a:lnTo>
                    <a:lnTo>
                      <a:pt x="93633" y="340582"/>
                    </a:lnTo>
                    <a:lnTo>
                      <a:pt x="82416" y="386932"/>
                    </a:lnTo>
                    <a:lnTo>
                      <a:pt x="68192" y="417328"/>
                    </a:lnTo>
                    <a:lnTo>
                      <a:pt x="51816" y="428244"/>
                    </a:lnTo>
                    <a:lnTo>
                      <a:pt x="35439" y="417328"/>
                    </a:lnTo>
                    <a:lnTo>
                      <a:pt x="21215" y="386932"/>
                    </a:lnTo>
                    <a:lnTo>
                      <a:pt x="9998" y="340582"/>
                    </a:lnTo>
                    <a:lnTo>
                      <a:pt x="2642" y="281803"/>
                    </a:lnTo>
                    <a:lnTo>
                      <a:pt x="0" y="214122"/>
                    </a:lnTo>
                    <a:close/>
                  </a:path>
                </a:pathLst>
              </a:custGeom>
              <a:solidFill>
                <a:schemeClr val="bg2"/>
              </a:solidFill>
              <a:ln w="19050">
                <a:solidFill>
                  <a:srgbClr val="FFFFFF"/>
                </a:solidFill>
              </a:ln>
            </p:spPr>
            <p:txBody>
              <a:bodyPr wrap="square" lIns="0" tIns="0" rIns="0" bIns="0" rtlCol="0"/>
              <a:lstStyle/>
              <a:p>
                <a:endParaRPr sz="1200"/>
              </a:p>
            </p:txBody>
          </p:sp>
        </p:grpSp>
        <p:sp>
          <p:nvSpPr>
            <p:cNvPr id="161" name="object 68">
              <a:extLst>
                <a:ext uri="{FF2B5EF4-FFF2-40B4-BE49-F238E27FC236}">
                  <a16:creationId xmlns:a16="http://schemas.microsoft.com/office/drawing/2014/main" id="{4A6B897D-EE90-7C40-89A0-4C0941323E95}"/>
                </a:ext>
              </a:extLst>
            </p:cNvPr>
            <p:cNvSpPr/>
            <p:nvPr/>
          </p:nvSpPr>
          <p:spPr>
            <a:xfrm>
              <a:off x="10581088" y="3021086"/>
              <a:ext cx="256592" cy="472452"/>
            </a:xfrm>
            <a:custGeom>
              <a:avLst/>
              <a:gdLst/>
              <a:ahLst/>
              <a:cxnLst/>
              <a:rect l="l" t="t" r="r" b="b"/>
              <a:pathLst>
                <a:path w="307340" h="429260">
                  <a:moveTo>
                    <a:pt x="307086" y="214122"/>
                  </a:moveTo>
                  <a:lnTo>
                    <a:pt x="304431" y="146443"/>
                  </a:lnTo>
                  <a:lnTo>
                    <a:pt x="297078" y="87668"/>
                  </a:lnTo>
                  <a:lnTo>
                    <a:pt x="285864" y="41313"/>
                  </a:lnTo>
                  <a:lnTo>
                    <a:pt x="255270" y="0"/>
                  </a:lnTo>
                  <a:lnTo>
                    <a:pt x="251447" y="2552"/>
                  </a:lnTo>
                  <a:lnTo>
                    <a:pt x="251447" y="762"/>
                  </a:lnTo>
                  <a:lnTo>
                    <a:pt x="67056" y="762"/>
                  </a:lnTo>
                  <a:lnTo>
                    <a:pt x="45859" y="11684"/>
                  </a:lnTo>
                  <a:lnTo>
                    <a:pt x="27444" y="42075"/>
                  </a:lnTo>
                  <a:lnTo>
                    <a:pt x="12928" y="88430"/>
                  </a:lnTo>
                  <a:lnTo>
                    <a:pt x="3416" y="147205"/>
                  </a:lnTo>
                  <a:lnTo>
                    <a:pt x="0" y="214884"/>
                  </a:lnTo>
                  <a:lnTo>
                    <a:pt x="3416" y="282575"/>
                  </a:lnTo>
                  <a:lnTo>
                    <a:pt x="12928" y="341350"/>
                  </a:lnTo>
                  <a:lnTo>
                    <a:pt x="27444" y="387705"/>
                  </a:lnTo>
                  <a:lnTo>
                    <a:pt x="45859" y="418096"/>
                  </a:lnTo>
                  <a:lnTo>
                    <a:pt x="67056" y="429006"/>
                  </a:lnTo>
                  <a:lnTo>
                    <a:pt x="251447" y="429006"/>
                  </a:lnTo>
                  <a:lnTo>
                    <a:pt x="251447" y="425704"/>
                  </a:lnTo>
                  <a:lnTo>
                    <a:pt x="255270" y="428244"/>
                  </a:lnTo>
                  <a:lnTo>
                    <a:pt x="271640" y="417334"/>
                  </a:lnTo>
                  <a:lnTo>
                    <a:pt x="285864" y="386943"/>
                  </a:lnTo>
                  <a:lnTo>
                    <a:pt x="297078" y="340588"/>
                  </a:lnTo>
                  <a:lnTo>
                    <a:pt x="304431" y="281813"/>
                  </a:lnTo>
                  <a:lnTo>
                    <a:pt x="307086" y="214122"/>
                  </a:lnTo>
                  <a:close/>
                </a:path>
              </a:pathLst>
            </a:custGeom>
            <a:solidFill>
              <a:schemeClr val="bg2"/>
            </a:solidFill>
          </p:spPr>
          <p:txBody>
            <a:bodyPr wrap="square" lIns="0" tIns="0" rIns="0" bIns="0" rtlCol="0"/>
            <a:lstStyle/>
            <a:p>
              <a:endParaRPr sz="1200"/>
            </a:p>
          </p:txBody>
        </p:sp>
        <p:sp>
          <p:nvSpPr>
            <p:cNvPr id="162" name="object 69">
              <a:extLst>
                <a:ext uri="{FF2B5EF4-FFF2-40B4-BE49-F238E27FC236}">
                  <a16:creationId xmlns:a16="http://schemas.microsoft.com/office/drawing/2014/main" id="{518E78FF-0FBE-414C-92EB-EB55AAFF6F6A}"/>
                </a:ext>
              </a:extLst>
            </p:cNvPr>
            <p:cNvSpPr/>
            <p:nvPr/>
          </p:nvSpPr>
          <p:spPr>
            <a:xfrm>
              <a:off x="10750948" y="3021086"/>
              <a:ext cx="86944" cy="471755"/>
            </a:xfrm>
            <a:custGeom>
              <a:avLst/>
              <a:gdLst/>
              <a:ahLst/>
              <a:cxnLst/>
              <a:rect l="l" t="t" r="r" b="b"/>
              <a:pathLst>
                <a:path w="104140" h="428625">
                  <a:moveTo>
                    <a:pt x="0" y="214122"/>
                  </a:moveTo>
                  <a:lnTo>
                    <a:pt x="2642" y="146440"/>
                  </a:lnTo>
                  <a:lnTo>
                    <a:pt x="9998" y="87661"/>
                  </a:lnTo>
                  <a:lnTo>
                    <a:pt x="21215" y="41311"/>
                  </a:lnTo>
                  <a:lnTo>
                    <a:pt x="51816" y="0"/>
                  </a:lnTo>
                  <a:lnTo>
                    <a:pt x="68192" y="10915"/>
                  </a:lnTo>
                  <a:lnTo>
                    <a:pt x="82416" y="41311"/>
                  </a:lnTo>
                  <a:lnTo>
                    <a:pt x="93633" y="87661"/>
                  </a:lnTo>
                  <a:lnTo>
                    <a:pt x="100989" y="146440"/>
                  </a:lnTo>
                  <a:lnTo>
                    <a:pt x="103632" y="214122"/>
                  </a:lnTo>
                  <a:lnTo>
                    <a:pt x="100989" y="281803"/>
                  </a:lnTo>
                  <a:lnTo>
                    <a:pt x="93633" y="340582"/>
                  </a:lnTo>
                  <a:lnTo>
                    <a:pt x="82416" y="386932"/>
                  </a:lnTo>
                  <a:lnTo>
                    <a:pt x="68192" y="417328"/>
                  </a:lnTo>
                  <a:lnTo>
                    <a:pt x="51816" y="428244"/>
                  </a:lnTo>
                  <a:lnTo>
                    <a:pt x="35439" y="417328"/>
                  </a:lnTo>
                  <a:lnTo>
                    <a:pt x="21215" y="386932"/>
                  </a:lnTo>
                  <a:lnTo>
                    <a:pt x="9998" y="340582"/>
                  </a:lnTo>
                  <a:lnTo>
                    <a:pt x="2642" y="281803"/>
                  </a:lnTo>
                  <a:lnTo>
                    <a:pt x="0" y="214122"/>
                  </a:lnTo>
                  <a:close/>
                </a:path>
              </a:pathLst>
            </a:custGeom>
            <a:solidFill>
              <a:schemeClr val="bg2"/>
            </a:solidFill>
            <a:ln w="19050">
              <a:solidFill>
                <a:srgbClr val="FFFFFF"/>
              </a:solidFill>
            </a:ln>
          </p:spPr>
          <p:txBody>
            <a:bodyPr wrap="square" lIns="0" tIns="0" rIns="0" bIns="0" rtlCol="0"/>
            <a:lstStyle/>
            <a:p>
              <a:endParaRPr sz="1200"/>
            </a:p>
          </p:txBody>
        </p:sp>
        <p:sp>
          <p:nvSpPr>
            <p:cNvPr id="184" name="object 91">
              <a:extLst>
                <a:ext uri="{FF2B5EF4-FFF2-40B4-BE49-F238E27FC236}">
                  <a16:creationId xmlns:a16="http://schemas.microsoft.com/office/drawing/2014/main" id="{BC8157DC-44B7-3645-AEC9-F7A643A2146C}"/>
                </a:ext>
              </a:extLst>
            </p:cNvPr>
            <p:cNvSpPr/>
            <p:nvPr/>
          </p:nvSpPr>
          <p:spPr>
            <a:xfrm>
              <a:off x="10921613" y="1869708"/>
              <a:ext cx="180251" cy="429122"/>
            </a:xfrm>
            <a:custGeom>
              <a:avLst/>
              <a:gdLst/>
              <a:ahLst/>
              <a:cxnLst/>
              <a:rect l="l" t="t" r="r" b="b"/>
              <a:pathLst>
                <a:path w="215900" h="389889">
                  <a:moveTo>
                    <a:pt x="196864" y="0"/>
                  </a:moveTo>
                  <a:lnTo>
                    <a:pt x="143901" y="21212"/>
                  </a:lnTo>
                  <a:lnTo>
                    <a:pt x="111493" y="57374"/>
                  </a:lnTo>
                  <a:lnTo>
                    <a:pt x="78423" y="106906"/>
                  </a:lnTo>
                  <a:lnTo>
                    <a:pt x="47156" y="167055"/>
                  </a:lnTo>
                  <a:lnTo>
                    <a:pt x="22064" y="230032"/>
                  </a:lnTo>
                  <a:lnTo>
                    <a:pt x="6188" y="287435"/>
                  </a:lnTo>
                  <a:lnTo>
                    <a:pt x="0" y="335598"/>
                  </a:lnTo>
                  <a:lnTo>
                    <a:pt x="3969" y="370858"/>
                  </a:lnTo>
                  <a:lnTo>
                    <a:pt x="18568" y="389547"/>
                  </a:lnTo>
                  <a:lnTo>
                    <a:pt x="42252" y="388376"/>
                  </a:lnTo>
                  <a:lnTo>
                    <a:pt x="103939" y="332172"/>
                  </a:lnTo>
                  <a:lnTo>
                    <a:pt x="137009" y="282640"/>
                  </a:lnTo>
                  <a:lnTo>
                    <a:pt x="168276" y="222491"/>
                  </a:lnTo>
                  <a:lnTo>
                    <a:pt x="193368" y="159516"/>
                  </a:lnTo>
                  <a:lnTo>
                    <a:pt x="209244" y="102115"/>
                  </a:lnTo>
                  <a:lnTo>
                    <a:pt x="215432" y="53953"/>
                  </a:lnTo>
                  <a:lnTo>
                    <a:pt x="211463" y="18693"/>
                  </a:lnTo>
                  <a:lnTo>
                    <a:pt x="196864" y="0"/>
                  </a:lnTo>
                  <a:close/>
                </a:path>
              </a:pathLst>
            </a:custGeom>
            <a:solidFill>
              <a:srgbClr val="F3F3F3"/>
            </a:solidFill>
          </p:spPr>
          <p:txBody>
            <a:bodyPr wrap="square" lIns="0" tIns="0" rIns="0" bIns="0" rtlCol="0"/>
            <a:lstStyle/>
            <a:p>
              <a:endParaRPr sz="1200"/>
            </a:p>
          </p:txBody>
        </p:sp>
        <p:sp>
          <p:nvSpPr>
            <p:cNvPr id="185" name="object 92">
              <a:extLst>
                <a:ext uri="{FF2B5EF4-FFF2-40B4-BE49-F238E27FC236}">
                  <a16:creationId xmlns:a16="http://schemas.microsoft.com/office/drawing/2014/main" id="{07050A8C-D524-8B4B-88A0-46AC01714B6A}"/>
                </a:ext>
              </a:extLst>
            </p:cNvPr>
            <p:cNvSpPr/>
            <p:nvPr/>
          </p:nvSpPr>
          <p:spPr>
            <a:xfrm>
              <a:off x="10921613" y="1869708"/>
              <a:ext cx="180251" cy="429122"/>
            </a:xfrm>
            <a:custGeom>
              <a:avLst/>
              <a:gdLst/>
              <a:ahLst/>
              <a:cxnLst/>
              <a:rect l="l" t="t" r="r" b="b"/>
              <a:pathLst>
                <a:path w="215900" h="389889">
                  <a:moveTo>
                    <a:pt x="47156" y="167055"/>
                  </a:moveTo>
                  <a:lnTo>
                    <a:pt x="78423" y="106906"/>
                  </a:lnTo>
                  <a:lnTo>
                    <a:pt x="111493" y="57374"/>
                  </a:lnTo>
                  <a:lnTo>
                    <a:pt x="143901" y="21212"/>
                  </a:lnTo>
                  <a:lnTo>
                    <a:pt x="196864" y="0"/>
                  </a:lnTo>
                  <a:lnTo>
                    <a:pt x="211463" y="18693"/>
                  </a:lnTo>
                  <a:lnTo>
                    <a:pt x="215432" y="53953"/>
                  </a:lnTo>
                  <a:lnTo>
                    <a:pt x="209244" y="102115"/>
                  </a:lnTo>
                  <a:lnTo>
                    <a:pt x="193368" y="159516"/>
                  </a:lnTo>
                  <a:lnTo>
                    <a:pt x="168276" y="222491"/>
                  </a:lnTo>
                  <a:lnTo>
                    <a:pt x="137009" y="282640"/>
                  </a:lnTo>
                  <a:lnTo>
                    <a:pt x="103939" y="332172"/>
                  </a:lnTo>
                  <a:lnTo>
                    <a:pt x="71531" y="368334"/>
                  </a:lnTo>
                  <a:lnTo>
                    <a:pt x="18568" y="389547"/>
                  </a:lnTo>
                  <a:lnTo>
                    <a:pt x="3969" y="370858"/>
                  </a:lnTo>
                  <a:lnTo>
                    <a:pt x="0" y="335598"/>
                  </a:lnTo>
                  <a:lnTo>
                    <a:pt x="6188" y="287435"/>
                  </a:lnTo>
                  <a:lnTo>
                    <a:pt x="22064" y="230032"/>
                  </a:lnTo>
                  <a:lnTo>
                    <a:pt x="47156" y="167055"/>
                  </a:lnTo>
                  <a:close/>
                </a:path>
              </a:pathLst>
            </a:custGeom>
            <a:ln w="9525">
              <a:solidFill>
                <a:srgbClr val="000000"/>
              </a:solidFill>
              <a:prstDash val="dot"/>
            </a:ln>
          </p:spPr>
          <p:txBody>
            <a:bodyPr wrap="square" lIns="0" tIns="0" rIns="0" bIns="0" rtlCol="0"/>
            <a:lstStyle/>
            <a:p>
              <a:endParaRPr sz="1200"/>
            </a:p>
          </p:txBody>
        </p:sp>
        <p:sp>
          <p:nvSpPr>
            <p:cNvPr id="186" name="object 93">
              <a:extLst>
                <a:ext uri="{FF2B5EF4-FFF2-40B4-BE49-F238E27FC236}">
                  <a16:creationId xmlns:a16="http://schemas.microsoft.com/office/drawing/2014/main" id="{142B8A6E-545C-3943-9E8F-638592434288}"/>
                </a:ext>
              </a:extLst>
            </p:cNvPr>
            <p:cNvSpPr/>
            <p:nvPr/>
          </p:nvSpPr>
          <p:spPr>
            <a:xfrm>
              <a:off x="10936712" y="1869471"/>
              <a:ext cx="288931" cy="513688"/>
            </a:xfrm>
            <a:custGeom>
              <a:avLst/>
              <a:gdLst/>
              <a:ahLst/>
              <a:cxnLst/>
              <a:rect l="l" t="t" r="r" b="b"/>
              <a:pathLst>
                <a:path w="346075" h="466725">
                  <a:moveTo>
                    <a:pt x="178295" y="0"/>
                  </a:moveTo>
                  <a:lnTo>
                    <a:pt x="0" y="389547"/>
                  </a:lnTo>
                  <a:lnTo>
                    <a:pt x="167766" y="466331"/>
                  </a:lnTo>
                  <a:lnTo>
                    <a:pt x="346062" y="76784"/>
                  </a:lnTo>
                  <a:lnTo>
                    <a:pt x="178295" y="0"/>
                  </a:lnTo>
                  <a:close/>
                </a:path>
              </a:pathLst>
            </a:custGeom>
            <a:solidFill>
              <a:srgbClr val="F3F3F3"/>
            </a:solidFill>
          </p:spPr>
          <p:txBody>
            <a:bodyPr wrap="square" lIns="0" tIns="0" rIns="0" bIns="0" rtlCol="0"/>
            <a:lstStyle/>
            <a:p>
              <a:endParaRPr sz="1200"/>
            </a:p>
          </p:txBody>
        </p:sp>
        <p:sp>
          <p:nvSpPr>
            <p:cNvPr id="187" name="object 94">
              <a:extLst>
                <a:ext uri="{FF2B5EF4-FFF2-40B4-BE49-F238E27FC236}">
                  <a16:creationId xmlns:a16="http://schemas.microsoft.com/office/drawing/2014/main" id="{E85A4926-DE13-9949-A511-5D59293945B1}"/>
                </a:ext>
              </a:extLst>
            </p:cNvPr>
            <p:cNvSpPr/>
            <p:nvPr/>
          </p:nvSpPr>
          <p:spPr>
            <a:xfrm>
              <a:off x="10936712" y="1869471"/>
              <a:ext cx="288931" cy="513688"/>
            </a:xfrm>
            <a:custGeom>
              <a:avLst/>
              <a:gdLst/>
              <a:ahLst/>
              <a:cxnLst/>
              <a:rect l="l" t="t" r="r" b="b"/>
              <a:pathLst>
                <a:path w="346075" h="466725">
                  <a:moveTo>
                    <a:pt x="178295" y="0"/>
                  </a:moveTo>
                  <a:lnTo>
                    <a:pt x="346062" y="76784"/>
                  </a:lnTo>
                  <a:lnTo>
                    <a:pt x="167766" y="466331"/>
                  </a:lnTo>
                  <a:lnTo>
                    <a:pt x="0" y="389547"/>
                  </a:lnTo>
                  <a:lnTo>
                    <a:pt x="178295" y="0"/>
                  </a:lnTo>
                  <a:close/>
                </a:path>
              </a:pathLst>
            </a:custGeom>
            <a:ln w="9525">
              <a:solidFill>
                <a:srgbClr val="000000"/>
              </a:solidFill>
              <a:prstDash val="dot"/>
            </a:ln>
          </p:spPr>
          <p:txBody>
            <a:bodyPr wrap="square" lIns="0" tIns="0" rIns="0" bIns="0" rtlCol="0"/>
            <a:lstStyle/>
            <a:p>
              <a:endParaRPr sz="1200"/>
            </a:p>
          </p:txBody>
        </p:sp>
        <p:sp>
          <p:nvSpPr>
            <p:cNvPr id="188" name="object 95">
              <a:extLst>
                <a:ext uri="{FF2B5EF4-FFF2-40B4-BE49-F238E27FC236}">
                  <a16:creationId xmlns:a16="http://schemas.microsoft.com/office/drawing/2014/main" id="{AD025B86-4050-5840-9945-8E8529D68B56}"/>
                </a:ext>
              </a:extLst>
            </p:cNvPr>
            <p:cNvSpPr/>
            <p:nvPr/>
          </p:nvSpPr>
          <p:spPr>
            <a:xfrm>
              <a:off x="11070745" y="1954876"/>
              <a:ext cx="166467" cy="429122"/>
            </a:xfrm>
            <a:custGeom>
              <a:avLst/>
              <a:gdLst/>
              <a:ahLst/>
              <a:cxnLst/>
              <a:rect l="l" t="t" r="r" b="b"/>
              <a:pathLst>
                <a:path w="199390" h="389889">
                  <a:moveTo>
                    <a:pt x="188721" y="0"/>
                  </a:moveTo>
                  <a:lnTo>
                    <a:pt x="143896" y="24933"/>
                  </a:lnTo>
                  <a:lnTo>
                    <a:pt x="114471" y="62459"/>
                  </a:lnTo>
                  <a:lnTo>
                    <a:pt x="83357" y="112884"/>
                  </a:lnTo>
                  <a:lnTo>
                    <a:pt x="52793" y="173355"/>
                  </a:lnTo>
                  <a:lnTo>
                    <a:pt x="27000" y="236009"/>
                  </a:lnTo>
                  <a:lnTo>
                    <a:pt x="9170" y="292514"/>
                  </a:lnTo>
                  <a:lnTo>
                    <a:pt x="0" y="339311"/>
                  </a:lnTo>
                  <a:lnTo>
                    <a:pt x="186" y="372838"/>
                  </a:lnTo>
                  <a:lnTo>
                    <a:pt x="10426" y="389534"/>
                  </a:lnTo>
                  <a:lnTo>
                    <a:pt x="29756" y="386377"/>
                  </a:lnTo>
                  <a:lnTo>
                    <a:pt x="84682" y="327079"/>
                  </a:lnTo>
                  <a:lnTo>
                    <a:pt x="115795" y="276651"/>
                  </a:lnTo>
                  <a:lnTo>
                    <a:pt x="146354" y="216179"/>
                  </a:lnTo>
                  <a:lnTo>
                    <a:pt x="172149" y="153525"/>
                  </a:lnTo>
                  <a:lnTo>
                    <a:pt x="189981" y="97019"/>
                  </a:lnTo>
                  <a:lnTo>
                    <a:pt x="199153" y="50223"/>
                  </a:lnTo>
                  <a:lnTo>
                    <a:pt x="198966" y="16696"/>
                  </a:lnTo>
                  <a:lnTo>
                    <a:pt x="188721" y="0"/>
                  </a:lnTo>
                  <a:close/>
                </a:path>
              </a:pathLst>
            </a:custGeom>
            <a:solidFill>
              <a:srgbClr val="F3F3F3"/>
            </a:solidFill>
          </p:spPr>
          <p:txBody>
            <a:bodyPr wrap="square" lIns="0" tIns="0" rIns="0" bIns="0" rtlCol="0"/>
            <a:lstStyle/>
            <a:p>
              <a:endParaRPr sz="1200"/>
            </a:p>
          </p:txBody>
        </p:sp>
        <p:sp>
          <p:nvSpPr>
            <p:cNvPr id="189" name="object 96">
              <a:extLst>
                <a:ext uri="{FF2B5EF4-FFF2-40B4-BE49-F238E27FC236}">
                  <a16:creationId xmlns:a16="http://schemas.microsoft.com/office/drawing/2014/main" id="{F423901C-A5D0-3643-9D5C-A9B76E16EB6F}"/>
                </a:ext>
              </a:extLst>
            </p:cNvPr>
            <p:cNvSpPr/>
            <p:nvPr/>
          </p:nvSpPr>
          <p:spPr>
            <a:xfrm>
              <a:off x="11070745" y="1954876"/>
              <a:ext cx="166467" cy="429122"/>
            </a:xfrm>
            <a:custGeom>
              <a:avLst/>
              <a:gdLst/>
              <a:ahLst/>
              <a:cxnLst/>
              <a:rect l="l" t="t" r="r" b="b"/>
              <a:pathLst>
                <a:path w="199390" h="389889">
                  <a:moveTo>
                    <a:pt x="52793" y="173355"/>
                  </a:moveTo>
                  <a:lnTo>
                    <a:pt x="83357" y="112884"/>
                  </a:lnTo>
                  <a:lnTo>
                    <a:pt x="114471" y="62459"/>
                  </a:lnTo>
                  <a:lnTo>
                    <a:pt x="143896" y="24933"/>
                  </a:lnTo>
                  <a:lnTo>
                    <a:pt x="188721" y="0"/>
                  </a:lnTo>
                  <a:lnTo>
                    <a:pt x="198966" y="16696"/>
                  </a:lnTo>
                  <a:lnTo>
                    <a:pt x="199153" y="50223"/>
                  </a:lnTo>
                  <a:lnTo>
                    <a:pt x="189981" y="97019"/>
                  </a:lnTo>
                  <a:lnTo>
                    <a:pt x="172149" y="153525"/>
                  </a:lnTo>
                  <a:lnTo>
                    <a:pt x="146354" y="216179"/>
                  </a:lnTo>
                  <a:lnTo>
                    <a:pt x="115795" y="276651"/>
                  </a:lnTo>
                  <a:lnTo>
                    <a:pt x="84682" y="327079"/>
                  </a:lnTo>
                  <a:lnTo>
                    <a:pt x="55255" y="364606"/>
                  </a:lnTo>
                  <a:lnTo>
                    <a:pt x="10426" y="389534"/>
                  </a:lnTo>
                  <a:lnTo>
                    <a:pt x="186" y="372838"/>
                  </a:lnTo>
                  <a:lnTo>
                    <a:pt x="0" y="339311"/>
                  </a:lnTo>
                  <a:lnTo>
                    <a:pt x="9170" y="292514"/>
                  </a:lnTo>
                  <a:lnTo>
                    <a:pt x="27000" y="236009"/>
                  </a:lnTo>
                  <a:lnTo>
                    <a:pt x="52793" y="173355"/>
                  </a:lnTo>
                  <a:close/>
                </a:path>
              </a:pathLst>
            </a:custGeom>
            <a:ln w="9524">
              <a:solidFill>
                <a:srgbClr val="000000"/>
              </a:solidFill>
              <a:prstDash val="dot"/>
            </a:ln>
          </p:spPr>
          <p:txBody>
            <a:bodyPr wrap="square" lIns="0" tIns="0" rIns="0" bIns="0" rtlCol="0"/>
            <a:lstStyle/>
            <a:p>
              <a:endParaRPr sz="1200"/>
            </a:p>
          </p:txBody>
        </p:sp>
        <p:sp>
          <p:nvSpPr>
            <p:cNvPr id="190" name="object 97">
              <a:extLst>
                <a:ext uri="{FF2B5EF4-FFF2-40B4-BE49-F238E27FC236}">
                  <a16:creationId xmlns:a16="http://schemas.microsoft.com/office/drawing/2014/main" id="{C14C525C-B31F-0B4A-9FF1-603AD34906C6}"/>
                </a:ext>
              </a:extLst>
            </p:cNvPr>
            <p:cNvSpPr/>
            <p:nvPr/>
          </p:nvSpPr>
          <p:spPr>
            <a:xfrm>
              <a:off x="10940879" y="1890633"/>
              <a:ext cx="134128" cy="408854"/>
            </a:xfrm>
            <a:custGeom>
              <a:avLst/>
              <a:gdLst/>
              <a:ahLst/>
              <a:cxnLst/>
              <a:rect l="l" t="t" r="r" b="b"/>
              <a:pathLst>
                <a:path w="160654" h="371475">
                  <a:moveTo>
                    <a:pt x="160274" y="0"/>
                  </a:moveTo>
                  <a:lnTo>
                    <a:pt x="0" y="371068"/>
                  </a:lnTo>
                </a:path>
              </a:pathLst>
            </a:custGeom>
            <a:ln w="19050">
              <a:solidFill>
                <a:srgbClr val="F3F3F3"/>
              </a:solidFill>
            </a:ln>
          </p:spPr>
          <p:txBody>
            <a:bodyPr wrap="square" lIns="0" tIns="0" rIns="0" bIns="0" rtlCol="0"/>
            <a:lstStyle/>
            <a:p>
              <a:endParaRPr sz="1200"/>
            </a:p>
          </p:txBody>
        </p:sp>
        <p:sp>
          <p:nvSpPr>
            <p:cNvPr id="191" name="object 98">
              <a:extLst>
                <a:ext uri="{FF2B5EF4-FFF2-40B4-BE49-F238E27FC236}">
                  <a16:creationId xmlns:a16="http://schemas.microsoft.com/office/drawing/2014/main" id="{4F36470C-151F-B44E-86C6-A0329F82AF73}"/>
                </a:ext>
              </a:extLst>
            </p:cNvPr>
            <p:cNvSpPr/>
            <p:nvPr/>
          </p:nvSpPr>
          <p:spPr>
            <a:xfrm>
              <a:off x="11194056" y="2031740"/>
              <a:ext cx="180251" cy="429122"/>
            </a:xfrm>
            <a:custGeom>
              <a:avLst/>
              <a:gdLst/>
              <a:ahLst/>
              <a:cxnLst/>
              <a:rect l="l" t="t" r="r" b="b"/>
              <a:pathLst>
                <a:path w="215900" h="389889">
                  <a:moveTo>
                    <a:pt x="196864" y="0"/>
                  </a:moveTo>
                  <a:lnTo>
                    <a:pt x="143901" y="21212"/>
                  </a:lnTo>
                  <a:lnTo>
                    <a:pt x="111493" y="57374"/>
                  </a:lnTo>
                  <a:lnTo>
                    <a:pt x="78423" y="106906"/>
                  </a:lnTo>
                  <a:lnTo>
                    <a:pt x="47156" y="167055"/>
                  </a:lnTo>
                  <a:lnTo>
                    <a:pt x="22064" y="230032"/>
                  </a:lnTo>
                  <a:lnTo>
                    <a:pt x="6188" y="287435"/>
                  </a:lnTo>
                  <a:lnTo>
                    <a:pt x="0" y="335598"/>
                  </a:lnTo>
                  <a:lnTo>
                    <a:pt x="3969" y="370858"/>
                  </a:lnTo>
                  <a:lnTo>
                    <a:pt x="18568" y="389547"/>
                  </a:lnTo>
                  <a:lnTo>
                    <a:pt x="42252" y="388376"/>
                  </a:lnTo>
                  <a:lnTo>
                    <a:pt x="103939" y="332172"/>
                  </a:lnTo>
                  <a:lnTo>
                    <a:pt x="137009" y="282640"/>
                  </a:lnTo>
                  <a:lnTo>
                    <a:pt x="168276" y="222491"/>
                  </a:lnTo>
                  <a:lnTo>
                    <a:pt x="193368" y="159516"/>
                  </a:lnTo>
                  <a:lnTo>
                    <a:pt x="209244" y="102115"/>
                  </a:lnTo>
                  <a:lnTo>
                    <a:pt x="215432" y="53953"/>
                  </a:lnTo>
                  <a:lnTo>
                    <a:pt x="211463" y="18693"/>
                  </a:lnTo>
                  <a:lnTo>
                    <a:pt x="196864" y="0"/>
                  </a:lnTo>
                  <a:close/>
                </a:path>
              </a:pathLst>
            </a:custGeom>
            <a:solidFill>
              <a:srgbClr val="F3F3F3"/>
            </a:solidFill>
          </p:spPr>
          <p:txBody>
            <a:bodyPr wrap="square" lIns="0" tIns="0" rIns="0" bIns="0" rtlCol="0"/>
            <a:lstStyle/>
            <a:p>
              <a:endParaRPr sz="1200"/>
            </a:p>
          </p:txBody>
        </p:sp>
        <p:sp>
          <p:nvSpPr>
            <p:cNvPr id="192" name="object 99">
              <a:extLst>
                <a:ext uri="{FF2B5EF4-FFF2-40B4-BE49-F238E27FC236}">
                  <a16:creationId xmlns:a16="http://schemas.microsoft.com/office/drawing/2014/main" id="{03A02260-5D34-7840-AF35-8B65C34898C4}"/>
                </a:ext>
              </a:extLst>
            </p:cNvPr>
            <p:cNvSpPr/>
            <p:nvPr/>
          </p:nvSpPr>
          <p:spPr>
            <a:xfrm>
              <a:off x="11194056" y="2031740"/>
              <a:ext cx="180251" cy="429122"/>
            </a:xfrm>
            <a:custGeom>
              <a:avLst/>
              <a:gdLst/>
              <a:ahLst/>
              <a:cxnLst/>
              <a:rect l="l" t="t" r="r" b="b"/>
              <a:pathLst>
                <a:path w="215900" h="389889">
                  <a:moveTo>
                    <a:pt x="47156" y="167055"/>
                  </a:moveTo>
                  <a:lnTo>
                    <a:pt x="78423" y="106906"/>
                  </a:lnTo>
                  <a:lnTo>
                    <a:pt x="111493" y="57374"/>
                  </a:lnTo>
                  <a:lnTo>
                    <a:pt x="143901" y="21212"/>
                  </a:lnTo>
                  <a:lnTo>
                    <a:pt x="196864" y="0"/>
                  </a:lnTo>
                  <a:lnTo>
                    <a:pt x="211463" y="18693"/>
                  </a:lnTo>
                  <a:lnTo>
                    <a:pt x="215432" y="53953"/>
                  </a:lnTo>
                  <a:lnTo>
                    <a:pt x="209244" y="102115"/>
                  </a:lnTo>
                  <a:lnTo>
                    <a:pt x="193368" y="159516"/>
                  </a:lnTo>
                  <a:lnTo>
                    <a:pt x="168276" y="222491"/>
                  </a:lnTo>
                  <a:lnTo>
                    <a:pt x="137009" y="282640"/>
                  </a:lnTo>
                  <a:lnTo>
                    <a:pt x="103939" y="332172"/>
                  </a:lnTo>
                  <a:lnTo>
                    <a:pt x="71531" y="368334"/>
                  </a:lnTo>
                  <a:lnTo>
                    <a:pt x="18568" y="389547"/>
                  </a:lnTo>
                  <a:lnTo>
                    <a:pt x="3969" y="370858"/>
                  </a:lnTo>
                  <a:lnTo>
                    <a:pt x="0" y="335598"/>
                  </a:lnTo>
                  <a:lnTo>
                    <a:pt x="6188" y="287435"/>
                  </a:lnTo>
                  <a:lnTo>
                    <a:pt x="22064" y="230032"/>
                  </a:lnTo>
                  <a:lnTo>
                    <a:pt x="47156" y="167055"/>
                  </a:lnTo>
                  <a:close/>
                </a:path>
              </a:pathLst>
            </a:custGeom>
            <a:ln w="9525">
              <a:solidFill>
                <a:srgbClr val="000000"/>
              </a:solidFill>
              <a:prstDash val="dot"/>
            </a:ln>
          </p:spPr>
          <p:txBody>
            <a:bodyPr wrap="square" lIns="0" tIns="0" rIns="0" bIns="0" rtlCol="0"/>
            <a:lstStyle/>
            <a:p>
              <a:endParaRPr sz="1200"/>
            </a:p>
          </p:txBody>
        </p:sp>
        <p:sp>
          <p:nvSpPr>
            <p:cNvPr id="193" name="object 100">
              <a:extLst>
                <a:ext uri="{FF2B5EF4-FFF2-40B4-BE49-F238E27FC236}">
                  <a16:creationId xmlns:a16="http://schemas.microsoft.com/office/drawing/2014/main" id="{11ACFECD-78D9-044F-B9F6-B4B9005E9404}"/>
                </a:ext>
              </a:extLst>
            </p:cNvPr>
            <p:cNvSpPr/>
            <p:nvPr/>
          </p:nvSpPr>
          <p:spPr>
            <a:xfrm>
              <a:off x="11209156" y="2031503"/>
              <a:ext cx="288931" cy="513688"/>
            </a:xfrm>
            <a:custGeom>
              <a:avLst/>
              <a:gdLst/>
              <a:ahLst/>
              <a:cxnLst/>
              <a:rect l="l" t="t" r="r" b="b"/>
              <a:pathLst>
                <a:path w="346075" h="466725">
                  <a:moveTo>
                    <a:pt x="178295" y="0"/>
                  </a:moveTo>
                  <a:lnTo>
                    <a:pt x="0" y="389547"/>
                  </a:lnTo>
                  <a:lnTo>
                    <a:pt x="167766" y="466331"/>
                  </a:lnTo>
                  <a:lnTo>
                    <a:pt x="346062" y="76784"/>
                  </a:lnTo>
                  <a:lnTo>
                    <a:pt x="178295" y="0"/>
                  </a:lnTo>
                  <a:close/>
                </a:path>
              </a:pathLst>
            </a:custGeom>
            <a:solidFill>
              <a:srgbClr val="F3F3F3"/>
            </a:solidFill>
          </p:spPr>
          <p:txBody>
            <a:bodyPr wrap="square" lIns="0" tIns="0" rIns="0" bIns="0" rtlCol="0"/>
            <a:lstStyle/>
            <a:p>
              <a:endParaRPr sz="1200"/>
            </a:p>
          </p:txBody>
        </p:sp>
        <p:sp>
          <p:nvSpPr>
            <p:cNvPr id="194" name="object 101">
              <a:extLst>
                <a:ext uri="{FF2B5EF4-FFF2-40B4-BE49-F238E27FC236}">
                  <a16:creationId xmlns:a16="http://schemas.microsoft.com/office/drawing/2014/main" id="{BBBF4899-E33E-7D40-AD6E-AD74EB5B10DF}"/>
                </a:ext>
              </a:extLst>
            </p:cNvPr>
            <p:cNvSpPr/>
            <p:nvPr/>
          </p:nvSpPr>
          <p:spPr>
            <a:xfrm>
              <a:off x="11209156" y="2031503"/>
              <a:ext cx="288931" cy="513688"/>
            </a:xfrm>
            <a:custGeom>
              <a:avLst/>
              <a:gdLst/>
              <a:ahLst/>
              <a:cxnLst/>
              <a:rect l="l" t="t" r="r" b="b"/>
              <a:pathLst>
                <a:path w="346075" h="466725">
                  <a:moveTo>
                    <a:pt x="178295" y="0"/>
                  </a:moveTo>
                  <a:lnTo>
                    <a:pt x="346062" y="76784"/>
                  </a:lnTo>
                  <a:lnTo>
                    <a:pt x="167766" y="466331"/>
                  </a:lnTo>
                  <a:lnTo>
                    <a:pt x="0" y="389547"/>
                  </a:lnTo>
                  <a:lnTo>
                    <a:pt x="178295" y="0"/>
                  </a:lnTo>
                  <a:close/>
                </a:path>
              </a:pathLst>
            </a:custGeom>
            <a:ln w="9525">
              <a:solidFill>
                <a:srgbClr val="000000"/>
              </a:solidFill>
              <a:prstDash val="dot"/>
            </a:ln>
          </p:spPr>
          <p:txBody>
            <a:bodyPr wrap="square" lIns="0" tIns="0" rIns="0" bIns="0" rtlCol="0"/>
            <a:lstStyle/>
            <a:p>
              <a:endParaRPr sz="1200"/>
            </a:p>
          </p:txBody>
        </p:sp>
        <p:sp>
          <p:nvSpPr>
            <p:cNvPr id="195" name="object 102">
              <a:extLst>
                <a:ext uri="{FF2B5EF4-FFF2-40B4-BE49-F238E27FC236}">
                  <a16:creationId xmlns:a16="http://schemas.microsoft.com/office/drawing/2014/main" id="{4D3E84EF-1A3A-A147-BA9D-091B28A61956}"/>
                </a:ext>
              </a:extLst>
            </p:cNvPr>
            <p:cNvSpPr/>
            <p:nvPr/>
          </p:nvSpPr>
          <p:spPr>
            <a:xfrm>
              <a:off x="11343188" y="2116908"/>
              <a:ext cx="166467" cy="429122"/>
            </a:xfrm>
            <a:custGeom>
              <a:avLst/>
              <a:gdLst/>
              <a:ahLst/>
              <a:cxnLst/>
              <a:rect l="l" t="t" r="r" b="b"/>
              <a:pathLst>
                <a:path w="199390" h="389889">
                  <a:moveTo>
                    <a:pt x="188721" y="0"/>
                  </a:moveTo>
                  <a:lnTo>
                    <a:pt x="143896" y="24933"/>
                  </a:lnTo>
                  <a:lnTo>
                    <a:pt x="114471" y="62459"/>
                  </a:lnTo>
                  <a:lnTo>
                    <a:pt x="83357" y="112884"/>
                  </a:lnTo>
                  <a:lnTo>
                    <a:pt x="52793" y="173355"/>
                  </a:lnTo>
                  <a:lnTo>
                    <a:pt x="27000" y="236009"/>
                  </a:lnTo>
                  <a:lnTo>
                    <a:pt x="9170" y="292514"/>
                  </a:lnTo>
                  <a:lnTo>
                    <a:pt x="0" y="339311"/>
                  </a:lnTo>
                  <a:lnTo>
                    <a:pt x="186" y="372838"/>
                  </a:lnTo>
                  <a:lnTo>
                    <a:pt x="10426" y="389534"/>
                  </a:lnTo>
                  <a:lnTo>
                    <a:pt x="29756" y="386377"/>
                  </a:lnTo>
                  <a:lnTo>
                    <a:pt x="84682" y="327079"/>
                  </a:lnTo>
                  <a:lnTo>
                    <a:pt x="115795" y="276651"/>
                  </a:lnTo>
                  <a:lnTo>
                    <a:pt x="146354" y="216179"/>
                  </a:lnTo>
                  <a:lnTo>
                    <a:pt x="172149" y="153525"/>
                  </a:lnTo>
                  <a:lnTo>
                    <a:pt x="189981" y="97019"/>
                  </a:lnTo>
                  <a:lnTo>
                    <a:pt x="199153" y="50223"/>
                  </a:lnTo>
                  <a:lnTo>
                    <a:pt x="198966" y="16696"/>
                  </a:lnTo>
                  <a:lnTo>
                    <a:pt x="188721" y="0"/>
                  </a:lnTo>
                  <a:close/>
                </a:path>
              </a:pathLst>
            </a:custGeom>
            <a:solidFill>
              <a:srgbClr val="F3F3F3"/>
            </a:solidFill>
          </p:spPr>
          <p:txBody>
            <a:bodyPr wrap="square" lIns="0" tIns="0" rIns="0" bIns="0" rtlCol="0"/>
            <a:lstStyle/>
            <a:p>
              <a:endParaRPr sz="1200"/>
            </a:p>
          </p:txBody>
        </p:sp>
        <p:sp>
          <p:nvSpPr>
            <p:cNvPr id="196" name="object 103">
              <a:extLst>
                <a:ext uri="{FF2B5EF4-FFF2-40B4-BE49-F238E27FC236}">
                  <a16:creationId xmlns:a16="http://schemas.microsoft.com/office/drawing/2014/main" id="{108C4B1C-6992-0643-9617-32D5D51B0454}"/>
                </a:ext>
              </a:extLst>
            </p:cNvPr>
            <p:cNvSpPr/>
            <p:nvPr/>
          </p:nvSpPr>
          <p:spPr>
            <a:xfrm>
              <a:off x="11343188" y="2116908"/>
              <a:ext cx="166467" cy="429122"/>
            </a:xfrm>
            <a:custGeom>
              <a:avLst/>
              <a:gdLst/>
              <a:ahLst/>
              <a:cxnLst/>
              <a:rect l="l" t="t" r="r" b="b"/>
              <a:pathLst>
                <a:path w="199390" h="389889">
                  <a:moveTo>
                    <a:pt x="52793" y="173355"/>
                  </a:moveTo>
                  <a:lnTo>
                    <a:pt x="83357" y="112884"/>
                  </a:lnTo>
                  <a:lnTo>
                    <a:pt x="114471" y="62459"/>
                  </a:lnTo>
                  <a:lnTo>
                    <a:pt x="143896" y="24933"/>
                  </a:lnTo>
                  <a:lnTo>
                    <a:pt x="188721" y="0"/>
                  </a:lnTo>
                  <a:lnTo>
                    <a:pt x="198966" y="16696"/>
                  </a:lnTo>
                  <a:lnTo>
                    <a:pt x="199153" y="50223"/>
                  </a:lnTo>
                  <a:lnTo>
                    <a:pt x="189981" y="97019"/>
                  </a:lnTo>
                  <a:lnTo>
                    <a:pt x="172149" y="153525"/>
                  </a:lnTo>
                  <a:lnTo>
                    <a:pt x="146354" y="216179"/>
                  </a:lnTo>
                  <a:lnTo>
                    <a:pt x="115795" y="276651"/>
                  </a:lnTo>
                  <a:lnTo>
                    <a:pt x="84682" y="327079"/>
                  </a:lnTo>
                  <a:lnTo>
                    <a:pt x="55255" y="364606"/>
                  </a:lnTo>
                  <a:lnTo>
                    <a:pt x="10426" y="389534"/>
                  </a:lnTo>
                  <a:lnTo>
                    <a:pt x="186" y="372838"/>
                  </a:lnTo>
                  <a:lnTo>
                    <a:pt x="0" y="339311"/>
                  </a:lnTo>
                  <a:lnTo>
                    <a:pt x="9170" y="292514"/>
                  </a:lnTo>
                  <a:lnTo>
                    <a:pt x="27000" y="236009"/>
                  </a:lnTo>
                  <a:lnTo>
                    <a:pt x="52793" y="173355"/>
                  </a:lnTo>
                  <a:close/>
                </a:path>
              </a:pathLst>
            </a:custGeom>
            <a:ln w="9524">
              <a:solidFill>
                <a:srgbClr val="000000"/>
              </a:solidFill>
              <a:prstDash val="dot"/>
            </a:ln>
          </p:spPr>
          <p:txBody>
            <a:bodyPr wrap="square" lIns="0" tIns="0" rIns="0" bIns="0" rtlCol="0"/>
            <a:lstStyle/>
            <a:p>
              <a:endParaRPr sz="1200"/>
            </a:p>
          </p:txBody>
        </p:sp>
        <p:sp>
          <p:nvSpPr>
            <p:cNvPr id="197" name="object 104">
              <a:extLst>
                <a:ext uri="{FF2B5EF4-FFF2-40B4-BE49-F238E27FC236}">
                  <a16:creationId xmlns:a16="http://schemas.microsoft.com/office/drawing/2014/main" id="{0846ABF5-B0E9-9143-B24D-51B2D279BEAC}"/>
                </a:ext>
              </a:extLst>
            </p:cNvPr>
            <p:cNvSpPr/>
            <p:nvPr/>
          </p:nvSpPr>
          <p:spPr>
            <a:xfrm>
              <a:off x="11213322" y="2052665"/>
              <a:ext cx="134128" cy="408854"/>
            </a:xfrm>
            <a:custGeom>
              <a:avLst/>
              <a:gdLst/>
              <a:ahLst/>
              <a:cxnLst/>
              <a:rect l="l" t="t" r="r" b="b"/>
              <a:pathLst>
                <a:path w="160654" h="371475">
                  <a:moveTo>
                    <a:pt x="160274" y="0"/>
                  </a:moveTo>
                  <a:lnTo>
                    <a:pt x="0" y="371068"/>
                  </a:lnTo>
                </a:path>
              </a:pathLst>
            </a:custGeom>
            <a:ln w="19050">
              <a:solidFill>
                <a:srgbClr val="F3F3F3"/>
              </a:solidFill>
            </a:ln>
          </p:spPr>
          <p:txBody>
            <a:bodyPr wrap="square" lIns="0" tIns="0" rIns="0" bIns="0" rtlCol="0"/>
            <a:lstStyle/>
            <a:p>
              <a:endParaRPr sz="1200"/>
            </a:p>
          </p:txBody>
        </p:sp>
        <p:sp>
          <p:nvSpPr>
            <p:cNvPr id="198" name="object 105">
              <a:extLst>
                <a:ext uri="{FF2B5EF4-FFF2-40B4-BE49-F238E27FC236}">
                  <a16:creationId xmlns:a16="http://schemas.microsoft.com/office/drawing/2014/main" id="{5F19C2A1-1F23-CF46-801D-4DFF7B1B9D8E}"/>
                </a:ext>
              </a:extLst>
            </p:cNvPr>
            <p:cNvSpPr/>
            <p:nvPr/>
          </p:nvSpPr>
          <p:spPr>
            <a:xfrm>
              <a:off x="11485087" y="2220722"/>
              <a:ext cx="180251" cy="429122"/>
            </a:xfrm>
            <a:custGeom>
              <a:avLst/>
              <a:gdLst/>
              <a:ahLst/>
              <a:cxnLst/>
              <a:rect l="l" t="t" r="r" b="b"/>
              <a:pathLst>
                <a:path w="215900" h="389889">
                  <a:moveTo>
                    <a:pt x="196864" y="0"/>
                  </a:moveTo>
                  <a:lnTo>
                    <a:pt x="143901" y="21212"/>
                  </a:lnTo>
                  <a:lnTo>
                    <a:pt x="111493" y="57374"/>
                  </a:lnTo>
                  <a:lnTo>
                    <a:pt x="78423" y="106906"/>
                  </a:lnTo>
                  <a:lnTo>
                    <a:pt x="47156" y="167055"/>
                  </a:lnTo>
                  <a:lnTo>
                    <a:pt x="22064" y="230032"/>
                  </a:lnTo>
                  <a:lnTo>
                    <a:pt x="6188" y="287435"/>
                  </a:lnTo>
                  <a:lnTo>
                    <a:pt x="0" y="335598"/>
                  </a:lnTo>
                  <a:lnTo>
                    <a:pt x="3969" y="370858"/>
                  </a:lnTo>
                  <a:lnTo>
                    <a:pt x="18568" y="389547"/>
                  </a:lnTo>
                  <a:lnTo>
                    <a:pt x="42252" y="388376"/>
                  </a:lnTo>
                  <a:lnTo>
                    <a:pt x="103939" y="332172"/>
                  </a:lnTo>
                  <a:lnTo>
                    <a:pt x="137009" y="282640"/>
                  </a:lnTo>
                  <a:lnTo>
                    <a:pt x="168276" y="222491"/>
                  </a:lnTo>
                  <a:lnTo>
                    <a:pt x="193368" y="159516"/>
                  </a:lnTo>
                  <a:lnTo>
                    <a:pt x="209244" y="102115"/>
                  </a:lnTo>
                  <a:lnTo>
                    <a:pt x="215432" y="53953"/>
                  </a:lnTo>
                  <a:lnTo>
                    <a:pt x="211463" y="18693"/>
                  </a:lnTo>
                  <a:lnTo>
                    <a:pt x="196864" y="0"/>
                  </a:lnTo>
                  <a:close/>
                </a:path>
              </a:pathLst>
            </a:custGeom>
            <a:solidFill>
              <a:srgbClr val="F3F3F3"/>
            </a:solidFill>
          </p:spPr>
          <p:txBody>
            <a:bodyPr wrap="square" lIns="0" tIns="0" rIns="0" bIns="0" rtlCol="0"/>
            <a:lstStyle/>
            <a:p>
              <a:endParaRPr sz="1200"/>
            </a:p>
          </p:txBody>
        </p:sp>
        <p:sp>
          <p:nvSpPr>
            <p:cNvPr id="199" name="object 106">
              <a:extLst>
                <a:ext uri="{FF2B5EF4-FFF2-40B4-BE49-F238E27FC236}">
                  <a16:creationId xmlns:a16="http://schemas.microsoft.com/office/drawing/2014/main" id="{9AFFE05B-EC49-3E43-BC6D-54BB5B7253BA}"/>
                </a:ext>
              </a:extLst>
            </p:cNvPr>
            <p:cNvSpPr/>
            <p:nvPr/>
          </p:nvSpPr>
          <p:spPr>
            <a:xfrm>
              <a:off x="11485087" y="2220722"/>
              <a:ext cx="180251" cy="429122"/>
            </a:xfrm>
            <a:custGeom>
              <a:avLst/>
              <a:gdLst/>
              <a:ahLst/>
              <a:cxnLst/>
              <a:rect l="l" t="t" r="r" b="b"/>
              <a:pathLst>
                <a:path w="215900" h="389889">
                  <a:moveTo>
                    <a:pt x="47156" y="167055"/>
                  </a:moveTo>
                  <a:lnTo>
                    <a:pt x="78423" y="106906"/>
                  </a:lnTo>
                  <a:lnTo>
                    <a:pt x="111493" y="57374"/>
                  </a:lnTo>
                  <a:lnTo>
                    <a:pt x="143901" y="21212"/>
                  </a:lnTo>
                  <a:lnTo>
                    <a:pt x="196864" y="0"/>
                  </a:lnTo>
                  <a:lnTo>
                    <a:pt x="211463" y="18693"/>
                  </a:lnTo>
                  <a:lnTo>
                    <a:pt x="215432" y="53953"/>
                  </a:lnTo>
                  <a:lnTo>
                    <a:pt x="209244" y="102115"/>
                  </a:lnTo>
                  <a:lnTo>
                    <a:pt x="193368" y="159516"/>
                  </a:lnTo>
                  <a:lnTo>
                    <a:pt x="168276" y="222491"/>
                  </a:lnTo>
                  <a:lnTo>
                    <a:pt x="137009" y="282640"/>
                  </a:lnTo>
                  <a:lnTo>
                    <a:pt x="103939" y="332172"/>
                  </a:lnTo>
                  <a:lnTo>
                    <a:pt x="71531" y="368334"/>
                  </a:lnTo>
                  <a:lnTo>
                    <a:pt x="18568" y="389547"/>
                  </a:lnTo>
                  <a:lnTo>
                    <a:pt x="3969" y="370858"/>
                  </a:lnTo>
                  <a:lnTo>
                    <a:pt x="0" y="335598"/>
                  </a:lnTo>
                  <a:lnTo>
                    <a:pt x="6188" y="287435"/>
                  </a:lnTo>
                  <a:lnTo>
                    <a:pt x="22064" y="230032"/>
                  </a:lnTo>
                  <a:lnTo>
                    <a:pt x="47156" y="167055"/>
                  </a:lnTo>
                  <a:close/>
                </a:path>
              </a:pathLst>
            </a:custGeom>
            <a:ln w="9525">
              <a:solidFill>
                <a:srgbClr val="000000"/>
              </a:solidFill>
              <a:prstDash val="dot"/>
            </a:ln>
          </p:spPr>
          <p:txBody>
            <a:bodyPr wrap="square" lIns="0" tIns="0" rIns="0" bIns="0" rtlCol="0"/>
            <a:lstStyle/>
            <a:p>
              <a:endParaRPr sz="1200"/>
            </a:p>
          </p:txBody>
        </p:sp>
        <p:sp>
          <p:nvSpPr>
            <p:cNvPr id="204" name="object 111">
              <a:extLst>
                <a:ext uri="{FF2B5EF4-FFF2-40B4-BE49-F238E27FC236}">
                  <a16:creationId xmlns:a16="http://schemas.microsoft.com/office/drawing/2014/main" id="{F1604142-0DFA-5A4E-A9F3-3DE865814C2B}"/>
                </a:ext>
              </a:extLst>
            </p:cNvPr>
            <p:cNvSpPr/>
            <p:nvPr/>
          </p:nvSpPr>
          <p:spPr>
            <a:xfrm>
              <a:off x="11504354" y="2241647"/>
              <a:ext cx="134128" cy="408854"/>
            </a:xfrm>
            <a:custGeom>
              <a:avLst/>
              <a:gdLst/>
              <a:ahLst/>
              <a:cxnLst/>
              <a:rect l="l" t="t" r="r" b="b"/>
              <a:pathLst>
                <a:path w="160654" h="371475">
                  <a:moveTo>
                    <a:pt x="160274" y="0"/>
                  </a:moveTo>
                  <a:lnTo>
                    <a:pt x="0" y="371068"/>
                  </a:lnTo>
                </a:path>
              </a:pathLst>
            </a:custGeom>
            <a:ln w="19050">
              <a:solidFill>
                <a:srgbClr val="F3F3F3"/>
              </a:solidFill>
            </a:ln>
          </p:spPr>
          <p:txBody>
            <a:bodyPr wrap="square" lIns="0" tIns="0" rIns="0" bIns="0" rtlCol="0"/>
            <a:lstStyle/>
            <a:p>
              <a:endParaRPr sz="1200"/>
            </a:p>
          </p:txBody>
        </p:sp>
        <p:sp>
          <p:nvSpPr>
            <p:cNvPr id="163" name="object 70">
              <a:extLst>
                <a:ext uri="{FF2B5EF4-FFF2-40B4-BE49-F238E27FC236}">
                  <a16:creationId xmlns:a16="http://schemas.microsoft.com/office/drawing/2014/main" id="{D989EE19-5F5F-3941-A48A-4CAB0CACF5A5}"/>
                </a:ext>
              </a:extLst>
            </p:cNvPr>
            <p:cNvSpPr/>
            <p:nvPr/>
          </p:nvSpPr>
          <p:spPr>
            <a:xfrm>
              <a:off x="10875003" y="2998441"/>
              <a:ext cx="112392" cy="471755"/>
            </a:xfrm>
            <a:custGeom>
              <a:avLst/>
              <a:gdLst/>
              <a:ahLst/>
              <a:cxnLst/>
              <a:rect l="l" t="t" r="r" b="b"/>
              <a:pathLst>
                <a:path w="134620" h="428625">
                  <a:moveTo>
                    <a:pt x="67056" y="0"/>
                  </a:moveTo>
                  <a:lnTo>
                    <a:pt x="27453" y="41311"/>
                  </a:lnTo>
                  <a:lnTo>
                    <a:pt x="12938" y="87661"/>
                  </a:lnTo>
                  <a:lnTo>
                    <a:pt x="3418" y="146440"/>
                  </a:lnTo>
                  <a:lnTo>
                    <a:pt x="0" y="214122"/>
                  </a:lnTo>
                  <a:lnTo>
                    <a:pt x="3418" y="281803"/>
                  </a:lnTo>
                  <a:lnTo>
                    <a:pt x="12938" y="340582"/>
                  </a:lnTo>
                  <a:lnTo>
                    <a:pt x="27453" y="386932"/>
                  </a:lnTo>
                  <a:lnTo>
                    <a:pt x="45861" y="417328"/>
                  </a:lnTo>
                  <a:lnTo>
                    <a:pt x="67056" y="428244"/>
                  </a:lnTo>
                  <a:lnTo>
                    <a:pt x="88250" y="417328"/>
                  </a:lnTo>
                  <a:lnTo>
                    <a:pt x="106658" y="386932"/>
                  </a:lnTo>
                  <a:lnTo>
                    <a:pt x="121173" y="340582"/>
                  </a:lnTo>
                  <a:lnTo>
                    <a:pt x="130693" y="281803"/>
                  </a:lnTo>
                  <a:lnTo>
                    <a:pt x="134112" y="214122"/>
                  </a:lnTo>
                  <a:lnTo>
                    <a:pt x="130693" y="146440"/>
                  </a:lnTo>
                  <a:lnTo>
                    <a:pt x="121173" y="87661"/>
                  </a:lnTo>
                  <a:lnTo>
                    <a:pt x="106658" y="41311"/>
                  </a:lnTo>
                  <a:lnTo>
                    <a:pt x="88250" y="10915"/>
                  </a:lnTo>
                  <a:lnTo>
                    <a:pt x="67056" y="0"/>
                  </a:lnTo>
                  <a:close/>
                </a:path>
              </a:pathLst>
            </a:custGeom>
            <a:solidFill>
              <a:srgbClr val="F3F3F3"/>
            </a:solidFill>
          </p:spPr>
          <p:txBody>
            <a:bodyPr wrap="square" lIns="0" tIns="0" rIns="0" bIns="0" rtlCol="0"/>
            <a:lstStyle/>
            <a:p>
              <a:endParaRPr sz="1200"/>
            </a:p>
          </p:txBody>
        </p:sp>
        <p:sp>
          <p:nvSpPr>
            <p:cNvPr id="164" name="object 71">
              <a:extLst>
                <a:ext uri="{FF2B5EF4-FFF2-40B4-BE49-F238E27FC236}">
                  <a16:creationId xmlns:a16="http://schemas.microsoft.com/office/drawing/2014/main" id="{5C3EADFA-44F8-EF4F-A01B-B495E554FED5}"/>
                </a:ext>
              </a:extLst>
            </p:cNvPr>
            <p:cNvSpPr/>
            <p:nvPr/>
          </p:nvSpPr>
          <p:spPr>
            <a:xfrm>
              <a:off x="10875003" y="2998441"/>
              <a:ext cx="112392" cy="471755"/>
            </a:xfrm>
            <a:custGeom>
              <a:avLst/>
              <a:gdLst/>
              <a:ahLst/>
              <a:cxnLst/>
              <a:rect l="l" t="t" r="r" b="b"/>
              <a:pathLst>
                <a:path w="134620" h="428625">
                  <a:moveTo>
                    <a:pt x="0" y="214122"/>
                  </a:moveTo>
                  <a:lnTo>
                    <a:pt x="3418" y="146440"/>
                  </a:lnTo>
                  <a:lnTo>
                    <a:pt x="12938" y="87661"/>
                  </a:lnTo>
                  <a:lnTo>
                    <a:pt x="27453" y="41311"/>
                  </a:lnTo>
                  <a:lnTo>
                    <a:pt x="67056" y="0"/>
                  </a:lnTo>
                  <a:lnTo>
                    <a:pt x="88250" y="10915"/>
                  </a:lnTo>
                  <a:lnTo>
                    <a:pt x="106658" y="41311"/>
                  </a:lnTo>
                  <a:lnTo>
                    <a:pt x="121173" y="87661"/>
                  </a:lnTo>
                  <a:lnTo>
                    <a:pt x="130693" y="146440"/>
                  </a:lnTo>
                  <a:lnTo>
                    <a:pt x="134112" y="214122"/>
                  </a:lnTo>
                  <a:lnTo>
                    <a:pt x="130693" y="281803"/>
                  </a:lnTo>
                  <a:lnTo>
                    <a:pt x="121173" y="340582"/>
                  </a:lnTo>
                  <a:lnTo>
                    <a:pt x="106658" y="386932"/>
                  </a:lnTo>
                  <a:lnTo>
                    <a:pt x="88250" y="417328"/>
                  </a:lnTo>
                  <a:lnTo>
                    <a:pt x="67056" y="428244"/>
                  </a:lnTo>
                  <a:lnTo>
                    <a:pt x="45861" y="417328"/>
                  </a:lnTo>
                  <a:lnTo>
                    <a:pt x="27453" y="386932"/>
                  </a:lnTo>
                  <a:lnTo>
                    <a:pt x="12938" y="340582"/>
                  </a:lnTo>
                  <a:lnTo>
                    <a:pt x="3418" y="281803"/>
                  </a:lnTo>
                  <a:lnTo>
                    <a:pt x="0" y="214122"/>
                  </a:lnTo>
                  <a:close/>
                </a:path>
              </a:pathLst>
            </a:custGeom>
            <a:ln w="9525">
              <a:solidFill>
                <a:srgbClr val="000000"/>
              </a:solidFill>
              <a:prstDash val="dot"/>
            </a:ln>
          </p:spPr>
          <p:txBody>
            <a:bodyPr wrap="square" lIns="0" tIns="0" rIns="0" bIns="0" rtlCol="0"/>
            <a:lstStyle/>
            <a:p>
              <a:endParaRPr sz="1200"/>
            </a:p>
          </p:txBody>
        </p:sp>
        <p:sp>
          <p:nvSpPr>
            <p:cNvPr id="165" name="object 72">
              <a:extLst>
                <a:ext uri="{FF2B5EF4-FFF2-40B4-BE49-F238E27FC236}">
                  <a16:creationId xmlns:a16="http://schemas.microsoft.com/office/drawing/2014/main" id="{933D6874-A351-C842-B219-F3B9C759BFD7}"/>
                </a:ext>
              </a:extLst>
            </p:cNvPr>
            <p:cNvSpPr/>
            <p:nvPr/>
          </p:nvSpPr>
          <p:spPr>
            <a:xfrm>
              <a:off x="10930987" y="2998441"/>
              <a:ext cx="154273" cy="471755"/>
            </a:xfrm>
            <a:custGeom>
              <a:avLst/>
              <a:gdLst/>
              <a:ahLst/>
              <a:cxnLst/>
              <a:rect l="l" t="t" r="r" b="b"/>
              <a:pathLst>
                <a:path w="184784" h="428625">
                  <a:moveTo>
                    <a:pt x="184403" y="0"/>
                  </a:moveTo>
                  <a:lnTo>
                    <a:pt x="0" y="0"/>
                  </a:lnTo>
                  <a:lnTo>
                    <a:pt x="0" y="428244"/>
                  </a:lnTo>
                  <a:lnTo>
                    <a:pt x="184403" y="428244"/>
                  </a:lnTo>
                  <a:lnTo>
                    <a:pt x="184403" y="0"/>
                  </a:lnTo>
                  <a:close/>
                </a:path>
              </a:pathLst>
            </a:custGeom>
            <a:solidFill>
              <a:srgbClr val="F3F3F3"/>
            </a:solidFill>
          </p:spPr>
          <p:txBody>
            <a:bodyPr wrap="square" lIns="0" tIns="0" rIns="0" bIns="0" rtlCol="0"/>
            <a:lstStyle/>
            <a:p>
              <a:endParaRPr sz="1200"/>
            </a:p>
          </p:txBody>
        </p:sp>
        <p:sp>
          <p:nvSpPr>
            <p:cNvPr id="166" name="object 73">
              <a:extLst>
                <a:ext uri="{FF2B5EF4-FFF2-40B4-BE49-F238E27FC236}">
                  <a16:creationId xmlns:a16="http://schemas.microsoft.com/office/drawing/2014/main" id="{37D3612F-94C2-FB4C-A914-C05B5C73FC2E}"/>
                </a:ext>
              </a:extLst>
            </p:cNvPr>
            <p:cNvSpPr/>
            <p:nvPr/>
          </p:nvSpPr>
          <p:spPr>
            <a:xfrm>
              <a:off x="10930987" y="2998441"/>
              <a:ext cx="154273" cy="471755"/>
            </a:xfrm>
            <a:custGeom>
              <a:avLst/>
              <a:gdLst/>
              <a:ahLst/>
              <a:cxnLst/>
              <a:rect l="l" t="t" r="r" b="b"/>
              <a:pathLst>
                <a:path w="184784" h="428625">
                  <a:moveTo>
                    <a:pt x="0" y="0"/>
                  </a:moveTo>
                  <a:lnTo>
                    <a:pt x="184403" y="0"/>
                  </a:lnTo>
                  <a:lnTo>
                    <a:pt x="184403" y="428244"/>
                  </a:lnTo>
                  <a:lnTo>
                    <a:pt x="0" y="428244"/>
                  </a:lnTo>
                  <a:lnTo>
                    <a:pt x="0" y="0"/>
                  </a:lnTo>
                  <a:close/>
                </a:path>
              </a:pathLst>
            </a:custGeom>
            <a:ln w="9525">
              <a:solidFill>
                <a:srgbClr val="000000"/>
              </a:solidFill>
              <a:prstDash val="dot"/>
            </a:ln>
          </p:spPr>
          <p:txBody>
            <a:bodyPr wrap="square" lIns="0" tIns="0" rIns="0" bIns="0" rtlCol="0"/>
            <a:lstStyle/>
            <a:p>
              <a:endParaRPr sz="1200"/>
            </a:p>
          </p:txBody>
        </p:sp>
        <p:sp>
          <p:nvSpPr>
            <p:cNvPr id="167" name="object 74">
              <a:extLst>
                <a:ext uri="{FF2B5EF4-FFF2-40B4-BE49-F238E27FC236}">
                  <a16:creationId xmlns:a16="http://schemas.microsoft.com/office/drawing/2014/main" id="{BA09F7D2-EABE-8E45-ACC8-D66EDCF22EC2}"/>
                </a:ext>
              </a:extLst>
            </p:cNvPr>
            <p:cNvSpPr/>
            <p:nvPr/>
          </p:nvSpPr>
          <p:spPr>
            <a:xfrm>
              <a:off x="11044227" y="2996764"/>
              <a:ext cx="86944" cy="473152"/>
            </a:xfrm>
            <a:custGeom>
              <a:avLst/>
              <a:gdLst/>
              <a:ahLst/>
              <a:cxnLst/>
              <a:rect l="l" t="t" r="r" b="b"/>
              <a:pathLst>
                <a:path w="104140" h="429895">
                  <a:moveTo>
                    <a:pt x="51816" y="0"/>
                  </a:moveTo>
                  <a:lnTo>
                    <a:pt x="21215" y="41458"/>
                  </a:lnTo>
                  <a:lnTo>
                    <a:pt x="9998" y="87974"/>
                  </a:lnTo>
                  <a:lnTo>
                    <a:pt x="2642" y="146962"/>
                  </a:lnTo>
                  <a:lnTo>
                    <a:pt x="0" y="214884"/>
                  </a:lnTo>
                  <a:lnTo>
                    <a:pt x="2642" y="282805"/>
                  </a:lnTo>
                  <a:lnTo>
                    <a:pt x="9998" y="341793"/>
                  </a:lnTo>
                  <a:lnTo>
                    <a:pt x="21215" y="388309"/>
                  </a:lnTo>
                  <a:lnTo>
                    <a:pt x="35439" y="418813"/>
                  </a:lnTo>
                  <a:lnTo>
                    <a:pt x="51816" y="429768"/>
                  </a:lnTo>
                  <a:lnTo>
                    <a:pt x="68192" y="418813"/>
                  </a:lnTo>
                  <a:lnTo>
                    <a:pt x="82416" y="388309"/>
                  </a:lnTo>
                  <a:lnTo>
                    <a:pt x="93633" y="341793"/>
                  </a:lnTo>
                  <a:lnTo>
                    <a:pt x="100989" y="282805"/>
                  </a:lnTo>
                  <a:lnTo>
                    <a:pt x="103632" y="214884"/>
                  </a:lnTo>
                  <a:lnTo>
                    <a:pt x="100989" y="146962"/>
                  </a:lnTo>
                  <a:lnTo>
                    <a:pt x="93633" y="87974"/>
                  </a:lnTo>
                  <a:lnTo>
                    <a:pt x="82416" y="41458"/>
                  </a:lnTo>
                  <a:lnTo>
                    <a:pt x="68192" y="10954"/>
                  </a:lnTo>
                  <a:lnTo>
                    <a:pt x="51816" y="0"/>
                  </a:lnTo>
                  <a:close/>
                </a:path>
              </a:pathLst>
            </a:custGeom>
            <a:solidFill>
              <a:srgbClr val="F3F3F3"/>
            </a:solidFill>
          </p:spPr>
          <p:txBody>
            <a:bodyPr wrap="square" lIns="0" tIns="0" rIns="0" bIns="0" rtlCol="0"/>
            <a:lstStyle/>
            <a:p>
              <a:endParaRPr sz="1200"/>
            </a:p>
          </p:txBody>
        </p:sp>
        <p:sp>
          <p:nvSpPr>
            <p:cNvPr id="168" name="object 75">
              <a:extLst>
                <a:ext uri="{FF2B5EF4-FFF2-40B4-BE49-F238E27FC236}">
                  <a16:creationId xmlns:a16="http://schemas.microsoft.com/office/drawing/2014/main" id="{3322F10C-0545-944B-9768-6D9E0C84E812}"/>
                </a:ext>
              </a:extLst>
            </p:cNvPr>
            <p:cNvSpPr/>
            <p:nvPr/>
          </p:nvSpPr>
          <p:spPr>
            <a:xfrm>
              <a:off x="11044227" y="2996764"/>
              <a:ext cx="86944" cy="473152"/>
            </a:xfrm>
            <a:custGeom>
              <a:avLst/>
              <a:gdLst/>
              <a:ahLst/>
              <a:cxnLst/>
              <a:rect l="l" t="t" r="r" b="b"/>
              <a:pathLst>
                <a:path w="104140" h="429895">
                  <a:moveTo>
                    <a:pt x="0" y="214884"/>
                  </a:moveTo>
                  <a:lnTo>
                    <a:pt x="2642" y="146962"/>
                  </a:lnTo>
                  <a:lnTo>
                    <a:pt x="9998" y="87974"/>
                  </a:lnTo>
                  <a:lnTo>
                    <a:pt x="21215" y="41458"/>
                  </a:lnTo>
                  <a:lnTo>
                    <a:pt x="51816" y="0"/>
                  </a:lnTo>
                  <a:lnTo>
                    <a:pt x="68192" y="10954"/>
                  </a:lnTo>
                  <a:lnTo>
                    <a:pt x="82416" y="41458"/>
                  </a:lnTo>
                  <a:lnTo>
                    <a:pt x="93633" y="87974"/>
                  </a:lnTo>
                  <a:lnTo>
                    <a:pt x="100989" y="146962"/>
                  </a:lnTo>
                  <a:lnTo>
                    <a:pt x="103632" y="214884"/>
                  </a:lnTo>
                  <a:lnTo>
                    <a:pt x="100989" y="282805"/>
                  </a:lnTo>
                  <a:lnTo>
                    <a:pt x="93633" y="341793"/>
                  </a:lnTo>
                  <a:lnTo>
                    <a:pt x="82416" y="388309"/>
                  </a:lnTo>
                  <a:lnTo>
                    <a:pt x="68192" y="418813"/>
                  </a:lnTo>
                  <a:lnTo>
                    <a:pt x="51816" y="429768"/>
                  </a:lnTo>
                  <a:lnTo>
                    <a:pt x="35439" y="418813"/>
                  </a:lnTo>
                  <a:lnTo>
                    <a:pt x="21215" y="388309"/>
                  </a:lnTo>
                  <a:lnTo>
                    <a:pt x="9998" y="341793"/>
                  </a:lnTo>
                  <a:lnTo>
                    <a:pt x="2642" y="282805"/>
                  </a:lnTo>
                  <a:lnTo>
                    <a:pt x="0" y="214884"/>
                  </a:lnTo>
                  <a:close/>
                </a:path>
              </a:pathLst>
            </a:custGeom>
            <a:ln w="9525">
              <a:solidFill>
                <a:srgbClr val="000000"/>
              </a:solidFill>
              <a:prstDash val="dot"/>
            </a:ln>
          </p:spPr>
          <p:txBody>
            <a:bodyPr wrap="square" lIns="0" tIns="0" rIns="0" bIns="0" rtlCol="0"/>
            <a:lstStyle/>
            <a:p>
              <a:endParaRPr sz="1200"/>
            </a:p>
          </p:txBody>
        </p:sp>
        <p:sp>
          <p:nvSpPr>
            <p:cNvPr id="169" name="object 76">
              <a:extLst>
                <a:ext uri="{FF2B5EF4-FFF2-40B4-BE49-F238E27FC236}">
                  <a16:creationId xmlns:a16="http://schemas.microsoft.com/office/drawing/2014/main" id="{4A3EC557-A5DC-7946-BE71-72B9C4EA3069}"/>
                </a:ext>
              </a:extLst>
            </p:cNvPr>
            <p:cNvSpPr/>
            <p:nvPr/>
          </p:nvSpPr>
          <p:spPr>
            <a:xfrm>
              <a:off x="10927806" y="3024440"/>
              <a:ext cx="7422" cy="445197"/>
            </a:xfrm>
            <a:custGeom>
              <a:avLst/>
              <a:gdLst/>
              <a:ahLst/>
              <a:cxnLst/>
              <a:rect l="l" t="t" r="r" b="b"/>
              <a:pathLst>
                <a:path w="8890" h="404495">
                  <a:moveTo>
                    <a:pt x="0" y="0"/>
                  </a:moveTo>
                  <a:lnTo>
                    <a:pt x="8699" y="404101"/>
                  </a:lnTo>
                </a:path>
              </a:pathLst>
            </a:custGeom>
            <a:ln w="19050">
              <a:solidFill>
                <a:srgbClr val="F3F3F3"/>
              </a:solidFill>
            </a:ln>
          </p:spPr>
          <p:txBody>
            <a:bodyPr wrap="square" lIns="0" tIns="0" rIns="0" bIns="0" rtlCol="0"/>
            <a:lstStyle/>
            <a:p>
              <a:endParaRPr sz="1200"/>
            </a:p>
          </p:txBody>
        </p:sp>
        <p:grpSp>
          <p:nvGrpSpPr>
            <p:cNvPr id="16" name="Groupe 15">
              <a:extLst>
                <a:ext uri="{FF2B5EF4-FFF2-40B4-BE49-F238E27FC236}">
                  <a16:creationId xmlns:a16="http://schemas.microsoft.com/office/drawing/2014/main" id="{B4D5DE1F-1AAA-714A-A392-C6B4040FC2FC}"/>
                </a:ext>
              </a:extLst>
            </p:cNvPr>
            <p:cNvGrpSpPr/>
            <p:nvPr/>
          </p:nvGrpSpPr>
          <p:grpSpPr>
            <a:xfrm rot="603435">
              <a:off x="11188003" y="2830875"/>
              <a:ext cx="589512" cy="661966"/>
              <a:chOff x="11170017" y="3242100"/>
              <a:chExt cx="589512" cy="661966"/>
            </a:xfrm>
          </p:grpSpPr>
          <p:sp>
            <p:nvSpPr>
              <p:cNvPr id="170" name="object 77">
                <a:extLst>
                  <a:ext uri="{FF2B5EF4-FFF2-40B4-BE49-F238E27FC236}">
                    <a16:creationId xmlns:a16="http://schemas.microsoft.com/office/drawing/2014/main" id="{0548D3E7-17B3-6D4C-9222-5BAFAE684D75}"/>
                  </a:ext>
                </a:extLst>
              </p:cNvPr>
              <p:cNvSpPr/>
              <p:nvPr/>
            </p:nvSpPr>
            <p:spPr>
              <a:xfrm>
                <a:off x="11170017" y="3476301"/>
                <a:ext cx="182371" cy="427025"/>
              </a:xfrm>
              <a:custGeom>
                <a:avLst/>
                <a:gdLst/>
                <a:ahLst/>
                <a:cxnLst/>
                <a:rect l="l" t="t" r="r" b="b"/>
                <a:pathLst>
                  <a:path w="218440" h="387985">
                    <a:moveTo>
                      <a:pt x="18075" y="0"/>
                    </a:moveTo>
                    <a:lnTo>
                      <a:pt x="3650" y="18814"/>
                    </a:lnTo>
                    <a:lnTo>
                      <a:pt x="0" y="54104"/>
                    </a:lnTo>
                    <a:lnTo>
                      <a:pt x="6619" y="102207"/>
                    </a:lnTo>
                    <a:lnTo>
                      <a:pt x="23006" y="159463"/>
                    </a:lnTo>
                    <a:lnTo>
                      <a:pt x="48657" y="222211"/>
                    </a:lnTo>
                    <a:lnTo>
                      <a:pt x="80456" y="282078"/>
                    </a:lnTo>
                    <a:lnTo>
                      <a:pt x="113965" y="331310"/>
                    </a:lnTo>
                    <a:lnTo>
                      <a:pt x="146694" y="367178"/>
                    </a:lnTo>
                    <a:lnTo>
                      <a:pt x="199850" y="387908"/>
                    </a:lnTo>
                    <a:lnTo>
                      <a:pt x="214275" y="369089"/>
                    </a:lnTo>
                    <a:lnTo>
                      <a:pt x="217926" y="333799"/>
                    </a:lnTo>
                    <a:lnTo>
                      <a:pt x="211306" y="285698"/>
                    </a:lnTo>
                    <a:lnTo>
                      <a:pt x="194919" y="228444"/>
                    </a:lnTo>
                    <a:lnTo>
                      <a:pt x="169268" y="165696"/>
                    </a:lnTo>
                    <a:lnTo>
                      <a:pt x="137469" y="105830"/>
                    </a:lnTo>
                    <a:lnTo>
                      <a:pt x="103960" y="56598"/>
                    </a:lnTo>
                    <a:lnTo>
                      <a:pt x="71231" y="20730"/>
                    </a:lnTo>
                    <a:lnTo>
                      <a:pt x="18075" y="0"/>
                    </a:lnTo>
                    <a:close/>
                  </a:path>
                </a:pathLst>
              </a:custGeom>
              <a:solidFill>
                <a:srgbClr val="F3F3F3"/>
              </a:solidFill>
            </p:spPr>
            <p:txBody>
              <a:bodyPr wrap="square" lIns="0" tIns="0" rIns="0" bIns="0" rtlCol="0"/>
              <a:lstStyle/>
              <a:p>
                <a:endParaRPr sz="1200"/>
              </a:p>
            </p:txBody>
          </p:sp>
          <p:sp>
            <p:nvSpPr>
              <p:cNvPr id="171" name="object 78">
                <a:extLst>
                  <a:ext uri="{FF2B5EF4-FFF2-40B4-BE49-F238E27FC236}">
                    <a16:creationId xmlns:a16="http://schemas.microsoft.com/office/drawing/2014/main" id="{5C2B9F95-7886-C643-99E8-A5F7972F72F3}"/>
                  </a:ext>
                </a:extLst>
              </p:cNvPr>
              <p:cNvSpPr/>
              <p:nvPr/>
            </p:nvSpPr>
            <p:spPr>
              <a:xfrm>
                <a:off x="11170017" y="3476301"/>
                <a:ext cx="182371" cy="427025"/>
              </a:xfrm>
              <a:custGeom>
                <a:avLst/>
                <a:gdLst/>
                <a:ahLst/>
                <a:cxnLst/>
                <a:rect l="l" t="t" r="r" b="b"/>
                <a:pathLst>
                  <a:path w="218440" h="387985">
                    <a:moveTo>
                      <a:pt x="48657" y="222211"/>
                    </a:moveTo>
                    <a:lnTo>
                      <a:pt x="23006" y="159463"/>
                    </a:lnTo>
                    <a:lnTo>
                      <a:pt x="6619" y="102207"/>
                    </a:lnTo>
                    <a:lnTo>
                      <a:pt x="0" y="54104"/>
                    </a:lnTo>
                    <a:lnTo>
                      <a:pt x="3650" y="18814"/>
                    </a:lnTo>
                    <a:lnTo>
                      <a:pt x="18075" y="0"/>
                    </a:lnTo>
                    <a:lnTo>
                      <a:pt x="41773" y="954"/>
                    </a:lnTo>
                    <a:lnTo>
                      <a:pt x="103960" y="56598"/>
                    </a:lnTo>
                    <a:lnTo>
                      <a:pt x="137469" y="105830"/>
                    </a:lnTo>
                    <a:lnTo>
                      <a:pt x="169268" y="165696"/>
                    </a:lnTo>
                    <a:lnTo>
                      <a:pt x="194919" y="228444"/>
                    </a:lnTo>
                    <a:lnTo>
                      <a:pt x="211306" y="285698"/>
                    </a:lnTo>
                    <a:lnTo>
                      <a:pt x="217926" y="333799"/>
                    </a:lnTo>
                    <a:lnTo>
                      <a:pt x="214275" y="369089"/>
                    </a:lnTo>
                    <a:lnTo>
                      <a:pt x="199850" y="387908"/>
                    </a:lnTo>
                    <a:lnTo>
                      <a:pt x="176152" y="386953"/>
                    </a:lnTo>
                    <a:lnTo>
                      <a:pt x="146694" y="367178"/>
                    </a:lnTo>
                    <a:lnTo>
                      <a:pt x="113965" y="331310"/>
                    </a:lnTo>
                    <a:lnTo>
                      <a:pt x="80456" y="282078"/>
                    </a:lnTo>
                    <a:lnTo>
                      <a:pt x="48657" y="222211"/>
                    </a:lnTo>
                    <a:close/>
                  </a:path>
                </a:pathLst>
              </a:custGeom>
              <a:ln w="9525">
                <a:solidFill>
                  <a:srgbClr val="000000"/>
                </a:solidFill>
                <a:prstDash val="dot"/>
              </a:ln>
            </p:spPr>
            <p:txBody>
              <a:bodyPr wrap="square" lIns="0" tIns="0" rIns="0" bIns="0" rtlCol="0"/>
              <a:lstStyle/>
              <a:p>
                <a:endParaRPr sz="1200"/>
              </a:p>
            </p:txBody>
          </p:sp>
          <p:sp>
            <p:nvSpPr>
              <p:cNvPr id="172" name="object 79">
                <a:extLst>
                  <a:ext uri="{FF2B5EF4-FFF2-40B4-BE49-F238E27FC236}">
                    <a16:creationId xmlns:a16="http://schemas.microsoft.com/office/drawing/2014/main" id="{ACD75D22-F29C-A647-9299-E1F6ABC2BBA1}"/>
                  </a:ext>
                </a:extLst>
              </p:cNvPr>
              <p:cNvSpPr/>
              <p:nvPr/>
            </p:nvSpPr>
            <p:spPr>
              <a:xfrm>
                <a:off x="11184716" y="3390378"/>
                <a:ext cx="291582" cy="513688"/>
              </a:xfrm>
              <a:custGeom>
                <a:avLst/>
                <a:gdLst/>
                <a:ahLst/>
                <a:cxnLst/>
                <a:rect l="l" t="t" r="r" b="b"/>
                <a:pathLst>
                  <a:path w="349250" h="466725">
                    <a:moveTo>
                      <a:pt x="167068" y="0"/>
                    </a:moveTo>
                    <a:lnTo>
                      <a:pt x="0" y="78282"/>
                    </a:lnTo>
                    <a:lnTo>
                      <a:pt x="181775" y="466204"/>
                    </a:lnTo>
                    <a:lnTo>
                      <a:pt x="348830" y="387921"/>
                    </a:lnTo>
                    <a:lnTo>
                      <a:pt x="167068" y="0"/>
                    </a:lnTo>
                    <a:close/>
                  </a:path>
                </a:pathLst>
              </a:custGeom>
              <a:solidFill>
                <a:srgbClr val="F3F3F3"/>
              </a:solidFill>
            </p:spPr>
            <p:txBody>
              <a:bodyPr wrap="square" lIns="0" tIns="0" rIns="0" bIns="0" rtlCol="0"/>
              <a:lstStyle/>
              <a:p>
                <a:endParaRPr sz="1200"/>
              </a:p>
            </p:txBody>
          </p:sp>
          <p:sp>
            <p:nvSpPr>
              <p:cNvPr id="173" name="object 80">
                <a:extLst>
                  <a:ext uri="{FF2B5EF4-FFF2-40B4-BE49-F238E27FC236}">
                    <a16:creationId xmlns:a16="http://schemas.microsoft.com/office/drawing/2014/main" id="{4AAAEE79-6EA6-BE4E-89A8-8DDC0D8B8981}"/>
                  </a:ext>
                </a:extLst>
              </p:cNvPr>
              <p:cNvSpPr/>
              <p:nvPr/>
            </p:nvSpPr>
            <p:spPr>
              <a:xfrm>
                <a:off x="11184716" y="3390378"/>
                <a:ext cx="291582" cy="513688"/>
              </a:xfrm>
              <a:custGeom>
                <a:avLst/>
                <a:gdLst/>
                <a:ahLst/>
                <a:cxnLst/>
                <a:rect l="l" t="t" r="r" b="b"/>
                <a:pathLst>
                  <a:path w="349250" h="466725">
                    <a:moveTo>
                      <a:pt x="0" y="78282"/>
                    </a:moveTo>
                    <a:lnTo>
                      <a:pt x="167068" y="0"/>
                    </a:lnTo>
                    <a:lnTo>
                      <a:pt x="348830" y="387921"/>
                    </a:lnTo>
                    <a:lnTo>
                      <a:pt x="181775" y="466204"/>
                    </a:lnTo>
                    <a:lnTo>
                      <a:pt x="0" y="78282"/>
                    </a:lnTo>
                    <a:close/>
                  </a:path>
                </a:pathLst>
              </a:custGeom>
              <a:ln w="9525">
                <a:solidFill>
                  <a:srgbClr val="000000"/>
                </a:solidFill>
                <a:prstDash val="dot"/>
              </a:ln>
            </p:spPr>
            <p:txBody>
              <a:bodyPr wrap="square" lIns="0" tIns="0" rIns="0" bIns="0" rtlCol="0"/>
              <a:lstStyle/>
              <a:p>
                <a:endParaRPr sz="1200"/>
              </a:p>
            </p:txBody>
          </p:sp>
          <p:sp>
            <p:nvSpPr>
              <p:cNvPr id="174" name="object 81">
                <a:extLst>
                  <a:ext uri="{FF2B5EF4-FFF2-40B4-BE49-F238E27FC236}">
                    <a16:creationId xmlns:a16="http://schemas.microsoft.com/office/drawing/2014/main" id="{11FBA56C-FACB-9B40-9BDD-13AEBD7BFA28}"/>
                  </a:ext>
                </a:extLst>
              </p:cNvPr>
              <p:cNvSpPr/>
              <p:nvPr/>
            </p:nvSpPr>
            <p:spPr>
              <a:xfrm>
                <a:off x="11318010" y="3388267"/>
                <a:ext cx="169118" cy="427025"/>
              </a:xfrm>
              <a:custGeom>
                <a:avLst/>
                <a:gdLst/>
                <a:ahLst/>
                <a:cxnLst/>
                <a:rect l="l" t="t" r="r" b="b"/>
                <a:pathLst>
                  <a:path w="202565" h="387985">
                    <a:moveTo>
                      <a:pt x="10091" y="0"/>
                    </a:moveTo>
                    <a:lnTo>
                      <a:pt x="0" y="16785"/>
                    </a:lnTo>
                    <a:lnTo>
                      <a:pt x="114" y="50311"/>
                    </a:lnTo>
                    <a:lnTo>
                      <a:pt x="9704" y="97022"/>
                    </a:lnTo>
                    <a:lnTo>
                      <a:pt x="28039" y="153365"/>
                    </a:lnTo>
                    <a:lnTo>
                      <a:pt x="54389" y="215785"/>
                    </a:lnTo>
                    <a:lnTo>
                      <a:pt x="85489" y="275980"/>
                    </a:lnTo>
                    <a:lnTo>
                      <a:pt x="117053" y="326125"/>
                    </a:lnTo>
                    <a:lnTo>
                      <a:pt x="146814" y="363385"/>
                    </a:lnTo>
                    <a:lnTo>
                      <a:pt x="191866" y="387908"/>
                    </a:lnTo>
                    <a:lnTo>
                      <a:pt x="201958" y="371122"/>
                    </a:lnTo>
                    <a:lnTo>
                      <a:pt x="192254" y="290886"/>
                    </a:lnTo>
                    <a:lnTo>
                      <a:pt x="173919" y="234543"/>
                    </a:lnTo>
                    <a:lnTo>
                      <a:pt x="147569" y="172123"/>
                    </a:lnTo>
                    <a:lnTo>
                      <a:pt x="116463" y="111933"/>
                    </a:lnTo>
                    <a:lnTo>
                      <a:pt x="84899" y="61788"/>
                    </a:lnTo>
                    <a:lnTo>
                      <a:pt x="55140" y="24527"/>
                    </a:lnTo>
                    <a:lnTo>
                      <a:pt x="10091" y="0"/>
                    </a:lnTo>
                    <a:close/>
                  </a:path>
                </a:pathLst>
              </a:custGeom>
              <a:solidFill>
                <a:srgbClr val="F3F3F3"/>
              </a:solidFill>
            </p:spPr>
            <p:txBody>
              <a:bodyPr wrap="square" lIns="0" tIns="0" rIns="0" bIns="0" rtlCol="0"/>
              <a:lstStyle/>
              <a:p>
                <a:endParaRPr sz="1200"/>
              </a:p>
            </p:txBody>
          </p:sp>
          <p:sp>
            <p:nvSpPr>
              <p:cNvPr id="175" name="object 82">
                <a:extLst>
                  <a:ext uri="{FF2B5EF4-FFF2-40B4-BE49-F238E27FC236}">
                    <a16:creationId xmlns:a16="http://schemas.microsoft.com/office/drawing/2014/main" id="{AD8247B8-F5D6-2F42-8474-43F1FBB730B1}"/>
                  </a:ext>
                </a:extLst>
              </p:cNvPr>
              <p:cNvSpPr/>
              <p:nvPr/>
            </p:nvSpPr>
            <p:spPr>
              <a:xfrm>
                <a:off x="11318010" y="3388267"/>
                <a:ext cx="169118" cy="427025"/>
              </a:xfrm>
              <a:custGeom>
                <a:avLst/>
                <a:gdLst/>
                <a:ahLst/>
                <a:cxnLst/>
                <a:rect l="l" t="t" r="r" b="b"/>
                <a:pathLst>
                  <a:path w="202565" h="387985">
                    <a:moveTo>
                      <a:pt x="54389" y="215785"/>
                    </a:moveTo>
                    <a:lnTo>
                      <a:pt x="28039" y="153365"/>
                    </a:lnTo>
                    <a:lnTo>
                      <a:pt x="9704" y="97022"/>
                    </a:lnTo>
                    <a:lnTo>
                      <a:pt x="114" y="50311"/>
                    </a:lnTo>
                    <a:lnTo>
                      <a:pt x="0" y="16785"/>
                    </a:lnTo>
                    <a:lnTo>
                      <a:pt x="10091" y="0"/>
                    </a:lnTo>
                    <a:lnTo>
                      <a:pt x="55140" y="24527"/>
                    </a:lnTo>
                    <a:lnTo>
                      <a:pt x="84899" y="61788"/>
                    </a:lnTo>
                    <a:lnTo>
                      <a:pt x="116463" y="111933"/>
                    </a:lnTo>
                    <a:lnTo>
                      <a:pt x="147569" y="172123"/>
                    </a:lnTo>
                    <a:lnTo>
                      <a:pt x="173919" y="234543"/>
                    </a:lnTo>
                    <a:lnTo>
                      <a:pt x="192254" y="290886"/>
                    </a:lnTo>
                    <a:lnTo>
                      <a:pt x="201844" y="337597"/>
                    </a:lnTo>
                    <a:lnTo>
                      <a:pt x="201958" y="371122"/>
                    </a:lnTo>
                    <a:lnTo>
                      <a:pt x="191866" y="387908"/>
                    </a:lnTo>
                    <a:lnTo>
                      <a:pt x="146814" y="363385"/>
                    </a:lnTo>
                    <a:lnTo>
                      <a:pt x="117053" y="326125"/>
                    </a:lnTo>
                    <a:lnTo>
                      <a:pt x="85489" y="275980"/>
                    </a:lnTo>
                    <a:lnTo>
                      <a:pt x="54389" y="215785"/>
                    </a:lnTo>
                    <a:close/>
                  </a:path>
                </a:pathLst>
              </a:custGeom>
              <a:ln w="9525">
                <a:solidFill>
                  <a:srgbClr val="000000"/>
                </a:solidFill>
                <a:prstDash val="dot"/>
              </a:ln>
            </p:spPr>
            <p:txBody>
              <a:bodyPr wrap="square" lIns="0" tIns="0" rIns="0" bIns="0" rtlCol="0"/>
              <a:lstStyle/>
              <a:p>
                <a:endParaRPr sz="1200"/>
              </a:p>
            </p:txBody>
          </p:sp>
          <p:sp>
            <p:nvSpPr>
              <p:cNvPr id="176" name="object 83">
                <a:extLst>
                  <a:ext uri="{FF2B5EF4-FFF2-40B4-BE49-F238E27FC236}">
                    <a16:creationId xmlns:a16="http://schemas.microsoft.com/office/drawing/2014/main" id="{CC534110-1FAF-294F-8404-ADCB08F3ADF0}"/>
                  </a:ext>
                </a:extLst>
              </p:cNvPr>
              <p:cNvSpPr/>
              <p:nvPr/>
            </p:nvSpPr>
            <p:spPr>
              <a:xfrm>
                <a:off x="11189923" y="3501167"/>
                <a:ext cx="150032" cy="399069"/>
              </a:xfrm>
              <a:custGeom>
                <a:avLst/>
                <a:gdLst/>
                <a:ahLst/>
                <a:cxnLst/>
                <a:rect l="l" t="t" r="r" b="b"/>
                <a:pathLst>
                  <a:path w="179704" h="362585">
                    <a:moveTo>
                      <a:pt x="0" y="0"/>
                    </a:moveTo>
                    <a:lnTo>
                      <a:pt x="179336" y="362216"/>
                    </a:lnTo>
                  </a:path>
                </a:pathLst>
              </a:custGeom>
              <a:ln w="19050">
                <a:solidFill>
                  <a:srgbClr val="F3F3F3"/>
                </a:solidFill>
              </a:ln>
            </p:spPr>
            <p:txBody>
              <a:bodyPr wrap="square" lIns="0" tIns="0" rIns="0" bIns="0" rtlCol="0"/>
              <a:lstStyle/>
              <a:p>
                <a:endParaRPr sz="1200"/>
              </a:p>
            </p:txBody>
          </p:sp>
          <p:sp>
            <p:nvSpPr>
              <p:cNvPr id="205" name="object 112">
                <a:extLst>
                  <a:ext uri="{FF2B5EF4-FFF2-40B4-BE49-F238E27FC236}">
                    <a16:creationId xmlns:a16="http://schemas.microsoft.com/office/drawing/2014/main" id="{63485C58-08B1-A848-AF99-E738BC97E75D}"/>
                  </a:ext>
                </a:extLst>
              </p:cNvPr>
              <p:cNvSpPr/>
              <p:nvPr/>
            </p:nvSpPr>
            <p:spPr>
              <a:xfrm>
                <a:off x="11426347" y="3345198"/>
                <a:ext cx="202517" cy="410252"/>
              </a:xfrm>
              <a:custGeom>
                <a:avLst/>
                <a:gdLst/>
                <a:ahLst/>
                <a:cxnLst/>
                <a:rect l="l" t="t" r="r" b="b"/>
                <a:pathLst>
                  <a:path w="242570" h="372744">
                    <a:moveTo>
                      <a:pt x="36839" y="0"/>
                    </a:moveTo>
                    <a:lnTo>
                      <a:pt x="13158" y="1171"/>
                    </a:lnTo>
                    <a:lnTo>
                      <a:pt x="474" y="21209"/>
                    </a:lnTo>
                    <a:lnTo>
                      <a:pt x="0" y="56687"/>
                    </a:lnTo>
                    <a:lnTo>
                      <a:pt x="10905" y="104004"/>
                    </a:lnTo>
                    <a:lnTo>
                      <a:pt x="32362" y="159559"/>
                    </a:lnTo>
                    <a:lnTo>
                      <a:pt x="63538" y="219751"/>
                    </a:lnTo>
                    <a:lnTo>
                      <a:pt x="100581" y="276522"/>
                    </a:lnTo>
                    <a:lnTo>
                      <a:pt x="138371" y="322549"/>
                    </a:lnTo>
                    <a:lnTo>
                      <a:pt x="174184" y="355339"/>
                    </a:lnTo>
                    <a:lnTo>
                      <a:pt x="205295" y="372396"/>
                    </a:lnTo>
                    <a:lnTo>
                      <a:pt x="228981" y="371224"/>
                    </a:lnTo>
                    <a:lnTo>
                      <a:pt x="241665" y="351186"/>
                    </a:lnTo>
                    <a:lnTo>
                      <a:pt x="242139" y="315708"/>
                    </a:lnTo>
                    <a:lnTo>
                      <a:pt x="231233" y="268391"/>
                    </a:lnTo>
                    <a:lnTo>
                      <a:pt x="209777" y="212836"/>
                    </a:lnTo>
                    <a:lnTo>
                      <a:pt x="178600" y="152644"/>
                    </a:lnTo>
                    <a:lnTo>
                      <a:pt x="141557" y="95873"/>
                    </a:lnTo>
                    <a:lnTo>
                      <a:pt x="103764" y="49846"/>
                    </a:lnTo>
                    <a:lnTo>
                      <a:pt x="67950" y="17056"/>
                    </a:lnTo>
                    <a:lnTo>
                      <a:pt x="36839" y="0"/>
                    </a:lnTo>
                    <a:close/>
                  </a:path>
                </a:pathLst>
              </a:custGeom>
              <a:solidFill>
                <a:srgbClr val="F3F3F3"/>
              </a:solidFill>
            </p:spPr>
            <p:txBody>
              <a:bodyPr wrap="square" lIns="0" tIns="0" rIns="0" bIns="0" rtlCol="0"/>
              <a:lstStyle/>
              <a:p>
                <a:endParaRPr sz="1200"/>
              </a:p>
            </p:txBody>
          </p:sp>
          <p:sp>
            <p:nvSpPr>
              <p:cNvPr id="206" name="object 113">
                <a:extLst>
                  <a:ext uri="{FF2B5EF4-FFF2-40B4-BE49-F238E27FC236}">
                    <a16:creationId xmlns:a16="http://schemas.microsoft.com/office/drawing/2014/main" id="{49E954DF-7075-0E4E-8B37-EC7E1A4EC9EE}"/>
                  </a:ext>
                </a:extLst>
              </p:cNvPr>
              <p:cNvSpPr/>
              <p:nvPr/>
            </p:nvSpPr>
            <p:spPr>
              <a:xfrm>
                <a:off x="11426347" y="3345198"/>
                <a:ext cx="202517" cy="410252"/>
              </a:xfrm>
              <a:custGeom>
                <a:avLst/>
                <a:gdLst/>
                <a:ahLst/>
                <a:cxnLst/>
                <a:rect l="l" t="t" r="r" b="b"/>
                <a:pathLst>
                  <a:path w="242570" h="372744">
                    <a:moveTo>
                      <a:pt x="63538" y="219751"/>
                    </a:moveTo>
                    <a:lnTo>
                      <a:pt x="32362" y="159559"/>
                    </a:lnTo>
                    <a:lnTo>
                      <a:pt x="10905" y="104004"/>
                    </a:lnTo>
                    <a:lnTo>
                      <a:pt x="0" y="56687"/>
                    </a:lnTo>
                    <a:lnTo>
                      <a:pt x="474" y="21209"/>
                    </a:lnTo>
                    <a:lnTo>
                      <a:pt x="13158" y="1171"/>
                    </a:lnTo>
                    <a:lnTo>
                      <a:pt x="36839" y="0"/>
                    </a:lnTo>
                    <a:lnTo>
                      <a:pt x="67950" y="17056"/>
                    </a:lnTo>
                    <a:lnTo>
                      <a:pt x="103764" y="49846"/>
                    </a:lnTo>
                    <a:lnTo>
                      <a:pt x="141557" y="95873"/>
                    </a:lnTo>
                    <a:lnTo>
                      <a:pt x="178600" y="152644"/>
                    </a:lnTo>
                    <a:lnTo>
                      <a:pt x="209777" y="212836"/>
                    </a:lnTo>
                    <a:lnTo>
                      <a:pt x="231233" y="268391"/>
                    </a:lnTo>
                    <a:lnTo>
                      <a:pt x="242139" y="315708"/>
                    </a:lnTo>
                    <a:lnTo>
                      <a:pt x="241665" y="351186"/>
                    </a:lnTo>
                    <a:lnTo>
                      <a:pt x="228981" y="371224"/>
                    </a:lnTo>
                    <a:lnTo>
                      <a:pt x="205295" y="372396"/>
                    </a:lnTo>
                    <a:lnTo>
                      <a:pt x="174184" y="355339"/>
                    </a:lnTo>
                    <a:lnTo>
                      <a:pt x="138371" y="322549"/>
                    </a:lnTo>
                    <a:lnTo>
                      <a:pt x="100581" y="276522"/>
                    </a:lnTo>
                    <a:lnTo>
                      <a:pt x="63538" y="219751"/>
                    </a:lnTo>
                    <a:close/>
                  </a:path>
                </a:pathLst>
              </a:custGeom>
              <a:ln w="9525">
                <a:solidFill>
                  <a:srgbClr val="000000"/>
                </a:solidFill>
                <a:prstDash val="dot"/>
              </a:ln>
            </p:spPr>
            <p:txBody>
              <a:bodyPr wrap="square" lIns="0" tIns="0" rIns="0" bIns="0" rtlCol="0"/>
              <a:lstStyle/>
              <a:p>
                <a:endParaRPr sz="1200"/>
              </a:p>
            </p:txBody>
          </p:sp>
          <p:sp>
            <p:nvSpPr>
              <p:cNvPr id="207" name="object 114">
                <a:extLst>
                  <a:ext uri="{FF2B5EF4-FFF2-40B4-BE49-F238E27FC236}">
                    <a16:creationId xmlns:a16="http://schemas.microsoft.com/office/drawing/2014/main" id="{9F3F0451-9CA3-6141-9DFA-5D931C9FD1A7}"/>
                  </a:ext>
                </a:extLst>
              </p:cNvPr>
              <p:cNvSpPr/>
              <p:nvPr/>
            </p:nvSpPr>
            <p:spPr>
              <a:xfrm>
                <a:off x="11436950" y="3244463"/>
                <a:ext cx="313318" cy="510194"/>
              </a:xfrm>
              <a:custGeom>
                <a:avLst/>
                <a:gdLst/>
                <a:ahLst/>
                <a:cxnLst/>
                <a:rect l="l" t="t" r="r" b="b"/>
                <a:pathLst>
                  <a:path w="375284" h="463550">
                    <a:moveTo>
                      <a:pt x="159372" y="0"/>
                    </a:moveTo>
                    <a:lnTo>
                      <a:pt x="0" y="92951"/>
                    </a:lnTo>
                    <a:lnTo>
                      <a:pt x="215823" y="463003"/>
                    </a:lnTo>
                    <a:lnTo>
                      <a:pt x="375196" y="370052"/>
                    </a:lnTo>
                    <a:lnTo>
                      <a:pt x="159372" y="0"/>
                    </a:lnTo>
                    <a:close/>
                  </a:path>
                </a:pathLst>
              </a:custGeom>
              <a:solidFill>
                <a:srgbClr val="F3F3F3"/>
              </a:solidFill>
            </p:spPr>
            <p:txBody>
              <a:bodyPr wrap="square" lIns="0" tIns="0" rIns="0" bIns="0" rtlCol="0"/>
              <a:lstStyle/>
              <a:p>
                <a:endParaRPr sz="1200"/>
              </a:p>
            </p:txBody>
          </p:sp>
          <p:sp>
            <p:nvSpPr>
              <p:cNvPr id="208" name="object 115">
                <a:extLst>
                  <a:ext uri="{FF2B5EF4-FFF2-40B4-BE49-F238E27FC236}">
                    <a16:creationId xmlns:a16="http://schemas.microsoft.com/office/drawing/2014/main" id="{2A081738-5865-AD42-BBDD-740470A61482}"/>
                  </a:ext>
                </a:extLst>
              </p:cNvPr>
              <p:cNvSpPr/>
              <p:nvPr/>
            </p:nvSpPr>
            <p:spPr>
              <a:xfrm>
                <a:off x="11436950" y="3244463"/>
                <a:ext cx="313318" cy="510194"/>
              </a:xfrm>
              <a:custGeom>
                <a:avLst/>
                <a:gdLst/>
                <a:ahLst/>
                <a:cxnLst/>
                <a:rect l="l" t="t" r="r" b="b"/>
                <a:pathLst>
                  <a:path w="375284" h="463550">
                    <a:moveTo>
                      <a:pt x="0" y="92951"/>
                    </a:moveTo>
                    <a:lnTo>
                      <a:pt x="159372" y="0"/>
                    </a:lnTo>
                    <a:lnTo>
                      <a:pt x="375196" y="370052"/>
                    </a:lnTo>
                    <a:lnTo>
                      <a:pt x="215823" y="463003"/>
                    </a:lnTo>
                    <a:lnTo>
                      <a:pt x="0" y="92951"/>
                    </a:lnTo>
                    <a:close/>
                  </a:path>
                </a:pathLst>
              </a:custGeom>
              <a:ln w="9525">
                <a:solidFill>
                  <a:srgbClr val="000000"/>
                </a:solidFill>
                <a:prstDash val="dot"/>
              </a:ln>
            </p:spPr>
            <p:txBody>
              <a:bodyPr wrap="square" lIns="0" tIns="0" rIns="0" bIns="0" rtlCol="0"/>
              <a:lstStyle/>
              <a:p>
                <a:endParaRPr sz="1200"/>
              </a:p>
            </p:txBody>
          </p:sp>
          <p:sp>
            <p:nvSpPr>
              <p:cNvPr id="209" name="object 116">
                <a:extLst>
                  <a:ext uri="{FF2B5EF4-FFF2-40B4-BE49-F238E27FC236}">
                    <a16:creationId xmlns:a16="http://schemas.microsoft.com/office/drawing/2014/main" id="{078299F1-6224-EB49-B00D-EE29CDA48C85}"/>
                  </a:ext>
                </a:extLst>
              </p:cNvPr>
              <p:cNvSpPr/>
              <p:nvPr/>
            </p:nvSpPr>
            <p:spPr>
              <a:xfrm>
                <a:off x="11564964" y="3242100"/>
                <a:ext cx="194565" cy="407456"/>
              </a:xfrm>
              <a:custGeom>
                <a:avLst/>
                <a:gdLst/>
                <a:ahLst/>
                <a:cxnLst/>
                <a:rect l="l" t="t" r="r" b="b"/>
                <a:pathLst>
                  <a:path w="233045" h="370205">
                    <a:moveTo>
                      <a:pt x="8542" y="0"/>
                    </a:moveTo>
                    <a:lnTo>
                      <a:pt x="0" y="17624"/>
                    </a:lnTo>
                    <a:lnTo>
                      <a:pt x="3120" y="51007"/>
                    </a:lnTo>
                    <a:lnTo>
                      <a:pt x="16859" y="96672"/>
                    </a:lnTo>
                    <a:lnTo>
                      <a:pt x="40173" y="151143"/>
                    </a:lnTo>
                    <a:lnTo>
                      <a:pt x="72016" y="210947"/>
                    </a:lnTo>
                    <a:lnTo>
                      <a:pt x="108392" y="268106"/>
                    </a:lnTo>
                    <a:lnTo>
                      <a:pt x="144325" y="315217"/>
                    </a:lnTo>
                    <a:lnTo>
                      <a:pt x="177307" y="349659"/>
                    </a:lnTo>
                    <a:lnTo>
                      <a:pt x="224378" y="370052"/>
                    </a:lnTo>
                    <a:lnTo>
                      <a:pt x="232921" y="352427"/>
                    </a:lnTo>
                    <a:lnTo>
                      <a:pt x="216061" y="273380"/>
                    </a:lnTo>
                    <a:lnTo>
                      <a:pt x="192747" y="218908"/>
                    </a:lnTo>
                    <a:lnTo>
                      <a:pt x="160904" y="159105"/>
                    </a:lnTo>
                    <a:lnTo>
                      <a:pt x="124528" y="101945"/>
                    </a:lnTo>
                    <a:lnTo>
                      <a:pt x="88595" y="54834"/>
                    </a:lnTo>
                    <a:lnTo>
                      <a:pt x="55613" y="20392"/>
                    </a:lnTo>
                    <a:lnTo>
                      <a:pt x="8542" y="0"/>
                    </a:lnTo>
                    <a:close/>
                  </a:path>
                </a:pathLst>
              </a:custGeom>
              <a:solidFill>
                <a:srgbClr val="F3F3F3"/>
              </a:solidFill>
            </p:spPr>
            <p:txBody>
              <a:bodyPr wrap="square" lIns="0" tIns="0" rIns="0" bIns="0" rtlCol="0"/>
              <a:lstStyle/>
              <a:p>
                <a:endParaRPr sz="1200"/>
              </a:p>
            </p:txBody>
          </p:sp>
          <p:sp>
            <p:nvSpPr>
              <p:cNvPr id="210" name="object 117">
                <a:extLst>
                  <a:ext uri="{FF2B5EF4-FFF2-40B4-BE49-F238E27FC236}">
                    <a16:creationId xmlns:a16="http://schemas.microsoft.com/office/drawing/2014/main" id="{C2E52F94-2380-5C48-B830-468D60F84C1D}"/>
                  </a:ext>
                </a:extLst>
              </p:cNvPr>
              <p:cNvSpPr/>
              <p:nvPr/>
            </p:nvSpPr>
            <p:spPr>
              <a:xfrm>
                <a:off x="11564954" y="3242100"/>
                <a:ext cx="194565" cy="407456"/>
              </a:xfrm>
              <a:custGeom>
                <a:avLst/>
                <a:gdLst/>
                <a:ahLst/>
                <a:cxnLst/>
                <a:rect l="l" t="t" r="r" b="b"/>
                <a:pathLst>
                  <a:path w="233045" h="370205">
                    <a:moveTo>
                      <a:pt x="72016" y="210947"/>
                    </a:moveTo>
                    <a:lnTo>
                      <a:pt x="40173" y="151143"/>
                    </a:lnTo>
                    <a:lnTo>
                      <a:pt x="16859" y="96672"/>
                    </a:lnTo>
                    <a:lnTo>
                      <a:pt x="3120" y="51007"/>
                    </a:lnTo>
                    <a:lnTo>
                      <a:pt x="0" y="17624"/>
                    </a:lnTo>
                    <a:lnTo>
                      <a:pt x="8542" y="0"/>
                    </a:lnTo>
                    <a:lnTo>
                      <a:pt x="55613" y="20392"/>
                    </a:lnTo>
                    <a:lnTo>
                      <a:pt x="88595" y="54834"/>
                    </a:lnTo>
                    <a:lnTo>
                      <a:pt x="124528" y="101945"/>
                    </a:lnTo>
                    <a:lnTo>
                      <a:pt x="160904" y="159105"/>
                    </a:lnTo>
                    <a:lnTo>
                      <a:pt x="192747" y="218908"/>
                    </a:lnTo>
                    <a:lnTo>
                      <a:pt x="216061" y="273380"/>
                    </a:lnTo>
                    <a:lnTo>
                      <a:pt x="229800" y="319045"/>
                    </a:lnTo>
                    <a:lnTo>
                      <a:pt x="232921" y="352427"/>
                    </a:lnTo>
                    <a:lnTo>
                      <a:pt x="224378" y="370052"/>
                    </a:lnTo>
                    <a:lnTo>
                      <a:pt x="177307" y="349659"/>
                    </a:lnTo>
                    <a:lnTo>
                      <a:pt x="144325" y="315217"/>
                    </a:lnTo>
                    <a:lnTo>
                      <a:pt x="108392" y="268106"/>
                    </a:lnTo>
                    <a:lnTo>
                      <a:pt x="72016" y="210947"/>
                    </a:lnTo>
                    <a:close/>
                  </a:path>
                </a:pathLst>
              </a:custGeom>
              <a:ln w="9525">
                <a:solidFill>
                  <a:srgbClr val="000000"/>
                </a:solidFill>
                <a:prstDash val="dot"/>
              </a:ln>
            </p:spPr>
            <p:txBody>
              <a:bodyPr wrap="square" lIns="0" tIns="0" rIns="0" bIns="0" rtlCol="0"/>
              <a:lstStyle/>
              <a:p>
                <a:endParaRPr sz="1200"/>
              </a:p>
            </p:txBody>
          </p:sp>
          <p:sp>
            <p:nvSpPr>
              <p:cNvPr id="211" name="object 118">
                <a:extLst>
                  <a:ext uri="{FF2B5EF4-FFF2-40B4-BE49-F238E27FC236}">
                    <a16:creationId xmlns:a16="http://schemas.microsoft.com/office/drawing/2014/main" id="{C599FEEE-5CA0-F045-86E1-5A39E1260DEA}"/>
                  </a:ext>
                </a:extLst>
              </p:cNvPr>
              <p:cNvSpPr/>
              <p:nvPr/>
            </p:nvSpPr>
            <p:spPr>
              <a:xfrm>
                <a:off x="11443811" y="3370697"/>
                <a:ext cx="176539" cy="379500"/>
              </a:xfrm>
              <a:custGeom>
                <a:avLst/>
                <a:gdLst/>
                <a:ahLst/>
                <a:cxnLst/>
                <a:rect l="l" t="t" r="r" b="b"/>
                <a:pathLst>
                  <a:path w="211454" h="344805">
                    <a:moveTo>
                      <a:pt x="0" y="0"/>
                    </a:moveTo>
                    <a:lnTo>
                      <a:pt x="211099" y="344678"/>
                    </a:lnTo>
                  </a:path>
                </a:pathLst>
              </a:custGeom>
              <a:ln w="19050">
                <a:solidFill>
                  <a:srgbClr val="F3F3F3"/>
                </a:solidFill>
              </a:ln>
            </p:spPr>
            <p:txBody>
              <a:bodyPr wrap="square" lIns="0" tIns="0" rIns="0" bIns="0" rtlCol="0"/>
              <a:lstStyle/>
              <a:p>
                <a:endParaRPr sz="1200"/>
              </a:p>
            </p:txBody>
          </p:sp>
        </p:grpSp>
        <p:grpSp>
          <p:nvGrpSpPr>
            <p:cNvPr id="132" name="object 119">
              <a:extLst>
                <a:ext uri="{FF2B5EF4-FFF2-40B4-BE49-F238E27FC236}">
                  <a16:creationId xmlns:a16="http://schemas.microsoft.com/office/drawing/2014/main" id="{F3F0EA6F-B336-CD48-93E5-113ABC663554}"/>
                </a:ext>
              </a:extLst>
            </p:cNvPr>
            <p:cNvGrpSpPr/>
            <p:nvPr/>
          </p:nvGrpSpPr>
          <p:grpSpPr>
            <a:xfrm>
              <a:off x="6096342" y="3517162"/>
              <a:ext cx="482966" cy="751313"/>
              <a:chOff x="1705736" y="3453765"/>
              <a:chExt cx="578485" cy="682625"/>
            </a:xfrm>
          </p:grpSpPr>
          <p:sp>
            <p:nvSpPr>
              <p:cNvPr id="155" name="object 120">
                <a:extLst>
                  <a:ext uri="{FF2B5EF4-FFF2-40B4-BE49-F238E27FC236}">
                    <a16:creationId xmlns:a16="http://schemas.microsoft.com/office/drawing/2014/main" id="{60CDF36E-DD30-054B-BA95-42452878F7AE}"/>
                  </a:ext>
                </a:extLst>
              </p:cNvPr>
              <p:cNvSpPr/>
              <p:nvPr/>
            </p:nvSpPr>
            <p:spPr>
              <a:xfrm>
                <a:off x="1715262" y="3853434"/>
                <a:ext cx="559435" cy="283210"/>
              </a:xfrm>
              <a:custGeom>
                <a:avLst/>
                <a:gdLst/>
                <a:ahLst/>
                <a:cxnLst/>
                <a:rect l="l" t="t" r="r" b="b"/>
                <a:pathLst>
                  <a:path w="559435" h="283210">
                    <a:moveTo>
                      <a:pt x="559308" y="48006"/>
                    </a:moveTo>
                    <a:lnTo>
                      <a:pt x="521119" y="23774"/>
                    </a:lnTo>
                    <a:lnTo>
                      <a:pt x="477393" y="14058"/>
                    </a:lnTo>
                    <a:lnTo>
                      <a:pt x="420789" y="6553"/>
                    </a:lnTo>
                    <a:lnTo>
                      <a:pt x="353987" y="1714"/>
                    </a:lnTo>
                    <a:lnTo>
                      <a:pt x="279654" y="0"/>
                    </a:lnTo>
                    <a:lnTo>
                      <a:pt x="205308" y="1714"/>
                    </a:lnTo>
                    <a:lnTo>
                      <a:pt x="138506" y="6553"/>
                    </a:lnTo>
                    <a:lnTo>
                      <a:pt x="81902" y="14058"/>
                    </a:lnTo>
                    <a:lnTo>
                      <a:pt x="38176" y="23774"/>
                    </a:lnTo>
                    <a:lnTo>
                      <a:pt x="0" y="48006"/>
                    </a:lnTo>
                    <a:lnTo>
                      <a:pt x="1181" y="49530"/>
                    </a:lnTo>
                    <a:lnTo>
                      <a:pt x="762" y="49530"/>
                    </a:lnTo>
                    <a:lnTo>
                      <a:pt x="762" y="220218"/>
                    </a:lnTo>
                    <a:lnTo>
                      <a:pt x="1219" y="220218"/>
                    </a:lnTo>
                    <a:lnTo>
                      <a:pt x="762" y="220980"/>
                    </a:lnTo>
                    <a:lnTo>
                      <a:pt x="38836" y="252133"/>
                    </a:lnTo>
                    <a:lnTo>
                      <a:pt x="82448" y="264629"/>
                    </a:lnTo>
                    <a:lnTo>
                      <a:pt x="138887" y="274281"/>
                    </a:lnTo>
                    <a:lnTo>
                      <a:pt x="205511" y="280504"/>
                    </a:lnTo>
                    <a:lnTo>
                      <a:pt x="279654" y="282702"/>
                    </a:lnTo>
                    <a:lnTo>
                      <a:pt x="353783" y="280504"/>
                    </a:lnTo>
                    <a:lnTo>
                      <a:pt x="420408" y="274281"/>
                    </a:lnTo>
                    <a:lnTo>
                      <a:pt x="476859" y="264629"/>
                    </a:lnTo>
                    <a:lnTo>
                      <a:pt x="520458" y="252133"/>
                    </a:lnTo>
                    <a:lnTo>
                      <a:pt x="558546" y="220980"/>
                    </a:lnTo>
                    <a:lnTo>
                      <a:pt x="558076" y="220218"/>
                    </a:lnTo>
                    <a:lnTo>
                      <a:pt x="558546" y="220218"/>
                    </a:lnTo>
                    <a:lnTo>
                      <a:pt x="558546" y="49530"/>
                    </a:lnTo>
                    <a:lnTo>
                      <a:pt x="558114" y="49530"/>
                    </a:lnTo>
                    <a:lnTo>
                      <a:pt x="559308" y="48006"/>
                    </a:lnTo>
                    <a:close/>
                  </a:path>
                </a:pathLst>
              </a:custGeom>
              <a:solidFill>
                <a:schemeClr val="bg2"/>
              </a:solidFill>
            </p:spPr>
            <p:txBody>
              <a:bodyPr wrap="square" lIns="0" tIns="0" rIns="0" bIns="0" rtlCol="0"/>
              <a:lstStyle/>
              <a:p>
                <a:endParaRPr sz="1200"/>
              </a:p>
            </p:txBody>
          </p:sp>
          <p:sp>
            <p:nvSpPr>
              <p:cNvPr id="156" name="object 121">
                <a:extLst>
                  <a:ext uri="{FF2B5EF4-FFF2-40B4-BE49-F238E27FC236}">
                    <a16:creationId xmlns:a16="http://schemas.microsoft.com/office/drawing/2014/main" id="{D32DDF2C-046F-1B47-BBC2-8B1E380DB4E5}"/>
                  </a:ext>
                </a:extLst>
              </p:cNvPr>
              <p:cNvSpPr/>
              <p:nvPr/>
            </p:nvSpPr>
            <p:spPr>
              <a:xfrm>
                <a:off x="1715261" y="3853434"/>
                <a:ext cx="559435" cy="96520"/>
              </a:xfrm>
              <a:custGeom>
                <a:avLst/>
                <a:gdLst/>
                <a:ahLst/>
                <a:cxnLst/>
                <a:rect l="l" t="t" r="r" b="b"/>
                <a:pathLst>
                  <a:path w="559435" h="96520">
                    <a:moveTo>
                      <a:pt x="279654" y="96011"/>
                    </a:moveTo>
                    <a:lnTo>
                      <a:pt x="205312" y="94297"/>
                    </a:lnTo>
                    <a:lnTo>
                      <a:pt x="138509" y="89458"/>
                    </a:lnTo>
                    <a:lnTo>
                      <a:pt x="81910" y="81953"/>
                    </a:lnTo>
                    <a:lnTo>
                      <a:pt x="38181" y="72237"/>
                    </a:lnTo>
                    <a:lnTo>
                      <a:pt x="0" y="48005"/>
                    </a:lnTo>
                    <a:lnTo>
                      <a:pt x="9989" y="35242"/>
                    </a:lnTo>
                    <a:lnTo>
                      <a:pt x="81910" y="14058"/>
                    </a:lnTo>
                    <a:lnTo>
                      <a:pt x="138509" y="6553"/>
                    </a:lnTo>
                    <a:lnTo>
                      <a:pt x="205312" y="1714"/>
                    </a:lnTo>
                    <a:lnTo>
                      <a:pt x="279654" y="0"/>
                    </a:lnTo>
                    <a:lnTo>
                      <a:pt x="353995" y="1714"/>
                    </a:lnTo>
                    <a:lnTo>
                      <a:pt x="420798" y="6553"/>
                    </a:lnTo>
                    <a:lnTo>
                      <a:pt x="477397" y="14058"/>
                    </a:lnTo>
                    <a:lnTo>
                      <a:pt x="521126" y="23774"/>
                    </a:lnTo>
                    <a:lnTo>
                      <a:pt x="559308" y="48005"/>
                    </a:lnTo>
                    <a:lnTo>
                      <a:pt x="549318" y="60769"/>
                    </a:lnTo>
                    <a:lnTo>
                      <a:pt x="477397" y="81953"/>
                    </a:lnTo>
                    <a:lnTo>
                      <a:pt x="420798" y="89458"/>
                    </a:lnTo>
                    <a:lnTo>
                      <a:pt x="353995" y="94297"/>
                    </a:lnTo>
                    <a:lnTo>
                      <a:pt x="279654" y="96011"/>
                    </a:lnTo>
                    <a:close/>
                  </a:path>
                </a:pathLst>
              </a:custGeom>
              <a:ln w="19049">
                <a:solidFill>
                  <a:srgbClr val="FFFFFF"/>
                </a:solidFill>
              </a:ln>
            </p:spPr>
            <p:txBody>
              <a:bodyPr wrap="square" lIns="0" tIns="0" rIns="0" bIns="0" rtlCol="0"/>
              <a:lstStyle/>
              <a:p>
                <a:endParaRPr sz="1200"/>
              </a:p>
            </p:txBody>
          </p:sp>
          <p:sp>
            <p:nvSpPr>
              <p:cNvPr id="157" name="object 122">
                <a:extLst>
                  <a:ext uri="{FF2B5EF4-FFF2-40B4-BE49-F238E27FC236}">
                    <a16:creationId xmlns:a16="http://schemas.microsoft.com/office/drawing/2014/main" id="{2126D96E-DD41-A34F-AA0F-7AC02C867333}"/>
                  </a:ext>
                </a:extLst>
              </p:cNvPr>
              <p:cNvSpPr/>
              <p:nvPr/>
            </p:nvSpPr>
            <p:spPr>
              <a:xfrm>
                <a:off x="1715262" y="3659886"/>
                <a:ext cx="559435" cy="281305"/>
              </a:xfrm>
              <a:custGeom>
                <a:avLst/>
                <a:gdLst/>
                <a:ahLst/>
                <a:cxnLst/>
                <a:rect l="l" t="t" r="r" b="b"/>
                <a:pathLst>
                  <a:path w="559435" h="281304">
                    <a:moveTo>
                      <a:pt x="559308" y="47244"/>
                    </a:moveTo>
                    <a:lnTo>
                      <a:pt x="521119" y="23406"/>
                    </a:lnTo>
                    <a:lnTo>
                      <a:pt x="477393" y="13843"/>
                    </a:lnTo>
                    <a:lnTo>
                      <a:pt x="420789" y="6451"/>
                    </a:lnTo>
                    <a:lnTo>
                      <a:pt x="353987" y="1689"/>
                    </a:lnTo>
                    <a:lnTo>
                      <a:pt x="279654" y="0"/>
                    </a:lnTo>
                    <a:lnTo>
                      <a:pt x="205308" y="1689"/>
                    </a:lnTo>
                    <a:lnTo>
                      <a:pt x="138506" y="6451"/>
                    </a:lnTo>
                    <a:lnTo>
                      <a:pt x="81902" y="13843"/>
                    </a:lnTo>
                    <a:lnTo>
                      <a:pt x="38176" y="23406"/>
                    </a:lnTo>
                    <a:lnTo>
                      <a:pt x="0" y="47244"/>
                    </a:lnTo>
                    <a:lnTo>
                      <a:pt x="1803" y="49530"/>
                    </a:lnTo>
                    <a:lnTo>
                      <a:pt x="762" y="49530"/>
                    </a:lnTo>
                    <a:lnTo>
                      <a:pt x="762" y="219456"/>
                    </a:lnTo>
                    <a:lnTo>
                      <a:pt x="762" y="220218"/>
                    </a:lnTo>
                    <a:lnTo>
                      <a:pt x="1219" y="220218"/>
                    </a:lnTo>
                    <a:lnTo>
                      <a:pt x="38836" y="250609"/>
                    </a:lnTo>
                    <a:lnTo>
                      <a:pt x="82448" y="263105"/>
                    </a:lnTo>
                    <a:lnTo>
                      <a:pt x="138887" y="272757"/>
                    </a:lnTo>
                    <a:lnTo>
                      <a:pt x="205511" y="278980"/>
                    </a:lnTo>
                    <a:lnTo>
                      <a:pt x="279654" y="281178"/>
                    </a:lnTo>
                    <a:lnTo>
                      <a:pt x="353783" y="278980"/>
                    </a:lnTo>
                    <a:lnTo>
                      <a:pt x="420408" y="272757"/>
                    </a:lnTo>
                    <a:lnTo>
                      <a:pt x="476859" y="263105"/>
                    </a:lnTo>
                    <a:lnTo>
                      <a:pt x="520458" y="250609"/>
                    </a:lnTo>
                    <a:lnTo>
                      <a:pt x="558076" y="220218"/>
                    </a:lnTo>
                    <a:lnTo>
                      <a:pt x="558546" y="220218"/>
                    </a:lnTo>
                    <a:lnTo>
                      <a:pt x="558546" y="219456"/>
                    </a:lnTo>
                    <a:lnTo>
                      <a:pt x="558546" y="49530"/>
                    </a:lnTo>
                    <a:lnTo>
                      <a:pt x="557479" y="49530"/>
                    </a:lnTo>
                    <a:lnTo>
                      <a:pt x="559308" y="47244"/>
                    </a:lnTo>
                    <a:close/>
                  </a:path>
                </a:pathLst>
              </a:custGeom>
              <a:solidFill>
                <a:schemeClr val="bg2"/>
              </a:solidFill>
            </p:spPr>
            <p:txBody>
              <a:bodyPr wrap="square" lIns="0" tIns="0" rIns="0" bIns="0" rtlCol="0"/>
              <a:lstStyle/>
              <a:p>
                <a:endParaRPr sz="1200"/>
              </a:p>
            </p:txBody>
          </p:sp>
          <p:sp>
            <p:nvSpPr>
              <p:cNvPr id="158" name="object 123">
                <a:extLst>
                  <a:ext uri="{FF2B5EF4-FFF2-40B4-BE49-F238E27FC236}">
                    <a16:creationId xmlns:a16="http://schemas.microsoft.com/office/drawing/2014/main" id="{1E4E3C98-1FE0-FA4C-AB1C-F498480D115F}"/>
                  </a:ext>
                </a:extLst>
              </p:cNvPr>
              <p:cNvSpPr/>
              <p:nvPr/>
            </p:nvSpPr>
            <p:spPr>
              <a:xfrm>
                <a:off x="1715261" y="3659886"/>
                <a:ext cx="559435" cy="94615"/>
              </a:xfrm>
              <a:custGeom>
                <a:avLst/>
                <a:gdLst/>
                <a:ahLst/>
                <a:cxnLst/>
                <a:rect l="l" t="t" r="r" b="b"/>
                <a:pathLst>
                  <a:path w="559435" h="94614">
                    <a:moveTo>
                      <a:pt x="279654" y="94487"/>
                    </a:moveTo>
                    <a:lnTo>
                      <a:pt x="205312" y="92800"/>
                    </a:lnTo>
                    <a:lnTo>
                      <a:pt x="138509" y="88039"/>
                    </a:lnTo>
                    <a:lnTo>
                      <a:pt x="81910" y="80652"/>
                    </a:lnTo>
                    <a:lnTo>
                      <a:pt x="38181" y="71091"/>
                    </a:lnTo>
                    <a:lnTo>
                      <a:pt x="0" y="47243"/>
                    </a:lnTo>
                    <a:lnTo>
                      <a:pt x="9989" y="34682"/>
                    </a:lnTo>
                    <a:lnTo>
                      <a:pt x="81910" y="13835"/>
                    </a:lnTo>
                    <a:lnTo>
                      <a:pt x="138509" y="6448"/>
                    </a:lnTo>
                    <a:lnTo>
                      <a:pt x="205312" y="1687"/>
                    </a:lnTo>
                    <a:lnTo>
                      <a:pt x="279654" y="0"/>
                    </a:lnTo>
                    <a:lnTo>
                      <a:pt x="353995" y="1687"/>
                    </a:lnTo>
                    <a:lnTo>
                      <a:pt x="420798" y="6448"/>
                    </a:lnTo>
                    <a:lnTo>
                      <a:pt x="477397" y="13835"/>
                    </a:lnTo>
                    <a:lnTo>
                      <a:pt x="521126" y="23396"/>
                    </a:lnTo>
                    <a:lnTo>
                      <a:pt x="559308" y="47243"/>
                    </a:lnTo>
                    <a:lnTo>
                      <a:pt x="549318" y="59805"/>
                    </a:lnTo>
                    <a:lnTo>
                      <a:pt x="477397" y="80652"/>
                    </a:lnTo>
                    <a:lnTo>
                      <a:pt x="420798" y="88039"/>
                    </a:lnTo>
                    <a:lnTo>
                      <a:pt x="353995" y="92800"/>
                    </a:lnTo>
                    <a:lnTo>
                      <a:pt x="279654" y="94487"/>
                    </a:lnTo>
                    <a:close/>
                  </a:path>
                </a:pathLst>
              </a:custGeom>
              <a:ln w="19050">
                <a:solidFill>
                  <a:srgbClr val="FFFFFF"/>
                </a:solidFill>
              </a:ln>
            </p:spPr>
            <p:txBody>
              <a:bodyPr wrap="square" lIns="0" tIns="0" rIns="0" bIns="0" rtlCol="0"/>
              <a:lstStyle/>
              <a:p>
                <a:endParaRPr sz="1200"/>
              </a:p>
            </p:txBody>
          </p:sp>
          <p:sp>
            <p:nvSpPr>
              <p:cNvPr id="159" name="object 124">
                <a:extLst>
                  <a:ext uri="{FF2B5EF4-FFF2-40B4-BE49-F238E27FC236}">
                    <a16:creationId xmlns:a16="http://schemas.microsoft.com/office/drawing/2014/main" id="{CE7FDEE6-52FE-0749-90C3-39C11B14859D}"/>
                  </a:ext>
                </a:extLst>
              </p:cNvPr>
              <p:cNvSpPr/>
              <p:nvPr/>
            </p:nvSpPr>
            <p:spPr>
              <a:xfrm>
                <a:off x="1715262" y="3463290"/>
                <a:ext cx="559435" cy="283210"/>
              </a:xfrm>
              <a:custGeom>
                <a:avLst/>
                <a:gdLst/>
                <a:ahLst/>
                <a:cxnLst/>
                <a:rect l="l" t="t" r="r" b="b"/>
                <a:pathLst>
                  <a:path w="559435" h="283210">
                    <a:moveTo>
                      <a:pt x="559308" y="48006"/>
                    </a:moveTo>
                    <a:lnTo>
                      <a:pt x="521119" y="23774"/>
                    </a:lnTo>
                    <a:lnTo>
                      <a:pt x="477393" y="14058"/>
                    </a:lnTo>
                    <a:lnTo>
                      <a:pt x="420789" y="6553"/>
                    </a:lnTo>
                    <a:lnTo>
                      <a:pt x="353987" y="1714"/>
                    </a:lnTo>
                    <a:lnTo>
                      <a:pt x="279654" y="0"/>
                    </a:lnTo>
                    <a:lnTo>
                      <a:pt x="205308" y="1714"/>
                    </a:lnTo>
                    <a:lnTo>
                      <a:pt x="138506" y="6553"/>
                    </a:lnTo>
                    <a:lnTo>
                      <a:pt x="81902" y="14058"/>
                    </a:lnTo>
                    <a:lnTo>
                      <a:pt x="38176" y="23774"/>
                    </a:lnTo>
                    <a:lnTo>
                      <a:pt x="0" y="48006"/>
                    </a:lnTo>
                    <a:lnTo>
                      <a:pt x="2374" y="51054"/>
                    </a:lnTo>
                    <a:lnTo>
                      <a:pt x="762" y="51054"/>
                    </a:lnTo>
                    <a:lnTo>
                      <a:pt x="762" y="220980"/>
                    </a:lnTo>
                    <a:lnTo>
                      <a:pt x="762" y="221742"/>
                    </a:lnTo>
                    <a:lnTo>
                      <a:pt x="1219" y="221742"/>
                    </a:lnTo>
                    <a:lnTo>
                      <a:pt x="38836" y="252133"/>
                    </a:lnTo>
                    <a:lnTo>
                      <a:pt x="82448" y="264629"/>
                    </a:lnTo>
                    <a:lnTo>
                      <a:pt x="138887" y="274281"/>
                    </a:lnTo>
                    <a:lnTo>
                      <a:pt x="205511" y="280504"/>
                    </a:lnTo>
                    <a:lnTo>
                      <a:pt x="279654" y="282702"/>
                    </a:lnTo>
                    <a:lnTo>
                      <a:pt x="353783" y="280504"/>
                    </a:lnTo>
                    <a:lnTo>
                      <a:pt x="420408" y="274281"/>
                    </a:lnTo>
                    <a:lnTo>
                      <a:pt x="476859" y="264629"/>
                    </a:lnTo>
                    <a:lnTo>
                      <a:pt x="520458" y="252133"/>
                    </a:lnTo>
                    <a:lnTo>
                      <a:pt x="558076" y="221742"/>
                    </a:lnTo>
                    <a:lnTo>
                      <a:pt x="558546" y="221742"/>
                    </a:lnTo>
                    <a:lnTo>
                      <a:pt x="558546" y="220980"/>
                    </a:lnTo>
                    <a:lnTo>
                      <a:pt x="558546" y="51054"/>
                    </a:lnTo>
                    <a:lnTo>
                      <a:pt x="556920" y="51054"/>
                    </a:lnTo>
                    <a:lnTo>
                      <a:pt x="559308" y="48006"/>
                    </a:lnTo>
                    <a:close/>
                  </a:path>
                </a:pathLst>
              </a:custGeom>
              <a:solidFill>
                <a:schemeClr val="bg2"/>
              </a:solidFill>
            </p:spPr>
            <p:txBody>
              <a:bodyPr wrap="square" lIns="0" tIns="0" rIns="0" bIns="0" rtlCol="0"/>
              <a:lstStyle/>
              <a:p>
                <a:endParaRPr sz="1200"/>
              </a:p>
            </p:txBody>
          </p:sp>
          <p:sp>
            <p:nvSpPr>
              <p:cNvPr id="160" name="object 125">
                <a:extLst>
                  <a:ext uri="{FF2B5EF4-FFF2-40B4-BE49-F238E27FC236}">
                    <a16:creationId xmlns:a16="http://schemas.microsoft.com/office/drawing/2014/main" id="{00F7D49F-7336-5649-843C-86AF78E2DCF9}"/>
                  </a:ext>
                </a:extLst>
              </p:cNvPr>
              <p:cNvSpPr/>
              <p:nvPr/>
            </p:nvSpPr>
            <p:spPr>
              <a:xfrm>
                <a:off x="1715261" y="3463290"/>
                <a:ext cx="559435" cy="96520"/>
              </a:xfrm>
              <a:custGeom>
                <a:avLst/>
                <a:gdLst/>
                <a:ahLst/>
                <a:cxnLst/>
                <a:rect l="l" t="t" r="r" b="b"/>
                <a:pathLst>
                  <a:path w="559435" h="96520">
                    <a:moveTo>
                      <a:pt x="279654" y="96011"/>
                    </a:moveTo>
                    <a:lnTo>
                      <a:pt x="205312" y="94297"/>
                    </a:lnTo>
                    <a:lnTo>
                      <a:pt x="138509" y="89458"/>
                    </a:lnTo>
                    <a:lnTo>
                      <a:pt x="81910" y="81953"/>
                    </a:lnTo>
                    <a:lnTo>
                      <a:pt x="38181" y="72237"/>
                    </a:lnTo>
                    <a:lnTo>
                      <a:pt x="0" y="48005"/>
                    </a:lnTo>
                    <a:lnTo>
                      <a:pt x="9989" y="35242"/>
                    </a:lnTo>
                    <a:lnTo>
                      <a:pt x="81910" y="14058"/>
                    </a:lnTo>
                    <a:lnTo>
                      <a:pt x="138509" y="6553"/>
                    </a:lnTo>
                    <a:lnTo>
                      <a:pt x="205312" y="1714"/>
                    </a:lnTo>
                    <a:lnTo>
                      <a:pt x="279654" y="0"/>
                    </a:lnTo>
                    <a:lnTo>
                      <a:pt x="353995" y="1714"/>
                    </a:lnTo>
                    <a:lnTo>
                      <a:pt x="420798" y="6553"/>
                    </a:lnTo>
                    <a:lnTo>
                      <a:pt x="477397" y="14058"/>
                    </a:lnTo>
                    <a:lnTo>
                      <a:pt x="521126" y="23774"/>
                    </a:lnTo>
                    <a:lnTo>
                      <a:pt x="559308" y="48005"/>
                    </a:lnTo>
                    <a:lnTo>
                      <a:pt x="549318" y="60769"/>
                    </a:lnTo>
                    <a:lnTo>
                      <a:pt x="477397" y="81953"/>
                    </a:lnTo>
                    <a:lnTo>
                      <a:pt x="420798" y="89458"/>
                    </a:lnTo>
                    <a:lnTo>
                      <a:pt x="353995" y="94297"/>
                    </a:lnTo>
                    <a:lnTo>
                      <a:pt x="279654" y="96011"/>
                    </a:lnTo>
                    <a:close/>
                  </a:path>
                </a:pathLst>
              </a:custGeom>
              <a:ln w="19049">
                <a:solidFill>
                  <a:srgbClr val="FFFFFF"/>
                </a:solidFill>
              </a:ln>
            </p:spPr>
            <p:txBody>
              <a:bodyPr wrap="square" lIns="0" tIns="0" rIns="0" bIns="0" rtlCol="0"/>
              <a:lstStyle/>
              <a:p>
                <a:endParaRPr sz="1200"/>
              </a:p>
            </p:txBody>
          </p:sp>
        </p:grpSp>
        <p:sp>
          <p:nvSpPr>
            <p:cNvPr id="133" name="object 126">
              <a:extLst>
                <a:ext uri="{FF2B5EF4-FFF2-40B4-BE49-F238E27FC236}">
                  <a16:creationId xmlns:a16="http://schemas.microsoft.com/office/drawing/2014/main" id="{05F8A8AC-2C28-EA40-9DA7-C664A2064579}"/>
                </a:ext>
              </a:extLst>
            </p:cNvPr>
            <p:cNvSpPr txBox="1"/>
            <p:nvPr/>
          </p:nvSpPr>
          <p:spPr>
            <a:xfrm>
              <a:off x="5002514" y="2284377"/>
              <a:ext cx="792573" cy="153881"/>
            </a:xfrm>
            <a:prstGeom prst="rect">
              <a:avLst/>
            </a:prstGeom>
          </p:spPr>
          <p:txBody>
            <a:bodyPr vert="horz" wrap="square" lIns="0" tIns="12700" rIns="0" bIns="0" rtlCol="0">
              <a:spAutoFit/>
            </a:bodyPr>
            <a:lstStyle/>
            <a:p>
              <a:pPr marL="12700">
                <a:lnSpc>
                  <a:spcPct val="100000"/>
                </a:lnSpc>
                <a:spcBef>
                  <a:spcPts val="100"/>
                </a:spcBef>
              </a:pPr>
              <a:r>
                <a:rPr sz="900" b="1" spc="-5" dirty="0">
                  <a:solidFill>
                    <a:srgbClr val="2E2770"/>
                  </a:solidFill>
                  <a:latin typeface="Arial"/>
                  <a:cs typeface="Arial"/>
                </a:rPr>
                <a:t>D</a:t>
              </a:r>
              <a:r>
                <a:rPr lang="fr-FR" sz="900" b="1" spc="-5" dirty="0">
                  <a:solidFill>
                    <a:srgbClr val="2E2770"/>
                  </a:solidFill>
                  <a:latin typeface="Arial"/>
                  <a:cs typeface="Arial"/>
                </a:rPr>
                <a:t>e</a:t>
              </a:r>
              <a:r>
                <a:rPr sz="900" b="1" spc="-5" dirty="0" err="1">
                  <a:solidFill>
                    <a:srgbClr val="2E2770"/>
                  </a:solidFill>
                  <a:latin typeface="Arial"/>
                  <a:cs typeface="Arial"/>
                </a:rPr>
                <a:t>velop</a:t>
              </a:r>
              <a:r>
                <a:rPr lang="fr-FR" sz="900" b="1" spc="-5" dirty="0">
                  <a:solidFill>
                    <a:srgbClr val="2E2770"/>
                  </a:solidFill>
                  <a:latin typeface="Arial"/>
                  <a:cs typeface="Arial"/>
                </a:rPr>
                <a:t>e</a:t>
              </a:r>
              <a:r>
                <a:rPr sz="900" b="1" spc="-5" dirty="0" err="1">
                  <a:solidFill>
                    <a:srgbClr val="2E2770"/>
                  </a:solidFill>
                  <a:latin typeface="Arial"/>
                  <a:cs typeface="Arial"/>
                </a:rPr>
                <a:t>rs</a:t>
              </a:r>
              <a:endParaRPr sz="900" dirty="0">
                <a:latin typeface="Arial"/>
                <a:cs typeface="Arial"/>
              </a:endParaRPr>
            </a:p>
          </p:txBody>
        </p:sp>
        <p:sp>
          <p:nvSpPr>
            <p:cNvPr id="134" name="object 127">
              <a:extLst>
                <a:ext uri="{FF2B5EF4-FFF2-40B4-BE49-F238E27FC236}">
                  <a16:creationId xmlns:a16="http://schemas.microsoft.com/office/drawing/2014/main" id="{AAC6E752-00FB-9246-952F-5E0046044448}"/>
                </a:ext>
              </a:extLst>
            </p:cNvPr>
            <p:cNvSpPr/>
            <p:nvPr/>
          </p:nvSpPr>
          <p:spPr>
            <a:xfrm>
              <a:off x="6769123" y="4615746"/>
              <a:ext cx="2384480" cy="471755"/>
            </a:xfrm>
            <a:custGeom>
              <a:avLst/>
              <a:gdLst/>
              <a:ahLst/>
              <a:cxnLst/>
              <a:rect l="l" t="t" r="r" b="b"/>
              <a:pathLst>
                <a:path w="2083435" h="428625">
                  <a:moveTo>
                    <a:pt x="2083295" y="0"/>
                  </a:moveTo>
                  <a:lnTo>
                    <a:pt x="195834" y="0"/>
                  </a:lnTo>
                  <a:lnTo>
                    <a:pt x="172212" y="0"/>
                  </a:lnTo>
                  <a:lnTo>
                    <a:pt x="172212" y="2984"/>
                  </a:lnTo>
                  <a:lnTo>
                    <a:pt x="109702" y="21767"/>
                  </a:lnTo>
                  <a:lnTo>
                    <a:pt x="73342" y="47040"/>
                  </a:lnTo>
                  <a:lnTo>
                    <a:pt x="43014" y="80200"/>
                  </a:lnTo>
                  <a:lnTo>
                    <a:pt x="19900" y="119964"/>
                  </a:lnTo>
                  <a:lnTo>
                    <a:pt x="5168" y="165036"/>
                  </a:lnTo>
                  <a:lnTo>
                    <a:pt x="0" y="214122"/>
                  </a:lnTo>
                  <a:lnTo>
                    <a:pt x="5168" y="263220"/>
                  </a:lnTo>
                  <a:lnTo>
                    <a:pt x="19900" y="308292"/>
                  </a:lnTo>
                  <a:lnTo>
                    <a:pt x="43014" y="348056"/>
                  </a:lnTo>
                  <a:lnTo>
                    <a:pt x="73342" y="381215"/>
                  </a:lnTo>
                  <a:lnTo>
                    <a:pt x="109702" y="406488"/>
                  </a:lnTo>
                  <a:lnTo>
                    <a:pt x="150926" y="422592"/>
                  </a:lnTo>
                  <a:lnTo>
                    <a:pt x="172212" y="425272"/>
                  </a:lnTo>
                  <a:lnTo>
                    <a:pt x="172212" y="428244"/>
                  </a:lnTo>
                  <a:lnTo>
                    <a:pt x="195834" y="428244"/>
                  </a:lnTo>
                  <a:lnTo>
                    <a:pt x="2083295" y="428244"/>
                  </a:lnTo>
                  <a:lnTo>
                    <a:pt x="2083295" y="0"/>
                  </a:lnTo>
                  <a:close/>
                </a:path>
              </a:pathLst>
            </a:custGeom>
            <a:solidFill>
              <a:srgbClr val="FF004D"/>
            </a:solidFill>
          </p:spPr>
          <p:txBody>
            <a:bodyPr wrap="square" lIns="0" tIns="0" rIns="0" bIns="0" rtlCol="0"/>
            <a:lstStyle/>
            <a:p>
              <a:endParaRPr sz="1200"/>
            </a:p>
          </p:txBody>
        </p:sp>
        <p:grpSp>
          <p:nvGrpSpPr>
            <p:cNvPr id="135" name="object 129">
              <a:extLst>
                <a:ext uri="{FF2B5EF4-FFF2-40B4-BE49-F238E27FC236}">
                  <a16:creationId xmlns:a16="http://schemas.microsoft.com/office/drawing/2014/main" id="{C1F7537B-2737-AC43-B190-18DE8887A9EF}"/>
                </a:ext>
              </a:extLst>
            </p:cNvPr>
            <p:cNvGrpSpPr/>
            <p:nvPr/>
          </p:nvGrpSpPr>
          <p:grpSpPr>
            <a:xfrm>
              <a:off x="9063794" y="4614907"/>
              <a:ext cx="453385" cy="473432"/>
              <a:chOff x="3766565" y="4559046"/>
              <a:chExt cx="543053" cy="430149"/>
            </a:xfrm>
            <a:solidFill>
              <a:srgbClr val="FF004D"/>
            </a:solidFill>
          </p:grpSpPr>
          <p:sp>
            <p:nvSpPr>
              <p:cNvPr id="151" name="object 130">
                <a:extLst>
                  <a:ext uri="{FF2B5EF4-FFF2-40B4-BE49-F238E27FC236}">
                    <a16:creationId xmlns:a16="http://schemas.microsoft.com/office/drawing/2014/main" id="{A98743F8-62E2-E749-BF82-11B40AFE843C}"/>
                  </a:ext>
                </a:extLst>
              </p:cNvPr>
              <p:cNvSpPr/>
              <p:nvPr/>
            </p:nvSpPr>
            <p:spPr>
              <a:xfrm>
                <a:off x="3766565" y="4559046"/>
                <a:ext cx="238125" cy="428625"/>
              </a:xfrm>
              <a:custGeom>
                <a:avLst/>
                <a:gdLst/>
                <a:ahLst/>
                <a:cxnLst/>
                <a:rect l="l" t="t" r="r" b="b"/>
                <a:pathLst>
                  <a:path w="238125" h="428625">
                    <a:moveTo>
                      <a:pt x="118872" y="0"/>
                    </a:moveTo>
                    <a:lnTo>
                      <a:pt x="58877" y="29232"/>
                    </a:lnTo>
                    <a:lnTo>
                      <a:pt x="34818" y="62712"/>
                    </a:lnTo>
                    <a:lnTo>
                      <a:pt x="16230" y="106047"/>
                    </a:lnTo>
                    <a:lnTo>
                      <a:pt x="4246" y="157197"/>
                    </a:lnTo>
                    <a:lnTo>
                      <a:pt x="0" y="214121"/>
                    </a:lnTo>
                    <a:lnTo>
                      <a:pt x="4246" y="271046"/>
                    </a:lnTo>
                    <a:lnTo>
                      <a:pt x="16230" y="322196"/>
                    </a:lnTo>
                    <a:lnTo>
                      <a:pt x="34818" y="365531"/>
                    </a:lnTo>
                    <a:lnTo>
                      <a:pt x="58877" y="399011"/>
                    </a:lnTo>
                    <a:lnTo>
                      <a:pt x="118872" y="428243"/>
                    </a:lnTo>
                    <a:lnTo>
                      <a:pt x="150471" y="420595"/>
                    </a:lnTo>
                    <a:lnTo>
                      <a:pt x="202925" y="365531"/>
                    </a:lnTo>
                    <a:lnTo>
                      <a:pt x="221513" y="322196"/>
                    </a:lnTo>
                    <a:lnTo>
                      <a:pt x="233497" y="271046"/>
                    </a:lnTo>
                    <a:lnTo>
                      <a:pt x="237744" y="214121"/>
                    </a:lnTo>
                    <a:lnTo>
                      <a:pt x="233497" y="157197"/>
                    </a:lnTo>
                    <a:lnTo>
                      <a:pt x="221513" y="106047"/>
                    </a:lnTo>
                    <a:lnTo>
                      <a:pt x="202925" y="62712"/>
                    </a:lnTo>
                    <a:lnTo>
                      <a:pt x="178866" y="29232"/>
                    </a:lnTo>
                    <a:lnTo>
                      <a:pt x="118872" y="0"/>
                    </a:lnTo>
                    <a:close/>
                  </a:path>
                </a:pathLst>
              </a:custGeom>
              <a:grpFill/>
            </p:spPr>
            <p:txBody>
              <a:bodyPr wrap="square" lIns="0" tIns="0" rIns="0" bIns="0" rtlCol="0"/>
              <a:lstStyle/>
              <a:p>
                <a:endParaRPr sz="1200"/>
              </a:p>
            </p:txBody>
          </p:sp>
          <p:sp>
            <p:nvSpPr>
              <p:cNvPr id="152" name="object 131">
                <a:extLst>
                  <a:ext uri="{FF2B5EF4-FFF2-40B4-BE49-F238E27FC236}">
                    <a16:creationId xmlns:a16="http://schemas.microsoft.com/office/drawing/2014/main" id="{AE295959-F5E7-1F43-B5EB-756262E40760}"/>
                  </a:ext>
                </a:extLst>
              </p:cNvPr>
              <p:cNvSpPr/>
              <p:nvPr/>
            </p:nvSpPr>
            <p:spPr>
              <a:xfrm>
                <a:off x="3766565" y="4559046"/>
                <a:ext cx="238125" cy="428625"/>
              </a:xfrm>
              <a:custGeom>
                <a:avLst/>
                <a:gdLst/>
                <a:ahLst/>
                <a:cxnLst/>
                <a:rect l="l" t="t" r="r" b="b"/>
                <a:pathLst>
                  <a:path w="238125" h="428625">
                    <a:moveTo>
                      <a:pt x="0" y="214121"/>
                    </a:moveTo>
                    <a:lnTo>
                      <a:pt x="4246" y="157197"/>
                    </a:lnTo>
                    <a:lnTo>
                      <a:pt x="16230" y="106047"/>
                    </a:lnTo>
                    <a:lnTo>
                      <a:pt x="34818" y="62712"/>
                    </a:lnTo>
                    <a:lnTo>
                      <a:pt x="58877" y="29232"/>
                    </a:lnTo>
                    <a:lnTo>
                      <a:pt x="118872" y="0"/>
                    </a:lnTo>
                    <a:lnTo>
                      <a:pt x="150471" y="7648"/>
                    </a:lnTo>
                    <a:lnTo>
                      <a:pt x="202925" y="62712"/>
                    </a:lnTo>
                    <a:lnTo>
                      <a:pt x="221513" y="106047"/>
                    </a:lnTo>
                    <a:lnTo>
                      <a:pt x="233497" y="157197"/>
                    </a:lnTo>
                    <a:lnTo>
                      <a:pt x="237744" y="214121"/>
                    </a:lnTo>
                    <a:lnTo>
                      <a:pt x="233497" y="271046"/>
                    </a:lnTo>
                    <a:lnTo>
                      <a:pt x="221513" y="322196"/>
                    </a:lnTo>
                    <a:lnTo>
                      <a:pt x="202925" y="365531"/>
                    </a:lnTo>
                    <a:lnTo>
                      <a:pt x="178866" y="399011"/>
                    </a:lnTo>
                    <a:lnTo>
                      <a:pt x="118872" y="428243"/>
                    </a:lnTo>
                    <a:lnTo>
                      <a:pt x="87272" y="420595"/>
                    </a:lnTo>
                    <a:lnTo>
                      <a:pt x="34818" y="365531"/>
                    </a:lnTo>
                    <a:lnTo>
                      <a:pt x="16230" y="322196"/>
                    </a:lnTo>
                    <a:lnTo>
                      <a:pt x="4246" y="271046"/>
                    </a:lnTo>
                    <a:lnTo>
                      <a:pt x="0" y="214121"/>
                    </a:lnTo>
                    <a:close/>
                  </a:path>
                </a:pathLst>
              </a:custGeom>
              <a:grpFill/>
              <a:ln w="19049">
                <a:solidFill>
                  <a:srgbClr val="FFFFFF"/>
                </a:solidFill>
              </a:ln>
            </p:spPr>
            <p:txBody>
              <a:bodyPr wrap="square" lIns="0" tIns="0" rIns="0" bIns="0" rtlCol="0"/>
              <a:lstStyle/>
              <a:p>
                <a:endParaRPr sz="1200"/>
              </a:p>
            </p:txBody>
          </p:sp>
          <p:sp>
            <p:nvSpPr>
              <p:cNvPr id="153" name="object 132">
                <a:extLst>
                  <a:ext uri="{FF2B5EF4-FFF2-40B4-BE49-F238E27FC236}">
                    <a16:creationId xmlns:a16="http://schemas.microsoft.com/office/drawing/2014/main" id="{2362C25D-FCA4-4549-B91B-A345A6C701B4}"/>
                  </a:ext>
                </a:extLst>
              </p:cNvPr>
              <p:cNvSpPr/>
              <p:nvPr/>
            </p:nvSpPr>
            <p:spPr>
              <a:xfrm>
                <a:off x="4003548" y="4559808"/>
                <a:ext cx="306070" cy="429259"/>
              </a:xfrm>
              <a:custGeom>
                <a:avLst/>
                <a:gdLst/>
                <a:ahLst/>
                <a:cxnLst/>
                <a:rect l="l" t="t" r="r" b="b"/>
                <a:pathLst>
                  <a:path w="306070" h="429260">
                    <a:moveTo>
                      <a:pt x="305562" y="214884"/>
                    </a:moveTo>
                    <a:lnTo>
                      <a:pt x="302958" y="147205"/>
                    </a:lnTo>
                    <a:lnTo>
                      <a:pt x="295706" y="88430"/>
                    </a:lnTo>
                    <a:lnTo>
                      <a:pt x="284657" y="42075"/>
                    </a:lnTo>
                    <a:lnTo>
                      <a:pt x="254508" y="762"/>
                    </a:lnTo>
                    <a:lnTo>
                      <a:pt x="249923" y="3873"/>
                    </a:lnTo>
                    <a:lnTo>
                      <a:pt x="249923" y="0"/>
                    </a:lnTo>
                    <a:lnTo>
                      <a:pt x="67056" y="0"/>
                    </a:lnTo>
                    <a:lnTo>
                      <a:pt x="65532" y="0"/>
                    </a:lnTo>
                    <a:lnTo>
                      <a:pt x="65532" y="787"/>
                    </a:lnTo>
                    <a:lnTo>
                      <a:pt x="27444" y="41313"/>
                    </a:lnTo>
                    <a:lnTo>
                      <a:pt x="12928" y="87668"/>
                    </a:lnTo>
                    <a:lnTo>
                      <a:pt x="3416" y="146443"/>
                    </a:lnTo>
                    <a:lnTo>
                      <a:pt x="0" y="214122"/>
                    </a:lnTo>
                    <a:lnTo>
                      <a:pt x="3416" y="281813"/>
                    </a:lnTo>
                    <a:lnTo>
                      <a:pt x="12928" y="340588"/>
                    </a:lnTo>
                    <a:lnTo>
                      <a:pt x="27444" y="386943"/>
                    </a:lnTo>
                    <a:lnTo>
                      <a:pt x="45859" y="417334"/>
                    </a:lnTo>
                    <a:lnTo>
                      <a:pt x="65532" y="427469"/>
                    </a:lnTo>
                    <a:lnTo>
                      <a:pt x="65532" y="428244"/>
                    </a:lnTo>
                    <a:lnTo>
                      <a:pt x="67056" y="428244"/>
                    </a:lnTo>
                    <a:lnTo>
                      <a:pt x="249923" y="428244"/>
                    </a:lnTo>
                    <a:lnTo>
                      <a:pt x="249923" y="425919"/>
                    </a:lnTo>
                    <a:lnTo>
                      <a:pt x="284657" y="387705"/>
                    </a:lnTo>
                    <a:lnTo>
                      <a:pt x="295706" y="341350"/>
                    </a:lnTo>
                    <a:lnTo>
                      <a:pt x="302958" y="282575"/>
                    </a:lnTo>
                    <a:lnTo>
                      <a:pt x="305562" y="214884"/>
                    </a:lnTo>
                    <a:close/>
                  </a:path>
                </a:pathLst>
              </a:custGeom>
              <a:grpFill/>
            </p:spPr>
            <p:txBody>
              <a:bodyPr wrap="square" lIns="0" tIns="0" rIns="0" bIns="0" rtlCol="0"/>
              <a:lstStyle/>
              <a:p>
                <a:endParaRPr sz="1200"/>
              </a:p>
            </p:txBody>
          </p:sp>
          <p:sp>
            <p:nvSpPr>
              <p:cNvPr id="154" name="object 133">
                <a:extLst>
                  <a:ext uri="{FF2B5EF4-FFF2-40B4-BE49-F238E27FC236}">
                    <a16:creationId xmlns:a16="http://schemas.microsoft.com/office/drawing/2014/main" id="{4D362E4C-030E-0F42-AA80-03F8E3DF7AF8}"/>
                  </a:ext>
                </a:extLst>
              </p:cNvPr>
              <p:cNvSpPr/>
              <p:nvPr/>
            </p:nvSpPr>
            <p:spPr>
              <a:xfrm>
                <a:off x="4207001" y="4560570"/>
                <a:ext cx="102235" cy="428625"/>
              </a:xfrm>
              <a:custGeom>
                <a:avLst/>
                <a:gdLst/>
                <a:ahLst/>
                <a:cxnLst/>
                <a:rect l="l" t="t" r="r" b="b"/>
                <a:pathLst>
                  <a:path w="102235" h="428625">
                    <a:moveTo>
                      <a:pt x="0" y="214121"/>
                    </a:moveTo>
                    <a:lnTo>
                      <a:pt x="2602" y="146440"/>
                    </a:lnTo>
                    <a:lnTo>
                      <a:pt x="9851" y="87661"/>
                    </a:lnTo>
                    <a:lnTo>
                      <a:pt x="20903" y="41311"/>
                    </a:lnTo>
                    <a:lnTo>
                      <a:pt x="51053" y="0"/>
                    </a:lnTo>
                    <a:lnTo>
                      <a:pt x="67190" y="10915"/>
                    </a:lnTo>
                    <a:lnTo>
                      <a:pt x="81204" y="41311"/>
                    </a:lnTo>
                    <a:lnTo>
                      <a:pt x="92256" y="87661"/>
                    </a:lnTo>
                    <a:lnTo>
                      <a:pt x="99505" y="146440"/>
                    </a:lnTo>
                    <a:lnTo>
                      <a:pt x="102107" y="214121"/>
                    </a:lnTo>
                    <a:lnTo>
                      <a:pt x="99505" y="281803"/>
                    </a:lnTo>
                    <a:lnTo>
                      <a:pt x="92256" y="340582"/>
                    </a:lnTo>
                    <a:lnTo>
                      <a:pt x="81204" y="386932"/>
                    </a:lnTo>
                    <a:lnTo>
                      <a:pt x="67190" y="417328"/>
                    </a:lnTo>
                    <a:lnTo>
                      <a:pt x="51053" y="428243"/>
                    </a:lnTo>
                    <a:lnTo>
                      <a:pt x="34917" y="417328"/>
                    </a:lnTo>
                    <a:lnTo>
                      <a:pt x="20903" y="386932"/>
                    </a:lnTo>
                    <a:lnTo>
                      <a:pt x="9851" y="340582"/>
                    </a:lnTo>
                    <a:lnTo>
                      <a:pt x="2602" y="281803"/>
                    </a:lnTo>
                    <a:lnTo>
                      <a:pt x="0" y="214121"/>
                    </a:lnTo>
                    <a:close/>
                  </a:path>
                </a:pathLst>
              </a:custGeom>
              <a:grpFill/>
              <a:ln w="19050">
                <a:solidFill>
                  <a:srgbClr val="FFFFFF"/>
                </a:solidFill>
              </a:ln>
            </p:spPr>
            <p:txBody>
              <a:bodyPr wrap="square" lIns="0" tIns="0" rIns="0" bIns="0" rtlCol="0"/>
              <a:lstStyle/>
              <a:p>
                <a:endParaRPr sz="1200"/>
              </a:p>
            </p:txBody>
          </p:sp>
        </p:grpSp>
        <p:grpSp>
          <p:nvGrpSpPr>
            <p:cNvPr id="136" name="object 134">
              <a:extLst>
                <a:ext uri="{FF2B5EF4-FFF2-40B4-BE49-F238E27FC236}">
                  <a16:creationId xmlns:a16="http://schemas.microsoft.com/office/drawing/2014/main" id="{7A553D18-EB9F-DE4E-BA77-B2A73B3F0538}"/>
                </a:ext>
              </a:extLst>
            </p:cNvPr>
            <p:cNvGrpSpPr/>
            <p:nvPr/>
          </p:nvGrpSpPr>
          <p:grpSpPr>
            <a:xfrm>
              <a:off x="9587372" y="4615746"/>
              <a:ext cx="255532" cy="472593"/>
              <a:chOff x="4393693" y="4559808"/>
              <a:chExt cx="306070" cy="429387"/>
            </a:xfrm>
            <a:solidFill>
              <a:srgbClr val="FF004D"/>
            </a:solidFill>
          </p:grpSpPr>
          <p:sp>
            <p:nvSpPr>
              <p:cNvPr id="149" name="object 135">
                <a:extLst>
                  <a:ext uri="{FF2B5EF4-FFF2-40B4-BE49-F238E27FC236}">
                    <a16:creationId xmlns:a16="http://schemas.microsoft.com/office/drawing/2014/main" id="{5D161683-DEE5-1F43-B542-2AB45341FD80}"/>
                  </a:ext>
                </a:extLst>
              </p:cNvPr>
              <p:cNvSpPr/>
              <p:nvPr/>
            </p:nvSpPr>
            <p:spPr>
              <a:xfrm>
                <a:off x="4393693" y="4559808"/>
                <a:ext cx="306070" cy="429259"/>
              </a:xfrm>
              <a:custGeom>
                <a:avLst/>
                <a:gdLst/>
                <a:ahLst/>
                <a:cxnLst/>
                <a:rect l="l" t="t" r="r" b="b"/>
                <a:pathLst>
                  <a:path w="306070" h="429260">
                    <a:moveTo>
                      <a:pt x="305562" y="214884"/>
                    </a:moveTo>
                    <a:lnTo>
                      <a:pt x="302958" y="147205"/>
                    </a:lnTo>
                    <a:lnTo>
                      <a:pt x="295706" y="88430"/>
                    </a:lnTo>
                    <a:lnTo>
                      <a:pt x="284657" y="42075"/>
                    </a:lnTo>
                    <a:lnTo>
                      <a:pt x="254508" y="762"/>
                    </a:lnTo>
                    <a:lnTo>
                      <a:pt x="249936" y="3860"/>
                    </a:lnTo>
                    <a:lnTo>
                      <a:pt x="249936" y="0"/>
                    </a:lnTo>
                    <a:lnTo>
                      <a:pt x="66294" y="0"/>
                    </a:lnTo>
                    <a:lnTo>
                      <a:pt x="65532" y="0"/>
                    </a:lnTo>
                    <a:lnTo>
                      <a:pt x="65532" y="406"/>
                    </a:lnTo>
                    <a:lnTo>
                      <a:pt x="27139" y="41313"/>
                    </a:lnTo>
                    <a:lnTo>
                      <a:pt x="12788" y="87668"/>
                    </a:lnTo>
                    <a:lnTo>
                      <a:pt x="3378" y="146443"/>
                    </a:lnTo>
                    <a:lnTo>
                      <a:pt x="0" y="214122"/>
                    </a:lnTo>
                    <a:lnTo>
                      <a:pt x="3378" y="281813"/>
                    </a:lnTo>
                    <a:lnTo>
                      <a:pt x="12788" y="340588"/>
                    </a:lnTo>
                    <a:lnTo>
                      <a:pt x="27139" y="386943"/>
                    </a:lnTo>
                    <a:lnTo>
                      <a:pt x="45339" y="417334"/>
                    </a:lnTo>
                    <a:lnTo>
                      <a:pt x="65532" y="427850"/>
                    </a:lnTo>
                    <a:lnTo>
                      <a:pt x="65532" y="428244"/>
                    </a:lnTo>
                    <a:lnTo>
                      <a:pt x="66294" y="428244"/>
                    </a:lnTo>
                    <a:lnTo>
                      <a:pt x="249936" y="428244"/>
                    </a:lnTo>
                    <a:lnTo>
                      <a:pt x="249936" y="425919"/>
                    </a:lnTo>
                    <a:lnTo>
                      <a:pt x="284657" y="387705"/>
                    </a:lnTo>
                    <a:lnTo>
                      <a:pt x="295706" y="341350"/>
                    </a:lnTo>
                    <a:lnTo>
                      <a:pt x="302958" y="282575"/>
                    </a:lnTo>
                    <a:lnTo>
                      <a:pt x="305562" y="214884"/>
                    </a:lnTo>
                    <a:close/>
                  </a:path>
                </a:pathLst>
              </a:custGeom>
              <a:grpFill/>
            </p:spPr>
            <p:txBody>
              <a:bodyPr wrap="square" lIns="0" tIns="0" rIns="0" bIns="0" rtlCol="0"/>
              <a:lstStyle/>
              <a:p>
                <a:endParaRPr sz="1200"/>
              </a:p>
            </p:txBody>
          </p:sp>
          <p:sp>
            <p:nvSpPr>
              <p:cNvPr id="150" name="object 136">
                <a:extLst>
                  <a:ext uri="{FF2B5EF4-FFF2-40B4-BE49-F238E27FC236}">
                    <a16:creationId xmlns:a16="http://schemas.microsoft.com/office/drawing/2014/main" id="{70C94894-3AFF-1F49-86E4-B46293CB6E3C}"/>
                  </a:ext>
                </a:extLst>
              </p:cNvPr>
              <p:cNvSpPr/>
              <p:nvPr/>
            </p:nvSpPr>
            <p:spPr>
              <a:xfrm>
                <a:off x="4597144" y="4560570"/>
                <a:ext cx="102235" cy="428625"/>
              </a:xfrm>
              <a:custGeom>
                <a:avLst/>
                <a:gdLst/>
                <a:ahLst/>
                <a:cxnLst/>
                <a:rect l="l" t="t" r="r" b="b"/>
                <a:pathLst>
                  <a:path w="102235" h="428625">
                    <a:moveTo>
                      <a:pt x="0" y="214121"/>
                    </a:moveTo>
                    <a:lnTo>
                      <a:pt x="2602" y="146440"/>
                    </a:lnTo>
                    <a:lnTo>
                      <a:pt x="9851" y="87661"/>
                    </a:lnTo>
                    <a:lnTo>
                      <a:pt x="20903" y="41311"/>
                    </a:lnTo>
                    <a:lnTo>
                      <a:pt x="51053" y="0"/>
                    </a:lnTo>
                    <a:lnTo>
                      <a:pt x="67190" y="10915"/>
                    </a:lnTo>
                    <a:lnTo>
                      <a:pt x="81204" y="41311"/>
                    </a:lnTo>
                    <a:lnTo>
                      <a:pt x="92256" y="87661"/>
                    </a:lnTo>
                    <a:lnTo>
                      <a:pt x="99505" y="146440"/>
                    </a:lnTo>
                    <a:lnTo>
                      <a:pt x="102107" y="214121"/>
                    </a:lnTo>
                    <a:lnTo>
                      <a:pt x="99505" y="281803"/>
                    </a:lnTo>
                    <a:lnTo>
                      <a:pt x="92256" y="340582"/>
                    </a:lnTo>
                    <a:lnTo>
                      <a:pt x="81204" y="386932"/>
                    </a:lnTo>
                    <a:lnTo>
                      <a:pt x="67190" y="417328"/>
                    </a:lnTo>
                    <a:lnTo>
                      <a:pt x="51053" y="428243"/>
                    </a:lnTo>
                    <a:lnTo>
                      <a:pt x="34917" y="417328"/>
                    </a:lnTo>
                    <a:lnTo>
                      <a:pt x="20903" y="386932"/>
                    </a:lnTo>
                    <a:lnTo>
                      <a:pt x="9851" y="340582"/>
                    </a:lnTo>
                    <a:lnTo>
                      <a:pt x="2602" y="281803"/>
                    </a:lnTo>
                    <a:lnTo>
                      <a:pt x="0" y="214121"/>
                    </a:lnTo>
                    <a:close/>
                  </a:path>
                </a:pathLst>
              </a:custGeom>
              <a:grpFill/>
              <a:ln w="19050">
                <a:solidFill>
                  <a:srgbClr val="FFFFFF"/>
                </a:solidFill>
              </a:ln>
            </p:spPr>
            <p:txBody>
              <a:bodyPr wrap="square" lIns="0" tIns="0" rIns="0" bIns="0" rtlCol="0"/>
              <a:lstStyle/>
              <a:p>
                <a:endParaRPr sz="1200"/>
              </a:p>
            </p:txBody>
          </p:sp>
        </p:grpSp>
        <p:sp>
          <p:nvSpPr>
            <p:cNvPr id="137" name="object 137">
              <a:extLst>
                <a:ext uri="{FF2B5EF4-FFF2-40B4-BE49-F238E27FC236}">
                  <a16:creationId xmlns:a16="http://schemas.microsoft.com/office/drawing/2014/main" id="{F4FD965A-8C37-E34B-9303-92937915E6F8}"/>
                </a:ext>
              </a:extLst>
            </p:cNvPr>
            <p:cNvSpPr txBox="1"/>
            <p:nvPr/>
          </p:nvSpPr>
          <p:spPr>
            <a:xfrm>
              <a:off x="4970262" y="6011391"/>
              <a:ext cx="2984007" cy="289823"/>
            </a:xfrm>
            <a:prstGeom prst="rect">
              <a:avLst/>
            </a:prstGeom>
          </p:spPr>
          <p:txBody>
            <a:bodyPr vert="horz" wrap="square" lIns="0" tIns="12700" rIns="0" bIns="0" rtlCol="0">
              <a:spAutoFit/>
            </a:bodyPr>
            <a:lstStyle/>
            <a:p>
              <a:pPr marL="12700">
                <a:lnSpc>
                  <a:spcPct val="100000"/>
                </a:lnSpc>
                <a:spcBef>
                  <a:spcPts val="100"/>
                </a:spcBef>
              </a:pPr>
              <a:r>
                <a:rPr lang="fr-FR" i="1" spc="-10" dirty="0">
                  <a:latin typeface="Arial"/>
                  <a:cs typeface="Arial"/>
                </a:rPr>
                <a:t>How to </a:t>
              </a:r>
              <a:r>
                <a:rPr lang="fr-FR" i="1" spc="-10" dirty="0" err="1">
                  <a:latin typeface="Arial"/>
                  <a:cs typeface="Arial"/>
                </a:rPr>
                <a:t>merge</a:t>
              </a:r>
              <a:r>
                <a:rPr lang="fr-FR" i="1" spc="-10" dirty="0">
                  <a:latin typeface="Arial"/>
                  <a:cs typeface="Arial"/>
                </a:rPr>
                <a:t> </a:t>
              </a:r>
              <a:r>
                <a:rPr i="1" spc="-10" dirty="0">
                  <a:latin typeface="Arial"/>
                  <a:cs typeface="Arial"/>
                </a:rPr>
                <a:t>pipelines</a:t>
              </a:r>
              <a:r>
                <a:rPr i="1" dirty="0">
                  <a:latin typeface="Arial"/>
                  <a:cs typeface="Arial"/>
                </a:rPr>
                <a:t>?</a:t>
              </a:r>
              <a:endParaRPr lang="fr-FR" i="1" dirty="0">
                <a:latin typeface="Arial"/>
                <a:cs typeface="Arial"/>
              </a:endParaRPr>
            </a:p>
          </p:txBody>
        </p:sp>
        <p:grpSp>
          <p:nvGrpSpPr>
            <p:cNvPr id="138" name="object 138">
              <a:extLst>
                <a:ext uri="{FF2B5EF4-FFF2-40B4-BE49-F238E27FC236}">
                  <a16:creationId xmlns:a16="http://schemas.microsoft.com/office/drawing/2014/main" id="{3DB51A9E-3F89-3B41-897D-2FD9031BBF77}"/>
                </a:ext>
              </a:extLst>
            </p:cNvPr>
            <p:cNvGrpSpPr/>
            <p:nvPr/>
          </p:nvGrpSpPr>
          <p:grpSpPr>
            <a:xfrm>
              <a:off x="10616555" y="1799231"/>
              <a:ext cx="262424" cy="488528"/>
              <a:chOff x="7119937" y="1763077"/>
              <a:chExt cx="314325" cy="443865"/>
            </a:xfrm>
          </p:grpSpPr>
          <p:sp>
            <p:nvSpPr>
              <p:cNvPr id="142" name="object 139">
                <a:extLst>
                  <a:ext uri="{FF2B5EF4-FFF2-40B4-BE49-F238E27FC236}">
                    <a16:creationId xmlns:a16="http://schemas.microsoft.com/office/drawing/2014/main" id="{622E4D5C-EC64-E845-B300-A2E6BDFFDD7B}"/>
                  </a:ext>
                </a:extLst>
              </p:cNvPr>
              <p:cNvSpPr/>
              <p:nvPr/>
            </p:nvSpPr>
            <p:spPr>
              <a:xfrm>
                <a:off x="7124700" y="1769363"/>
                <a:ext cx="132715" cy="428625"/>
              </a:xfrm>
              <a:custGeom>
                <a:avLst/>
                <a:gdLst/>
                <a:ahLst/>
                <a:cxnLst/>
                <a:rect l="l" t="t" r="r" b="b"/>
                <a:pathLst>
                  <a:path w="132715" h="428625">
                    <a:moveTo>
                      <a:pt x="66294" y="0"/>
                    </a:moveTo>
                    <a:lnTo>
                      <a:pt x="27141" y="41311"/>
                    </a:lnTo>
                    <a:lnTo>
                      <a:pt x="12790" y="87661"/>
                    </a:lnTo>
                    <a:lnTo>
                      <a:pt x="3379" y="146440"/>
                    </a:lnTo>
                    <a:lnTo>
                      <a:pt x="0" y="214122"/>
                    </a:lnTo>
                    <a:lnTo>
                      <a:pt x="3379" y="281803"/>
                    </a:lnTo>
                    <a:lnTo>
                      <a:pt x="12790" y="340582"/>
                    </a:lnTo>
                    <a:lnTo>
                      <a:pt x="27141" y="386932"/>
                    </a:lnTo>
                    <a:lnTo>
                      <a:pt x="45339" y="417328"/>
                    </a:lnTo>
                    <a:lnTo>
                      <a:pt x="66294" y="428244"/>
                    </a:lnTo>
                    <a:lnTo>
                      <a:pt x="87248" y="417328"/>
                    </a:lnTo>
                    <a:lnTo>
                      <a:pt x="105446" y="386932"/>
                    </a:lnTo>
                    <a:lnTo>
                      <a:pt x="119797" y="340582"/>
                    </a:lnTo>
                    <a:lnTo>
                      <a:pt x="129208" y="281803"/>
                    </a:lnTo>
                    <a:lnTo>
                      <a:pt x="132588" y="214122"/>
                    </a:lnTo>
                    <a:lnTo>
                      <a:pt x="129208" y="146440"/>
                    </a:lnTo>
                    <a:lnTo>
                      <a:pt x="119797" y="87661"/>
                    </a:lnTo>
                    <a:lnTo>
                      <a:pt x="105446" y="41311"/>
                    </a:lnTo>
                    <a:lnTo>
                      <a:pt x="87248" y="10915"/>
                    </a:lnTo>
                    <a:lnTo>
                      <a:pt x="66294" y="0"/>
                    </a:lnTo>
                    <a:close/>
                  </a:path>
                </a:pathLst>
              </a:custGeom>
              <a:solidFill>
                <a:srgbClr val="F3F3F3"/>
              </a:solidFill>
            </p:spPr>
            <p:txBody>
              <a:bodyPr wrap="square" lIns="0" tIns="0" rIns="0" bIns="0" rtlCol="0"/>
              <a:lstStyle/>
              <a:p>
                <a:endParaRPr sz="1200"/>
              </a:p>
            </p:txBody>
          </p:sp>
          <p:sp>
            <p:nvSpPr>
              <p:cNvPr id="143" name="object 140">
                <a:extLst>
                  <a:ext uri="{FF2B5EF4-FFF2-40B4-BE49-F238E27FC236}">
                    <a16:creationId xmlns:a16="http://schemas.microsoft.com/office/drawing/2014/main" id="{71CC03AD-469C-BF49-A641-55189A296F02}"/>
                  </a:ext>
                </a:extLst>
              </p:cNvPr>
              <p:cNvSpPr/>
              <p:nvPr/>
            </p:nvSpPr>
            <p:spPr>
              <a:xfrm>
                <a:off x="7124700" y="1769363"/>
                <a:ext cx="132715" cy="428625"/>
              </a:xfrm>
              <a:custGeom>
                <a:avLst/>
                <a:gdLst/>
                <a:ahLst/>
                <a:cxnLst/>
                <a:rect l="l" t="t" r="r" b="b"/>
                <a:pathLst>
                  <a:path w="132715" h="428625">
                    <a:moveTo>
                      <a:pt x="0" y="214122"/>
                    </a:moveTo>
                    <a:lnTo>
                      <a:pt x="3379" y="146440"/>
                    </a:lnTo>
                    <a:lnTo>
                      <a:pt x="12790" y="87661"/>
                    </a:lnTo>
                    <a:lnTo>
                      <a:pt x="27141" y="41311"/>
                    </a:lnTo>
                    <a:lnTo>
                      <a:pt x="66294" y="0"/>
                    </a:lnTo>
                    <a:lnTo>
                      <a:pt x="87248" y="10915"/>
                    </a:lnTo>
                    <a:lnTo>
                      <a:pt x="105446" y="41311"/>
                    </a:lnTo>
                    <a:lnTo>
                      <a:pt x="119797" y="87661"/>
                    </a:lnTo>
                    <a:lnTo>
                      <a:pt x="129208" y="146440"/>
                    </a:lnTo>
                    <a:lnTo>
                      <a:pt x="132588" y="214122"/>
                    </a:lnTo>
                    <a:lnTo>
                      <a:pt x="129208" y="281803"/>
                    </a:lnTo>
                    <a:lnTo>
                      <a:pt x="119797" y="340582"/>
                    </a:lnTo>
                    <a:lnTo>
                      <a:pt x="105446" y="386932"/>
                    </a:lnTo>
                    <a:lnTo>
                      <a:pt x="87248" y="417328"/>
                    </a:lnTo>
                    <a:lnTo>
                      <a:pt x="66294" y="428244"/>
                    </a:lnTo>
                    <a:lnTo>
                      <a:pt x="45339" y="417328"/>
                    </a:lnTo>
                    <a:lnTo>
                      <a:pt x="27141" y="386932"/>
                    </a:lnTo>
                    <a:lnTo>
                      <a:pt x="12790" y="340582"/>
                    </a:lnTo>
                    <a:lnTo>
                      <a:pt x="3379" y="281803"/>
                    </a:lnTo>
                    <a:lnTo>
                      <a:pt x="0" y="214122"/>
                    </a:lnTo>
                    <a:close/>
                  </a:path>
                </a:pathLst>
              </a:custGeom>
              <a:ln w="9524">
                <a:solidFill>
                  <a:srgbClr val="000000"/>
                </a:solidFill>
                <a:prstDash val="dot"/>
              </a:ln>
            </p:spPr>
            <p:txBody>
              <a:bodyPr wrap="square" lIns="0" tIns="0" rIns="0" bIns="0" rtlCol="0"/>
              <a:lstStyle/>
              <a:p>
                <a:endParaRPr sz="1200"/>
              </a:p>
            </p:txBody>
          </p:sp>
          <p:sp>
            <p:nvSpPr>
              <p:cNvPr id="144" name="object 141">
                <a:extLst>
                  <a:ext uri="{FF2B5EF4-FFF2-40B4-BE49-F238E27FC236}">
                    <a16:creationId xmlns:a16="http://schemas.microsoft.com/office/drawing/2014/main" id="{63D70FB6-85EF-C346-B0FF-A668F446D448}"/>
                  </a:ext>
                </a:extLst>
              </p:cNvPr>
              <p:cNvSpPr/>
              <p:nvPr/>
            </p:nvSpPr>
            <p:spPr>
              <a:xfrm>
                <a:off x="7190231" y="1769363"/>
                <a:ext cx="184785" cy="428625"/>
              </a:xfrm>
              <a:custGeom>
                <a:avLst/>
                <a:gdLst/>
                <a:ahLst/>
                <a:cxnLst/>
                <a:rect l="l" t="t" r="r" b="b"/>
                <a:pathLst>
                  <a:path w="184784" h="428625">
                    <a:moveTo>
                      <a:pt x="184403" y="0"/>
                    </a:moveTo>
                    <a:lnTo>
                      <a:pt x="0" y="0"/>
                    </a:lnTo>
                    <a:lnTo>
                      <a:pt x="0" y="428244"/>
                    </a:lnTo>
                    <a:lnTo>
                      <a:pt x="184403" y="428244"/>
                    </a:lnTo>
                    <a:lnTo>
                      <a:pt x="184403" y="0"/>
                    </a:lnTo>
                    <a:close/>
                  </a:path>
                </a:pathLst>
              </a:custGeom>
              <a:solidFill>
                <a:srgbClr val="F3F3F3"/>
              </a:solidFill>
            </p:spPr>
            <p:txBody>
              <a:bodyPr wrap="square" lIns="0" tIns="0" rIns="0" bIns="0" rtlCol="0"/>
              <a:lstStyle/>
              <a:p>
                <a:endParaRPr sz="1200"/>
              </a:p>
            </p:txBody>
          </p:sp>
          <p:sp>
            <p:nvSpPr>
              <p:cNvPr id="145" name="object 142">
                <a:extLst>
                  <a:ext uri="{FF2B5EF4-FFF2-40B4-BE49-F238E27FC236}">
                    <a16:creationId xmlns:a16="http://schemas.microsoft.com/office/drawing/2014/main" id="{ECC8BCF2-9BED-F846-AECB-C390EE54D2D3}"/>
                  </a:ext>
                </a:extLst>
              </p:cNvPr>
              <p:cNvSpPr/>
              <p:nvPr/>
            </p:nvSpPr>
            <p:spPr>
              <a:xfrm>
                <a:off x="7190231" y="1769363"/>
                <a:ext cx="184785" cy="428625"/>
              </a:xfrm>
              <a:custGeom>
                <a:avLst/>
                <a:gdLst/>
                <a:ahLst/>
                <a:cxnLst/>
                <a:rect l="l" t="t" r="r" b="b"/>
                <a:pathLst>
                  <a:path w="184784" h="428625">
                    <a:moveTo>
                      <a:pt x="0" y="0"/>
                    </a:moveTo>
                    <a:lnTo>
                      <a:pt x="184403" y="0"/>
                    </a:lnTo>
                    <a:lnTo>
                      <a:pt x="184403" y="428244"/>
                    </a:lnTo>
                    <a:lnTo>
                      <a:pt x="0" y="428244"/>
                    </a:lnTo>
                    <a:lnTo>
                      <a:pt x="0" y="0"/>
                    </a:lnTo>
                    <a:close/>
                  </a:path>
                </a:pathLst>
              </a:custGeom>
              <a:ln w="9525">
                <a:solidFill>
                  <a:srgbClr val="000000"/>
                </a:solidFill>
                <a:prstDash val="dot"/>
              </a:ln>
            </p:spPr>
            <p:txBody>
              <a:bodyPr wrap="square" lIns="0" tIns="0" rIns="0" bIns="0" rtlCol="0"/>
              <a:lstStyle/>
              <a:p>
                <a:endParaRPr sz="1200"/>
              </a:p>
            </p:txBody>
          </p:sp>
          <p:sp>
            <p:nvSpPr>
              <p:cNvPr id="146" name="object 143">
                <a:extLst>
                  <a:ext uri="{FF2B5EF4-FFF2-40B4-BE49-F238E27FC236}">
                    <a16:creationId xmlns:a16="http://schemas.microsoft.com/office/drawing/2014/main" id="{E6C965C7-8048-C04D-B1E1-ABECE985B585}"/>
                  </a:ext>
                </a:extLst>
              </p:cNvPr>
              <p:cNvSpPr/>
              <p:nvPr/>
            </p:nvSpPr>
            <p:spPr>
              <a:xfrm>
                <a:off x="7327391" y="1767839"/>
                <a:ext cx="102235" cy="429895"/>
              </a:xfrm>
              <a:custGeom>
                <a:avLst/>
                <a:gdLst/>
                <a:ahLst/>
                <a:cxnLst/>
                <a:rect l="l" t="t" r="r" b="b"/>
                <a:pathLst>
                  <a:path w="102234" h="429894">
                    <a:moveTo>
                      <a:pt x="51053" y="0"/>
                    </a:moveTo>
                    <a:lnTo>
                      <a:pt x="20903" y="41458"/>
                    </a:lnTo>
                    <a:lnTo>
                      <a:pt x="9851" y="87974"/>
                    </a:lnTo>
                    <a:lnTo>
                      <a:pt x="2602" y="146962"/>
                    </a:lnTo>
                    <a:lnTo>
                      <a:pt x="0" y="214884"/>
                    </a:lnTo>
                    <a:lnTo>
                      <a:pt x="2602" y="282805"/>
                    </a:lnTo>
                    <a:lnTo>
                      <a:pt x="9851" y="341793"/>
                    </a:lnTo>
                    <a:lnTo>
                      <a:pt x="20903" y="388309"/>
                    </a:lnTo>
                    <a:lnTo>
                      <a:pt x="34917" y="418813"/>
                    </a:lnTo>
                    <a:lnTo>
                      <a:pt x="51053" y="429768"/>
                    </a:lnTo>
                    <a:lnTo>
                      <a:pt x="67190" y="418813"/>
                    </a:lnTo>
                    <a:lnTo>
                      <a:pt x="81204" y="388309"/>
                    </a:lnTo>
                    <a:lnTo>
                      <a:pt x="92256" y="341793"/>
                    </a:lnTo>
                    <a:lnTo>
                      <a:pt x="99505" y="282805"/>
                    </a:lnTo>
                    <a:lnTo>
                      <a:pt x="102107" y="214884"/>
                    </a:lnTo>
                    <a:lnTo>
                      <a:pt x="99505" y="146962"/>
                    </a:lnTo>
                    <a:lnTo>
                      <a:pt x="92256" y="87974"/>
                    </a:lnTo>
                    <a:lnTo>
                      <a:pt x="81204" y="41458"/>
                    </a:lnTo>
                    <a:lnTo>
                      <a:pt x="67190" y="10954"/>
                    </a:lnTo>
                    <a:lnTo>
                      <a:pt x="51053" y="0"/>
                    </a:lnTo>
                    <a:close/>
                  </a:path>
                </a:pathLst>
              </a:custGeom>
              <a:solidFill>
                <a:srgbClr val="F3F3F3"/>
              </a:solidFill>
            </p:spPr>
            <p:txBody>
              <a:bodyPr wrap="square" lIns="0" tIns="0" rIns="0" bIns="0" rtlCol="0"/>
              <a:lstStyle/>
              <a:p>
                <a:endParaRPr sz="1200"/>
              </a:p>
            </p:txBody>
          </p:sp>
          <p:sp>
            <p:nvSpPr>
              <p:cNvPr id="147" name="object 144">
                <a:extLst>
                  <a:ext uri="{FF2B5EF4-FFF2-40B4-BE49-F238E27FC236}">
                    <a16:creationId xmlns:a16="http://schemas.microsoft.com/office/drawing/2014/main" id="{495DAC1E-6B7F-3F40-8115-72207F983DD9}"/>
                  </a:ext>
                </a:extLst>
              </p:cNvPr>
              <p:cNvSpPr/>
              <p:nvPr/>
            </p:nvSpPr>
            <p:spPr>
              <a:xfrm>
                <a:off x="7327391" y="1767839"/>
                <a:ext cx="102235" cy="429895"/>
              </a:xfrm>
              <a:custGeom>
                <a:avLst/>
                <a:gdLst/>
                <a:ahLst/>
                <a:cxnLst/>
                <a:rect l="l" t="t" r="r" b="b"/>
                <a:pathLst>
                  <a:path w="102234" h="429894">
                    <a:moveTo>
                      <a:pt x="0" y="214884"/>
                    </a:moveTo>
                    <a:lnTo>
                      <a:pt x="2602" y="146962"/>
                    </a:lnTo>
                    <a:lnTo>
                      <a:pt x="9851" y="87974"/>
                    </a:lnTo>
                    <a:lnTo>
                      <a:pt x="20903" y="41458"/>
                    </a:lnTo>
                    <a:lnTo>
                      <a:pt x="51053" y="0"/>
                    </a:lnTo>
                    <a:lnTo>
                      <a:pt x="67190" y="10954"/>
                    </a:lnTo>
                    <a:lnTo>
                      <a:pt x="81204" y="41458"/>
                    </a:lnTo>
                    <a:lnTo>
                      <a:pt x="92256" y="87974"/>
                    </a:lnTo>
                    <a:lnTo>
                      <a:pt x="99505" y="146962"/>
                    </a:lnTo>
                    <a:lnTo>
                      <a:pt x="102107" y="214884"/>
                    </a:lnTo>
                    <a:lnTo>
                      <a:pt x="99505" y="282805"/>
                    </a:lnTo>
                    <a:lnTo>
                      <a:pt x="92256" y="341793"/>
                    </a:lnTo>
                    <a:lnTo>
                      <a:pt x="81204" y="388309"/>
                    </a:lnTo>
                    <a:lnTo>
                      <a:pt x="67190" y="418813"/>
                    </a:lnTo>
                    <a:lnTo>
                      <a:pt x="51053" y="429768"/>
                    </a:lnTo>
                    <a:lnTo>
                      <a:pt x="34917" y="418813"/>
                    </a:lnTo>
                    <a:lnTo>
                      <a:pt x="20903" y="388309"/>
                    </a:lnTo>
                    <a:lnTo>
                      <a:pt x="9851" y="341793"/>
                    </a:lnTo>
                    <a:lnTo>
                      <a:pt x="2602" y="282805"/>
                    </a:lnTo>
                    <a:lnTo>
                      <a:pt x="0" y="214884"/>
                    </a:lnTo>
                    <a:close/>
                  </a:path>
                </a:pathLst>
              </a:custGeom>
              <a:ln w="9525">
                <a:solidFill>
                  <a:srgbClr val="000000"/>
                </a:solidFill>
                <a:prstDash val="dot"/>
              </a:ln>
            </p:spPr>
            <p:txBody>
              <a:bodyPr wrap="square" lIns="0" tIns="0" rIns="0" bIns="0" rtlCol="0"/>
              <a:lstStyle/>
              <a:p>
                <a:endParaRPr sz="1200"/>
              </a:p>
            </p:txBody>
          </p:sp>
          <p:sp>
            <p:nvSpPr>
              <p:cNvPr id="148" name="object 145">
                <a:extLst>
                  <a:ext uri="{FF2B5EF4-FFF2-40B4-BE49-F238E27FC236}">
                    <a16:creationId xmlns:a16="http://schemas.microsoft.com/office/drawing/2014/main" id="{AED54C4C-D2F8-D640-8723-A4AC63244B64}"/>
                  </a:ext>
                </a:extLst>
              </p:cNvPr>
              <p:cNvSpPr/>
              <p:nvPr/>
            </p:nvSpPr>
            <p:spPr>
              <a:xfrm>
                <a:off x="7187946" y="1792985"/>
                <a:ext cx="8890" cy="404495"/>
              </a:xfrm>
              <a:custGeom>
                <a:avLst/>
                <a:gdLst/>
                <a:ahLst/>
                <a:cxnLst/>
                <a:rect l="l" t="t" r="r" b="b"/>
                <a:pathLst>
                  <a:path w="8890" h="404494">
                    <a:moveTo>
                      <a:pt x="0" y="0"/>
                    </a:moveTo>
                    <a:lnTo>
                      <a:pt x="8699" y="404101"/>
                    </a:lnTo>
                  </a:path>
                </a:pathLst>
              </a:custGeom>
              <a:ln w="19050">
                <a:solidFill>
                  <a:srgbClr val="F3F3F3"/>
                </a:solidFill>
              </a:ln>
            </p:spPr>
            <p:txBody>
              <a:bodyPr wrap="square" lIns="0" tIns="0" rIns="0" bIns="0" rtlCol="0"/>
              <a:lstStyle/>
              <a:p>
                <a:endParaRPr sz="1200"/>
              </a:p>
            </p:txBody>
          </p:sp>
        </p:grpSp>
        <p:sp>
          <p:nvSpPr>
            <p:cNvPr id="139" name="object 46">
              <a:extLst>
                <a:ext uri="{FF2B5EF4-FFF2-40B4-BE49-F238E27FC236}">
                  <a16:creationId xmlns:a16="http://schemas.microsoft.com/office/drawing/2014/main" id="{00065F33-FC7A-934B-825E-50980CD7FB5E}"/>
                </a:ext>
              </a:extLst>
            </p:cNvPr>
            <p:cNvSpPr/>
            <p:nvPr/>
          </p:nvSpPr>
          <p:spPr>
            <a:xfrm>
              <a:off x="8007139" y="3901063"/>
              <a:ext cx="353079" cy="0"/>
            </a:xfrm>
            <a:custGeom>
              <a:avLst/>
              <a:gdLst/>
              <a:ahLst/>
              <a:cxnLst/>
              <a:rect l="l" t="t" r="r" b="b"/>
              <a:pathLst>
                <a:path w="422910">
                  <a:moveTo>
                    <a:pt x="0" y="0"/>
                  </a:moveTo>
                  <a:lnTo>
                    <a:pt x="422313" y="0"/>
                  </a:lnTo>
                </a:path>
              </a:pathLst>
            </a:custGeom>
            <a:ln w="21132">
              <a:solidFill>
                <a:srgbClr val="002C31"/>
              </a:solidFill>
            </a:ln>
          </p:spPr>
          <p:txBody>
            <a:bodyPr wrap="square" lIns="0" tIns="0" rIns="0" bIns="0" rtlCol="0"/>
            <a:lstStyle/>
            <a:p>
              <a:endParaRPr sz="1200"/>
            </a:p>
          </p:txBody>
        </p:sp>
        <p:sp>
          <p:nvSpPr>
            <p:cNvPr id="140" name="object 52">
              <a:extLst>
                <a:ext uri="{FF2B5EF4-FFF2-40B4-BE49-F238E27FC236}">
                  <a16:creationId xmlns:a16="http://schemas.microsoft.com/office/drawing/2014/main" id="{CBB6491F-993C-BC40-9CEF-5044BE42CF9A}"/>
                </a:ext>
              </a:extLst>
            </p:cNvPr>
            <p:cNvSpPr txBox="1"/>
            <p:nvPr/>
          </p:nvSpPr>
          <p:spPr>
            <a:xfrm>
              <a:off x="9993471" y="3670190"/>
              <a:ext cx="831274" cy="294722"/>
            </a:xfrm>
            <a:prstGeom prst="rect">
              <a:avLst/>
            </a:prstGeom>
          </p:spPr>
          <p:txBody>
            <a:bodyPr vert="horz" wrap="square" lIns="0" tIns="12700" rIns="0" bIns="0" rtlCol="0">
              <a:spAutoFit/>
            </a:bodyPr>
            <a:lstStyle/>
            <a:p>
              <a:pPr marL="172085" marR="5080" indent="-160020">
                <a:lnSpc>
                  <a:spcPct val="100000"/>
                </a:lnSpc>
                <a:spcBef>
                  <a:spcPts val="100"/>
                </a:spcBef>
              </a:pPr>
              <a:r>
                <a:rPr lang="fr-FR" sz="900" spc="-5" dirty="0">
                  <a:solidFill>
                    <a:srgbClr val="FFFFFF"/>
                  </a:solidFill>
                  <a:latin typeface="Arial"/>
                  <a:cs typeface="Arial"/>
                </a:rPr>
                <a:t>Model </a:t>
              </a:r>
              <a:r>
                <a:rPr lang="fr-FR" sz="900" spc="-5" dirty="0" err="1">
                  <a:solidFill>
                    <a:srgbClr val="FFFFFF"/>
                  </a:solidFill>
                  <a:latin typeface="Arial"/>
                  <a:cs typeface="Arial"/>
                </a:rPr>
                <a:t>Deplyement</a:t>
              </a:r>
              <a:r>
                <a:rPr lang="fr-FR" sz="900" spc="-5" dirty="0">
                  <a:solidFill>
                    <a:srgbClr val="FFFFFF"/>
                  </a:solidFill>
                  <a:latin typeface="Arial"/>
                  <a:cs typeface="Arial"/>
                </a:rPr>
                <a:t> </a:t>
              </a:r>
              <a:endParaRPr sz="900" dirty="0">
                <a:latin typeface="Arial"/>
                <a:cs typeface="Arial"/>
              </a:endParaRPr>
            </a:p>
          </p:txBody>
        </p:sp>
        <p:sp>
          <p:nvSpPr>
            <p:cNvPr id="141" name="object 46">
              <a:extLst>
                <a:ext uri="{FF2B5EF4-FFF2-40B4-BE49-F238E27FC236}">
                  <a16:creationId xmlns:a16="http://schemas.microsoft.com/office/drawing/2014/main" id="{AF72C5C5-31CE-A248-BE1E-C0436B5E58D1}"/>
                </a:ext>
              </a:extLst>
            </p:cNvPr>
            <p:cNvSpPr/>
            <p:nvPr/>
          </p:nvSpPr>
          <p:spPr>
            <a:xfrm>
              <a:off x="9463989" y="3894874"/>
              <a:ext cx="353079" cy="0"/>
            </a:xfrm>
            <a:custGeom>
              <a:avLst/>
              <a:gdLst/>
              <a:ahLst/>
              <a:cxnLst/>
              <a:rect l="l" t="t" r="r" b="b"/>
              <a:pathLst>
                <a:path w="422910">
                  <a:moveTo>
                    <a:pt x="0" y="0"/>
                  </a:moveTo>
                  <a:lnTo>
                    <a:pt x="422313" y="0"/>
                  </a:lnTo>
                </a:path>
              </a:pathLst>
            </a:custGeom>
            <a:ln w="21132">
              <a:solidFill>
                <a:srgbClr val="002C31"/>
              </a:solidFill>
            </a:ln>
          </p:spPr>
          <p:txBody>
            <a:bodyPr wrap="square" lIns="0" tIns="0" rIns="0" bIns="0" rtlCol="0"/>
            <a:lstStyle/>
            <a:p>
              <a:endParaRPr sz="1200"/>
            </a:p>
          </p:txBody>
        </p:sp>
        <p:sp>
          <p:nvSpPr>
            <p:cNvPr id="63" name="ZoneTexte 62">
              <a:extLst>
                <a:ext uri="{FF2B5EF4-FFF2-40B4-BE49-F238E27FC236}">
                  <a16:creationId xmlns:a16="http://schemas.microsoft.com/office/drawing/2014/main" id="{10D20F5A-AC37-9F42-820E-CFAA261A2D68}"/>
                </a:ext>
              </a:extLst>
            </p:cNvPr>
            <p:cNvSpPr txBox="1"/>
            <p:nvPr/>
          </p:nvSpPr>
          <p:spPr>
            <a:xfrm>
              <a:off x="5003435" y="4259617"/>
              <a:ext cx="1163841" cy="422521"/>
            </a:xfrm>
            <a:prstGeom prst="rect">
              <a:avLst/>
            </a:prstGeom>
            <a:noFill/>
          </p:spPr>
          <p:txBody>
            <a:bodyPr wrap="square" rtlCol="0">
              <a:spAutoFit/>
            </a:bodyPr>
            <a:lstStyle/>
            <a:p>
              <a:r>
                <a:rPr lang="fr-FR" sz="1050" b="1" spc="-5" dirty="0">
                  <a:solidFill>
                    <a:schemeClr val="bg2"/>
                  </a:solidFill>
                  <a:cs typeface="Arial"/>
                </a:rPr>
                <a:t>Data </a:t>
              </a:r>
              <a:r>
                <a:rPr lang="fr-FR" sz="1050" b="1" spc="-5" dirty="0" err="1">
                  <a:solidFill>
                    <a:schemeClr val="bg2"/>
                  </a:solidFill>
                  <a:cs typeface="Arial"/>
                </a:rPr>
                <a:t>Scientist</a:t>
              </a:r>
              <a:r>
                <a:rPr lang="fr-FR" sz="1050" b="1" spc="-5" dirty="0">
                  <a:solidFill>
                    <a:schemeClr val="bg2"/>
                  </a:solidFill>
                  <a:cs typeface="Arial"/>
                </a:rPr>
                <a:t> </a:t>
              </a:r>
            </a:p>
            <a:p>
              <a:r>
                <a:rPr lang="fr-FR" sz="1050" b="1" spc="-5" dirty="0">
                  <a:solidFill>
                    <a:schemeClr val="bg2"/>
                  </a:solidFill>
                  <a:cs typeface="Arial"/>
                </a:rPr>
                <a:t>Data</a:t>
              </a:r>
              <a:r>
                <a:rPr lang="fr-FR" sz="1050" b="1" spc="-65" dirty="0">
                  <a:solidFill>
                    <a:schemeClr val="bg2"/>
                  </a:solidFill>
                  <a:cs typeface="Arial"/>
                </a:rPr>
                <a:t> </a:t>
              </a:r>
              <a:r>
                <a:rPr lang="fr-FR" sz="1050" b="1" spc="-5" dirty="0" err="1">
                  <a:solidFill>
                    <a:schemeClr val="bg2"/>
                  </a:solidFill>
                  <a:cs typeface="Arial"/>
                </a:rPr>
                <a:t>Engineer</a:t>
              </a:r>
              <a:endParaRPr lang="fr-FR" sz="1050" b="1" spc="-5" dirty="0">
                <a:solidFill>
                  <a:schemeClr val="bg2"/>
                </a:solidFill>
                <a:cs typeface="Arial"/>
              </a:endParaRPr>
            </a:p>
          </p:txBody>
        </p:sp>
        <p:sp>
          <p:nvSpPr>
            <p:cNvPr id="64" name="ZoneTexte 63">
              <a:extLst>
                <a:ext uri="{FF2B5EF4-FFF2-40B4-BE49-F238E27FC236}">
                  <a16:creationId xmlns:a16="http://schemas.microsoft.com/office/drawing/2014/main" id="{BE550317-C578-3542-A03C-307773BE3C13}"/>
                </a:ext>
              </a:extLst>
            </p:cNvPr>
            <p:cNvSpPr txBox="1"/>
            <p:nvPr/>
          </p:nvSpPr>
          <p:spPr>
            <a:xfrm>
              <a:off x="7413164" y="4718607"/>
              <a:ext cx="1096398" cy="266032"/>
            </a:xfrm>
            <a:prstGeom prst="rect">
              <a:avLst/>
            </a:prstGeom>
            <a:noFill/>
          </p:spPr>
          <p:txBody>
            <a:bodyPr wrap="square" rtlCol="0">
              <a:spAutoFit/>
            </a:bodyPr>
            <a:lstStyle/>
            <a:p>
              <a:r>
                <a:rPr lang="fr-FR" sz="1050" dirty="0">
                  <a:solidFill>
                    <a:schemeClr val="bg1"/>
                  </a:solidFill>
                </a:rPr>
                <a:t>Data Pipeline</a:t>
              </a:r>
            </a:p>
          </p:txBody>
        </p:sp>
        <p:grpSp>
          <p:nvGrpSpPr>
            <p:cNvPr id="11" name="Groupe 10">
              <a:extLst>
                <a:ext uri="{FF2B5EF4-FFF2-40B4-BE49-F238E27FC236}">
                  <a16:creationId xmlns:a16="http://schemas.microsoft.com/office/drawing/2014/main" id="{28AF9203-926E-374D-9184-3CE4F69C7B88}"/>
                </a:ext>
              </a:extLst>
            </p:cNvPr>
            <p:cNvGrpSpPr/>
            <p:nvPr/>
          </p:nvGrpSpPr>
          <p:grpSpPr>
            <a:xfrm rot="21128064">
              <a:off x="9972121" y="4546150"/>
              <a:ext cx="550083" cy="496774"/>
              <a:chOff x="9899035" y="5050434"/>
              <a:chExt cx="550083" cy="496774"/>
            </a:xfrm>
            <a:solidFill>
              <a:srgbClr val="FF004D"/>
            </a:solidFill>
          </p:grpSpPr>
          <p:sp>
            <p:nvSpPr>
              <p:cNvPr id="250" name="object 68">
                <a:extLst>
                  <a:ext uri="{FF2B5EF4-FFF2-40B4-BE49-F238E27FC236}">
                    <a16:creationId xmlns:a16="http://schemas.microsoft.com/office/drawing/2014/main" id="{FE53DA53-59AA-234A-92F6-402D0998CAB0}"/>
                  </a:ext>
                </a:extLst>
              </p:cNvPr>
              <p:cNvSpPr/>
              <p:nvPr/>
            </p:nvSpPr>
            <p:spPr>
              <a:xfrm>
                <a:off x="9899035" y="5074756"/>
                <a:ext cx="256592" cy="472452"/>
              </a:xfrm>
              <a:custGeom>
                <a:avLst/>
                <a:gdLst/>
                <a:ahLst/>
                <a:cxnLst/>
                <a:rect l="l" t="t" r="r" b="b"/>
                <a:pathLst>
                  <a:path w="307340" h="429260">
                    <a:moveTo>
                      <a:pt x="307086" y="214122"/>
                    </a:moveTo>
                    <a:lnTo>
                      <a:pt x="304431" y="146443"/>
                    </a:lnTo>
                    <a:lnTo>
                      <a:pt x="297078" y="87668"/>
                    </a:lnTo>
                    <a:lnTo>
                      <a:pt x="285864" y="41313"/>
                    </a:lnTo>
                    <a:lnTo>
                      <a:pt x="255270" y="0"/>
                    </a:lnTo>
                    <a:lnTo>
                      <a:pt x="251447" y="2552"/>
                    </a:lnTo>
                    <a:lnTo>
                      <a:pt x="251447" y="762"/>
                    </a:lnTo>
                    <a:lnTo>
                      <a:pt x="67056" y="762"/>
                    </a:lnTo>
                    <a:lnTo>
                      <a:pt x="45859" y="11684"/>
                    </a:lnTo>
                    <a:lnTo>
                      <a:pt x="27444" y="42075"/>
                    </a:lnTo>
                    <a:lnTo>
                      <a:pt x="12928" y="88430"/>
                    </a:lnTo>
                    <a:lnTo>
                      <a:pt x="3416" y="147205"/>
                    </a:lnTo>
                    <a:lnTo>
                      <a:pt x="0" y="214884"/>
                    </a:lnTo>
                    <a:lnTo>
                      <a:pt x="3416" y="282575"/>
                    </a:lnTo>
                    <a:lnTo>
                      <a:pt x="12928" y="341350"/>
                    </a:lnTo>
                    <a:lnTo>
                      <a:pt x="27444" y="387705"/>
                    </a:lnTo>
                    <a:lnTo>
                      <a:pt x="45859" y="418096"/>
                    </a:lnTo>
                    <a:lnTo>
                      <a:pt x="67056" y="429006"/>
                    </a:lnTo>
                    <a:lnTo>
                      <a:pt x="251447" y="429006"/>
                    </a:lnTo>
                    <a:lnTo>
                      <a:pt x="251447" y="425704"/>
                    </a:lnTo>
                    <a:lnTo>
                      <a:pt x="255270" y="428244"/>
                    </a:lnTo>
                    <a:lnTo>
                      <a:pt x="271640" y="417334"/>
                    </a:lnTo>
                    <a:lnTo>
                      <a:pt x="285864" y="386943"/>
                    </a:lnTo>
                    <a:lnTo>
                      <a:pt x="297078" y="340588"/>
                    </a:lnTo>
                    <a:lnTo>
                      <a:pt x="304431" y="281813"/>
                    </a:lnTo>
                    <a:lnTo>
                      <a:pt x="307086" y="214122"/>
                    </a:lnTo>
                    <a:close/>
                  </a:path>
                </a:pathLst>
              </a:custGeom>
              <a:grpFill/>
              <a:ln>
                <a:solidFill>
                  <a:schemeClr val="bg1"/>
                </a:solidFill>
              </a:ln>
            </p:spPr>
            <p:txBody>
              <a:bodyPr wrap="square" lIns="0" tIns="0" rIns="0" bIns="0" rtlCol="0"/>
              <a:lstStyle/>
              <a:p>
                <a:endParaRPr sz="1200"/>
              </a:p>
            </p:txBody>
          </p:sp>
          <p:sp>
            <p:nvSpPr>
              <p:cNvPr id="251" name="object 69">
                <a:extLst>
                  <a:ext uri="{FF2B5EF4-FFF2-40B4-BE49-F238E27FC236}">
                    <a16:creationId xmlns:a16="http://schemas.microsoft.com/office/drawing/2014/main" id="{52F977FA-F013-F742-A516-12D55933F5D4}"/>
                  </a:ext>
                </a:extLst>
              </p:cNvPr>
              <p:cNvSpPr/>
              <p:nvPr/>
            </p:nvSpPr>
            <p:spPr>
              <a:xfrm>
                <a:off x="10068895" y="5074756"/>
                <a:ext cx="86944" cy="471754"/>
              </a:xfrm>
              <a:custGeom>
                <a:avLst/>
                <a:gdLst/>
                <a:ahLst/>
                <a:cxnLst/>
                <a:rect l="l" t="t" r="r" b="b"/>
                <a:pathLst>
                  <a:path w="104140" h="428625">
                    <a:moveTo>
                      <a:pt x="0" y="214122"/>
                    </a:moveTo>
                    <a:lnTo>
                      <a:pt x="2642" y="146440"/>
                    </a:lnTo>
                    <a:lnTo>
                      <a:pt x="9998" y="87661"/>
                    </a:lnTo>
                    <a:lnTo>
                      <a:pt x="21215" y="41311"/>
                    </a:lnTo>
                    <a:lnTo>
                      <a:pt x="51816" y="0"/>
                    </a:lnTo>
                    <a:lnTo>
                      <a:pt x="68192" y="10915"/>
                    </a:lnTo>
                    <a:lnTo>
                      <a:pt x="82416" y="41311"/>
                    </a:lnTo>
                    <a:lnTo>
                      <a:pt x="93633" y="87661"/>
                    </a:lnTo>
                    <a:lnTo>
                      <a:pt x="100989" y="146440"/>
                    </a:lnTo>
                    <a:lnTo>
                      <a:pt x="103632" y="214122"/>
                    </a:lnTo>
                    <a:lnTo>
                      <a:pt x="100989" y="281803"/>
                    </a:lnTo>
                    <a:lnTo>
                      <a:pt x="93633" y="340582"/>
                    </a:lnTo>
                    <a:lnTo>
                      <a:pt x="82416" y="386932"/>
                    </a:lnTo>
                    <a:lnTo>
                      <a:pt x="68192" y="417328"/>
                    </a:lnTo>
                    <a:lnTo>
                      <a:pt x="51816" y="428244"/>
                    </a:lnTo>
                    <a:lnTo>
                      <a:pt x="35439" y="417328"/>
                    </a:lnTo>
                    <a:lnTo>
                      <a:pt x="21215" y="386932"/>
                    </a:lnTo>
                    <a:lnTo>
                      <a:pt x="9998" y="340582"/>
                    </a:lnTo>
                    <a:lnTo>
                      <a:pt x="2642" y="281803"/>
                    </a:lnTo>
                    <a:lnTo>
                      <a:pt x="0" y="214122"/>
                    </a:lnTo>
                    <a:close/>
                  </a:path>
                </a:pathLst>
              </a:custGeom>
              <a:grpFill/>
              <a:ln w="19050">
                <a:solidFill>
                  <a:schemeClr val="bg1"/>
                </a:solidFill>
              </a:ln>
            </p:spPr>
            <p:txBody>
              <a:bodyPr wrap="square" lIns="0" tIns="0" rIns="0" bIns="0" rtlCol="0"/>
              <a:lstStyle/>
              <a:p>
                <a:endParaRPr sz="1200"/>
              </a:p>
            </p:txBody>
          </p:sp>
          <p:sp>
            <p:nvSpPr>
              <p:cNvPr id="252" name="object 70">
                <a:extLst>
                  <a:ext uri="{FF2B5EF4-FFF2-40B4-BE49-F238E27FC236}">
                    <a16:creationId xmlns:a16="http://schemas.microsoft.com/office/drawing/2014/main" id="{49A6CB45-3520-DB4A-8D64-6B70F0F461A5}"/>
                  </a:ext>
                </a:extLst>
              </p:cNvPr>
              <p:cNvSpPr/>
              <p:nvPr/>
            </p:nvSpPr>
            <p:spPr>
              <a:xfrm>
                <a:off x="10192950" y="5052111"/>
                <a:ext cx="112392" cy="471754"/>
              </a:xfrm>
              <a:custGeom>
                <a:avLst/>
                <a:gdLst/>
                <a:ahLst/>
                <a:cxnLst/>
                <a:rect l="l" t="t" r="r" b="b"/>
                <a:pathLst>
                  <a:path w="134620" h="428625">
                    <a:moveTo>
                      <a:pt x="67056" y="0"/>
                    </a:moveTo>
                    <a:lnTo>
                      <a:pt x="27453" y="41311"/>
                    </a:lnTo>
                    <a:lnTo>
                      <a:pt x="12938" y="87661"/>
                    </a:lnTo>
                    <a:lnTo>
                      <a:pt x="3418" y="146440"/>
                    </a:lnTo>
                    <a:lnTo>
                      <a:pt x="0" y="214122"/>
                    </a:lnTo>
                    <a:lnTo>
                      <a:pt x="3418" y="281803"/>
                    </a:lnTo>
                    <a:lnTo>
                      <a:pt x="12938" y="340582"/>
                    </a:lnTo>
                    <a:lnTo>
                      <a:pt x="27453" y="386932"/>
                    </a:lnTo>
                    <a:lnTo>
                      <a:pt x="45861" y="417328"/>
                    </a:lnTo>
                    <a:lnTo>
                      <a:pt x="67056" y="428244"/>
                    </a:lnTo>
                    <a:lnTo>
                      <a:pt x="88250" y="417328"/>
                    </a:lnTo>
                    <a:lnTo>
                      <a:pt x="106658" y="386932"/>
                    </a:lnTo>
                    <a:lnTo>
                      <a:pt x="121173" y="340582"/>
                    </a:lnTo>
                    <a:lnTo>
                      <a:pt x="130693" y="281803"/>
                    </a:lnTo>
                    <a:lnTo>
                      <a:pt x="134112" y="214122"/>
                    </a:lnTo>
                    <a:lnTo>
                      <a:pt x="130693" y="146440"/>
                    </a:lnTo>
                    <a:lnTo>
                      <a:pt x="121173" y="87661"/>
                    </a:lnTo>
                    <a:lnTo>
                      <a:pt x="106658" y="41311"/>
                    </a:lnTo>
                    <a:lnTo>
                      <a:pt x="88250" y="10915"/>
                    </a:lnTo>
                    <a:lnTo>
                      <a:pt x="67056" y="0"/>
                    </a:lnTo>
                    <a:close/>
                  </a:path>
                </a:pathLst>
              </a:custGeom>
              <a:grpFill/>
              <a:ln>
                <a:solidFill>
                  <a:schemeClr val="bg1"/>
                </a:solidFill>
              </a:ln>
            </p:spPr>
            <p:txBody>
              <a:bodyPr wrap="square" lIns="0" tIns="0" rIns="0" bIns="0" rtlCol="0"/>
              <a:lstStyle/>
              <a:p>
                <a:endParaRPr sz="1200"/>
              </a:p>
            </p:txBody>
          </p:sp>
          <p:sp>
            <p:nvSpPr>
              <p:cNvPr id="253" name="object 71">
                <a:extLst>
                  <a:ext uri="{FF2B5EF4-FFF2-40B4-BE49-F238E27FC236}">
                    <a16:creationId xmlns:a16="http://schemas.microsoft.com/office/drawing/2014/main" id="{45925F39-9E3D-B94B-B6DA-B97DC70F08D6}"/>
                  </a:ext>
                </a:extLst>
              </p:cNvPr>
              <p:cNvSpPr/>
              <p:nvPr/>
            </p:nvSpPr>
            <p:spPr>
              <a:xfrm>
                <a:off x="10192950" y="5052111"/>
                <a:ext cx="112392" cy="471754"/>
              </a:xfrm>
              <a:custGeom>
                <a:avLst/>
                <a:gdLst/>
                <a:ahLst/>
                <a:cxnLst/>
                <a:rect l="l" t="t" r="r" b="b"/>
                <a:pathLst>
                  <a:path w="134620" h="428625">
                    <a:moveTo>
                      <a:pt x="0" y="214122"/>
                    </a:moveTo>
                    <a:lnTo>
                      <a:pt x="3418" y="146440"/>
                    </a:lnTo>
                    <a:lnTo>
                      <a:pt x="12938" y="87661"/>
                    </a:lnTo>
                    <a:lnTo>
                      <a:pt x="27453" y="41311"/>
                    </a:lnTo>
                    <a:lnTo>
                      <a:pt x="67056" y="0"/>
                    </a:lnTo>
                    <a:lnTo>
                      <a:pt x="88250" y="10915"/>
                    </a:lnTo>
                    <a:lnTo>
                      <a:pt x="106658" y="41311"/>
                    </a:lnTo>
                    <a:lnTo>
                      <a:pt x="121173" y="87661"/>
                    </a:lnTo>
                    <a:lnTo>
                      <a:pt x="130693" y="146440"/>
                    </a:lnTo>
                    <a:lnTo>
                      <a:pt x="134112" y="214122"/>
                    </a:lnTo>
                    <a:lnTo>
                      <a:pt x="130693" y="281803"/>
                    </a:lnTo>
                    <a:lnTo>
                      <a:pt x="121173" y="340582"/>
                    </a:lnTo>
                    <a:lnTo>
                      <a:pt x="106658" y="386932"/>
                    </a:lnTo>
                    <a:lnTo>
                      <a:pt x="88250" y="417328"/>
                    </a:lnTo>
                    <a:lnTo>
                      <a:pt x="67056" y="428244"/>
                    </a:lnTo>
                    <a:lnTo>
                      <a:pt x="45861" y="417328"/>
                    </a:lnTo>
                    <a:lnTo>
                      <a:pt x="27453" y="386932"/>
                    </a:lnTo>
                    <a:lnTo>
                      <a:pt x="12938" y="340582"/>
                    </a:lnTo>
                    <a:lnTo>
                      <a:pt x="3418" y="281803"/>
                    </a:lnTo>
                    <a:lnTo>
                      <a:pt x="0" y="214122"/>
                    </a:lnTo>
                    <a:close/>
                  </a:path>
                </a:pathLst>
              </a:custGeom>
              <a:grpFill/>
              <a:ln w="9525">
                <a:solidFill>
                  <a:schemeClr val="bg1"/>
                </a:solidFill>
                <a:prstDash val="dot"/>
              </a:ln>
            </p:spPr>
            <p:txBody>
              <a:bodyPr wrap="square" lIns="0" tIns="0" rIns="0" bIns="0" rtlCol="0"/>
              <a:lstStyle/>
              <a:p>
                <a:endParaRPr sz="1200"/>
              </a:p>
            </p:txBody>
          </p:sp>
          <p:sp>
            <p:nvSpPr>
              <p:cNvPr id="254" name="object 72">
                <a:extLst>
                  <a:ext uri="{FF2B5EF4-FFF2-40B4-BE49-F238E27FC236}">
                    <a16:creationId xmlns:a16="http://schemas.microsoft.com/office/drawing/2014/main" id="{947226AF-75FF-A64A-B435-0ABFB50E3289}"/>
                  </a:ext>
                </a:extLst>
              </p:cNvPr>
              <p:cNvSpPr/>
              <p:nvPr/>
            </p:nvSpPr>
            <p:spPr>
              <a:xfrm>
                <a:off x="10248934" y="5052111"/>
                <a:ext cx="154273" cy="471754"/>
              </a:xfrm>
              <a:custGeom>
                <a:avLst/>
                <a:gdLst/>
                <a:ahLst/>
                <a:cxnLst/>
                <a:rect l="l" t="t" r="r" b="b"/>
                <a:pathLst>
                  <a:path w="184784" h="428625">
                    <a:moveTo>
                      <a:pt x="184403" y="0"/>
                    </a:moveTo>
                    <a:lnTo>
                      <a:pt x="0" y="0"/>
                    </a:lnTo>
                    <a:lnTo>
                      <a:pt x="0" y="428244"/>
                    </a:lnTo>
                    <a:lnTo>
                      <a:pt x="184403" y="428244"/>
                    </a:lnTo>
                    <a:lnTo>
                      <a:pt x="184403" y="0"/>
                    </a:lnTo>
                    <a:close/>
                  </a:path>
                </a:pathLst>
              </a:custGeom>
              <a:grpFill/>
              <a:ln>
                <a:solidFill>
                  <a:schemeClr val="bg1"/>
                </a:solidFill>
              </a:ln>
            </p:spPr>
            <p:txBody>
              <a:bodyPr wrap="square" lIns="0" tIns="0" rIns="0" bIns="0" rtlCol="0"/>
              <a:lstStyle/>
              <a:p>
                <a:endParaRPr sz="1200"/>
              </a:p>
            </p:txBody>
          </p:sp>
          <p:sp>
            <p:nvSpPr>
              <p:cNvPr id="255" name="object 73">
                <a:extLst>
                  <a:ext uri="{FF2B5EF4-FFF2-40B4-BE49-F238E27FC236}">
                    <a16:creationId xmlns:a16="http://schemas.microsoft.com/office/drawing/2014/main" id="{6DA32FD4-96D7-9449-A17C-62B881BF1094}"/>
                  </a:ext>
                </a:extLst>
              </p:cNvPr>
              <p:cNvSpPr/>
              <p:nvPr/>
            </p:nvSpPr>
            <p:spPr>
              <a:xfrm>
                <a:off x="10248934" y="5052111"/>
                <a:ext cx="154273" cy="471754"/>
              </a:xfrm>
              <a:custGeom>
                <a:avLst/>
                <a:gdLst/>
                <a:ahLst/>
                <a:cxnLst/>
                <a:rect l="l" t="t" r="r" b="b"/>
                <a:pathLst>
                  <a:path w="184784" h="428625">
                    <a:moveTo>
                      <a:pt x="0" y="0"/>
                    </a:moveTo>
                    <a:lnTo>
                      <a:pt x="184403" y="0"/>
                    </a:lnTo>
                    <a:lnTo>
                      <a:pt x="184403" y="428244"/>
                    </a:lnTo>
                    <a:lnTo>
                      <a:pt x="0" y="428244"/>
                    </a:lnTo>
                    <a:lnTo>
                      <a:pt x="0" y="0"/>
                    </a:lnTo>
                    <a:close/>
                  </a:path>
                </a:pathLst>
              </a:custGeom>
              <a:grpFill/>
              <a:ln w="9525">
                <a:solidFill>
                  <a:schemeClr val="bg1"/>
                </a:solidFill>
                <a:prstDash val="dot"/>
              </a:ln>
            </p:spPr>
            <p:txBody>
              <a:bodyPr wrap="square" lIns="0" tIns="0" rIns="0" bIns="0" rtlCol="0"/>
              <a:lstStyle/>
              <a:p>
                <a:endParaRPr sz="1200"/>
              </a:p>
            </p:txBody>
          </p:sp>
          <p:sp>
            <p:nvSpPr>
              <p:cNvPr id="256" name="object 74">
                <a:extLst>
                  <a:ext uri="{FF2B5EF4-FFF2-40B4-BE49-F238E27FC236}">
                    <a16:creationId xmlns:a16="http://schemas.microsoft.com/office/drawing/2014/main" id="{E306A84E-5884-624D-BC5D-F295C66C3133}"/>
                  </a:ext>
                </a:extLst>
              </p:cNvPr>
              <p:cNvSpPr/>
              <p:nvPr/>
            </p:nvSpPr>
            <p:spPr>
              <a:xfrm>
                <a:off x="10362174" y="5050434"/>
                <a:ext cx="86944" cy="473152"/>
              </a:xfrm>
              <a:custGeom>
                <a:avLst/>
                <a:gdLst/>
                <a:ahLst/>
                <a:cxnLst/>
                <a:rect l="l" t="t" r="r" b="b"/>
                <a:pathLst>
                  <a:path w="104140" h="429895">
                    <a:moveTo>
                      <a:pt x="51816" y="0"/>
                    </a:moveTo>
                    <a:lnTo>
                      <a:pt x="21215" y="41458"/>
                    </a:lnTo>
                    <a:lnTo>
                      <a:pt x="9998" y="87974"/>
                    </a:lnTo>
                    <a:lnTo>
                      <a:pt x="2642" y="146962"/>
                    </a:lnTo>
                    <a:lnTo>
                      <a:pt x="0" y="214884"/>
                    </a:lnTo>
                    <a:lnTo>
                      <a:pt x="2642" y="282805"/>
                    </a:lnTo>
                    <a:lnTo>
                      <a:pt x="9998" y="341793"/>
                    </a:lnTo>
                    <a:lnTo>
                      <a:pt x="21215" y="388309"/>
                    </a:lnTo>
                    <a:lnTo>
                      <a:pt x="35439" y="418813"/>
                    </a:lnTo>
                    <a:lnTo>
                      <a:pt x="51816" y="429768"/>
                    </a:lnTo>
                    <a:lnTo>
                      <a:pt x="68192" y="418813"/>
                    </a:lnTo>
                    <a:lnTo>
                      <a:pt x="82416" y="388309"/>
                    </a:lnTo>
                    <a:lnTo>
                      <a:pt x="93633" y="341793"/>
                    </a:lnTo>
                    <a:lnTo>
                      <a:pt x="100989" y="282805"/>
                    </a:lnTo>
                    <a:lnTo>
                      <a:pt x="103632" y="214884"/>
                    </a:lnTo>
                    <a:lnTo>
                      <a:pt x="100989" y="146962"/>
                    </a:lnTo>
                    <a:lnTo>
                      <a:pt x="93633" y="87974"/>
                    </a:lnTo>
                    <a:lnTo>
                      <a:pt x="82416" y="41458"/>
                    </a:lnTo>
                    <a:lnTo>
                      <a:pt x="68192" y="10954"/>
                    </a:lnTo>
                    <a:lnTo>
                      <a:pt x="51816" y="0"/>
                    </a:lnTo>
                    <a:close/>
                  </a:path>
                </a:pathLst>
              </a:custGeom>
              <a:grpFill/>
              <a:ln>
                <a:solidFill>
                  <a:schemeClr val="bg1"/>
                </a:solidFill>
              </a:ln>
            </p:spPr>
            <p:txBody>
              <a:bodyPr wrap="square" lIns="0" tIns="0" rIns="0" bIns="0" rtlCol="0"/>
              <a:lstStyle/>
              <a:p>
                <a:endParaRPr sz="1200"/>
              </a:p>
            </p:txBody>
          </p:sp>
          <p:sp>
            <p:nvSpPr>
              <p:cNvPr id="257" name="object 75">
                <a:extLst>
                  <a:ext uri="{FF2B5EF4-FFF2-40B4-BE49-F238E27FC236}">
                    <a16:creationId xmlns:a16="http://schemas.microsoft.com/office/drawing/2014/main" id="{7F770135-EAF1-154B-93FF-9BB20D912A33}"/>
                  </a:ext>
                </a:extLst>
              </p:cNvPr>
              <p:cNvSpPr/>
              <p:nvPr/>
            </p:nvSpPr>
            <p:spPr>
              <a:xfrm>
                <a:off x="10362174" y="5050434"/>
                <a:ext cx="86944" cy="473152"/>
              </a:xfrm>
              <a:custGeom>
                <a:avLst/>
                <a:gdLst/>
                <a:ahLst/>
                <a:cxnLst/>
                <a:rect l="l" t="t" r="r" b="b"/>
                <a:pathLst>
                  <a:path w="104140" h="429895">
                    <a:moveTo>
                      <a:pt x="0" y="214884"/>
                    </a:moveTo>
                    <a:lnTo>
                      <a:pt x="2642" y="146962"/>
                    </a:lnTo>
                    <a:lnTo>
                      <a:pt x="9998" y="87974"/>
                    </a:lnTo>
                    <a:lnTo>
                      <a:pt x="21215" y="41458"/>
                    </a:lnTo>
                    <a:lnTo>
                      <a:pt x="51816" y="0"/>
                    </a:lnTo>
                    <a:lnTo>
                      <a:pt x="68192" y="10954"/>
                    </a:lnTo>
                    <a:lnTo>
                      <a:pt x="82416" y="41458"/>
                    </a:lnTo>
                    <a:lnTo>
                      <a:pt x="93633" y="87974"/>
                    </a:lnTo>
                    <a:lnTo>
                      <a:pt x="100989" y="146962"/>
                    </a:lnTo>
                    <a:lnTo>
                      <a:pt x="103632" y="214884"/>
                    </a:lnTo>
                    <a:lnTo>
                      <a:pt x="100989" y="282805"/>
                    </a:lnTo>
                    <a:lnTo>
                      <a:pt x="93633" y="341793"/>
                    </a:lnTo>
                    <a:lnTo>
                      <a:pt x="82416" y="388309"/>
                    </a:lnTo>
                    <a:lnTo>
                      <a:pt x="68192" y="418813"/>
                    </a:lnTo>
                    <a:lnTo>
                      <a:pt x="51816" y="429768"/>
                    </a:lnTo>
                    <a:lnTo>
                      <a:pt x="35439" y="418813"/>
                    </a:lnTo>
                    <a:lnTo>
                      <a:pt x="21215" y="388309"/>
                    </a:lnTo>
                    <a:lnTo>
                      <a:pt x="9998" y="341793"/>
                    </a:lnTo>
                    <a:lnTo>
                      <a:pt x="2642" y="282805"/>
                    </a:lnTo>
                    <a:lnTo>
                      <a:pt x="0" y="214884"/>
                    </a:lnTo>
                    <a:close/>
                  </a:path>
                </a:pathLst>
              </a:custGeom>
              <a:grpFill/>
              <a:ln w="9525">
                <a:solidFill>
                  <a:schemeClr val="bg1"/>
                </a:solidFill>
                <a:prstDash val="dot"/>
              </a:ln>
            </p:spPr>
            <p:txBody>
              <a:bodyPr wrap="square" lIns="0" tIns="0" rIns="0" bIns="0" rtlCol="0"/>
              <a:lstStyle/>
              <a:p>
                <a:endParaRPr sz="1200"/>
              </a:p>
            </p:txBody>
          </p:sp>
          <p:sp>
            <p:nvSpPr>
              <p:cNvPr id="258" name="object 76">
                <a:extLst>
                  <a:ext uri="{FF2B5EF4-FFF2-40B4-BE49-F238E27FC236}">
                    <a16:creationId xmlns:a16="http://schemas.microsoft.com/office/drawing/2014/main" id="{BB9EF0B1-3A57-5B42-920F-29EB733BD5C0}"/>
                  </a:ext>
                </a:extLst>
              </p:cNvPr>
              <p:cNvSpPr/>
              <p:nvPr/>
            </p:nvSpPr>
            <p:spPr>
              <a:xfrm>
                <a:off x="10245753" y="5078110"/>
                <a:ext cx="7422" cy="445196"/>
              </a:xfrm>
              <a:custGeom>
                <a:avLst/>
                <a:gdLst/>
                <a:ahLst/>
                <a:cxnLst/>
                <a:rect l="l" t="t" r="r" b="b"/>
                <a:pathLst>
                  <a:path w="8890" h="404495">
                    <a:moveTo>
                      <a:pt x="0" y="0"/>
                    </a:moveTo>
                    <a:lnTo>
                      <a:pt x="8699" y="404101"/>
                    </a:lnTo>
                  </a:path>
                </a:pathLst>
              </a:custGeom>
              <a:grpFill/>
              <a:ln w="19050">
                <a:solidFill>
                  <a:schemeClr val="bg1"/>
                </a:solidFill>
              </a:ln>
            </p:spPr>
            <p:txBody>
              <a:bodyPr wrap="square" lIns="0" tIns="0" rIns="0" bIns="0" rtlCol="0"/>
              <a:lstStyle/>
              <a:p>
                <a:endParaRPr sz="1200"/>
              </a:p>
            </p:txBody>
          </p:sp>
        </p:grpSp>
        <p:grpSp>
          <p:nvGrpSpPr>
            <p:cNvPr id="10" name="Groupe 9">
              <a:extLst>
                <a:ext uri="{FF2B5EF4-FFF2-40B4-BE49-F238E27FC236}">
                  <a16:creationId xmlns:a16="http://schemas.microsoft.com/office/drawing/2014/main" id="{C83E2486-D43E-5543-B03E-308A61F26581}"/>
                </a:ext>
              </a:extLst>
            </p:cNvPr>
            <p:cNvGrpSpPr/>
            <p:nvPr/>
          </p:nvGrpSpPr>
          <p:grpSpPr>
            <a:xfrm>
              <a:off x="10689458" y="4178019"/>
              <a:ext cx="589512" cy="661966"/>
              <a:chOff x="10491887" y="4790458"/>
              <a:chExt cx="589512" cy="661966"/>
            </a:xfrm>
          </p:grpSpPr>
          <p:sp>
            <p:nvSpPr>
              <p:cNvPr id="259" name="object 77">
                <a:extLst>
                  <a:ext uri="{FF2B5EF4-FFF2-40B4-BE49-F238E27FC236}">
                    <a16:creationId xmlns:a16="http://schemas.microsoft.com/office/drawing/2014/main" id="{06DE2C78-0E73-0843-93FE-A73B2FB6F1E5}"/>
                  </a:ext>
                </a:extLst>
              </p:cNvPr>
              <p:cNvSpPr/>
              <p:nvPr/>
            </p:nvSpPr>
            <p:spPr>
              <a:xfrm>
                <a:off x="10491887" y="5024659"/>
                <a:ext cx="182371" cy="427025"/>
              </a:xfrm>
              <a:custGeom>
                <a:avLst/>
                <a:gdLst/>
                <a:ahLst/>
                <a:cxnLst/>
                <a:rect l="l" t="t" r="r" b="b"/>
                <a:pathLst>
                  <a:path w="218440" h="387985">
                    <a:moveTo>
                      <a:pt x="18075" y="0"/>
                    </a:moveTo>
                    <a:lnTo>
                      <a:pt x="3650" y="18814"/>
                    </a:lnTo>
                    <a:lnTo>
                      <a:pt x="0" y="54104"/>
                    </a:lnTo>
                    <a:lnTo>
                      <a:pt x="6619" y="102207"/>
                    </a:lnTo>
                    <a:lnTo>
                      <a:pt x="23006" y="159463"/>
                    </a:lnTo>
                    <a:lnTo>
                      <a:pt x="48657" y="222211"/>
                    </a:lnTo>
                    <a:lnTo>
                      <a:pt x="80456" y="282078"/>
                    </a:lnTo>
                    <a:lnTo>
                      <a:pt x="113965" y="331310"/>
                    </a:lnTo>
                    <a:lnTo>
                      <a:pt x="146694" y="367178"/>
                    </a:lnTo>
                    <a:lnTo>
                      <a:pt x="199850" y="387908"/>
                    </a:lnTo>
                    <a:lnTo>
                      <a:pt x="214275" y="369089"/>
                    </a:lnTo>
                    <a:lnTo>
                      <a:pt x="217926" y="333799"/>
                    </a:lnTo>
                    <a:lnTo>
                      <a:pt x="211306" y="285698"/>
                    </a:lnTo>
                    <a:lnTo>
                      <a:pt x="194919" y="228444"/>
                    </a:lnTo>
                    <a:lnTo>
                      <a:pt x="169268" y="165696"/>
                    </a:lnTo>
                    <a:lnTo>
                      <a:pt x="137469" y="105830"/>
                    </a:lnTo>
                    <a:lnTo>
                      <a:pt x="103960" y="56598"/>
                    </a:lnTo>
                    <a:lnTo>
                      <a:pt x="71231" y="20730"/>
                    </a:lnTo>
                    <a:lnTo>
                      <a:pt x="18075" y="0"/>
                    </a:lnTo>
                    <a:close/>
                  </a:path>
                </a:pathLst>
              </a:custGeom>
              <a:solidFill>
                <a:srgbClr val="F3F3F3"/>
              </a:solidFill>
            </p:spPr>
            <p:txBody>
              <a:bodyPr wrap="square" lIns="0" tIns="0" rIns="0" bIns="0" rtlCol="0"/>
              <a:lstStyle/>
              <a:p>
                <a:endParaRPr sz="1200"/>
              </a:p>
            </p:txBody>
          </p:sp>
          <p:sp>
            <p:nvSpPr>
              <p:cNvPr id="260" name="object 78">
                <a:extLst>
                  <a:ext uri="{FF2B5EF4-FFF2-40B4-BE49-F238E27FC236}">
                    <a16:creationId xmlns:a16="http://schemas.microsoft.com/office/drawing/2014/main" id="{AB65AFAA-E7B2-E34B-96F6-DCFD0A303915}"/>
                  </a:ext>
                </a:extLst>
              </p:cNvPr>
              <p:cNvSpPr/>
              <p:nvPr/>
            </p:nvSpPr>
            <p:spPr>
              <a:xfrm>
                <a:off x="10491887" y="5024659"/>
                <a:ext cx="182371" cy="427025"/>
              </a:xfrm>
              <a:custGeom>
                <a:avLst/>
                <a:gdLst/>
                <a:ahLst/>
                <a:cxnLst/>
                <a:rect l="l" t="t" r="r" b="b"/>
                <a:pathLst>
                  <a:path w="218440" h="387985">
                    <a:moveTo>
                      <a:pt x="48657" y="222211"/>
                    </a:moveTo>
                    <a:lnTo>
                      <a:pt x="23006" y="159463"/>
                    </a:lnTo>
                    <a:lnTo>
                      <a:pt x="6619" y="102207"/>
                    </a:lnTo>
                    <a:lnTo>
                      <a:pt x="0" y="54104"/>
                    </a:lnTo>
                    <a:lnTo>
                      <a:pt x="3650" y="18814"/>
                    </a:lnTo>
                    <a:lnTo>
                      <a:pt x="18075" y="0"/>
                    </a:lnTo>
                    <a:lnTo>
                      <a:pt x="41773" y="954"/>
                    </a:lnTo>
                    <a:lnTo>
                      <a:pt x="103960" y="56598"/>
                    </a:lnTo>
                    <a:lnTo>
                      <a:pt x="137469" y="105830"/>
                    </a:lnTo>
                    <a:lnTo>
                      <a:pt x="169268" y="165696"/>
                    </a:lnTo>
                    <a:lnTo>
                      <a:pt x="194919" y="228444"/>
                    </a:lnTo>
                    <a:lnTo>
                      <a:pt x="211306" y="285698"/>
                    </a:lnTo>
                    <a:lnTo>
                      <a:pt x="217926" y="333799"/>
                    </a:lnTo>
                    <a:lnTo>
                      <a:pt x="214275" y="369089"/>
                    </a:lnTo>
                    <a:lnTo>
                      <a:pt x="199850" y="387908"/>
                    </a:lnTo>
                    <a:lnTo>
                      <a:pt x="176152" y="386953"/>
                    </a:lnTo>
                    <a:lnTo>
                      <a:pt x="146694" y="367178"/>
                    </a:lnTo>
                    <a:lnTo>
                      <a:pt x="113965" y="331310"/>
                    </a:lnTo>
                    <a:lnTo>
                      <a:pt x="80456" y="282078"/>
                    </a:lnTo>
                    <a:lnTo>
                      <a:pt x="48657" y="222211"/>
                    </a:lnTo>
                    <a:close/>
                  </a:path>
                </a:pathLst>
              </a:custGeom>
              <a:ln w="9525">
                <a:solidFill>
                  <a:srgbClr val="000000"/>
                </a:solidFill>
                <a:prstDash val="dot"/>
              </a:ln>
            </p:spPr>
            <p:txBody>
              <a:bodyPr wrap="square" lIns="0" tIns="0" rIns="0" bIns="0" rtlCol="0"/>
              <a:lstStyle/>
              <a:p>
                <a:endParaRPr sz="1200"/>
              </a:p>
            </p:txBody>
          </p:sp>
          <p:sp>
            <p:nvSpPr>
              <p:cNvPr id="261" name="object 79">
                <a:extLst>
                  <a:ext uri="{FF2B5EF4-FFF2-40B4-BE49-F238E27FC236}">
                    <a16:creationId xmlns:a16="http://schemas.microsoft.com/office/drawing/2014/main" id="{334A90DE-8B92-7944-8FD2-AD6547E5C0E7}"/>
                  </a:ext>
                </a:extLst>
              </p:cNvPr>
              <p:cNvSpPr/>
              <p:nvPr/>
            </p:nvSpPr>
            <p:spPr>
              <a:xfrm>
                <a:off x="10506586" y="4938736"/>
                <a:ext cx="291582" cy="513688"/>
              </a:xfrm>
              <a:custGeom>
                <a:avLst/>
                <a:gdLst/>
                <a:ahLst/>
                <a:cxnLst/>
                <a:rect l="l" t="t" r="r" b="b"/>
                <a:pathLst>
                  <a:path w="349250" h="466725">
                    <a:moveTo>
                      <a:pt x="167068" y="0"/>
                    </a:moveTo>
                    <a:lnTo>
                      <a:pt x="0" y="78282"/>
                    </a:lnTo>
                    <a:lnTo>
                      <a:pt x="181775" y="466204"/>
                    </a:lnTo>
                    <a:lnTo>
                      <a:pt x="348830" y="387921"/>
                    </a:lnTo>
                    <a:lnTo>
                      <a:pt x="167068" y="0"/>
                    </a:lnTo>
                    <a:close/>
                  </a:path>
                </a:pathLst>
              </a:custGeom>
              <a:solidFill>
                <a:srgbClr val="F3F3F3"/>
              </a:solidFill>
            </p:spPr>
            <p:txBody>
              <a:bodyPr wrap="square" lIns="0" tIns="0" rIns="0" bIns="0" rtlCol="0"/>
              <a:lstStyle/>
              <a:p>
                <a:endParaRPr sz="1200"/>
              </a:p>
            </p:txBody>
          </p:sp>
          <p:sp>
            <p:nvSpPr>
              <p:cNvPr id="262" name="object 80">
                <a:extLst>
                  <a:ext uri="{FF2B5EF4-FFF2-40B4-BE49-F238E27FC236}">
                    <a16:creationId xmlns:a16="http://schemas.microsoft.com/office/drawing/2014/main" id="{3106DC21-F6D6-9848-9483-86B1498E7C95}"/>
                  </a:ext>
                </a:extLst>
              </p:cNvPr>
              <p:cNvSpPr/>
              <p:nvPr/>
            </p:nvSpPr>
            <p:spPr>
              <a:xfrm>
                <a:off x="10506586" y="4938736"/>
                <a:ext cx="291582" cy="513688"/>
              </a:xfrm>
              <a:custGeom>
                <a:avLst/>
                <a:gdLst/>
                <a:ahLst/>
                <a:cxnLst/>
                <a:rect l="l" t="t" r="r" b="b"/>
                <a:pathLst>
                  <a:path w="349250" h="466725">
                    <a:moveTo>
                      <a:pt x="0" y="78282"/>
                    </a:moveTo>
                    <a:lnTo>
                      <a:pt x="167068" y="0"/>
                    </a:lnTo>
                    <a:lnTo>
                      <a:pt x="348830" y="387921"/>
                    </a:lnTo>
                    <a:lnTo>
                      <a:pt x="181775" y="466204"/>
                    </a:lnTo>
                    <a:lnTo>
                      <a:pt x="0" y="78282"/>
                    </a:lnTo>
                    <a:close/>
                  </a:path>
                </a:pathLst>
              </a:custGeom>
              <a:ln w="9525">
                <a:solidFill>
                  <a:srgbClr val="000000"/>
                </a:solidFill>
                <a:prstDash val="dot"/>
              </a:ln>
            </p:spPr>
            <p:txBody>
              <a:bodyPr wrap="square" lIns="0" tIns="0" rIns="0" bIns="0" rtlCol="0"/>
              <a:lstStyle/>
              <a:p>
                <a:endParaRPr sz="1200"/>
              </a:p>
            </p:txBody>
          </p:sp>
          <p:sp>
            <p:nvSpPr>
              <p:cNvPr id="263" name="object 81">
                <a:extLst>
                  <a:ext uri="{FF2B5EF4-FFF2-40B4-BE49-F238E27FC236}">
                    <a16:creationId xmlns:a16="http://schemas.microsoft.com/office/drawing/2014/main" id="{8A83F7AF-3F9B-ED47-B3F0-9FF10DDAAB13}"/>
                  </a:ext>
                </a:extLst>
              </p:cNvPr>
              <p:cNvSpPr/>
              <p:nvPr/>
            </p:nvSpPr>
            <p:spPr>
              <a:xfrm>
                <a:off x="10639880" y="4936625"/>
                <a:ext cx="169118" cy="427025"/>
              </a:xfrm>
              <a:custGeom>
                <a:avLst/>
                <a:gdLst/>
                <a:ahLst/>
                <a:cxnLst/>
                <a:rect l="l" t="t" r="r" b="b"/>
                <a:pathLst>
                  <a:path w="202565" h="387985">
                    <a:moveTo>
                      <a:pt x="10091" y="0"/>
                    </a:moveTo>
                    <a:lnTo>
                      <a:pt x="0" y="16785"/>
                    </a:lnTo>
                    <a:lnTo>
                      <a:pt x="114" y="50311"/>
                    </a:lnTo>
                    <a:lnTo>
                      <a:pt x="9704" y="97022"/>
                    </a:lnTo>
                    <a:lnTo>
                      <a:pt x="28039" y="153365"/>
                    </a:lnTo>
                    <a:lnTo>
                      <a:pt x="54389" y="215785"/>
                    </a:lnTo>
                    <a:lnTo>
                      <a:pt x="85489" y="275980"/>
                    </a:lnTo>
                    <a:lnTo>
                      <a:pt x="117053" y="326125"/>
                    </a:lnTo>
                    <a:lnTo>
                      <a:pt x="146814" y="363385"/>
                    </a:lnTo>
                    <a:lnTo>
                      <a:pt x="191866" y="387908"/>
                    </a:lnTo>
                    <a:lnTo>
                      <a:pt x="201958" y="371122"/>
                    </a:lnTo>
                    <a:lnTo>
                      <a:pt x="192254" y="290886"/>
                    </a:lnTo>
                    <a:lnTo>
                      <a:pt x="173919" y="234543"/>
                    </a:lnTo>
                    <a:lnTo>
                      <a:pt x="147569" y="172123"/>
                    </a:lnTo>
                    <a:lnTo>
                      <a:pt x="116463" y="111933"/>
                    </a:lnTo>
                    <a:lnTo>
                      <a:pt x="84899" y="61788"/>
                    </a:lnTo>
                    <a:lnTo>
                      <a:pt x="55140" y="24527"/>
                    </a:lnTo>
                    <a:lnTo>
                      <a:pt x="10091" y="0"/>
                    </a:lnTo>
                    <a:close/>
                  </a:path>
                </a:pathLst>
              </a:custGeom>
              <a:solidFill>
                <a:srgbClr val="F3F3F3"/>
              </a:solidFill>
            </p:spPr>
            <p:txBody>
              <a:bodyPr wrap="square" lIns="0" tIns="0" rIns="0" bIns="0" rtlCol="0"/>
              <a:lstStyle/>
              <a:p>
                <a:endParaRPr sz="1200"/>
              </a:p>
            </p:txBody>
          </p:sp>
          <p:sp>
            <p:nvSpPr>
              <p:cNvPr id="264" name="object 82">
                <a:extLst>
                  <a:ext uri="{FF2B5EF4-FFF2-40B4-BE49-F238E27FC236}">
                    <a16:creationId xmlns:a16="http://schemas.microsoft.com/office/drawing/2014/main" id="{5AFB8ADF-A513-2B46-8BB9-E1C14CED4528}"/>
                  </a:ext>
                </a:extLst>
              </p:cNvPr>
              <p:cNvSpPr/>
              <p:nvPr/>
            </p:nvSpPr>
            <p:spPr>
              <a:xfrm>
                <a:off x="10639880" y="4936625"/>
                <a:ext cx="169118" cy="427025"/>
              </a:xfrm>
              <a:custGeom>
                <a:avLst/>
                <a:gdLst/>
                <a:ahLst/>
                <a:cxnLst/>
                <a:rect l="l" t="t" r="r" b="b"/>
                <a:pathLst>
                  <a:path w="202565" h="387985">
                    <a:moveTo>
                      <a:pt x="54389" y="215785"/>
                    </a:moveTo>
                    <a:lnTo>
                      <a:pt x="28039" y="153365"/>
                    </a:lnTo>
                    <a:lnTo>
                      <a:pt x="9704" y="97022"/>
                    </a:lnTo>
                    <a:lnTo>
                      <a:pt x="114" y="50311"/>
                    </a:lnTo>
                    <a:lnTo>
                      <a:pt x="0" y="16785"/>
                    </a:lnTo>
                    <a:lnTo>
                      <a:pt x="10091" y="0"/>
                    </a:lnTo>
                    <a:lnTo>
                      <a:pt x="55140" y="24527"/>
                    </a:lnTo>
                    <a:lnTo>
                      <a:pt x="84899" y="61788"/>
                    </a:lnTo>
                    <a:lnTo>
                      <a:pt x="116463" y="111933"/>
                    </a:lnTo>
                    <a:lnTo>
                      <a:pt x="147569" y="172123"/>
                    </a:lnTo>
                    <a:lnTo>
                      <a:pt x="173919" y="234543"/>
                    </a:lnTo>
                    <a:lnTo>
                      <a:pt x="192254" y="290886"/>
                    </a:lnTo>
                    <a:lnTo>
                      <a:pt x="201844" y="337597"/>
                    </a:lnTo>
                    <a:lnTo>
                      <a:pt x="201958" y="371122"/>
                    </a:lnTo>
                    <a:lnTo>
                      <a:pt x="191866" y="387908"/>
                    </a:lnTo>
                    <a:lnTo>
                      <a:pt x="146814" y="363385"/>
                    </a:lnTo>
                    <a:lnTo>
                      <a:pt x="117053" y="326125"/>
                    </a:lnTo>
                    <a:lnTo>
                      <a:pt x="85489" y="275980"/>
                    </a:lnTo>
                    <a:lnTo>
                      <a:pt x="54389" y="215785"/>
                    </a:lnTo>
                    <a:close/>
                  </a:path>
                </a:pathLst>
              </a:custGeom>
              <a:ln w="9525">
                <a:solidFill>
                  <a:srgbClr val="000000"/>
                </a:solidFill>
                <a:prstDash val="dot"/>
              </a:ln>
            </p:spPr>
            <p:txBody>
              <a:bodyPr wrap="square" lIns="0" tIns="0" rIns="0" bIns="0" rtlCol="0"/>
              <a:lstStyle/>
              <a:p>
                <a:endParaRPr sz="1200"/>
              </a:p>
            </p:txBody>
          </p:sp>
          <p:sp>
            <p:nvSpPr>
              <p:cNvPr id="265" name="object 83">
                <a:extLst>
                  <a:ext uri="{FF2B5EF4-FFF2-40B4-BE49-F238E27FC236}">
                    <a16:creationId xmlns:a16="http://schemas.microsoft.com/office/drawing/2014/main" id="{003D3D57-AC5F-B545-85B9-830BD8E3A07E}"/>
                  </a:ext>
                </a:extLst>
              </p:cNvPr>
              <p:cNvSpPr/>
              <p:nvPr/>
            </p:nvSpPr>
            <p:spPr>
              <a:xfrm>
                <a:off x="10511793" y="5049525"/>
                <a:ext cx="150032" cy="399069"/>
              </a:xfrm>
              <a:custGeom>
                <a:avLst/>
                <a:gdLst/>
                <a:ahLst/>
                <a:cxnLst/>
                <a:rect l="l" t="t" r="r" b="b"/>
                <a:pathLst>
                  <a:path w="179704" h="362585">
                    <a:moveTo>
                      <a:pt x="0" y="0"/>
                    </a:moveTo>
                    <a:lnTo>
                      <a:pt x="179336" y="362216"/>
                    </a:lnTo>
                  </a:path>
                </a:pathLst>
              </a:custGeom>
              <a:ln w="19050">
                <a:solidFill>
                  <a:srgbClr val="F3F3F3"/>
                </a:solidFill>
              </a:ln>
            </p:spPr>
            <p:txBody>
              <a:bodyPr wrap="square" lIns="0" tIns="0" rIns="0" bIns="0" rtlCol="0"/>
              <a:lstStyle/>
              <a:p>
                <a:endParaRPr sz="1200"/>
              </a:p>
            </p:txBody>
          </p:sp>
          <p:sp>
            <p:nvSpPr>
              <p:cNvPr id="294" name="object 112">
                <a:extLst>
                  <a:ext uri="{FF2B5EF4-FFF2-40B4-BE49-F238E27FC236}">
                    <a16:creationId xmlns:a16="http://schemas.microsoft.com/office/drawing/2014/main" id="{5D31BC58-B46C-F944-8F12-77345D19FCE2}"/>
                  </a:ext>
                </a:extLst>
              </p:cNvPr>
              <p:cNvSpPr/>
              <p:nvPr/>
            </p:nvSpPr>
            <p:spPr>
              <a:xfrm>
                <a:off x="10748217" y="4893556"/>
                <a:ext cx="202517" cy="410252"/>
              </a:xfrm>
              <a:custGeom>
                <a:avLst/>
                <a:gdLst/>
                <a:ahLst/>
                <a:cxnLst/>
                <a:rect l="l" t="t" r="r" b="b"/>
                <a:pathLst>
                  <a:path w="242570" h="372744">
                    <a:moveTo>
                      <a:pt x="36839" y="0"/>
                    </a:moveTo>
                    <a:lnTo>
                      <a:pt x="13158" y="1171"/>
                    </a:lnTo>
                    <a:lnTo>
                      <a:pt x="474" y="21209"/>
                    </a:lnTo>
                    <a:lnTo>
                      <a:pt x="0" y="56687"/>
                    </a:lnTo>
                    <a:lnTo>
                      <a:pt x="10905" y="104004"/>
                    </a:lnTo>
                    <a:lnTo>
                      <a:pt x="32362" y="159559"/>
                    </a:lnTo>
                    <a:lnTo>
                      <a:pt x="63538" y="219751"/>
                    </a:lnTo>
                    <a:lnTo>
                      <a:pt x="100581" y="276522"/>
                    </a:lnTo>
                    <a:lnTo>
                      <a:pt x="138371" y="322549"/>
                    </a:lnTo>
                    <a:lnTo>
                      <a:pt x="174184" y="355339"/>
                    </a:lnTo>
                    <a:lnTo>
                      <a:pt x="205295" y="372396"/>
                    </a:lnTo>
                    <a:lnTo>
                      <a:pt x="228981" y="371224"/>
                    </a:lnTo>
                    <a:lnTo>
                      <a:pt x="241665" y="351186"/>
                    </a:lnTo>
                    <a:lnTo>
                      <a:pt x="242139" y="315708"/>
                    </a:lnTo>
                    <a:lnTo>
                      <a:pt x="231233" y="268391"/>
                    </a:lnTo>
                    <a:lnTo>
                      <a:pt x="209777" y="212836"/>
                    </a:lnTo>
                    <a:lnTo>
                      <a:pt x="178600" y="152644"/>
                    </a:lnTo>
                    <a:lnTo>
                      <a:pt x="141557" y="95873"/>
                    </a:lnTo>
                    <a:lnTo>
                      <a:pt x="103764" y="49846"/>
                    </a:lnTo>
                    <a:lnTo>
                      <a:pt x="67950" y="17056"/>
                    </a:lnTo>
                    <a:lnTo>
                      <a:pt x="36839" y="0"/>
                    </a:lnTo>
                    <a:close/>
                  </a:path>
                </a:pathLst>
              </a:custGeom>
              <a:solidFill>
                <a:srgbClr val="F3F3F3"/>
              </a:solidFill>
            </p:spPr>
            <p:txBody>
              <a:bodyPr wrap="square" lIns="0" tIns="0" rIns="0" bIns="0" rtlCol="0"/>
              <a:lstStyle/>
              <a:p>
                <a:endParaRPr sz="1200"/>
              </a:p>
            </p:txBody>
          </p:sp>
          <p:sp>
            <p:nvSpPr>
              <p:cNvPr id="295" name="object 113">
                <a:extLst>
                  <a:ext uri="{FF2B5EF4-FFF2-40B4-BE49-F238E27FC236}">
                    <a16:creationId xmlns:a16="http://schemas.microsoft.com/office/drawing/2014/main" id="{BB3E7DF3-900E-764B-AB4D-2D9DA056267B}"/>
                  </a:ext>
                </a:extLst>
              </p:cNvPr>
              <p:cNvSpPr/>
              <p:nvPr/>
            </p:nvSpPr>
            <p:spPr>
              <a:xfrm>
                <a:off x="10748217" y="4893556"/>
                <a:ext cx="202517" cy="410252"/>
              </a:xfrm>
              <a:custGeom>
                <a:avLst/>
                <a:gdLst/>
                <a:ahLst/>
                <a:cxnLst/>
                <a:rect l="l" t="t" r="r" b="b"/>
                <a:pathLst>
                  <a:path w="242570" h="372744">
                    <a:moveTo>
                      <a:pt x="63538" y="219751"/>
                    </a:moveTo>
                    <a:lnTo>
                      <a:pt x="32362" y="159559"/>
                    </a:lnTo>
                    <a:lnTo>
                      <a:pt x="10905" y="104004"/>
                    </a:lnTo>
                    <a:lnTo>
                      <a:pt x="0" y="56687"/>
                    </a:lnTo>
                    <a:lnTo>
                      <a:pt x="474" y="21209"/>
                    </a:lnTo>
                    <a:lnTo>
                      <a:pt x="13158" y="1171"/>
                    </a:lnTo>
                    <a:lnTo>
                      <a:pt x="36839" y="0"/>
                    </a:lnTo>
                    <a:lnTo>
                      <a:pt x="67950" y="17056"/>
                    </a:lnTo>
                    <a:lnTo>
                      <a:pt x="103764" y="49846"/>
                    </a:lnTo>
                    <a:lnTo>
                      <a:pt x="141557" y="95873"/>
                    </a:lnTo>
                    <a:lnTo>
                      <a:pt x="178600" y="152644"/>
                    </a:lnTo>
                    <a:lnTo>
                      <a:pt x="209777" y="212836"/>
                    </a:lnTo>
                    <a:lnTo>
                      <a:pt x="231233" y="268391"/>
                    </a:lnTo>
                    <a:lnTo>
                      <a:pt x="242139" y="315708"/>
                    </a:lnTo>
                    <a:lnTo>
                      <a:pt x="241665" y="351186"/>
                    </a:lnTo>
                    <a:lnTo>
                      <a:pt x="228981" y="371224"/>
                    </a:lnTo>
                    <a:lnTo>
                      <a:pt x="205295" y="372396"/>
                    </a:lnTo>
                    <a:lnTo>
                      <a:pt x="174184" y="355339"/>
                    </a:lnTo>
                    <a:lnTo>
                      <a:pt x="138371" y="322549"/>
                    </a:lnTo>
                    <a:lnTo>
                      <a:pt x="100581" y="276522"/>
                    </a:lnTo>
                    <a:lnTo>
                      <a:pt x="63538" y="219751"/>
                    </a:lnTo>
                    <a:close/>
                  </a:path>
                </a:pathLst>
              </a:custGeom>
              <a:ln w="9525">
                <a:solidFill>
                  <a:srgbClr val="000000"/>
                </a:solidFill>
                <a:prstDash val="dot"/>
              </a:ln>
            </p:spPr>
            <p:txBody>
              <a:bodyPr wrap="square" lIns="0" tIns="0" rIns="0" bIns="0" rtlCol="0"/>
              <a:lstStyle/>
              <a:p>
                <a:endParaRPr sz="1200"/>
              </a:p>
            </p:txBody>
          </p:sp>
          <p:sp>
            <p:nvSpPr>
              <p:cNvPr id="296" name="object 114">
                <a:extLst>
                  <a:ext uri="{FF2B5EF4-FFF2-40B4-BE49-F238E27FC236}">
                    <a16:creationId xmlns:a16="http://schemas.microsoft.com/office/drawing/2014/main" id="{AE5B6FBE-C178-5F4D-BCEF-AFD282E990A3}"/>
                  </a:ext>
                </a:extLst>
              </p:cNvPr>
              <p:cNvSpPr/>
              <p:nvPr/>
            </p:nvSpPr>
            <p:spPr>
              <a:xfrm>
                <a:off x="10758820" y="4792821"/>
                <a:ext cx="313318" cy="510194"/>
              </a:xfrm>
              <a:custGeom>
                <a:avLst/>
                <a:gdLst/>
                <a:ahLst/>
                <a:cxnLst/>
                <a:rect l="l" t="t" r="r" b="b"/>
                <a:pathLst>
                  <a:path w="375284" h="463550">
                    <a:moveTo>
                      <a:pt x="159372" y="0"/>
                    </a:moveTo>
                    <a:lnTo>
                      <a:pt x="0" y="92951"/>
                    </a:lnTo>
                    <a:lnTo>
                      <a:pt x="215823" y="463003"/>
                    </a:lnTo>
                    <a:lnTo>
                      <a:pt x="375196" y="370052"/>
                    </a:lnTo>
                    <a:lnTo>
                      <a:pt x="159372" y="0"/>
                    </a:lnTo>
                    <a:close/>
                  </a:path>
                </a:pathLst>
              </a:custGeom>
              <a:solidFill>
                <a:srgbClr val="F3F3F3"/>
              </a:solidFill>
            </p:spPr>
            <p:txBody>
              <a:bodyPr wrap="square" lIns="0" tIns="0" rIns="0" bIns="0" rtlCol="0"/>
              <a:lstStyle/>
              <a:p>
                <a:endParaRPr sz="1200"/>
              </a:p>
            </p:txBody>
          </p:sp>
          <p:sp>
            <p:nvSpPr>
              <p:cNvPr id="297" name="object 115">
                <a:extLst>
                  <a:ext uri="{FF2B5EF4-FFF2-40B4-BE49-F238E27FC236}">
                    <a16:creationId xmlns:a16="http://schemas.microsoft.com/office/drawing/2014/main" id="{2F64ED9E-92BD-D942-ADCB-E6F59E36C537}"/>
                  </a:ext>
                </a:extLst>
              </p:cNvPr>
              <p:cNvSpPr/>
              <p:nvPr/>
            </p:nvSpPr>
            <p:spPr>
              <a:xfrm>
                <a:off x="10758820" y="4792821"/>
                <a:ext cx="313318" cy="510194"/>
              </a:xfrm>
              <a:custGeom>
                <a:avLst/>
                <a:gdLst/>
                <a:ahLst/>
                <a:cxnLst/>
                <a:rect l="l" t="t" r="r" b="b"/>
                <a:pathLst>
                  <a:path w="375284" h="463550">
                    <a:moveTo>
                      <a:pt x="0" y="92951"/>
                    </a:moveTo>
                    <a:lnTo>
                      <a:pt x="159372" y="0"/>
                    </a:lnTo>
                    <a:lnTo>
                      <a:pt x="375196" y="370052"/>
                    </a:lnTo>
                    <a:lnTo>
                      <a:pt x="215823" y="463003"/>
                    </a:lnTo>
                    <a:lnTo>
                      <a:pt x="0" y="92951"/>
                    </a:lnTo>
                    <a:close/>
                  </a:path>
                </a:pathLst>
              </a:custGeom>
              <a:ln w="9525">
                <a:solidFill>
                  <a:srgbClr val="000000"/>
                </a:solidFill>
                <a:prstDash val="dot"/>
              </a:ln>
            </p:spPr>
            <p:txBody>
              <a:bodyPr wrap="square" lIns="0" tIns="0" rIns="0" bIns="0" rtlCol="0"/>
              <a:lstStyle/>
              <a:p>
                <a:endParaRPr sz="1200"/>
              </a:p>
            </p:txBody>
          </p:sp>
          <p:sp>
            <p:nvSpPr>
              <p:cNvPr id="298" name="object 116">
                <a:extLst>
                  <a:ext uri="{FF2B5EF4-FFF2-40B4-BE49-F238E27FC236}">
                    <a16:creationId xmlns:a16="http://schemas.microsoft.com/office/drawing/2014/main" id="{B2323CA3-F352-BC42-B77E-5006F7FA6BD0}"/>
                  </a:ext>
                </a:extLst>
              </p:cNvPr>
              <p:cNvSpPr/>
              <p:nvPr/>
            </p:nvSpPr>
            <p:spPr>
              <a:xfrm>
                <a:off x="10886834" y="4790458"/>
                <a:ext cx="194565" cy="407456"/>
              </a:xfrm>
              <a:custGeom>
                <a:avLst/>
                <a:gdLst/>
                <a:ahLst/>
                <a:cxnLst/>
                <a:rect l="l" t="t" r="r" b="b"/>
                <a:pathLst>
                  <a:path w="233045" h="370205">
                    <a:moveTo>
                      <a:pt x="8542" y="0"/>
                    </a:moveTo>
                    <a:lnTo>
                      <a:pt x="0" y="17624"/>
                    </a:lnTo>
                    <a:lnTo>
                      <a:pt x="3120" y="51007"/>
                    </a:lnTo>
                    <a:lnTo>
                      <a:pt x="16859" y="96672"/>
                    </a:lnTo>
                    <a:lnTo>
                      <a:pt x="40173" y="151143"/>
                    </a:lnTo>
                    <a:lnTo>
                      <a:pt x="72016" y="210947"/>
                    </a:lnTo>
                    <a:lnTo>
                      <a:pt x="108392" y="268106"/>
                    </a:lnTo>
                    <a:lnTo>
                      <a:pt x="144325" y="315217"/>
                    </a:lnTo>
                    <a:lnTo>
                      <a:pt x="177307" y="349659"/>
                    </a:lnTo>
                    <a:lnTo>
                      <a:pt x="224378" y="370052"/>
                    </a:lnTo>
                    <a:lnTo>
                      <a:pt x="232921" y="352427"/>
                    </a:lnTo>
                    <a:lnTo>
                      <a:pt x="216061" y="273380"/>
                    </a:lnTo>
                    <a:lnTo>
                      <a:pt x="192747" y="218908"/>
                    </a:lnTo>
                    <a:lnTo>
                      <a:pt x="160904" y="159105"/>
                    </a:lnTo>
                    <a:lnTo>
                      <a:pt x="124528" y="101945"/>
                    </a:lnTo>
                    <a:lnTo>
                      <a:pt x="88595" y="54834"/>
                    </a:lnTo>
                    <a:lnTo>
                      <a:pt x="55613" y="20392"/>
                    </a:lnTo>
                    <a:lnTo>
                      <a:pt x="8542" y="0"/>
                    </a:lnTo>
                    <a:close/>
                  </a:path>
                </a:pathLst>
              </a:custGeom>
              <a:solidFill>
                <a:srgbClr val="F3F3F3"/>
              </a:solidFill>
            </p:spPr>
            <p:txBody>
              <a:bodyPr wrap="square" lIns="0" tIns="0" rIns="0" bIns="0" rtlCol="0"/>
              <a:lstStyle/>
              <a:p>
                <a:endParaRPr sz="1200"/>
              </a:p>
            </p:txBody>
          </p:sp>
          <p:sp>
            <p:nvSpPr>
              <p:cNvPr id="299" name="object 117">
                <a:extLst>
                  <a:ext uri="{FF2B5EF4-FFF2-40B4-BE49-F238E27FC236}">
                    <a16:creationId xmlns:a16="http://schemas.microsoft.com/office/drawing/2014/main" id="{C4C52D3D-9EDA-B345-806C-FC9C976FC7C7}"/>
                  </a:ext>
                </a:extLst>
              </p:cNvPr>
              <p:cNvSpPr/>
              <p:nvPr/>
            </p:nvSpPr>
            <p:spPr>
              <a:xfrm>
                <a:off x="10886824" y="4790458"/>
                <a:ext cx="194565" cy="407456"/>
              </a:xfrm>
              <a:custGeom>
                <a:avLst/>
                <a:gdLst/>
                <a:ahLst/>
                <a:cxnLst/>
                <a:rect l="l" t="t" r="r" b="b"/>
                <a:pathLst>
                  <a:path w="233045" h="370205">
                    <a:moveTo>
                      <a:pt x="72016" y="210947"/>
                    </a:moveTo>
                    <a:lnTo>
                      <a:pt x="40173" y="151143"/>
                    </a:lnTo>
                    <a:lnTo>
                      <a:pt x="16859" y="96672"/>
                    </a:lnTo>
                    <a:lnTo>
                      <a:pt x="3120" y="51007"/>
                    </a:lnTo>
                    <a:lnTo>
                      <a:pt x="0" y="17624"/>
                    </a:lnTo>
                    <a:lnTo>
                      <a:pt x="8542" y="0"/>
                    </a:lnTo>
                    <a:lnTo>
                      <a:pt x="55613" y="20392"/>
                    </a:lnTo>
                    <a:lnTo>
                      <a:pt x="88595" y="54834"/>
                    </a:lnTo>
                    <a:lnTo>
                      <a:pt x="124528" y="101945"/>
                    </a:lnTo>
                    <a:lnTo>
                      <a:pt x="160904" y="159105"/>
                    </a:lnTo>
                    <a:lnTo>
                      <a:pt x="192747" y="218908"/>
                    </a:lnTo>
                    <a:lnTo>
                      <a:pt x="216061" y="273380"/>
                    </a:lnTo>
                    <a:lnTo>
                      <a:pt x="229800" y="319045"/>
                    </a:lnTo>
                    <a:lnTo>
                      <a:pt x="232921" y="352427"/>
                    </a:lnTo>
                    <a:lnTo>
                      <a:pt x="224378" y="370052"/>
                    </a:lnTo>
                    <a:lnTo>
                      <a:pt x="177307" y="349659"/>
                    </a:lnTo>
                    <a:lnTo>
                      <a:pt x="144325" y="315217"/>
                    </a:lnTo>
                    <a:lnTo>
                      <a:pt x="108392" y="268106"/>
                    </a:lnTo>
                    <a:lnTo>
                      <a:pt x="72016" y="210947"/>
                    </a:lnTo>
                    <a:close/>
                  </a:path>
                </a:pathLst>
              </a:custGeom>
              <a:ln w="9525">
                <a:solidFill>
                  <a:srgbClr val="000000"/>
                </a:solidFill>
                <a:prstDash val="dot"/>
              </a:ln>
            </p:spPr>
            <p:txBody>
              <a:bodyPr wrap="square" lIns="0" tIns="0" rIns="0" bIns="0" rtlCol="0"/>
              <a:lstStyle/>
              <a:p>
                <a:endParaRPr sz="1200"/>
              </a:p>
            </p:txBody>
          </p:sp>
          <p:sp>
            <p:nvSpPr>
              <p:cNvPr id="300" name="object 118">
                <a:extLst>
                  <a:ext uri="{FF2B5EF4-FFF2-40B4-BE49-F238E27FC236}">
                    <a16:creationId xmlns:a16="http://schemas.microsoft.com/office/drawing/2014/main" id="{C727D577-3749-D44B-9239-BB882939AF61}"/>
                  </a:ext>
                </a:extLst>
              </p:cNvPr>
              <p:cNvSpPr/>
              <p:nvPr/>
            </p:nvSpPr>
            <p:spPr>
              <a:xfrm>
                <a:off x="10765681" y="4919055"/>
                <a:ext cx="176539" cy="379500"/>
              </a:xfrm>
              <a:custGeom>
                <a:avLst/>
                <a:gdLst/>
                <a:ahLst/>
                <a:cxnLst/>
                <a:rect l="l" t="t" r="r" b="b"/>
                <a:pathLst>
                  <a:path w="211454" h="344805">
                    <a:moveTo>
                      <a:pt x="0" y="0"/>
                    </a:moveTo>
                    <a:lnTo>
                      <a:pt x="211099" y="344678"/>
                    </a:lnTo>
                  </a:path>
                </a:pathLst>
              </a:custGeom>
              <a:ln w="19050">
                <a:solidFill>
                  <a:srgbClr val="F3F3F3"/>
                </a:solidFill>
              </a:ln>
            </p:spPr>
            <p:txBody>
              <a:bodyPr wrap="square" lIns="0" tIns="0" rIns="0" bIns="0" rtlCol="0"/>
              <a:lstStyle/>
              <a:p>
                <a:endParaRPr sz="1200"/>
              </a:p>
            </p:txBody>
          </p:sp>
        </p:grpSp>
        <p:cxnSp>
          <p:nvCxnSpPr>
            <p:cNvPr id="13" name="Connecteur droit 12">
              <a:extLst>
                <a:ext uri="{FF2B5EF4-FFF2-40B4-BE49-F238E27FC236}">
                  <a16:creationId xmlns:a16="http://schemas.microsoft.com/office/drawing/2014/main" id="{BF55C2BE-B3DD-6A41-989F-0DD869BCC256}"/>
                </a:ext>
              </a:extLst>
            </p:cNvPr>
            <p:cNvCxnSpPr/>
            <p:nvPr/>
          </p:nvCxnSpPr>
          <p:spPr>
            <a:xfrm flipH="1">
              <a:off x="6351768" y="4851623"/>
              <a:ext cx="353737" cy="0"/>
            </a:xfrm>
            <a:prstGeom prst="line">
              <a:avLst/>
            </a:prstGeom>
            <a:ln w="19050"/>
          </p:spPr>
          <p:style>
            <a:lnRef idx="1">
              <a:schemeClr val="dk1"/>
            </a:lnRef>
            <a:fillRef idx="0">
              <a:schemeClr val="dk1"/>
            </a:fillRef>
            <a:effectRef idx="0">
              <a:schemeClr val="dk1"/>
            </a:effectRef>
            <a:fontRef idx="minor">
              <a:schemeClr val="tx1"/>
            </a:fontRef>
          </p:style>
        </p:cxnSp>
        <p:sp>
          <p:nvSpPr>
            <p:cNvPr id="320" name="object 48">
              <a:extLst>
                <a:ext uri="{FF2B5EF4-FFF2-40B4-BE49-F238E27FC236}">
                  <a16:creationId xmlns:a16="http://schemas.microsoft.com/office/drawing/2014/main" id="{CEF391A9-619C-A644-9D8A-9B5C6A976253}"/>
                </a:ext>
              </a:extLst>
            </p:cNvPr>
            <p:cNvSpPr/>
            <p:nvPr/>
          </p:nvSpPr>
          <p:spPr>
            <a:xfrm>
              <a:off x="6799357" y="5247756"/>
              <a:ext cx="1060298" cy="471752"/>
            </a:xfrm>
            <a:custGeom>
              <a:avLst/>
              <a:gdLst/>
              <a:ahLst/>
              <a:cxnLst/>
              <a:rect l="l" t="t" r="r" b="b"/>
              <a:pathLst>
                <a:path w="1270000" h="563879">
                  <a:moveTo>
                    <a:pt x="1175512" y="0"/>
                  </a:moveTo>
                  <a:lnTo>
                    <a:pt x="93980" y="0"/>
                  </a:lnTo>
                  <a:lnTo>
                    <a:pt x="57398" y="7385"/>
                  </a:lnTo>
                  <a:lnTo>
                    <a:pt x="27525" y="27525"/>
                  </a:lnTo>
                  <a:lnTo>
                    <a:pt x="7385" y="57398"/>
                  </a:lnTo>
                  <a:lnTo>
                    <a:pt x="0" y="93979"/>
                  </a:lnTo>
                  <a:lnTo>
                    <a:pt x="0" y="469899"/>
                  </a:lnTo>
                  <a:lnTo>
                    <a:pt x="7385" y="506481"/>
                  </a:lnTo>
                  <a:lnTo>
                    <a:pt x="27525" y="536354"/>
                  </a:lnTo>
                  <a:lnTo>
                    <a:pt x="57398" y="556494"/>
                  </a:lnTo>
                  <a:lnTo>
                    <a:pt x="93980" y="563879"/>
                  </a:lnTo>
                  <a:lnTo>
                    <a:pt x="1175512" y="563879"/>
                  </a:lnTo>
                  <a:lnTo>
                    <a:pt x="1212093" y="556494"/>
                  </a:lnTo>
                  <a:lnTo>
                    <a:pt x="1241966" y="536354"/>
                  </a:lnTo>
                  <a:lnTo>
                    <a:pt x="1262106" y="506481"/>
                  </a:lnTo>
                  <a:lnTo>
                    <a:pt x="1269492" y="469899"/>
                  </a:lnTo>
                  <a:lnTo>
                    <a:pt x="1269492" y="93979"/>
                  </a:lnTo>
                  <a:lnTo>
                    <a:pt x="1262106" y="57398"/>
                  </a:lnTo>
                  <a:lnTo>
                    <a:pt x="1241966" y="27525"/>
                  </a:lnTo>
                  <a:lnTo>
                    <a:pt x="1212093" y="7385"/>
                  </a:lnTo>
                  <a:lnTo>
                    <a:pt x="1175512" y="0"/>
                  </a:lnTo>
                  <a:close/>
                </a:path>
              </a:pathLst>
            </a:custGeom>
            <a:solidFill>
              <a:srgbClr val="FF004D"/>
            </a:solidFill>
          </p:spPr>
          <p:txBody>
            <a:bodyPr wrap="square" lIns="0" tIns="0" rIns="0" bIns="0" rtlCol="0"/>
            <a:lstStyle/>
            <a:p>
              <a:endParaRPr sz="1200"/>
            </a:p>
          </p:txBody>
        </p:sp>
        <p:sp>
          <p:nvSpPr>
            <p:cNvPr id="321" name="object 49">
              <a:extLst>
                <a:ext uri="{FF2B5EF4-FFF2-40B4-BE49-F238E27FC236}">
                  <a16:creationId xmlns:a16="http://schemas.microsoft.com/office/drawing/2014/main" id="{AD4F9378-BFD2-BD45-82A7-859017BD8B80}"/>
                </a:ext>
              </a:extLst>
            </p:cNvPr>
            <p:cNvSpPr/>
            <p:nvPr/>
          </p:nvSpPr>
          <p:spPr>
            <a:xfrm>
              <a:off x="6799357" y="5212131"/>
              <a:ext cx="1060298" cy="620620"/>
            </a:xfrm>
            <a:custGeom>
              <a:avLst/>
              <a:gdLst/>
              <a:ahLst/>
              <a:cxnLst/>
              <a:rect l="l" t="t" r="r" b="b"/>
              <a:pathLst>
                <a:path w="1270000" h="563879">
                  <a:moveTo>
                    <a:pt x="0" y="93979"/>
                  </a:moveTo>
                  <a:lnTo>
                    <a:pt x="7385" y="57398"/>
                  </a:lnTo>
                  <a:lnTo>
                    <a:pt x="27525" y="27525"/>
                  </a:lnTo>
                  <a:lnTo>
                    <a:pt x="57398" y="7385"/>
                  </a:lnTo>
                  <a:lnTo>
                    <a:pt x="93980" y="0"/>
                  </a:lnTo>
                  <a:lnTo>
                    <a:pt x="1175512" y="0"/>
                  </a:lnTo>
                  <a:lnTo>
                    <a:pt x="1212093" y="7385"/>
                  </a:lnTo>
                  <a:lnTo>
                    <a:pt x="1241966" y="27525"/>
                  </a:lnTo>
                  <a:lnTo>
                    <a:pt x="1262106" y="57398"/>
                  </a:lnTo>
                  <a:lnTo>
                    <a:pt x="1269492" y="93979"/>
                  </a:lnTo>
                  <a:lnTo>
                    <a:pt x="1269492" y="469899"/>
                  </a:lnTo>
                  <a:lnTo>
                    <a:pt x="1262106" y="506481"/>
                  </a:lnTo>
                  <a:lnTo>
                    <a:pt x="1241966" y="536354"/>
                  </a:lnTo>
                  <a:lnTo>
                    <a:pt x="1212093" y="556494"/>
                  </a:lnTo>
                  <a:lnTo>
                    <a:pt x="1175512" y="563879"/>
                  </a:lnTo>
                  <a:lnTo>
                    <a:pt x="93980" y="563879"/>
                  </a:lnTo>
                  <a:lnTo>
                    <a:pt x="57398" y="556494"/>
                  </a:lnTo>
                  <a:lnTo>
                    <a:pt x="27525" y="536354"/>
                  </a:lnTo>
                  <a:lnTo>
                    <a:pt x="7385" y="506481"/>
                  </a:lnTo>
                  <a:lnTo>
                    <a:pt x="0" y="469899"/>
                  </a:lnTo>
                  <a:lnTo>
                    <a:pt x="0" y="93979"/>
                  </a:lnTo>
                  <a:close/>
                </a:path>
              </a:pathLst>
            </a:custGeom>
            <a:ln w="9524">
              <a:solidFill>
                <a:srgbClr val="FFFFFF"/>
              </a:solidFill>
            </a:ln>
          </p:spPr>
          <p:txBody>
            <a:bodyPr wrap="square" lIns="0" tIns="0" rIns="0" bIns="0" rtlCol="0"/>
            <a:lstStyle/>
            <a:p>
              <a:endParaRPr sz="1200"/>
            </a:p>
          </p:txBody>
        </p:sp>
        <p:sp>
          <p:nvSpPr>
            <p:cNvPr id="322" name="object 51">
              <a:extLst>
                <a:ext uri="{FF2B5EF4-FFF2-40B4-BE49-F238E27FC236}">
                  <a16:creationId xmlns:a16="http://schemas.microsoft.com/office/drawing/2014/main" id="{96CA8BD0-84EE-6448-8A15-79D709C85DBE}"/>
                </a:ext>
              </a:extLst>
            </p:cNvPr>
            <p:cNvSpPr/>
            <p:nvPr/>
          </p:nvSpPr>
          <p:spPr>
            <a:xfrm>
              <a:off x="8254935" y="5259628"/>
              <a:ext cx="1061359" cy="471755"/>
            </a:xfrm>
            <a:custGeom>
              <a:avLst/>
              <a:gdLst/>
              <a:ahLst/>
              <a:cxnLst/>
              <a:rect l="l" t="t" r="r" b="b"/>
              <a:pathLst>
                <a:path w="1271270" h="563879">
                  <a:moveTo>
                    <a:pt x="1177036" y="0"/>
                  </a:moveTo>
                  <a:lnTo>
                    <a:pt x="93980" y="0"/>
                  </a:lnTo>
                  <a:lnTo>
                    <a:pt x="57398" y="7385"/>
                  </a:lnTo>
                  <a:lnTo>
                    <a:pt x="27525" y="27525"/>
                  </a:lnTo>
                  <a:lnTo>
                    <a:pt x="7385" y="57398"/>
                  </a:lnTo>
                  <a:lnTo>
                    <a:pt x="0" y="93979"/>
                  </a:lnTo>
                  <a:lnTo>
                    <a:pt x="0" y="469899"/>
                  </a:lnTo>
                  <a:lnTo>
                    <a:pt x="7385" y="506481"/>
                  </a:lnTo>
                  <a:lnTo>
                    <a:pt x="27525" y="536354"/>
                  </a:lnTo>
                  <a:lnTo>
                    <a:pt x="57398" y="556494"/>
                  </a:lnTo>
                  <a:lnTo>
                    <a:pt x="93980" y="563879"/>
                  </a:lnTo>
                  <a:lnTo>
                    <a:pt x="1177036" y="563879"/>
                  </a:lnTo>
                  <a:lnTo>
                    <a:pt x="1213617" y="556494"/>
                  </a:lnTo>
                  <a:lnTo>
                    <a:pt x="1243490" y="536354"/>
                  </a:lnTo>
                  <a:lnTo>
                    <a:pt x="1263630" y="506481"/>
                  </a:lnTo>
                  <a:lnTo>
                    <a:pt x="1271016" y="469899"/>
                  </a:lnTo>
                  <a:lnTo>
                    <a:pt x="1271016" y="93979"/>
                  </a:lnTo>
                  <a:lnTo>
                    <a:pt x="1263630" y="57398"/>
                  </a:lnTo>
                  <a:lnTo>
                    <a:pt x="1243490" y="27525"/>
                  </a:lnTo>
                  <a:lnTo>
                    <a:pt x="1213617" y="7385"/>
                  </a:lnTo>
                  <a:lnTo>
                    <a:pt x="1177036" y="0"/>
                  </a:lnTo>
                  <a:close/>
                </a:path>
              </a:pathLst>
            </a:custGeom>
            <a:solidFill>
              <a:srgbClr val="FF004D"/>
            </a:solidFill>
          </p:spPr>
          <p:txBody>
            <a:bodyPr wrap="square" lIns="0" tIns="0" rIns="0" bIns="0" rtlCol="0"/>
            <a:lstStyle/>
            <a:p>
              <a:endParaRPr sz="1200"/>
            </a:p>
          </p:txBody>
        </p:sp>
        <p:sp>
          <p:nvSpPr>
            <p:cNvPr id="323" name="object 55">
              <a:extLst>
                <a:ext uri="{FF2B5EF4-FFF2-40B4-BE49-F238E27FC236}">
                  <a16:creationId xmlns:a16="http://schemas.microsoft.com/office/drawing/2014/main" id="{E427CF27-4EBB-5949-A0D6-8CD07213718D}"/>
                </a:ext>
              </a:extLst>
            </p:cNvPr>
            <p:cNvSpPr/>
            <p:nvPr/>
          </p:nvSpPr>
          <p:spPr>
            <a:xfrm>
              <a:off x="8191985" y="5481343"/>
              <a:ext cx="63618" cy="83867"/>
            </a:xfrm>
            <a:custGeom>
              <a:avLst/>
              <a:gdLst/>
              <a:ahLst/>
              <a:cxnLst/>
              <a:rect l="l" t="t" r="r" b="b"/>
              <a:pathLst>
                <a:path w="76200" h="76200">
                  <a:moveTo>
                    <a:pt x="0" y="0"/>
                  </a:moveTo>
                  <a:lnTo>
                    <a:pt x="0" y="76199"/>
                  </a:lnTo>
                  <a:lnTo>
                    <a:pt x="76200" y="38099"/>
                  </a:lnTo>
                  <a:lnTo>
                    <a:pt x="0" y="0"/>
                  </a:lnTo>
                  <a:close/>
                </a:path>
              </a:pathLst>
            </a:custGeom>
            <a:solidFill>
              <a:srgbClr val="002C31"/>
            </a:solidFill>
          </p:spPr>
          <p:txBody>
            <a:bodyPr wrap="square" lIns="0" tIns="0" rIns="0" bIns="0" rtlCol="0"/>
            <a:lstStyle/>
            <a:p>
              <a:endParaRPr sz="1200"/>
            </a:p>
          </p:txBody>
        </p:sp>
        <p:sp>
          <p:nvSpPr>
            <p:cNvPr id="324" name="object 46">
              <a:extLst>
                <a:ext uri="{FF2B5EF4-FFF2-40B4-BE49-F238E27FC236}">
                  <a16:creationId xmlns:a16="http://schemas.microsoft.com/office/drawing/2014/main" id="{33A5BF72-1B30-784E-A05F-790E8F9078E8}"/>
                </a:ext>
              </a:extLst>
            </p:cNvPr>
            <p:cNvSpPr/>
            <p:nvPr/>
          </p:nvSpPr>
          <p:spPr>
            <a:xfrm>
              <a:off x="7838906" y="5526001"/>
              <a:ext cx="353079" cy="0"/>
            </a:xfrm>
            <a:custGeom>
              <a:avLst/>
              <a:gdLst/>
              <a:ahLst/>
              <a:cxnLst/>
              <a:rect l="l" t="t" r="r" b="b"/>
              <a:pathLst>
                <a:path w="422910">
                  <a:moveTo>
                    <a:pt x="0" y="0"/>
                  </a:moveTo>
                  <a:lnTo>
                    <a:pt x="422313" y="0"/>
                  </a:lnTo>
                </a:path>
              </a:pathLst>
            </a:custGeom>
            <a:ln w="21132">
              <a:solidFill>
                <a:srgbClr val="002C31"/>
              </a:solidFill>
            </a:ln>
          </p:spPr>
          <p:txBody>
            <a:bodyPr wrap="square" lIns="0" tIns="0" rIns="0" bIns="0" rtlCol="0"/>
            <a:lstStyle/>
            <a:p>
              <a:endParaRPr sz="1200"/>
            </a:p>
          </p:txBody>
        </p:sp>
        <p:sp>
          <p:nvSpPr>
            <p:cNvPr id="326" name="object 50">
              <a:extLst>
                <a:ext uri="{FF2B5EF4-FFF2-40B4-BE49-F238E27FC236}">
                  <a16:creationId xmlns:a16="http://schemas.microsoft.com/office/drawing/2014/main" id="{8C2DD7D3-ECC0-C742-B249-D78F4C93B395}"/>
                </a:ext>
              </a:extLst>
            </p:cNvPr>
            <p:cNvSpPr txBox="1"/>
            <p:nvPr/>
          </p:nvSpPr>
          <p:spPr>
            <a:xfrm>
              <a:off x="6893128" y="5409088"/>
              <a:ext cx="1306818" cy="307763"/>
            </a:xfrm>
            <a:prstGeom prst="rect">
              <a:avLst/>
            </a:prstGeom>
          </p:spPr>
          <p:txBody>
            <a:bodyPr vert="horz" wrap="square" lIns="0" tIns="12700" rIns="0" bIns="0" rtlCol="0">
              <a:spAutoFit/>
            </a:bodyPr>
            <a:lstStyle/>
            <a:p>
              <a:pPr marL="236220" marR="5080" indent="-224154">
                <a:lnSpc>
                  <a:spcPct val="100000"/>
                </a:lnSpc>
                <a:spcBef>
                  <a:spcPts val="100"/>
                </a:spcBef>
                <a:tabLst>
                  <a:tab pos="1141095" algn="l"/>
                  <a:tab pos="1551940" algn="l"/>
                </a:tabLst>
              </a:pPr>
              <a:r>
                <a:rPr lang="fr-FR" sz="900" spc="-5" dirty="0">
                  <a:solidFill>
                    <a:srgbClr val="FFFFFF"/>
                  </a:solidFill>
                  <a:latin typeface="Arial"/>
                  <a:cs typeface="Arial"/>
                </a:rPr>
                <a:t>Data Extraction </a:t>
              </a:r>
            </a:p>
            <a:p>
              <a:pPr marL="236220" marR="5080" indent="-224154">
                <a:lnSpc>
                  <a:spcPct val="100000"/>
                </a:lnSpc>
                <a:spcBef>
                  <a:spcPts val="100"/>
                </a:spcBef>
                <a:tabLst>
                  <a:tab pos="1141095" algn="l"/>
                  <a:tab pos="1551940" algn="l"/>
                </a:tabLst>
              </a:pPr>
              <a:endParaRPr sz="900" dirty="0">
                <a:latin typeface="Arial"/>
                <a:cs typeface="Arial"/>
              </a:endParaRPr>
            </a:p>
          </p:txBody>
        </p:sp>
        <p:sp>
          <p:nvSpPr>
            <p:cNvPr id="327" name="object 50">
              <a:extLst>
                <a:ext uri="{FF2B5EF4-FFF2-40B4-BE49-F238E27FC236}">
                  <a16:creationId xmlns:a16="http://schemas.microsoft.com/office/drawing/2014/main" id="{029B5C87-49E5-724C-AB5B-5AF4273AE79F}"/>
                </a:ext>
              </a:extLst>
            </p:cNvPr>
            <p:cNvSpPr txBox="1"/>
            <p:nvPr/>
          </p:nvSpPr>
          <p:spPr>
            <a:xfrm>
              <a:off x="8264191" y="5420955"/>
              <a:ext cx="1306818" cy="307763"/>
            </a:xfrm>
            <a:prstGeom prst="rect">
              <a:avLst/>
            </a:prstGeom>
          </p:spPr>
          <p:txBody>
            <a:bodyPr vert="horz" wrap="square" lIns="0" tIns="12700" rIns="0" bIns="0" rtlCol="0">
              <a:spAutoFit/>
            </a:bodyPr>
            <a:lstStyle/>
            <a:p>
              <a:pPr marL="236220" marR="5080" indent="-224154">
                <a:lnSpc>
                  <a:spcPct val="100000"/>
                </a:lnSpc>
                <a:spcBef>
                  <a:spcPts val="100"/>
                </a:spcBef>
                <a:tabLst>
                  <a:tab pos="1141095" algn="l"/>
                  <a:tab pos="1551940" algn="l"/>
                </a:tabLst>
              </a:pPr>
              <a:r>
                <a:rPr lang="fr-FR" sz="900" spc="-5" dirty="0">
                  <a:solidFill>
                    <a:srgbClr val="FFFFFF"/>
                  </a:solidFill>
                  <a:latin typeface="Arial"/>
                  <a:cs typeface="Arial"/>
                </a:rPr>
                <a:t>Data Transformation </a:t>
              </a:r>
            </a:p>
            <a:p>
              <a:pPr marL="236220" marR="5080" indent="-224154">
                <a:lnSpc>
                  <a:spcPct val="100000"/>
                </a:lnSpc>
                <a:spcBef>
                  <a:spcPts val="100"/>
                </a:spcBef>
                <a:tabLst>
                  <a:tab pos="1141095" algn="l"/>
                  <a:tab pos="1551940" algn="l"/>
                </a:tabLst>
              </a:pPr>
              <a:endParaRPr sz="900" dirty="0">
                <a:latin typeface="Arial"/>
                <a:cs typeface="Arial"/>
              </a:endParaRPr>
            </a:p>
          </p:txBody>
        </p:sp>
        <p:sp>
          <p:nvSpPr>
            <p:cNvPr id="328" name="object 51">
              <a:extLst>
                <a:ext uri="{FF2B5EF4-FFF2-40B4-BE49-F238E27FC236}">
                  <a16:creationId xmlns:a16="http://schemas.microsoft.com/office/drawing/2014/main" id="{A3D8B7FC-CDAC-6B47-870D-E9334AC741AB}"/>
                </a:ext>
              </a:extLst>
            </p:cNvPr>
            <p:cNvSpPr/>
            <p:nvPr/>
          </p:nvSpPr>
          <p:spPr>
            <a:xfrm>
              <a:off x="9761120" y="5222022"/>
              <a:ext cx="1061359" cy="471755"/>
            </a:xfrm>
            <a:custGeom>
              <a:avLst/>
              <a:gdLst/>
              <a:ahLst/>
              <a:cxnLst/>
              <a:rect l="l" t="t" r="r" b="b"/>
              <a:pathLst>
                <a:path w="1271270" h="563879">
                  <a:moveTo>
                    <a:pt x="1177036" y="0"/>
                  </a:moveTo>
                  <a:lnTo>
                    <a:pt x="93980" y="0"/>
                  </a:lnTo>
                  <a:lnTo>
                    <a:pt x="57398" y="7385"/>
                  </a:lnTo>
                  <a:lnTo>
                    <a:pt x="27525" y="27525"/>
                  </a:lnTo>
                  <a:lnTo>
                    <a:pt x="7385" y="57398"/>
                  </a:lnTo>
                  <a:lnTo>
                    <a:pt x="0" y="93979"/>
                  </a:lnTo>
                  <a:lnTo>
                    <a:pt x="0" y="469899"/>
                  </a:lnTo>
                  <a:lnTo>
                    <a:pt x="7385" y="506481"/>
                  </a:lnTo>
                  <a:lnTo>
                    <a:pt x="27525" y="536354"/>
                  </a:lnTo>
                  <a:lnTo>
                    <a:pt x="57398" y="556494"/>
                  </a:lnTo>
                  <a:lnTo>
                    <a:pt x="93980" y="563879"/>
                  </a:lnTo>
                  <a:lnTo>
                    <a:pt x="1177036" y="563879"/>
                  </a:lnTo>
                  <a:lnTo>
                    <a:pt x="1213617" y="556494"/>
                  </a:lnTo>
                  <a:lnTo>
                    <a:pt x="1243490" y="536354"/>
                  </a:lnTo>
                  <a:lnTo>
                    <a:pt x="1263630" y="506481"/>
                  </a:lnTo>
                  <a:lnTo>
                    <a:pt x="1271016" y="469899"/>
                  </a:lnTo>
                  <a:lnTo>
                    <a:pt x="1271016" y="93979"/>
                  </a:lnTo>
                  <a:lnTo>
                    <a:pt x="1263630" y="57398"/>
                  </a:lnTo>
                  <a:lnTo>
                    <a:pt x="1243490" y="27525"/>
                  </a:lnTo>
                  <a:lnTo>
                    <a:pt x="1213617" y="7385"/>
                  </a:lnTo>
                  <a:lnTo>
                    <a:pt x="1177036" y="0"/>
                  </a:lnTo>
                  <a:close/>
                </a:path>
              </a:pathLst>
            </a:custGeom>
            <a:solidFill>
              <a:srgbClr val="FF004D"/>
            </a:solidFill>
          </p:spPr>
          <p:txBody>
            <a:bodyPr wrap="square" lIns="0" tIns="0" rIns="0" bIns="0" rtlCol="0"/>
            <a:lstStyle/>
            <a:p>
              <a:endParaRPr sz="1200"/>
            </a:p>
          </p:txBody>
        </p:sp>
        <p:sp>
          <p:nvSpPr>
            <p:cNvPr id="329" name="object 46">
              <a:extLst>
                <a:ext uri="{FF2B5EF4-FFF2-40B4-BE49-F238E27FC236}">
                  <a16:creationId xmlns:a16="http://schemas.microsoft.com/office/drawing/2014/main" id="{21A47F03-786D-9840-88CD-6053BAD723C7}"/>
                </a:ext>
              </a:extLst>
            </p:cNvPr>
            <p:cNvSpPr/>
            <p:nvPr/>
          </p:nvSpPr>
          <p:spPr>
            <a:xfrm>
              <a:off x="9345091" y="5488395"/>
              <a:ext cx="353079" cy="0"/>
            </a:xfrm>
            <a:custGeom>
              <a:avLst/>
              <a:gdLst/>
              <a:ahLst/>
              <a:cxnLst/>
              <a:rect l="l" t="t" r="r" b="b"/>
              <a:pathLst>
                <a:path w="422910">
                  <a:moveTo>
                    <a:pt x="0" y="0"/>
                  </a:moveTo>
                  <a:lnTo>
                    <a:pt x="422313" y="0"/>
                  </a:lnTo>
                </a:path>
              </a:pathLst>
            </a:custGeom>
            <a:ln w="21132">
              <a:solidFill>
                <a:srgbClr val="002C31"/>
              </a:solidFill>
            </a:ln>
          </p:spPr>
          <p:txBody>
            <a:bodyPr wrap="square" lIns="0" tIns="0" rIns="0" bIns="0" rtlCol="0"/>
            <a:lstStyle/>
            <a:p>
              <a:endParaRPr sz="1200"/>
            </a:p>
          </p:txBody>
        </p:sp>
        <p:sp>
          <p:nvSpPr>
            <p:cNvPr id="330" name="object 50">
              <a:extLst>
                <a:ext uri="{FF2B5EF4-FFF2-40B4-BE49-F238E27FC236}">
                  <a16:creationId xmlns:a16="http://schemas.microsoft.com/office/drawing/2014/main" id="{D625EA71-A4D2-5A42-A9FB-E80F2C4E2DAE}"/>
                </a:ext>
              </a:extLst>
            </p:cNvPr>
            <p:cNvSpPr txBox="1"/>
            <p:nvPr/>
          </p:nvSpPr>
          <p:spPr>
            <a:xfrm>
              <a:off x="9901001" y="5383349"/>
              <a:ext cx="1306818" cy="307763"/>
            </a:xfrm>
            <a:prstGeom prst="rect">
              <a:avLst/>
            </a:prstGeom>
          </p:spPr>
          <p:txBody>
            <a:bodyPr vert="horz" wrap="square" lIns="0" tIns="12700" rIns="0" bIns="0" rtlCol="0">
              <a:spAutoFit/>
            </a:bodyPr>
            <a:lstStyle/>
            <a:p>
              <a:pPr marL="236220" marR="5080" indent="-224154">
                <a:lnSpc>
                  <a:spcPct val="100000"/>
                </a:lnSpc>
                <a:spcBef>
                  <a:spcPts val="100"/>
                </a:spcBef>
                <a:tabLst>
                  <a:tab pos="1141095" algn="l"/>
                  <a:tab pos="1551940" algn="l"/>
                </a:tabLst>
              </a:pPr>
              <a:r>
                <a:rPr lang="fr-FR" sz="900" spc="-5" dirty="0">
                  <a:solidFill>
                    <a:srgbClr val="FFFFFF"/>
                  </a:solidFill>
                  <a:latin typeface="Arial"/>
                  <a:cs typeface="Arial"/>
                </a:rPr>
                <a:t>Data ingestion </a:t>
              </a:r>
            </a:p>
            <a:p>
              <a:pPr marL="236220" marR="5080" indent="-224154">
                <a:lnSpc>
                  <a:spcPct val="100000"/>
                </a:lnSpc>
                <a:spcBef>
                  <a:spcPts val="100"/>
                </a:spcBef>
                <a:tabLst>
                  <a:tab pos="1141095" algn="l"/>
                  <a:tab pos="1551940" algn="l"/>
                </a:tabLst>
              </a:pPr>
              <a:endParaRPr sz="900" dirty="0">
                <a:latin typeface="Arial"/>
                <a:cs typeface="Arial"/>
              </a:endParaRPr>
            </a:p>
          </p:txBody>
        </p:sp>
        <p:sp>
          <p:nvSpPr>
            <p:cNvPr id="331" name="object 55">
              <a:extLst>
                <a:ext uri="{FF2B5EF4-FFF2-40B4-BE49-F238E27FC236}">
                  <a16:creationId xmlns:a16="http://schemas.microsoft.com/office/drawing/2014/main" id="{9F63A369-1722-D147-8CCF-53258A9FF689}"/>
                </a:ext>
              </a:extLst>
            </p:cNvPr>
            <p:cNvSpPr/>
            <p:nvPr/>
          </p:nvSpPr>
          <p:spPr>
            <a:xfrm>
              <a:off x="9698176" y="5443739"/>
              <a:ext cx="63618" cy="83867"/>
            </a:xfrm>
            <a:custGeom>
              <a:avLst/>
              <a:gdLst/>
              <a:ahLst/>
              <a:cxnLst/>
              <a:rect l="l" t="t" r="r" b="b"/>
              <a:pathLst>
                <a:path w="76200" h="76200">
                  <a:moveTo>
                    <a:pt x="0" y="0"/>
                  </a:moveTo>
                  <a:lnTo>
                    <a:pt x="0" y="76199"/>
                  </a:lnTo>
                  <a:lnTo>
                    <a:pt x="76200" y="38099"/>
                  </a:lnTo>
                  <a:lnTo>
                    <a:pt x="0" y="0"/>
                  </a:lnTo>
                  <a:close/>
                </a:path>
              </a:pathLst>
            </a:custGeom>
            <a:solidFill>
              <a:srgbClr val="002C31"/>
            </a:solidFill>
          </p:spPr>
          <p:txBody>
            <a:bodyPr wrap="square" lIns="0" tIns="0" rIns="0" bIns="0" rtlCol="0"/>
            <a:lstStyle/>
            <a:p>
              <a:endParaRPr sz="1200"/>
            </a:p>
          </p:txBody>
        </p:sp>
      </p:grpSp>
      <p:sp>
        <p:nvSpPr>
          <p:cNvPr id="332" name="ZoneTexte 331">
            <a:extLst>
              <a:ext uri="{FF2B5EF4-FFF2-40B4-BE49-F238E27FC236}">
                <a16:creationId xmlns:a16="http://schemas.microsoft.com/office/drawing/2014/main" id="{CCD7E995-4B8C-D74B-AE02-447F9749E4C5}"/>
              </a:ext>
            </a:extLst>
          </p:cNvPr>
          <p:cNvSpPr txBox="1"/>
          <p:nvPr/>
        </p:nvSpPr>
        <p:spPr>
          <a:xfrm>
            <a:off x="8536268" y="5915954"/>
            <a:ext cx="2984007" cy="369332"/>
          </a:xfrm>
          <a:prstGeom prst="rect">
            <a:avLst/>
          </a:prstGeom>
          <a:noFill/>
        </p:spPr>
        <p:txBody>
          <a:bodyPr wrap="square">
            <a:spAutoFit/>
          </a:bodyPr>
          <a:lstStyle/>
          <a:p>
            <a:pPr marL="12700">
              <a:lnSpc>
                <a:spcPct val="100000"/>
              </a:lnSpc>
              <a:spcBef>
                <a:spcPts val="100"/>
              </a:spcBef>
            </a:pPr>
            <a:r>
              <a:rPr lang="fr-FR" sz="1800" i="1" dirty="0">
                <a:latin typeface="Arial"/>
                <a:cs typeface="Arial"/>
              </a:rPr>
              <a:t>How to deal </a:t>
            </a:r>
            <a:r>
              <a:rPr lang="fr-FR" sz="1800" i="1" dirty="0" err="1">
                <a:latin typeface="Arial"/>
                <a:cs typeface="Arial"/>
              </a:rPr>
              <a:t>with</a:t>
            </a:r>
            <a:r>
              <a:rPr lang="fr-FR" sz="1800" i="1" dirty="0">
                <a:latin typeface="Arial"/>
                <a:cs typeface="Arial"/>
              </a:rPr>
              <a:t> versions?</a:t>
            </a:r>
          </a:p>
        </p:txBody>
      </p:sp>
      <p:sp>
        <p:nvSpPr>
          <p:cNvPr id="333" name="ZoneTexte 332">
            <a:extLst>
              <a:ext uri="{FF2B5EF4-FFF2-40B4-BE49-F238E27FC236}">
                <a16:creationId xmlns:a16="http://schemas.microsoft.com/office/drawing/2014/main" id="{550B7D8F-6217-C64D-9AD8-BC6E58153C65}"/>
              </a:ext>
            </a:extLst>
          </p:cNvPr>
          <p:cNvSpPr txBox="1"/>
          <p:nvPr/>
        </p:nvSpPr>
        <p:spPr>
          <a:xfrm>
            <a:off x="5902840" y="6345656"/>
            <a:ext cx="5018773" cy="369332"/>
          </a:xfrm>
          <a:prstGeom prst="rect">
            <a:avLst/>
          </a:prstGeom>
          <a:noFill/>
        </p:spPr>
        <p:txBody>
          <a:bodyPr wrap="square">
            <a:spAutoFit/>
          </a:bodyPr>
          <a:lstStyle/>
          <a:p>
            <a:pPr marL="12700">
              <a:lnSpc>
                <a:spcPct val="100000"/>
              </a:lnSpc>
              <a:spcBef>
                <a:spcPts val="100"/>
              </a:spcBef>
            </a:pPr>
            <a:r>
              <a:rPr lang="fr-FR" sz="1800" i="1" dirty="0">
                <a:latin typeface="Arial"/>
                <a:cs typeface="Arial"/>
              </a:rPr>
              <a:t>How to </a:t>
            </a:r>
            <a:r>
              <a:rPr lang="fr-FR" sz="1800" i="1" dirty="0" err="1">
                <a:latin typeface="Arial"/>
                <a:cs typeface="Arial"/>
              </a:rPr>
              <a:t>hundle</a:t>
            </a:r>
            <a:r>
              <a:rPr lang="fr-FR" sz="1800" i="1" dirty="0">
                <a:latin typeface="Arial"/>
                <a:cs typeface="Arial"/>
              </a:rPr>
              <a:t> </a:t>
            </a:r>
            <a:r>
              <a:rPr lang="fr-FR" sz="1800" i="1" dirty="0" err="1">
                <a:latin typeface="Arial"/>
                <a:cs typeface="Arial"/>
              </a:rPr>
              <a:t>continous</a:t>
            </a:r>
            <a:r>
              <a:rPr lang="fr-FR" sz="1800" i="1" dirty="0">
                <a:latin typeface="Arial"/>
                <a:cs typeface="Arial"/>
              </a:rPr>
              <a:t> </a:t>
            </a:r>
            <a:r>
              <a:rPr lang="fr-FR" sz="1800" i="1" dirty="0" err="1">
                <a:latin typeface="Arial"/>
                <a:cs typeface="Arial"/>
              </a:rPr>
              <a:t>integration</a:t>
            </a:r>
            <a:r>
              <a:rPr lang="fr-FR" sz="1800" i="1" dirty="0">
                <a:latin typeface="Arial"/>
                <a:cs typeface="Arial"/>
              </a:rPr>
              <a:t> / </a:t>
            </a:r>
            <a:r>
              <a:rPr lang="fr-FR" sz="1800" i="1" dirty="0" err="1">
                <a:latin typeface="Arial"/>
                <a:cs typeface="Arial"/>
              </a:rPr>
              <a:t>delivery</a:t>
            </a:r>
            <a:r>
              <a:rPr lang="fr-FR" sz="1800" i="1" dirty="0">
                <a:latin typeface="Arial"/>
                <a:cs typeface="Arial"/>
              </a:rPr>
              <a:t>?</a:t>
            </a:r>
            <a:endParaRPr lang="fr-FR" sz="1800" dirty="0">
              <a:latin typeface="Arial"/>
              <a:cs typeface="Arial"/>
            </a:endParaRPr>
          </a:p>
        </p:txBody>
      </p:sp>
    </p:spTree>
    <p:extLst>
      <p:ext uri="{BB962C8B-B14F-4D97-AF65-F5344CB8AC3E}">
        <p14:creationId xmlns:p14="http://schemas.microsoft.com/office/powerpoint/2010/main" val="2225684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3">
            <a:extLst>
              <a:ext uri="{FF2B5EF4-FFF2-40B4-BE49-F238E27FC236}">
                <a16:creationId xmlns:a16="http://schemas.microsoft.com/office/drawing/2014/main" id="{D07F9EAA-F037-0F45-9057-1D1233F85F33}"/>
              </a:ext>
            </a:extLst>
          </p:cNvPr>
          <p:cNvSpPr txBox="1">
            <a:spLocks/>
          </p:cNvSpPr>
          <p:nvPr/>
        </p:nvSpPr>
        <p:spPr>
          <a:xfrm>
            <a:off x="5018091" y="94369"/>
            <a:ext cx="7145600" cy="86573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067" b="1"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400" kern="0" dirty="0">
                <a:solidFill>
                  <a:schemeClr val="bg2"/>
                </a:solidFill>
                <a:latin typeface="+mn-lt"/>
              </a:rPr>
              <a:t>Level 0 </a:t>
            </a:r>
            <a:r>
              <a:rPr lang="en-US" sz="2400" kern="0" dirty="0" err="1">
                <a:solidFill>
                  <a:schemeClr val="bg2"/>
                </a:solidFill>
                <a:latin typeface="+mn-lt"/>
              </a:rPr>
              <a:t>MLOps</a:t>
            </a:r>
            <a:r>
              <a:rPr lang="en-US" sz="2400" kern="0" dirty="0">
                <a:solidFill>
                  <a:schemeClr val="bg2"/>
                </a:solidFill>
                <a:latin typeface="+mn-lt"/>
              </a:rPr>
              <a:t> : manual process</a:t>
            </a:r>
          </a:p>
          <a:p>
            <a:endParaRPr lang="en-US" sz="2400" kern="0" dirty="0">
              <a:solidFill>
                <a:schemeClr val="bg2"/>
              </a:solidFill>
              <a:latin typeface="+mn-lt"/>
            </a:endParaRPr>
          </a:p>
        </p:txBody>
      </p:sp>
      <p:sp>
        <p:nvSpPr>
          <p:cNvPr id="331" name="TextBox 10">
            <a:extLst>
              <a:ext uri="{FF2B5EF4-FFF2-40B4-BE49-F238E27FC236}">
                <a16:creationId xmlns:a16="http://schemas.microsoft.com/office/drawing/2014/main" id="{FECB4A9A-1D8D-5547-9E80-7E936604C7C5}"/>
              </a:ext>
            </a:extLst>
          </p:cNvPr>
          <p:cNvSpPr txBox="1"/>
          <p:nvPr/>
        </p:nvSpPr>
        <p:spPr>
          <a:xfrm>
            <a:off x="833493" y="1270615"/>
            <a:ext cx="4127078" cy="461665"/>
          </a:xfrm>
          <a:prstGeom prst="rect">
            <a:avLst/>
          </a:prstGeom>
          <a:noFill/>
        </p:spPr>
        <p:txBody>
          <a:bodyPr wrap="square" rtlCol="0">
            <a:spAutoFit/>
          </a:bodyPr>
          <a:lstStyle/>
          <a:p>
            <a:pPr lvl="0" algn="just">
              <a:defRPr/>
            </a:pPr>
            <a:r>
              <a:rPr lang="en-US" sz="1200" dirty="0">
                <a:solidFill>
                  <a:schemeClr val="bg1"/>
                </a:solidFill>
                <a:latin typeface="Open Sans" panose="020B0606030504020204" pitchFamily="34" charset="0"/>
              </a:rPr>
              <a:t>Lorem Ipsum is simply dummy text of the printing and typesetting industry. </a:t>
            </a:r>
            <a:endParaRPr kumimoji="0" lang="en-GB" sz="120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32" name="Oval 14">
            <a:extLst>
              <a:ext uri="{FF2B5EF4-FFF2-40B4-BE49-F238E27FC236}">
                <a16:creationId xmlns:a16="http://schemas.microsoft.com/office/drawing/2014/main" id="{191C0831-809C-224C-9C18-1C2E7E7C43DC}"/>
              </a:ext>
            </a:extLst>
          </p:cNvPr>
          <p:cNvSpPr/>
          <p:nvPr/>
        </p:nvSpPr>
        <p:spPr>
          <a:xfrm>
            <a:off x="217936" y="1264811"/>
            <a:ext cx="506366" cy="5063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333" name="TextBox 10">
            <a:extLst>
              <a:ext uri="{FF2B5EF4-FFF2-40B4-BE49-F238E27FC236}">
                <a16:creationId xmlns:a16="http://schemas.microsoft.com/office/drawing/2014/main" id="{B5E2C3F4-6ECD-824A-9318-6343399BEDB6}"/>
              </a:ext>
            </a:extLst>
          </p:cNvPr>
          <p:cNvSpPr txBox="1"/>
          <p:nvPr/>
        </p:nvSpPr>
        <p:spPr>
          <a:xfrm>
            <a:off x="547485" y="1850525"/>
            <a:ext cx="4127078" cy="461665"/>
          </a:xfrm>
          <a:prstGeom prst="rect">
            <a:avLst/>
          </a:prstGeom>
          <a:noFill/>
        </p:spPr>
        <p:txBody>
          <a:bodyPr wrap="square" rtlCol="0">
            <a:spAutoFit/>
          </a:bodyPr>
          <a:lstStyle/>
          <a:p>
            <a:pPr lvl="0" algn="just">
              <a:defRPr/>
            </a:pPr>
            <a:r>
              <a:rPr lang="en-US" sz="1200" dirty="0">
                <a:solidFill>
                  <a:schemeClr val="bg1"/>
                </a:solidFill>
                <a:latin typeface="Open Sans" panose="020B0606030504020204" pitchFamily="34" charset="0"/>
              </a:rPr>
              <a:t>Lorem Ipsum is simply dummy text of the printing and typesetting industry. </a:t>
            </a:r>
            <a:endParaRPr kumimoji="0" lang="en-GB" sz="120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34" name="Oval 14">
            <a:extLst>
              <a:ext uri="{FF2B5EF4-FFF2-40B4-BE49-F238E27FC236}">
                <a16:creationId xmlns:a16="http://schemas.microsoft.com/office/drawing/2014/main" id="{EDB9B68E-1782-584B-AE08-A7188FB83FE3}"/>
              </a:ext>
            </a:extLst>
          </p:cNvPr>
          <p:cNvSpPr/>
          <p:nvPr/>
        </p:nvSpPr>
        <p:spPr>
          <a:xfrm>
            <a:off x="2357841" y="2273889"/>
            <a:ext cx="506366" cy="5063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335" name="TextBox 10">
            <a:extLst>
              <a:ext uri="{FF2B5EF4-FFF2-40B4-BE49-F238E27FC236}">
                <a16:creationId xmlns:a16="http://schemas.microsoft.com/office/drawing/2014/main" id="{E7278CE1-C433-8D4B-BC59-D54680E3F755}"/>
              </a:ext>
            </a:extLst>
          </p:cNvPr>
          <p:cNvSpPr txBox="1"/>
          <p:nvPr/>
        </p:nvSpPr>
        <p:spPr>
          <a:xfrm>
            <a:off x="547485" y="3210019"/>
            <a:ext cx="4127078" cy="461665"/>
          </a:xfrm>
          <a:prstGeom prst="rect">
            <a:avLst/>
          </a:prstGeom>
          <a:noFill/>
        </p:spPr>
        <p:txBody>
          <a:bodyPr wrap="square" rtlCol="0">
            <a:spAutoFit/>
          </a:bodyPr>
          <a:lstStyle/>
          <a:p>
            <a:pPr lvl="0" algn="just">
              <a:defRPr/>
            </a:pPr>
            <a:r>
              <a:rPr lang="en-US" sz="1200" dirty="0">
                <a:solidFill>
                  <a:schemeClr val="bg1"/>
                </a:solidFill>
                <a:latin typeface="Open Sans" panose="020B0606030504020204" pitchFamily="34" charset="0"/>
              </a:rPr>
              <a:t>Lorem Ipsum is simply dummy text of the printing and typesetting industry. </a:t>
            </a:r>
            <a:endParaRPr kumimoji="0" lang="en-GB" sz="120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36" name="Oval 14">
            <a:extLst>
              <a:ext uri="{FF2B5EF4-FFF2-40B4-BE49-F238E27FC236}">
                <a16:creationId xmlns:a16="http://schemas.microsoft.com/office/drawing/2014/main" id="{8645BDD2-1F52-9147-89D0-DB898F1AE540}"/>
              </a:ext>
            </a:extLst>
          </p:cNvPr>
          <p:cNvSpPr/>
          <p:nvPr/>
        </p:nvSpPr>
        <p:spPr>
          <a:xfrm>
            <a:off x="2357841" y="3633383"/>
            <a:ext cx="506366" cy="5063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337" name="TextBox 10">
            <a:extLst>
              <a:ext uri="{FF2B5EF4-FFF2-40B4-BE49-F238E27FC236}">
                <a16:creationId xmlns:a16="http://schemas.microsoft.com/office/drawing/2014/main" id="{394B7A7A-C384-B146-B331-351855E54109}"/>
              </a:ext>
            </a:extLst>
          </p:cNvPr>
          <p:cNvSpPr txBox="1"/>
          <p:nvPr/>
        </p:nvSpPr>
        <p:spPr>
          <a:xfrm>
            <a:off x="547485" y="4569513"/>
            <a:ext cx="4127078" cy="461665"/>
          </a:xfrm>
          <a:prstGeom prst="rect">
            <a:avLst/>
          </a:prstGeom>
          <a:noFill/>
        </p:spPr>
        <p:txBody>
          <a:bodyPr wrap="square" rtlCol="0">
            <a:spAutoFit/>
          </a:bodyPr>
          <a:lstStyle/>
          <a:p>
            <a:pPr lvl="0" algn="just">
              <a:defRPr/>
            </a:pPr>
            <a:r>
              <a:rPr lang="en-US" sz="1200" dirty="0">
                <a:solidFill>
                  <a:schemeClr val="bg1"/>
                </a:solidFill>
                <a:latin typeface="Open Sans" panose="020B0606030504020204" pitchFamily="34" charset="0"/>
              </a:rPr>
              <a:t>Lorem Ipsum is simply dummy text of the printing and typesetting industry. </a:t>
            </a:r>
            <a:endParaRPr kumimoji="0" lang="en-GB" sz="120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38" name="Oval 14">
            <a:extLst>
              <a:ext uri="{FF2B5EF4-FFF2-40B4-BE49-F238E27FC236}">
                <a16:creationId xmlns:a16="http://schemas.microsoft.com/office/drawing/2014/main" id="{7A3D4EC3-2723-E742-B27B-AC168384B059}"/>
              </a:ext>
            </a:extLst>
          </p:cNvPr>
          <p:cNvSpPr/>
          <p:nvPr/>
        </p:nvSpPr>
        <p:spPr>
          <a:xfrm>
            <a:off x="2357841" y="4992877"/>
            <a:ext cx="506366" cy="5063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2" name="Rectangle 1">
            <a:extLst>
              <a:ext uri="{FF2B5EF4-FFF2-40B4-BE49-F238E27FC236}">
                <a16:creationId xmlns:a16="http://schemas.microsoft.com/office/drawing/2014/main" id="{DB063DD1-149F-7A43-864E-7F704B3690D7}"/>
              </a:ext>
            </a:extLst>
          </p:cNvPr>
          <p:cNvSpPr/>
          <p:nvPr/>
        </p:nvSpPr>
        <p:spPr>
          <a:xfrm>
            <a:off x="0" y="0"/>
            <a:ext cx="4963886" cy="6858000"/>
          </a:xfrm>
          <a:prstGeom prst="rect">
            <a:avLst/>
          </a:prstGeom>
          <a:solidFill>
            <a:schemeClr val="bg2">
              <a:lumMod val="75000"/>
            </a:schemeClr>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dirty="0">
              <a:solidFill>
                <a:srgbClr val="004575"/>
              </a:solidFill>
            </a:endParaRPr>
          </a:p>
        </p:txBody>
      </p:sp>
      <p:grpSp>
        <p:nvGrpSpPr>
          <p:cNvPr id="4" name="Groupe 3">
            <a:extLst>
              <a:ext uri="{FF2B5EF4-FFF2-40B4-BE49-F238E27FC236}">
                <a16:creationId xmlns:a16="http://schemas.microsoft.com/office/drawing/2014/main" id="{8CE9E116-7948-CC41-B8DF-CC0589358158}"/>
              </a:ext>
            </a:extLst>
          </p:cNvPr>
          <p:cNvGrpSpPr/>
          <p:nvPr/>
        </p:nvGrpSpPr>
        <p:grpSpPr>
          <a:xfrm>
            <a:off x="82539" y="2942970"/>
            <a:ext cx="4742635" cy="836801"/>
            <a:chOff x="370336" y="4564169"/>
            <a:chExt cx="4742635" cy="836801"/>
          </a:xfrm>
        </p:grpSpPr>
        <p:sp>
          <p:nvSpPr>
            <p:cNvPr id="339" name="TextBox 10">
              <a:extLst>
                <a:ext uri="{FF2B5EF4-FFF2-40B4-BE49-F238E27FC236}">
                  <a16:creationId xmlns:a16="http://schemas.microsoft.com/office/drawing/2014/main" id="{8D90EDDE-3B30-1543-8179-BB15C1276D45}"/>
                </a:ext>
              </a:extLst>
            </p:cNvPr>
            <p:cNvSpPr txBox="1"/>
            <p:nvPr/>
          </p:nvSpPr>
          <p:spPr>
            <a:xfrm>
              <a:off x="985893" y="4569973"/>
              <a:ext cx="4127078" cy="830997"/>
            </a:xfrm>
            <a:prstGeom prst="rect">
              <a:avLst/>
            </a:prstGeom>
            <a:noFill/>
          </p:spPr>
          <p:txBody>
            <a:bodyPr wrap="square" rtlCol="0">
              <a:spAutoFit/>
            </a:bodyPr>
            <a:lstStyle/>
            <a:p>
              <a:pPr lvl="0" algn="just">
                <a:defRPr/>
              </a:pPr>
              <a:r>
                <a:rPr lang="en-US" sz="1200" b="1" dirty="0">
                  <a:solidFill>
                    <a:schemeClr val="bg1"/>
                  </a:solidFill>
                  <a:latin typeface="Open Sans" panose="020B0606030504020204" pitchFamily="34" charset="0"/>
                </a:rPr>
                <a:t>Dissociation between ML and operations </a:t>
              </a:r>
              <a:r>
                <a:rPr lang="en-US" sz="1200" dirty="0">
                  <a:solidFill>
                    <a:schemeClr val="bg1"/>
                  </a:solidFill>
                  <a:latin typeface="Open Sans" panose="020B0606030504020204" pitchFamily="34" charset="0"/>
                </a:rPr>
                <a:t>:   Data scientists pass a trained model as an artifact to the engineering team responsible for deploying it on their API infrastructure. </a:t>
              </a:r>
              <a:endParaRPr kumimoji="0" lang="en-GB" sz="120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40" name="Oval 14">
              <a:extLst>
                <a:ext uri="{FF2B5EF4-FFF2-40B4-BE49-F238E27FC236}">
                  <a16:creationId xmlns:a16="http://schemas.microsoft.com/office/drawing/2014/main" id="{23A9AFC6-2D0D-7549-A978-5CF680091228}"/>
                </a:ext>
              </a:extLst>
            </p:cNvPr>
            <p:cNvSpPr/>
            <p:nvPr/>
          </p:nvSpPr>
          <p:spPr>
            <a:xfrm>
              <a:off x="370336" y="4564169"/>
              <a:ext cx="506366" cy="506366"/>
            </a:xfrm>
            <a:prstGeom prst="ellipse">
              <a:avLst/>
            </a:prstGeom>
            <a:solidFill>
              <a:srgbClr val="E61853"/>
            </a:solidFill>
            <a:ln>
              <a:solidFill>
                <a:srgbClr val="FF00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grpSp>
      <p:grpSp>
        <p:nvGrpSpPr>
          <p:cNvPr id="341" name="Groupe 340">
            <a:extLst>
              <a:ext uri="{FF2B5EF4-FFF2-40B4-BE49-F238E27FC236}">
                <a16:creationId xmlns:a16="http://schemas.microsoft.com/office/drawing/2014/main" id="{1E2F54BA-92CA-494D-9274-815D9BA8786E}"/>
              </a:ext>
            </a:extLst>
          </p:cNvPr>
          <p:cNvGrpSpPr/>
          <p:nvPr/>
        </p:nvGrpSpPr>
        <p:grpSpPr>
          <a:xfrm>
            <a:off x="82539" y="3841291"/>
            <a:ext cx="4742635" cy="506366"/>
            <a:chOff x="370336" y="4564169"/>
            <a:chExt cx="4742635" cy="506366"/>
          </a:xfrm>
        </p:grpSpPr>
        <p:sp>
          <p:nvSpPr>
            <p:cNvPr id="342" name="TextBox 10">
              <a:extLst>
                <a:ext uri="{FF2B5EF4-FFF2-40B4-BE49-F238E27FC236}">
                  <a16:creationId xmlns:a16="http://schemas.microsoft.com/office/drawing/2014/main" id="{D5C2C4D6-A504-9049-8BAB-11141AC2BE86}"/>
                </a:ext>
              </a:extLst>
            </p:cNvPr>
            <p:cNvSpPr txBox="1"/>
            <p:nvPr/>
          </p:nvSpPr>
          <p:spPr>
            <a:xfrm>
              <a:off x="985893" y="4569973"/>
              <a:ext cx="4127078" cy="461665"/>
            </a:xfrm>
            <a:prstGeom prst="rect">
              <a:avLst/>
            </a:prstGeom>
            <a:noFill/>
          </p:spPr>
          <p:txBody>
            <a:bodyPr wrap="square" rtlCol="0">
              <a:spAutoFit/>
            </a:bodyPr>
            <a:lstStyle/>
            <a:p>
              <a:pPr lvl="0" algn="just">
                <a:defRPr/>
              </a:pPr>
              <a:r>
                <a:rPr lang="en-US" sz="1200" b="1" dirty="0">
                  <a:solidFill>
                    <a:schemeClr val="bg1"/>
                  </a:solidFill>
                  <a:latin typeface="Open Sans" panose="020B0606030504020204" pitchFamily="34" charset="0"/>
                </a:rPr>
                <a:t>No continuous integration : </a:t>
              </a:r>
              <a:r>
                <a:rPr lang="en-US" sz="1200" dirty="0">
                  <a:solidFill>
                    <a:schemeClr val="bg1"/>
                  </a:solidFill>
                  <a:latin typeface="Open Sans" panose="020B0606030504020204" pitchFamily="34" charset="0"/>
                </a:rPr>
                <a:t>Given the small amount of implementation changes expected, CI is ignored</a:t>
              </a:r>
              <a:r>
                <a:rPr lang="en-US" sz="1200" b="1" dirty="0">
                  <a:solidFill>
                    <a:schemeClr val="bg1"/>
                  </a:solidFill>
                  <a:latin typeface="Open Sans" panose="020B0606030504020204" pitchFamily="34" charset="0"/>
                </a:rPr>
                <a:t>.</a:t>
              </a:r>
              <a:endParaRPr lang="en-US" sz="1200" dirty="0">
                <a:solidFill>
                  <a:schemeClr val="bg1"/>
                </a:solidFill>
                <a:latin typeface="Open Sans" panose="020B0606030504020204" pitchFamily="34" charset="0"/>
              </a:endParaRPr>
            </a:p>
          </p:txBody>
        </p:sp>
        <p:sp>
          <p:nvSpPr>
            <p:cNvPr id="343" name="Oval 14">
              <a:extLst>
                <a:ext uri="{FF2B5EF4-FFF2-40B4-BE49-F238E27FC236}">
                  <a16:creationId xmlns:a16="http://schemas.microsoft.com/office/drawing/2014/main" id="{D50D43A3-B0A1-3C4C-9A2F-CEA1B6B65AC5}"/>
                </a:ext>
              </a:extLst>
            </p:cNvPr>
            <p:cNvSpPr/>
            <p:nvPr/>
          </p:nvSpPr>
          <p:spPr>
            <a:xfrm>
              <a:off x="370336" y="4564169"/>
              <a:ext cx="506366" cy="506366"/>
            </a:xfrm>
            <a:prstGeom prst="ellipse">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grpSp>
      <p:grpSp>
        <p:nvGrpSpPr>
          <p:cNvPr id="344" name="Groupe 343">
            <a:extLst>
              <a:ext uri="{FF2B5EF4-FFF2-40B4-BE49-F238E27FC236}">
                <a16:creationId xmlns:a16="http://schemas.microsoft.com/office/drawing/2014/main" id="{9BAA4190-23B9-9A40-B030-E78B569BF7D0}"/>
              </a:ext>
            </a:extLst>
          </p:cNvPr>
          <p:cNvGrpSpPr/>
          <p:nvPr/>
        </p:nvGrpSpPr>
        <p:grpSpPr>
          <a:xfrm>
            <a:off x="82539" y="4739612"/>
            <a:ext cx="4742635" cy="652135"/>
            <a:chOff x="370336" y="4564169"/>
            <a:chExt cx="4742635" cy="652135"/>
          </a:xfrm>
        </p:grpSpPr>
        <p:sp>
          <p:nvSpPr>
            <p:cNvPr id="345" name="TextBox 10">
              <a:extLst>
                <a:ext uri="{FF2B5EF4-FFF2-40B4-BE49-F238E27FC236}">
                  <a16:creationId xmlns:a16="http://schemas.microsoft.com/office/drawing/2014/main" id="{87DCCE74-02D7-FB45-8DDE-CCEDC9A54013}"/>
                </a:ext>
              </a:extLst>
            </p:cNvPr>
            <p:cNvSpPr txBox="1"/>
            <p:nvPr/>
          </p:nvSpPr>
          <p:spPr>
            <a:xfrm>
              <a:off x="985893" y="4569973"/>
              <a:ext cx="4127078" cy="646331"/>
            </a:xfrm>
            <a:prstGeom prst="rect">
              <a:avLst/>
            </a:prstGeom>
            <a:noFill/>
          </p:spPr>
          <p:txBody>
            <a:bodyPr wrap="square" rtlCol="0">
              <a:spAutoFit/>
            </a:bodyPr>
            <a:lstStyle/>
            <a:p>
              <a:pPr lvl="0" algn="just">
                <a:defRPr/>
              </a:pPr>
              <a:r>
                <a:rPr lang="en-US" sz="1200" b="1" dirty="0">
                  <a:solidFill>
                    <a:schemeClr val="bg1"/>
                  </a:solidFill>
                  <a:latin typeface="Open Sans" panose="020B0606030504020204" pitchFamily="34" charset="0"/>
                </a:rPr>
                <a:t>No continuous delivery : </a:t>
              </a:r>
              <a:r>
                <a:rPr lang="en-US" sz="1200" dirty="0">
                  <a:solidFill>
                    <a:schemeClr val="bg1"/>
                  </a:solidFill>
                  <a:latin typeface="Open Sans" panose="020B0606030504020204" pitchFamily="34" charset="0"/>
                </a:rPr>
                <a:t>Since there are no frequent deployments of model versions, CD is not taken into account.</a:t>
              </a:r>
              <a:endParaRPr kumimoji="0" lang="en-GB" sz="120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46" name="Oval 14">
              <a:extLst>
                <a:ext uri="{FF2B5EF4-FFF2-40B4-BE49-F238E27FC236}">
                  <a16:creationId xmlns:a16="http://schemas.microsoft.com/office/drawing/2014/main" id="{13B5599D-6A02-7F48-9960-0AFB5E62AD1F}"/>
                </a:ext>
              </a:extLst>
            </p:cNvPr>
            <p:cNvSpPr/>
            <p:nvPr/>
          </p:nvSpPr>
          <p:spPr>
            <a:xfrm>
              <a:off x="370336" y="4564169"/>
              <a:ext cx="506366" cy="506366"/>
            </a:xfrm>
            <a:prstGeom prst="ellipse">
              <a:avLst/>
            </a:pr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grpSp>
      <p:grpSp>
        <p:nvGrpSpPr>
          <p:cNvPr id="347" name="Groupe 346">
            <a:extLst>
              <a:ext uri="{FF2B5EF4-FFF2-40B4-BE49-F238E27FC236}">
                <a16:creationId xmlns:a16="http://schemas.microsoft.com/office/drawing/2014/main" id="{E0E159ED-F5B7-8342-96C3-E1E26DA1E4BC}"/>
              </a:ext>
            </a:extLst>
          </p:cNvPr>
          <p:cNvGrpSpPr/>
          <p:nvPr/>
        </p:nvGrpSpPr>
        <p:grpSpPr>
          <a:xfrm>
            <a:off x="82539" y="2044649"/>
            <a:ext cx="4742635" cy="836801"/>
            <a:chOff x="370336" y="4564169"/>
            <a:chExt cx="4742635" cy="836801"/>
          </a:xfrm>
        </p:grpSpPr>
        <p:sp>
          <p:nvSpPr>
            <p:cNvPr id="348" name="TextBox 10">
              <a:extLst>
                <a:ext uri="{FF2B5EF4-FFF2-40B4-BE49-F238E27FC236}">
                  <a16:creationId xmlns:a16="http://schemas.microsoft.com/office/drawing/2014/main" id="{C97427C7-4884-B446-A50F-EA5DC32B6536}"/>
                </a:ext>
              </a:extLst>
            </p:cNvPr>
            <p:cNvSpPr txBox="1"/>
            <p:nvPr/>
          </p:nvSpPr>
          <p:spPr>
            <a:xfrm>
              <a:off x="985893" y="4569973"/>
              <a:ext cx="4127078" cy="830997"/>
            </a:xfrm>
            <a:prstGeom prst="rect">
              <a:avLst/>
            </a:prstGeom>
            <a:noFill/>
          </p:spPr>
          <p:txBody>
            <a:bodyPr wrap="square" rtlCol="0">
              <a:spAutoFit/>
            </a:bodyPr>
            <a:lstStyle/>
            <a:p>
              <a:pPr lvl="0" algn="just">
                <a:defRPr/>
              </a:pPr>
              <a:r>
                <a:rPr lang="en-US" sz="1200" b="1" dirty="0">
                  <a:solidFill>
                    <a:schemeClr val="bg1"/>
                  </a:solidFill>
                  <a:latin typeface="Open Sans" panose="020B0606030504020204" pitchFamily="34" charset="0"/>
                </a:rPr>
                <a:t>Manual, interactive, script-based process : </a:t>
              </a:r>
              <a:r>
                <a:rPr lang="en-US" sz="1200" dirty="0">
                  <a:solidFill>
                    <a:schemeClr val="bg1"/>
                  </a:solidFill>
                  <a:latin typeface="Open Sans" panose="020B0606030504020204" pitchFamily="34" charset="0"/>
                </a:rPr>
                <a:t>This process typically relies on experimental code written and run in notebooks interactively by a data scientist until a working model is obtained.</a:t>
              </a:r>
              <a:endParaRPr kumimoji="0" lang="en-GB" sz="120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49" name="Oval 14">
              <a:extLst>
                <a:ext uri="{FF2B5EF4-FFF2-40B4-BE49-F238E27FC236}">
                  <a16:creationId xmlns:a16="http://schemas.microsoft.com/office/drawing/2014/main" id="{886E3873-B306-224E-BE80-70F36A434AA3}"/>
                </a:ext>
              </a:extLst>
            </p:cNvPr>
            <p:cNvSpPr/>
            <p:nvPr/>
          </p:nvSpPr>
          <p:spPr>
            <a:xfrm>
              <a:off x="370336" y="4564169"/>
              <a:ext cx="506366" cy="506366"/>
            </a:xfrm>
            <a:prstGeom prst="ellipse">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grpSp>
      <p:pic>
        <p:nvPicPr>
          <p:cNvPr id="367" name="Picture 6" descr="Découvrez ce qu&amp;#39;est Docker - Optimisez votre déploiement en créant des  conteneurs avec Docker - OpenClassrooms">
            <a:extLst>
              <a:ext uri="{FF2B5EF4-FFF2-40B4-BE49-F238E27FC236}">
                <a16:creationId xmlns:a16="http://schemas.microsoft.com/office/drawing/2014/main" id="{ABEB5F38-E84A-3741-8C6E-35C81C5AF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6108" y="4278394"/>
            <a:ext cx="300243" cy="220647"/>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e 29">
            <a:extLst>
              <a:ext uri="{FF2B5EF4-FFF2-40B4-BE49-F238E27FC236}">
                <a16:creationId xmlns:a16="http://schemas.microsoft.com/office/drawing/2014/main" id="{0BCE53B5-9BA8-3148-B060-F5F05227262A}"/>
              </a:ext>
            </a:extLst>
          </p:cNvPr>
          <p:cNvGrpSpPr/>
          <p:nvPr/>
        </p:nvGrpSpPr>
        <p:grpSpPr>
          <a:xfrm>
            <a:off x="4975785" y="1752993"/>
            <a:ext cx="7216215" cy="4489104"/>
            <a:chOff x="4962263" y="1310080"/>
            <a:chExt cx="7229737" cy="4489104"/>
          </a:xfrm>
        </p:grpSpPr>
        <p:grpSp>
          <p:nvGrpSpPr>
            <p:cNvPr id="29" name="Groupe 28">
              <a:extLst>
                <a:ext uri="{FF2B5EF4-FFF2-40B4-BE49-F238E27FC236}">
                  <a16:creationId xmlns:a16="http://schemas.microsoft.com/office/drawing/2014/main" id="{672C8EC7-A3B6-ED4C-8D71-681254CE294C}"/>
                </a:ext>
              </a:extLst>
            </p:cNvPr>
            <p:cNvGrpSpPr/>
            <p:nvPr/>
          </p:nvGrpSpPr>
          <p:grpSpPr>
            <a:xfrm>
              <a:off x="4962263" y="1310080"/>
              <a:ext cx="7229737" cy="3976959"/>
              <a:chOff x="5141613" y="1310080"/>
              <a:chExt cx="7050387" cy="3409073"/>
            </a:xfrm>
          </p:grpSpPr>
          <p:pic>
            <p:nvPicPr>
              <p:cNvPr id="8" name="Image 7">
                <a:extLst>
                  <a:ext uri="{FF2B5EF4-FFF2-40B4-BE49-F238E27FC236}">
                    <a16:creationId xmlns:a16="http://schemas.microsoft.com/office/drawing/2014/main" id="{1A885D15-6E7D-4541-B00D-E49FB9E8B653}"/>
                  </a:ext>
                </a:extLst>
              </p:cNvPr>
              <p:cNvPicPr>
                <a:picLocks noChangeAspect="1"/>
              </p:cNvPicPr>
              <p:nvPr/>
            </p:nvPicPr>
            <p:blipFill>
              <a:blip r:embed="rId3"/>
              <a:stretch>
                <a:fillRect/>
              </a:stretch>
            </p:blipFill>
            <p:spPr>
              <a:xfrm>
                <a:off x="5141613" y="1310080"/>
                <a:ext cx="7050387" cy="3409073"/>
              </a:xfrm>
              <a:prstGeom prst="rect">
                <a:avLst/>
              </a:prstGeom>
            </p:spPr>
          </p:pic>
          <p:sp>
            <p:nvSpPr>
              <p:cNvPr id="9" name="Rectangle 8">
                <a:extLst>
                  <a:ext uri="{FF2B5EF4-FFF2-40B4-BE49-F238E27FC236}">
                    <a16:creationId xmlns:a16="http://schemas.microsoft.com/office/drawing/2014/main" id="{8F030DAA-5D35-7F41-92A4-FBEF268CBF8F}"/>
                  </a:ext>
                </a:extLst>
              </p:cNvPr>
              <p:cNvSpPr/>
              <p:nvPr/>
            </p:nvSpPr>
            <p:spPr>
              <a:xfrm>
                <a:off x="5178306" y="3443289"/>
                <a:ext cx="1385888" cy="107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dirty="0">
                  <a:solidFill>
                    <a:srgbClr val="004575"/>
                  </a:solidFill>
                </a:endParaRPr>
              </a:p>
            </p:txBody>
          </p:sp>
          <p:sp>
            <p:nvSpPr>
              <p:cNvPr id="356" name="Rectangle 355">
                <a:extLst>
                  <a:ext uri="{FF2B5EF4-FFF2-40B4-BE49-F238E27FC236}">
                    <a16:creationId xmlns:a16="http://schemas.microsoft.com/office/drawing/2014/main" id="{3783BC66-5F77-2144-8C6F-184D6683B955}"/>
                  </a:ext>
                </a:extLst>
              </p:cNvPr>
              <p:cNvSpPr/>
              <p:nvPr/>
            </p:nvSpPr>
            <p:spPr>
              <a:xfrm>
                <a:off x="5232518" y="3681417"/>
                <a:ext cx="1385888" cy="107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dirty="0">
                  <a:solidFill>
                    <a:srgbClr val="004575"/>
                  </a:solidFill>
                </a:endParaRPr>
              </a:p>
            </p:txBody>
          </p:sp>
          <p:sp>
            <p:nvSpPr>
              <p:cNvPr id="15" name="Rectangle 14">
                <a:extLst>
                  <a:ext uri="{FF2B5EF4-FFF2-40B4-BE49-F238E27FC236}">
                    <a16:creationId xmlns:a16="http://schemas.microsoft.com/office/drawing/2014/main" id="{FDF13711-63C7-514B-8380-B98CA21A620A}"/>
                  </a:ext>
                </a:extLst>
              </p:cNvPr>
              <p:cNvSpPr/>
              <p:nvPr/>
            </p:nvSpPr>
            <p:spPr>
              <a:xfrm>
                <a:off x="7415213" y="1725883"/>
                <a:ext cx="428625" cy="227281"/>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dirty="0">
                  <a:solidFill>
                    <a:srgbClr val="004575"/>
                  </a:solidFill>
                </a:endParaRPr>
              </a:p>
            </p:txBody>
          </p:sp>
          <p:sp>
            <p:nvSpPr>
              <p:cNvPr id="12" name="ZoneTexte 11">
                <a:extLst>
                  <a:ext uri="{FF2B5EF4-FFF2-40B4-BE49-F238E27FC236}">
                    <a16:creationId xmlns:a16="http://schemas.microsoft.com/office/drawing/2014/main" id="{45AFBD1F-5336-1244-A324-B324A00F9C58}"/>
                  </a:ext>
                </a:extLst>
              </p:cNvPr>
              <p:cNvSpPr txBox="1"/>
              <p:nvPr/>
            </p:nvSpPr>
            <p:spPr>
              <a:xfrm>
                <a:off x="7415214" y="1697307"/>
                <a:ext cx="457200" cy="246221"/>
              </a:xfrm>
              <a:prstGeom prst="rect">
                <a:avLst/>
              </a:prstGeom>
              <a:noFill/>
            </p:spPr>
            <p:txBody>
              <a:bodyPr wrap="square" rtlCol="0">
                <a:spAutoFit/>
              </a:bodyPr>
              <a:lstStyle/>
              <a:p>
                <a:r>
                  <a:rPr lang="fr-FR" sz="1000" dirty="0"/>
                  <a:t>Data</a:t>
                </a:r>
              </a:p>
            </p:txBody>
          </p:sp>
          <p:pic>
            <p:nvPicPr>
              <p:cNvPr id="357" name="Picture 32" descr="hadoop-300x293 - intellitech.pro">
                <a:extLst>
                  <a:ext uri="{FF2B5EF4-FFF2-40B4-BE49-F238E27FC236}">
                    <a16:creationId xmlns:a16="http://schemas.microsoft.com/office/drawing/2014/main" id="{74241035-2F2B-6E46-A5B7-56CC0A2CD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3109" y="1449164"/>
                <a:ext cx="488765" cy="489181"/>
              </a:xfrm>
              <a:prstGeom prst="rect">
                <a:avLst/>
              </a:prstGeom>
              <a:noFill/>
              <a:extLst>
                <a:ext uri="{909E8E84-426E-40DD-AFC4-6F175D3DCCD1}">
                  <a14:hiddenFill xmlns:a14="http://schemas.microsoft.com/office/drawing/2010/main">
                    <a:solidFill>
                      <a:srgbClr val="FFFFFF"/>
                    </a:solidFill>
                  </a14:hiddenFill>
                </a:ext>
              </a:extLst>
            </p:spPr>
          </p:pic>
          <p:pic>
            <p:nvPicPr>
              <p:cNvPr id="358" name="Picture 24" descr="Download Computer Icon Vector Png - Desktop Computer - Full Size PNG Image  - PNGkit">
                <a:extLst>
                  <a:ext uri="{FF2B5EF4-FFF2-40B4-BE49-F238E27FC236}">
                    <a16:creationId xmlns:a16="http://schemas.microsoft.com/office/drawing/2014/main" id="{07CF9569-7DF7-784A-BF4C-59CA249D76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9180" y="1613609"/>
                <a:ext cx="306956" cy="185362"/>
              </a:xfrm>
              <a:prstGeom prst="rect">
                <a:avLst/>
              </a:prstGeom>
              <a:noFill/>
              <a:extLst>
                <a:ext uri="{909E8E84-426E-40DD-AFC4-6F175D3DCCD1}">
                  <a14:hiddenFill xmlns:a14="http://schemas.microsoft.com/office/drawing/2010/main">
                    <a:solidFill>
                      <a:srgbClr val="FFFFFF"/>
                    </a:solidFill>
                  </a14:hiddenFill>
                </a:ext>
              </a:extLst>
            </p:spPr>
          </p:pic>
          <p:pic>
            <p:nvPicPr>
              <p:cNvPr id="359" name="Picture 34" descr="iCloud — Wikipédia">
                <a:extLst>
                  <a:ext uri="{FF2B5EF4-FFF2-40B4-BE49-F238E27FC236}">
                    <a16:creationId xmlns:a16="http://schemas.microsoft.com/office/drawing/2014/main" id="{AFB64167-F161-BA42-98B2-824A885CAD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1993" y="1826055"/>
                <a:ext cx="372011" cy="247795"/>
              </a:xfrm>
              <a:prstGeom prst="rect">
                <a:avLst/>
              </a:prstGeom>
              <a:noFill/>
              <a:extLst>
                <a:ext uri="{909E8E84-426E-40DD-AFC4-6F175D3DCCD1}">
                  <a14:hiddenFill xmlns:a14="http://schemas.microsoft.com/office/drawing/2010/main">
                    <a:solidFill>
                      <a:srgbClr val="FFFFFF"/>
                    </a:solidFill>
                  </a14:hiddenFill>
                </a:ext>
              </a:extLst>
            </p:spPr>
          </p:pic>
          <p:sp>
            <p:nvSpPr>
              <p:cNvPr id="17" name="Disque magnétique 16">
                <a:extLst>
                  <a:ext uri="{FF2B5EF4-FFF2-40B4-BE49-F238E27FC236}">
                    <a16:creationId xmlns:a16="http://schemas.microsoft.com/office/drawing/2014/main" id="{B0A7CBC9-AD4F-A04D-A113-F7293905430F}"/>
                  </a:ext>
                </a:extLst>
              </p:cNvPr>
              <p:cNvSpPr/>
              <p:nvPr/>
            </p:nvSpPr>
            <p:spPr>
              <a:xfrm>
                <a:off x="6812483" y="3433245"/>
                <a:ext cx="931342" cy="649352"/>
              </a:xfrm>
              <a:prstGeom prst="flowChartMagneticDisk">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dirty="0">
                  <a:solidFill>
                    <a:srgbClr val="004575"/>
                  </a:solidFill>
                </a:endParaRPr>
              </a:p>
            </p:txBody>
          </p:sp>
          <p:sp>
            <p:nvSpPr>
              <p:cNvPr id="18" name="ZoneTexte 17">
                <a:extLst>
                  <a:ext uri="{FF2B5EF4-FFF2-40B4-BE49-F238E27FC236}">
                    <a16:creationId xmlns:a16="http://schemas.microsoft.com/office/drawing/2014/main" id="{B20E2CF7-E6AB-B349-ACC1-525D5A20CC92}"/>
                  </a:ext>
                </a:extLst>
              </p:cNvPr>
              <p:cNvSpPr txBox="1"/>
              <p:nvPr/>
            </p:nvSpPr>
            <p:spPr>
              <a:xfrm>
                <a:off x="6884751" y="3705501"/>
                <a:ext cx="779165" cy="290211"/>
              </a:xfrm>
              <a:prstGeom prst="rect">
                <a:avLst/>
              </a:prstGeom>
              <a:noFill/>
            </p:spPr>
            <p:txBody>
              <a:bodyPr wrap="square" rtlCol="0">
                <a:spAutoFit/>
              </a:bodyPr>
              <a:lstStyle/>
              <a:p>
                <a:pPr algn="ctr"/>
                <a:r>
                  <a:rPr lang="fr-FR" sz="800" dirty="0"/>
                  <a:t>Code repository</a:t>
                </a:r>
              </a:p>
            </p:txBody>
          </p:sp>
          <p:cxnSp>
            <p:nvCxnSpPr>
              <p:cNvPr id="22" name="Connecteur droit 21">
                <a:extLst>
                  <a:ext uri="{FF2B5EF4-FFF2-40B4-BE49-F238E27FC236}">
                    <a16:creationId xmlns:a16="http://schemas.microsoft.com/office/drawing/2014/main" id="{CBB74583-8BE9-EC4C-9575-ABF8FDB2E6A3}"/>
                  </a:ext>
                </a:extLst>
              </p:cNvPr>
              <p:cNvCxnSpPr>
                <a:stCxn id="17" idx="2"/>
              </p:cNvCxnSpPr>
              <p:nvPr/>
            </p:nvCxnSpPr>
            <p:spPr>
              <a:xfrm flipH="1">
                <a:off x="5529827" y="3757921"/>
                <a:ext cx="1282656"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D5396BC4-19E8-294B-B3E5-16A77E3A196A}"/>
                  </a:ext>
                </a:extLst>
              </p:cNvPr>
              <p:cNvCxnSpPr/>
              <p:nvPr/>
            </p:nvCxnSpPr>
            <p:spPr>
              <a:xfrm flipV="1">
                <a:off x="5544115" y="3028904"/>
                <a:ext cx="0" cy="720359"/>
              </a:xfrm>
              <a:prstGeom prst="straightConnector1">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Connecteur droit 359">
                <a:extLst>
                  <a:ext uri="{FF2B5EF4-FFF2-40B4-BE49-F238E27FC236}">
                    <a16:creationId xmlns:a16="http://schemas.microsoft.com/office/drawing/2014/main" id="{27722EAD-1D99-9C43-9616-46383E90BCC6}"/>
                  </a:ext>
                </a:extLst>
              </p:cNvPr>
              <p:cNvCxnSpPr>
                <a:cxnSpLocks/>
                <a:stCxn id="17" idx="4"/>
              </p:cNvCxnSpPr>
              <p:nvPr/>
            </p:nvCxnSpPr>
            <p:spPr>
              <a:xfrm>
                <a:off x="7743825" y="3757921"/>
                <a:ext cx="191032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Connecteur droit avec flèche 360">
                <a:extLst>
                  <a:ext uri="{FF2B5EF4-FFF2-40B4-BE49-F238E27FC236}">
                    <a16:creationId xmlns:a16="http://schemas.microsoft.com/office/drawing/2014/main" id="{54264A61-B72D-7D43-873A-E8D8E39D67BC}"/>
                  </a:ext>
                </a:extLst>
              </p:cNvPr>
              <p:cNvCxnSpPr/>
              <p:nvPr/>
            </p:nvCxnSpPr>
            <p:spPr>
              <a:xfrm flipV="1">
                <a:off x="9654153" y="3046786"/>
                <a:ext cx="0" cy="720359"/>
              </a:xfrm>
              <a:prstGeom prst="straightConnector1">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Connecteur droit avec flèche 361">
                <a:extLst>
                  <a:ext uri="{FF2B5EF4-FFF2-40B4-BE49-F238E27FC236}">
                    <a16:creationId xmlns:a16="http://schemas.microsoft.com/office/drawing/2014/main" id="{8F681CA0-BDBD-9747-8B17-F1003B52FACC}"/>
                  </a:ext>
                </a:extLst>
              </p:cNvPr>
              <p:cNvCxnSpPr>
                <a:cxnSpLocks/>
              </p:cNvCxnSpPr>
              <p:nvPr/>
            </p:nvCxnSpPr>
            <p:spPr>
              <a:xfrm flipV="1">
                <a:off x="7320526" y="3180062"/>
                <a:ext cx="0" cy="360179"/>
              </a:xfrm>
              <a:prstGeom prst="straightConnector1">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3" name="object 42">
                <a:extLst>
                  <a:ext uri="{FF2B5EF4-FFF2-40B4-BE49-F238E27FC236}">
                    <a16:creationId xmlns:a16="http://schemas.microsoft.com/office/drawing/2014/main" id="{91042DF1-252D-6F4C-87FC-45755DD29C40}"/>
                  </a:ext>
                </a:extLst>
              </p:cNvPr>
              <p:cNvSpPr/>
              <p:nvPr/>
            </p:nvSpPr>
            <p:spPr>
              <a:xfrm>
                <a:off x="6849418" y="4114578"/>
                <a:ext cx="160141" cy="183082"/>
              </a:xfrm>
              <a:prstGeom prst="rect">
                <a:avLst/>
              </a:prstGeom>
              <a:blipFill>
                <a:blip r:embed="rId7" cstate="print"/>
                <a:stretch>
                  <a:fillRect/>
                </a:stretch>
              </a:blipFill>
            </p:spPr>
            <p:txBody>
              <a:bodyPr wrap="square" lIns="0" tIns="0" rIns="0" bIns="0" rtlCol="0"/>
              <a:lstStyle/>
              <a:p>
                <a:endParaRPr/>
              </a:p>
            </p:txBody>
          </p:sp>
          <p:pic>
            <p:nvPicPr>
              <p:cNvPr id="364" name="Image 363">
                <a:extLst>
                  <a:ext uri="{FF2B5EF4-FFF2-40B4-BE49-F238E27FC236}">
                    <a16:creationId xmlns:a16="http://schemas.microsoft.com/office/drawing/2014/main" id="{4B9BD205-98E6-2342-B054-B0CDB3A1E753}"/>
                  </a:ext>
                </a:extLst>
              </p:cNvPr>
              <p:cNvPicPr>
                <a:picLocks noChangeAspect="1"/>
              </p:cNvPicPr>
              <p:nvPr/>
            </p:nvPicPr>
            <p:blipFill rotWithShape="1">
              <a:blip r:embed="rId8"/>
              <a:srcRect l="7007" t="8935" r="18140" b="11144"/>
              <a:stretch/>
            </p:blipFill>
            <p:spPr>
              <a:xfrm>
                <a:off x="7058534" y="4114578"/>
                <a:ext cx="409680" cy="200390"/>
              </a:xfrm>
              <a:prstGeom prst="rect">
                <a:avLst/>
              </a:prstGeom>
            </p:spPr>
          </p:pic>
          <p:pic>
            <p:nvPicPr>
              <p:cNvPr id="365" name="Picture 24" descr="Download Computer Icon Vector Png - Desktop Computer - Full Size PNG Image  - PNGkit">
                <a:extLst>
                  <a:ext uri="{FF2B5EF4-FFF2-40B4-BE49-F238E27FC236}">
                    <a16:creationId xmlns:a16="http://schemas.microsoft.com/office/drawing/2014/main" id="{44753B7D-4703-A243-B75E-159C35CACC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4007" y="4122832"/>
                <a:ext cx="306956" cy="1853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1" name="object 5">
              <a:extLst>
                <a:ext uri="{FF2B5EF4-FFF2-40B4-BE49-F238E27FC236}">
                  <a16:creationId xmlns:a16="http://schemas.microsoft.com/office/drawing/2014/main" id="{E3106F44-0449-5D43-A9C4-887A721BD741}"/>
                </a:ext>
              </a:extLst>
            </p:cNvPr>
            <p:cNvGrpSpPr/>
            <p:nvPr/>
          </p:nvGrpSpPr>
          <p:grpSpPr>
            <a:xfrm>
              <a:off x="7151706" y="5140300"/>
              <a:ext cx="368218" cy="440261"/>
              <a:chOff x="610296" y="1120165"/>
              <a:chExt cx="523240" cy="563880"/>
            </a:xfrm>
          </p:grpSpPr>
          <p:sp>
            <p:nvSpPr>
              <p:cNvPr id="372" name="object 6">
                <a:extLst>
                  <a:ext uri="{FF2B5EF4-FFF2-40B4-BE49-F238E27FC236}">
                    <a16:creationId xmlns:a16="http://schemas.microsoft.com/office/drawing/2014/main" id="{DBD2C073-EB77-694F-A92A-ACA39B84E16B}"/>
                  </a:ext>
                </a:extLst>
              </p:cNvPr>
              <p:cNvSpPr/>
              <p:nvPr/>
            </p:nvSpPr>
            <p:spPr>
              <a:xfrm>
                <a:off x="896115" y="1412748"/>
                <a:ext cx="108203" cy="111251"/>
              </a:xfrm>
              <a:prstGeom prst="rect">
                <a:avLst/>
              </a:prstGeom>
              <a:blipFill>
                <a:blip r:embed="rId9" cstate="print"/>
                <a:stretch>
                  <a:fillRect/>
                </a:stretch>
              </a:blipFill>
            </p:spPr>
            <p:txBody>
              <a:bodyPr wrap="square" lIns="0" tIns="0" rIns="0" bIns="0" rtlCol="0"/>
              <a:lstStyle/>
              <a:p>
                <a:endParaRPr sz="1200"/>
              </a:p>
            </p:txBody>
          </p:sp>
          <p:sp>
            <p:nvSpPr>
              <p:cNvPr id="373" name="object 7">
                <a:extLst>
                  <a:ext uri="{FF2B5EF4-FFF2-40B4-BE49-F238E27FC236}">
                    <a16:creationId xmlns:a16="http://schemas.microsoft.com/office/drawing/2014/main" id="{B82F1593-0DD1-7D4A-A858-57F5ADAB757A}"/>
                  </a:ext>
                </a:extLst>
              </p:cNvPr>
              <p:cNvSpPr/>
              <p:nvPr/>
            </p:nvSpPr>
            <p:spPr>
              <a:xfrm>
                <a:off x="736131" y="1187196"/>
                <a:ext cx="271780" cy="230504"/>
              </a:xfrm>
              <a:custGeom>
                <a:avLst/>
                <a:gdLst/>
                <a:ahLst/>
                <a:cxnLst/>
                <a:rect l="l" t="t" r="r" b="b"/>
                <a:pathLst>
                  <a:path w="271780" h="230505">
                    <a:moveTo>
                      <a:pt x="257987" y="0"/>
                    </a:moveTo>
                    <a:lnTo>
                      <a:pt x="236697" y="27157"/>
                    </a:lnTo>
                    <a:lnTo>
                      <a:pt x="207918" y="47813"/>
                    </a:lnTo>
                    <a:lnTo>
                      <a:pt x="173566" y="60952"/>
                    </a:lnTo>
                    <a:lnTo>
                      <a:pt x="135559" y="65557"/>
                    </a:lnTo>
                    <a:lnTo>
                      <a:pt x="0" y="65557"/>
                    </a:lnTo>
                    <a:lnTo>
                      <a:pt x="0" y="115023"/>
                    </a:lnTo>
                    <a:lnTo>
                      <a:pt x="25925" y="182689"/>
                    </a:lnTo>
                    <a:lnTo>
                      <a:pt x="88722" y="222999"/>
                    </a:lnTo>
                    <a:lnTo>
                      <a:pt x="135597" y="230124"/>
                    </a:lnTo>
                    <a:lnTo>
                      <a:pt x="147735" y="229680"/>
                    </a:lnTo>
                    <a:lnTo>
                      <a:pt x="212715" y="209800"/>
                    </a:lnTo>
                    <a:lnTo>
                      <a:pt x="262794" y="153969"/>
                    </a:lnTo>
                    <a:lnTo>
                      <a:pt x="271195" y="115023"/>
                    </a:lnTo>
                    <a:lnTo>
                      <a:pt x="271195" y="49136"/>
                    </a:lnTo>
                    <a:lnTo>
                      <a:pt x="270367" y="36418"/>
                    </a:lnTo>
                    <a:lnTo>
                      <a:pt x="267887" y="23910"/>
                    </a:lnTo>
                    <a:lnTo>
                      <a:pt x="263759" y="11731"/>
                    </a:lnTo>
                    <a:lnTo>
                      <a:pt x="257987" y="0"/>
                    </a:lnTo>
                    <a:close/>
                  </a:path>
                </a:pathLst>
              </a:custGeom>
              <a:solidFill>
                <a:srgbClr val="2E2770"/>
              </a:solidFill>
            </p:spPr>
            <p:txBody>
              <a:bodyPr wrap="square" lIns="0" tIns="0" rIns="0" bIns="0" rtlCol="0"/>
              <a:lstStyle/>
              <a:p>
                <a:endParaRPr sz="1200"/>
              </a:p>
            </p:txBody>
          </p:sp>
          <p:sp>
            <p:nvSpPr>
              <p:cNvPr id="374" name="object 8">
                <a:extLst>
                  <a:ext uri="{FF2B5EF4-FFF2-40B4-BE49-F238E27FC236}">
                    <a16:creationId xmlns:a16="http://schemas.microsoft.com/office/drawing/2014/main" id="{59D1B961-2F5C-7247-964F-A0CB8D3093A6}"/>
                  </a:ext>
                </a:extLst>
              </p:cNvPr>
              <p:cNvSpPr/>
              <p:nvPr/>
            </p:nvSpPr>
            <p:spPr>
              <a:xfrm>
                <a:off x="737645" y="1120165"/>
                <a:ext cx="228574" cy="99034"/>
              </a:xfrm>
              <a:prstGeom prst="rect">
                <a:avLst/>
              </a:prstGeom>
              <a:blipFill>
                <a:blip r:embed="rId10" cstate="print"/>
                <a:stretch>
                  <a:fillRect/>
                </a:stretch>
              </a:blipFill>
            </p:spPr>
            <p:txBody>
              <a:bodyPr wrap="square" lIns="0" tIns="0" rIns="0" bIns="0" rtlCol="0"/>
              <a:lstStyle/>
              <a:p>
                <a:endParaRPr sz="1200"/>
              </a:p>
            </p:txBody>
          </p:sp>
          <p:sp>
            <p:nvSpPr>
              <p:cNvPr id="375" name="object 9">
                <a:extLst>
                  <a:ext uri="{FF2B5EF4-FFF2-40B4-BE49-F238E27FC236}">
                    <a16:creationId xmlns:a16="http://schemas.microsoft.com/office/drawing/2014/main" id="{93FCDA4C-546A-AF42-AB19-F0A3C500651B}"/>
                  </a:ext>
                </a:extLst>
              </p:cNvPr>
              <p:cNvSpPr/>
              <p:nvPr/>
            </p:nvSpPr>
            <p:spPr>
              <a:xfrm>
                <a:off x="610285" y="1412747"/>
                <a:ext cx="523240" cy="271780"/>
              </a:xfrm>
              <a:custGeom>
                <a:avLst/>
                <a:gdLst/>
                <a:ahLst/>
                <a:cxnLst/>
                <a:rect l="l" t="t" r="r" b="b"/>
                <a:pathLst>
                  <a:path w="523240" h="271780">
                    <a:moveTo>
                      <a:pt x="237045" y="85598"/>
                    </a:moveTo>
                    <a:lnTo>
                      <a:pt x="189052" y="24663"/>
                    </a:lnTo>
                    <a:lnTo>
                      <a:pt x="177050" y="19672"/>
                    </a:lnTo>
                    <a:lnTo>
                      <a:pt x="165582" y="13868"/>
                    </a:lnTo>
                    <a:lnTo>
                      <a:pt x="154711" y="7302"/>
                    </a:lnTo>
                    <a:lnTo>
                      <a:pt x="144475" y="0"/>
                    </a:lnTo>
                    <a:lnTo>
                      <a:pt x="128841" y="12827"/>
                    </a:lnTo>
                    <a:lnTo>
                      <a:pt x="206552" y="111252"/>
                    </a:lnTo>
                    <a:lnTo>
                      <a:pt x="237045" y="85598"/>
                    </a:lnTo>
                    <a:close/>
                  </a:path>
                  <a:path w="523240" h="271780">
                    <a:moveTo>
                      <a:pt x="241592" y="127342"/>
                    </a:moveTo>
                    <a:lnTo>
                      <a:pt x="216433" y="148463"/>
                    </a:lnTo>
                    <a:lnTo>
                      <a:pt x="212877" y="151853"/>
                    </a:lnTo>
                    <a:lnTo>
                      <a:pt x="208076" y="153517"/>
                    </a:lnTo>
                    <a:lnTo>
                      <a:pt x="197180" y="153517"/>
                    </a:lnTo>
                    <a:lnTo>
                      <a:pt x="191008" y="151066"/>
                    </a:lnTo>
                    <a:lnTo>
                      <a:pt x="186690" y="146177"/>
                    </a:lnTo>
                    <a:lnTo>
                      <a:pt x="95059" y="28956"/>
                    </a:lnTo>
                    <a:lnTo>
                      <a:pt x="43078" y="41821"/>
                    </a:lnTo>
                    <a:lnTo>
                      <a:pt x="22212" y="51828"/>
                    </a:lnTo>
                    <a:lnTo>
                      <a:pt x="7416" y="67132"/>
                    </a:lnTo>
                    <a:lnTo>
                      <a:pt x="0" y="85725"/>
                    </a:lnTo>
                    <a:lnTo>
                      <a:pt x="1270" y="105587"/>
                    </a:lnTo>
                    <a:lnTo>
                      <a:pt x="35331" y="258025"/>
                    </a:lnTo>
                    <a:lnTo>
                      <a:pt x="37388" y="265595"/>
                    </a:lnTo>
                    <a:lnTo>
                      <a:pt x="45237" y="271068"/>
                    </a:lnTo>
                    <a:lnTo>
                      <a:pt x="54317" y="271246"/>
                    </a:lnTo>
                    <a:lnTo>
                      <a:pt x="54622" y="271272"/>
                    </a:lnTo>
                    <a:lnTo>
                      <a:pt x="55448" y="271272"/>
                    </a:lnTo>
                    <a:lnTo>
                      <a:pt x="56172" y="271068"/>
                    </a:lnTo>
                    <a:lnTo>
                      <a:pt x="56680" y="270891"/>
                    </a:lnTo>
                    <a:lnTo>
                      <a:pt x="56984" y="271246"/>
                    </a:lnTo>
                    <a:lnTo>
                      <a:pt x="241592" y="271246"/>
                    </a:lnTo>
                    <a:lnTo>
                      <a:pt x="241592" y="270891"/>
                    </a:lnTo>
                    <a:lnTo>
                      <a:pt x="241592" y="153517"/>
                    </a:lnTo>
                    <a:lnTo>
                      <a:pt x="241592" y="127342"/>
                    </a:lnTo>
                    <a:close/>
                  </a:path>
                  <a:path w="523240" h="271780">
                    <a:moveTo>
                      <a:pt x="276644" y="38100"/>
                    </a:moveTo>
                    <a:lnTo>
                      <a:pt x="265722" y="38773"/>
                    </a:lnTo>
                    <a:lnTo>
                      <a:pt x="255625" y="38773"/>
                    </a:lnTo>
                    <a:lnTo>
                      <a:pt x="244703" y="38100"/>
                    </a:lnTo>
                    <a:lnTo>
                      <a:pt x="260743" y="57912"/>
                    </a:lnTo>
                    <a:lnTo>
                      <a:pt x="276644" y="38100"/>
                    </a:lnTo>
                    <a:close/>
                  </a:path>
                  <a:path w="523240" h="271780">
                    <a:moveTo>
                      <a:pt x="522859" y="86131"/>
                    </a:moveTo>
                    <a:lnTo>
                      <a:pt x="515480" y="67208"/>
                    </a:lnTo>
                    <a:lnTo>
                      <a:pt x="500545" y="51701"/>
                    </a:lnTo>
                    <a:lnTo>
                      <a:pt x="479221" y="41478"/>
                    </a:lnTo>
                    <a:lnTo>
                      <a:pt x="436105" y="30924"/>
                    </a:lnTo>
                    <a:lnTo>
                      <a:pt x="436105" y="186486"/>
                    </a:lnTo>
                    <a:lnTo>
                      <a:pt x="431279" y="197840"/>
                    </a:lnTo>
                    <a:lnTo>
                      <a:pt x="416814" y="202996"/>
                    </a:lnTo>
                    <a:lnTo>
                      <a:pt x="378079" y="202996"/>
                    </a:lnTo>
                    <a:lnTo>
                      <a:pt x="363664" y="197840"/>
                    </a:lnTo>
                    <a:lnTo>
                      <a:pt x="358851" y="186486"/>
                    </a:lnTo>
                    <a:lnTo>
                      <a:pt x="363664" y="175145"/>
                    </a:lnTo>
                    <a:lnTo>
                      <a:pt x="378079" y="169976"/>
                    </a:lnTo>
                    <a:lnTo>
                      <a:pt x="416814" y="169976"/>
                    </a:lnTo>
                    <a:lnTo>
                      <a:pt x="431279" y="175145"/>
                    </a:lnTo>
                    <a:lnTo>
                      <a:pt x="436105" y="186486"/>
                    </a:lnTo>
                    <a:lnTo>
                      <a:pt x="436105" y="30924"/>
                    </a:lnTo>
                    <a:lnTo>
                      <a:pt x="428104" y="28956"/>
                    </a:lnTo>
                    <a:lnTo>
                      <a:pt x="336257" y="146189"/>
                    </a:lnTo>
                    <a:lnTo>
                      <a:pt x="331889" y="151168"/>
                    </a:lnTo>
                    <a:lnTo>
                      <a:pt x="325755" y="153479"/>
                    </a:lnTo>
                    <a:lnTo>
                      <a:pt x="314769" y="153479"/>
                    </a:lnTo>
                    <a:lnTo>
                      <a:pt x="309867" y="151726"/>
                    </a:lnTo>
                    <a:lnTo>
                      <a:pt x="306463" y="148475"/>
                    </a:lnTo>
                    <a:lnTo>
                      <a:pt x="281279" y="127355"/>
                    </a:lnTo>
                    <a:lnTo>
                      <a:pt x="281279" y="271272"/>
                    </a:lnTo>
                    <a:lnTo>
                      <a:pt x="477583" y="271272"/>
                    </a:lnTo>
                    <a:lnTo>
                      <a:pt x="485533" y="265722"/>
                    </a:lnTo>
                    <a:lnTo>
                      <a:pt x="487387" y="258051"/>
                    </a:lnTo>
                    <a:lnTo>
                      <a:pt x="499783" y="202996"/>
                    </a:lnTo>
                    <a:lnTo>
                      <a:pt x="507212" y="169976"/>
                    </a:lnTo>
                    <a:lnTo>
                      <a:pt x="510933" y="153479"/>
                    </a:lnTo>
                    <a:lnTo>
                      <a:pt x="521500" y="106565"/>
                    </a:lnTo>
                    <a:lnTo>
                      <a:pt x="522859" y="86131"/>
                    </a:lnTo>
                    <a:close/>
                  </a:path>
                </a:pathLst>
              </a:custGeom>
              <a:solidFill>
                <a:srgbClr val="2E2770"/>
              </a:solidFill>
            </p:spPr>
            <p:txBody>
              <a:bodyPr wrap="square" lIns="0" tIns="0" rIns="0" bIns="0" rtlCol="0"/>
              <a:lstStyle/>
              <a:p>
                <a:endParaRPr sz="1200"/>
              </a:p>
            </p:txBody>
          </p:sp>
        </p:grpSp>
        <p:grpSp>
          <p:nvGrpSpPr>
            <p:cNvPr id="376" name="object 10">
              <a:extLst>
                <a:ext uri="{FF2B5EF4-FFF2-40B4-BE49-F238E27FC236}">
                  <a16:creationId xmlns:a16="http://schemas.microsoft.com/office/drawing/2014/main" id="{BCC4B3B6-412E-E540-8417-C2E9DE8A4DF8}"/>
                </a:ext>
              </a:extLst>
            </p:cNvPr>
            <p:cNvGrpSpPr/>
            <p:nvPr/>
          </p:nvGrpSpPr>
          <p:grpSpPr>
            <a:xfrm>
              <a:off x="6622039" y="5130271"/>
              <a:ext cx="355703" cy="446079"/>
              <a:chOff x="610285" y="3518939"/>
              <a:chExt cx="523240" cy="564110"/>
            </a:xfrm>
          </p:grpSpPr>
          <p:sp>
            <p:nvSpPr>
              <p:cNvPr id="377" name="object 11">
                <a:extLst>
                  <a:ext uri="{FF2B5EF4-FFF2-40B4-BE49-F238E27FC236}">
                    <a16:creationId xmlns:a16="http://schemas.microsoft.com/office/drawing/2014/main" id="{C654F3AD-D990-F540-A9CC-FA1B60965014}"/>
                  </a:ext>
                </a:extLst>
              </p:cNvPr>
              <p:cNvSpPr/>
              <p:nvPr/>
            </p:nvSpPr>
            <p:spPr>
              <a:xfrm>
                <a:off x="896115" y="3810000"/>
                <a:ext cx="108203" cy="112775"/>
              </a:xfrm>
              <a:prstGeom prst="rect">
                <a:avLst/>
              </a:prstGeom>
              <a:blipFill>
                <a:blip r:embed="rId11" cstate="print">
                  <a:duotone>
                    <a:prstClr val="black"/>
                    <a:schemeClr val="accent1">
                      <a:tint val="45000"/>
                      <a:satMod val="400000"/>
                    </a:schemeClr>
                  </a:duotone>
                </a:blip>
                <a:stretch>
                  <a:fillRect/>
                </a:stretch>
              </a:blipFill>
            </p:spPr>
            <p:txBody>
              <a:bodyPr wrap="square" lIns="0" tIns="0" rIns="0" bIns="0" rtlCol="0"/>
              <a:lstStyle/>
              <a:p>
                <a:endParaRPr sz="1200"/>
              </a:p>
            </p:txBody>
          </p:sp>
          <p:sp>
            <p:nvSpPr>
              <p:cNvPr id="378" name="object 12">
                <a:extLst>
                  <a:ext uri="{FF2B5EF4-FFF2-40B4-BE49-F238E27FC236}">
                    <a16:creationId xmlns:a16="http://schemas.microsoft.com/office/drawing/2014/main" id="{6EEFF673-9870-8B49-A1FA-DD719F796F1A}"/>
                  </a:ext>
                </a:extLst>
              </p:cNvPr>
              <p:cNvSpPr/>
              <p:nvPr/>
            </p:nvSpPr>
            <p:spPr>
              <a:xfrm>
                <a:off x="736131" y="3584448"/>
                <a:ext cx="271780" cy="231775"/>
              </a:xfrm>
              <a:custGeom>
                <a:avLst/>
                <a:gdLst/>
                <a:ahLst/>
                <a:cxnLst/>
                <a:rect l="l" t="t" r="r" b="b"/>
                <a:pathLst>
                  <a:path w="271780" h="231775">
                    <a:moveTo>
                      <a:pt x="257987" y="0"/>
                    </a:moveTo>
                    <a:lnTo>
                      <a:pt x="236697" y="27339"/>
                    </a:lnTo>
                    <a:lnTo>
                      <a:pt x="207918" y="48136"/>
                    </a:lnTo>
                    <a:lnTo>
                      <a:pt x="173566" y="61364"/>
                    </a:lnTo>
                    <a:lnTo>
                      <a:pt x="135559" y="66001"/>
                    </a:lnTo>
                    <a:lnTo>
                      <a:pt x="0" y="66001"/>
                    </a:lnTo>
                    <a:lnTo>
                      <a:pt x="0" y="115785"/>
                    </a:lnTo>
                    <a:lnTo>
                      <a:pt x="25925" y="183899"/>
                    </a:lnTo>
                    <a:lnTo>
                      <a:pt x="88722" y="224485"/>
                    </a:lnTo>
                    <a:lnTo>
                      <a:pt x="135597" y="231647"/>
                    </a:lnTo>
                    <a:lnTo>
                      <a:pt x="147735" y="231202"/>
                    </a:lnTo>
                    <a:lnTo>
                      <a:pt x="212715" y="211192"/>
                    </a:lnTo>
                    <a:lnTo>
                      <a:pt x="262794" y="154989"/>
                    </a:lnTo>
                    <a:lnTo>
                      <a:pt x="271195" y="115785"/>
                    </a:lnTo>
                    <a:lnTo>
                      <a:pt x="271195" y="49466"/>
                    </a:lnTo>
                    <a:lnTo>
                      <a:pt x="270367" y="36663"/>
                    </a:lnTo>
                    <a:lnTo>
                      <a:pt x="267887" y="24071"/>
                    </a:lnTo>
                    <a:lnTo>
                      <a:pt x="263759" y="11810"/>
                    </a:lnTo>
                    <a:lnTo>
                      <a:pt x="257987" y="0"/>
                    </a:lnTo>
                    <a:close/>
                  </a:path>
                </a:pathLst>
              </a:custGeom>
              <a:solidFill>
                <a:schemeClr val="bg2"/>
              </a:solidFill>
            </p:spPr>
            <p:txBody>
              <a:bodyPr wrap="square" lIns="0" tIns="0" rIns="0" bIns="0" rtlCol="0"/>
              <a:lstStyle/>
              <a:p>
                <a:endParaRPr sz="1200"/>
              </a:p>
            </p:txBody>
          </p:sp>
          <p:sp>
            <p:nvSpPr>
              <p:cNvPr id="379" name="object 13">
                <a:extLst>
                  <a:ext uri="{FF2B5EF4-FFF2-40B4-BE49-F238E27FC236}">
                    <a16:creationId xmlns:a16="http://schemas.microsoft.com/office/drawing/2014/main" id="{FC1C2F0B-3F0B-6546-9548-DEFD1147553B}"/>
                  </a:ext>
                </a:extLst>
              </p:cNvPr>
              <p:cNvSpPr/>
              <p:nvPr/>
            </p:nvSpPr>
            <p:spPr>
              <a:xfrm>
                <a:off x="737644" y="3518939"/>
                <a:ext cx="228574" cy="99034"/>
              </a:xfrm>
              <a:prstGeom prst="rect">
                <a:avLst/>
              </a:prstGeom>
              <a:blipFill>
                <a:blip r:embed="rId12" cstate="print">
                  <a:duotone>
                    <a:prstClr val="black"/>
                    <a:schemeClr val="accent1">
                      <a:tint val="45000"/>
                      <a:satMod val="400000"/>
                    </a:schemeClr>
                  </a:duotone>
                </a:blip>
                <a:stretch>
                  <a:fillRect/>
                </a:stretch>
              </a:blipFill>
            </p:spPr>
            <p:txBody>
              <a:bodyPr wrap="square" lIns="0" tIns="0" rIns="0" bIns="0" rtlCol="0"/>
              <a:lstStyle/>
              <a:p>
                <a:endParaRPr sz="1200" dirty="0"/>
              </a:p>
            </p:txBody>
          </p:sp>
          <p:sp>
            <p:nvSpPr>
              <p:cNvPr id="380" name="object 14">
                <a:extLst>
                  <a:ext uri="{FF2B5EF4-FFF2-40B4-BE49-F238E27FC236}">
                    <a16:creationId xmlns:a16="http://schemas.microsoft.com/office/drawing/2014/main" id="{97CC43F8-A85B-E344-938A-E32F91146044}"/>
                  </a:ext>
                </a:extLst>
              </p:cNvPr>
              <p:cNvSpPr/>
              <p:nvPr/>
            </p:nvSpPr>
            <p:spPr>
              <a:xfrm>
                <a:off x="610285" y="3809999"/>
                <a:ext cx="523240" cy="273050"/>
              </a:xfrm>
              <a:custGeom>
                <a:avLst/>
                <a:gdLst/>
                <a:ahLst/>
                <a:cxnLst/>
                <a:rect l="l" t="t" r="r" b="b"/>
                <a:pathLst>
                  <a:path w="523240" h="273050">
                    <a:moveTo>
                      <a:pt x="237045" y="86766"/>
                    </a:moveTo>
                    <a:lnTo>
                      <a:pt x="189052" y="25006"/>
                    </a:lnTo>
                    <a:lnTo>
                      <a:pt x="177050" y="19939"/>
                    </a:lnTo>
                    <a:lnTo>
                      <a:pt x="165582" y="14058"/>
                    </a:lnTo>
                    <a:lnTo>
                      <a:pt x="154711" y="7404"/>
                    </a:lnTo>
                    <a:lnTo>
                      <a:pt x="144475" y="0"/>
                    </a:lnTo>
                    <a:lnTo>
                      <a:pt x="128841" y="13004"/>
                    </a:lnTo>
                    <a:lnTo>
                      <a:pt x="206552" y="112776"/>
                    </a:lnTo>
                    <a:lnTo>
                      <a:pt x="237045" y="86766"/>
                    </a:lnTo>
                    <a:close/>
                  </a:path>
                  <a:path w="523240" h="273050">
                    <a:moveTo>
                      <a:pt x="241592" y="128866"/>
                    </a:moveTo>
                    <a:lnTo>
                      <a:pt x="216433" y="149987"/>
                    </a:lnTo>
                    <a:lnTo>
                      <a:pt x="212877" y="153377"/>
                    </a:lnTo>
                    <a:lnTo>
                      <a:pt x="208076" y="155041"/>
                    </a:lnTo>
                    <a:lnTo>
                      <a:pt x="197180" y="155041"/>
                    </a:lnTo>
                    <a:lnTo>
                      <a:pt x="191008" y="152590"/>
                    </a:lnTo>
                    <a:lnTo>
                      <a:pt x="186690" y="147701"/>
                    </a:lnTo>
                    <a:lnTo>
                      <a:pt x="95059" y="30480"/>
                    </a:lnTo>
                    <a:lnTo>
                      <a:pt x="43078" y="43345"/>
                    </a:lnTo>
                    <a:lnTo>
                      <a:pt x="22212" y="53352"/>
                    </a:lnTo>
                    <a:lnTo>
                      <a:pt x="7416" y="68656"/>
                    </a:lnTo>
                    <a:lnTo>
                      <a:pt x="0" y="87249"/>
                    </a:lnTo>
                    <a:lnTo>
                      <a:pt x="1270" y="107111"/>
                    </a:lnTo>
                    <a:lnTo>
                      <a:pt x="35331" y="259549"/>
                    </a:lnTo>
                    <a:lnTo>
                      <a:pt x="37388" y="267119"/>
                    </a:lnTo>
                    <a:lnTo>
                      <a:pt x="45237" y="272592"/>
                    </a:lnTo>
                    <a:lnTo>
                      <a:pt x="54317" y="272770"/>
                    </a:lnTo>
                    <a:lnTo>
                      <a:pt x="54622" y="272796"/>
                    </a:lnTo>
                    <a:lnTo>
                      <a:pt x="55448" y="272796"/>
                    </a:lnTo>
                    <a:lnTo>
                      <a:pt x="56172" y="272592"/>
                    </a:lnTo>
                    <a:lnTo>
                      <a:pt x="56680" y="272415"/>
                    </a:lnTo>
                    <a:lnTo>
                      <a:pt x="56984" y="272770"/>
                    </a:lnTo>
                    <a:lnTo>
                      <a:pt x="241592" y="272770"/>
                    </a:lnTo>
                    <a:lnTo>
                      <a:pt x="241592" y="272415"/>
                    </a:lnTo>
                    <a:lnTo>
                      <a:pt x="241592" y="155041"/>
                    </a:lnTo>
                    <a:lnTo>
                      <a:pt x="241592" y="128866"/>
                    </a:lnTo>
                    <a:close/>
                  </a:path>
                  <a:path w="523240" h="273050">
                    <a:moveTo>
                      <a:pt x="276644" y="38100"/>
                    </a:moveTo>
                    <a:lnTo>
                      <a:pt x="265722" y="38823"/>
                    </a:lnTo>
                    <a:lnTo>
                      <a:pt x="255625" y="38823"/>
                    </a:lnTo>
                    <a:lnTo>
                      <a:pt x="244703" y="38100"/>
                    </a:lnTo>
                    <a:lnTo>
                      <a:pt x="260743" y="59436"/>
                    </a:lnTo>
                    <a:lnTo>
                      <a:pt x="276644" y="38100"/>
                    </a:lnTo>
                    <a:close/>
                  </a:path>
                  <a:path w="523240" h="273050">
                    <a:moveTo>
                      <a:pt x="522859" y="87655"/>
                    </a:moveTo>
                    <a:lnTo>
                      <a:pt x="515480" y="68732"/>
                    </a:lnTo>
                    <a:lnTo>
                      <a:pt x="500545" y="53225"/>
                    </a:lnTo>
                    <a:lnTo>
                      <a:pt x="479221" y="43002"/>
                    </a:lnTo>
                    <a:lnTo>
                      <a:pt x="436105" y="32448"/>
                    </a:lnTo>
                    <a:lnTo>
                      <a:pt x="436105" y="188010"/>
                    </a:lnTo>
                    <a:lnTo>
                      <a:pt x="431279" y="199364"/>
                    </a:lnTo>
                    <a:lnTo>
                      <a:pt x="416814" y="204520"/>
                    </a:lnTo>
                    <a:lnTo>
                      <a:pt x="378079" y="204520"/>
                    </a:lnTo>
                    <a:lnTo>
                      <a:pt x="363664" y="199364"/>
                    </a:lnTo>
                    <a:lnTo>
                      <a:pt x="358851" y="188010"/>
                    </a:lnTo>
                    <a:lnTo>
                      <a:pt x="363664" y="176669"/>
                    </a:lnTo>
                    <a:lnTo>
                      <a:pt x="378079" y="171500"/>
                    </a:lnTo>
                    <a:lnTo>
                      <a:pt x="416814" y="171500"/>
                    </a:lnTo>
                    <a:lnTo>
                      <a:pt x="431279" y="176669"/>
                    </a:lnTo>
                    <a:lnTo>
                      <a:pt x="436105" y="188010"/>
                    </a:lnTo>
                    <a:lnTo>
                      <a:pt x="436105" y="32448"/>
                    </a:lnTo>
                    <a:lnTo>
                      <a:pt x="428104" y="30480"/>
                    </a:lnTo>
                    <a:lnTo>
                      <a:pt x="336257" y="147713"/>
                    </a:lnTo>
                    <a:lnTo>
                      <a:pt x="331889" y="152692"/>
                    </a:lnTo>
                    <a:lnTo>
                      <a:pt x="325755" y="155003"/>
                    </a:lnTo>
                    <a:lnTo>
                      <a:pt x="314769" y="155003"/>
                    </a:lnTo>
                    <a:lnTo>
                      <a:pt x="309867" y="153250"/>
                    </a:lnTo>
                    <a:lnTo>
                      <a:pt x="306463" y="149999"/>
                    </a:lnTo>
                    <a:lnTo>
                      <a:pt x="281279" y="128879"/>
                    </a:lnTo>
                    <a:lnTo>
                      <a:pt x="281279" y="272796"/>
                    </a:lnTo>
                    <a:lnTo>
                      <a:pt x="477583" y="272796"/>
                    </a:lnTo>
                    <a:lnTo>
                      <a:pt x="485533" y="267233"/>
                    </a:lnTo>
                    <a:lnTo>
                      <a:pt x="487387" y="259575"/>
                    </a:lnTo>
                    <a:lnTo>
                      <a:pt x="499783" y="204520"/>
                    </a:lnTo>
                    <a:lnTo>
                      <a:pt x="507212" y="171500"/>
                    </a:lnTo>
                    <a:lnTo>
                      <a:pt x="510933" y="155003"/>
                    </a:lnTo>
                    <a:lnTo>
                      <a:pt x="521500" y="108089"/>
                    </a:lnTo>
                    <a:lnTo>
                      <a:pt x="522859" y="87655"/>
                    </a:lnTo>
                    <a:close/>
                  </a:path>
                </a:pathLst>
              </a:custGeom>
              <a:solidFill>
                <a:schemeClr val="bg2"/>
              </a:solidFill>
            </p:spPr>
            <p:txBody>
              <a:bodyPr wrap="square" lIns="0" tIns="0" rIns="0" bIns="0" rtlCol="0"/>
              <a:lstStyle/>
              <a:p>
                <a:endParaRPr sz="1200"/>
              </a:p>
            </p:txBody>
          </p:sp>
        </p:grpSp>
        <p:sp>
          <p:nvSpPr>
            <p:cNvPr id="381" name="ZoneTexte 380">
              <a:extLst>
                <a:ext uri="{FF2B5EF4-FFF2-40B4-BE49-F238E27FC236}">
                  <a16:creationId xmlns:a16="http://schemas.microsoft.com/office/drawing/2014/main" id="{1020ACCF-18E8-BB42-8565-35AB18E13D81}"/>
                </a:ext>
              </a:extLst>
            </p:cNvPr>
            <p:cNvSpPr txBox="1"/>
            <p:nvPr/>
          </p:nvSpPr>
          <p:spPr>
            <a:xfrm>
              <a:off x="6458803" y="5586945"/>
              <a:ext cx="1374440" cy="212239"/>
            </a:xfrm>
            <a:prstGeom prst="rect">
              <a:avLst/>
            </a:prstGeom>
            <a:noFill/>
          </p:spPr>
          <p:txBody>
            <a:bodyPr wrap="square">
              <a:spAutoFit/>
            </a:bodyPr>
            <a:lstStyle/>
            <a:p>
              <a:r>
                <a:rPr lang="fr-FR" sz="900" b="1" kern="0" dirty="0" err="1">
                  <a:solidFill>
                    <a:schemeClr val="bg2"/>
                  </a:solidFill>
                  <a:latin typeface="+mj-lt"/>
                </a:rPr>
                <a:t>Development</a:t>
              </a:r>
              <a:r>
                <a:rPr lang="fr-FR" sz="900" b="1" kern="0" dirty="0">
                  <a:solidFill>
                    <a:schemeClr val="bg2"/>
                  </a:solidFill>
                  <a:latin typeface="+mj-lt"/>
                </a:rPr>
                <a:t> Team</a:t>
              </a:r>
            </a:p>
          </p:txBody>
        </p:sp>
      </p:grpSp>
      <p:cxnSp>
        <p:nvCxnSpPr>
          <p:cNvPr id="382" name="Connecteur droit avec flèche 381">
            <a:extLst>
              <a:ext uri="{FF2B5EF4-FFF2-40B4-BE49-F238E27FC236}">
                <a16:creationId xmlns:a16="http://schemas.microsoft.com/office/drawing/2014/main" id="{3BA0E5A1-7B8C-FC45-9152-98B8B28903EA}"/>
              </a:ext>
            </a:extLst>
          </p:cNvPr>
          <p:cNvCxnSpPr>
            <a:cxnSpLocks/>
          </p:cNvCxnSpPr>
          <p:nvPr/>
        </p:nvCxnSpPr>
        <p:spPr>
          <a:xfrm flipV="1">
            <a:off x="7095134" y="4862443"/>
            <a:ext cx="0" cy="420178"/>
          </a:xfrm>
          <a:prstGeom prst="straightConnector1">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83" name="Picture 10">
            <a:extLst>
              <a:ext uri="{FF2B5EF4-FFF2-40B4-BE49-F238E27FC236}">
                <a16:creationId xmlns:a16="http://schemas.microsoft.com/office/drawing/2014/main" id="{DCBDDA83-69DC-B34F-AB0A-B5DE7030E23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38767" y="2864005"/>
            <a:ext cx="259784" cy="266216"/>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14" descr="Visual Studio Code — Wikipédia">
            <a:extLst>
              <a:ext uri="{FF2B5EF4-FFF2-40B4-BE49-F238E27FC236}">
                <a16:creationId xmlns:a16="http://schemas.microsoft.com/office/drawing/2014/main" id="{54396A29-F7A7-7243-B9DA-84E5F676020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V="1">
            <a:off x="7217110" y="2872985"/>
            <a:ext cx="224642" cy="230204"/>
          </a:xfrm>
          <a:prstGeom prst="rect">
            <a:avLst/>
          </a:prstGeom>
          <a:noFill/>
          <a:extLst>
            <a:ext uri="{909E8E84-426E-40DD-AFC4-6F175D3DCCD1}">
              <a14:hiddenFill xmlns:a14="http://schemas.microsoft.com/office/drawing/2010/main">
                <a:solidFill>
                  <a:srgbClr val="FFFFFF"/>
                </a:solidFill>
              </a14:hiddenFill>
            </a:ext>
          </a:extLst>
        </p:spPr>
      </p:pic>
      <p:pic>
        <p:nvPicPr>
          <p:cNvPr id="385" name="Picture 16" descr="Jupyter — Wikipédia">
            <a:extLst>
              <a:ext uri="{FF2B5EF4-FFF2-40B4-BE49-F238E27FC236}">
                <a16:creationId xmlns:a16="http://schemas.microsoft.com/office/drawing/2014/main" id="{3FC41DB3-B649-AC42-A842-F7A132DE8E2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07038" y="2834966"/>
            <a:ext cx="303040" cy="359955"/>
          </a:xfrm>
          <a:prstGeom prst="rect">
            <a:avLst/>
          </a:prstGeom>
          <a:noFill/>
          <a:extLst>
            <a:ext uri="{909E8E84-426E-40DD-AFC4-6F175D3DCCD1}">
              <a14:hiddenFill xmlns:a14="http://schemas.microsoft.com/office/drawing/2010/main">
                <a:solidFill>
                  <a:srgbClr val="FFFFFF"/>
                </a:solidFill>
              </a14:hiddenFill>
            </a:ext>
          </a:extLst>
        </p:spPr>
      </p:pic>
      <p:pic>
        <p:nvPicPr>
          <p:cNvPr id="386" name="Picture 18" descr="R (langage) — Wikipédia">
            <a:extLst>
              <a:ext uri="{FF2B5EF4-FFF2-40B4-BE49-F238E27FC236}">
                <a16:creationId xmlns:a16="http://schemas.microsoft.com/office/drawing/2014/main" id="{B05FB740-F997-8249-8D0A-C5956FB395E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74159" y="2876082"/>
            <a:ext cx="321115" cy="255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905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A3EC04-82CE-419F-8544-9416DDC5FDF5}"/>
              </a:ext>
            </a:extLst>
          </p:cNvPr>
          <p:cNvSpPr>
            <a:spLocks noGrp="1"/>
          </p:cNvSpPr>
          <p:nvPr>
            <p:ph type="title"/>
          </p:nvPr>
        </p:nvSpPr>
        <p:spPr/>
        <p:txBody>
          <a:bodyPr/>
          <a:lstStyle/>
          <a:p>
            <a:r>
              <a:rPr lang="en-US"/>
              <a:t>Introduction </a:t>
            </a:r>
            <a:endParaRPr lang="fr-FR"/>
          </a:p>
        </p:txBody>
      </p:sp>
      <p:grpSp>
        <p:nvGrpSpPr>
          <p:cNvPr id="84" name="Group 83">
            <a:extLst>
              <a:ext uri="{FF2B5EF4-FFF2-40B4-BE49-F238E27FC236}">
                <a16:creationId xmlns:a16="http://schemas.microsoft.com/office/drawing/2014/main" id="{13639557-9A80-4BCA-BCBB-FA90EC4E338E}"/>
              </a:ext>
            </a:extLst>
          </p:cNvPr>
          <p:cNvGrpSpPr/>
          <p:nvPr/>
        </p:nvGrpSpPr>
        <p:grpSpPr>
          <a:xfrm>
            <a:off x="5072181" y="862710"/>
            <a:ext cx="2047639" cy="528546"/>
            <a:chOff x="4650340" y="782401"/>
            <a:chExt cx="2047639" cy="528546"/>
          </a:xfrm>
          <a:noFill/>
        </p:grpSpPr>
        <p:sp>
          <p:nvSpPr>
            <p:cNvPr id="85" name="TextBox 84">
              <a:extLst>
                <a:ext uri="{FF2B5EF4-FFF2-40B4-BE49-F238E27FC236}">
                  <a16:creationId xmlns:a16="http://schemas.microsoft.com/office/drawing/2014/main" id="{7384EB6F-0E52-41A7-BACA-B1BB9688CB1C}"/>
                </a:ext>
              </a:extLst>
            </p:cNvPr>
            <p:cNvSpPr txBox="1"/>
            <p:nvPr/>
          </p:nvSpPr>
          <p:spPr>
            <a:xfrm>
              <a:off x="4650340" y="947524"/>
              <a:ext cx="2047639" cy="264148"/>
            </a:xfrm>
            <a:prstGeom prst="rect">
              <a:avLst/>
            </a:prstGeom>
            <a:grpFill/>
          </p:spPr>
          <p:txBody>
            <a:bodyPr wrap="square" rIns="144000" rtlCol="0" anchor="ctr">
              <a:noAutofit/>
            </a:bodyPr>
            <a:lstStyle/>
            <a:p>
              <a:pPr lvl="0" algn="r">
                <a:defRPr/>
              </a:pPr>
              <a:r>
                <a:rPr lang="fr-FR" b="1" kern="0">
                  <a:solidFill>
                    <a:srgbClr val="004575"/>
                  </a:solidFill>
                  <a:cs typeface="Calibri" pitchFamily="34" charset="0"/>
                </a:rPr>
                <a:t>Objectives</a:t>
              </a:r>
              <a:endParaRPr kumimoji="0" lang="fr-FR" i="1" u="none" strike="noStrike" kern="0" cap="none" spc="0" normalizeH="0" baseline="0">
                <a:ln>
                  <a:noFill/>
                </a:ln>
                <a:solidFill>
                  <a:srgbClr val="004575"/>
                </a:solidFill>
                <a:effectLst/>
                <a:uLnTx/>
                <a:uFillTx/>
                <a:cs typeface="Calibri" pitchFamily="34" charset="0"/>
              </a:endParaRPr>
            </a:p>
          </p:txBody>
        </p:sp>
        <p:pic>
          <p:nvPicPr>
            <p:cNvPr id="86" name="Picture 85">
              <a:extLst>
                <a:ext uri="{FF2B5EF4-FFF2-40B4-BE49-F238E27FC236}">
                  <a16:creationId xmlns:a16="http://schemas.microsoft.com/office/drawing/2014/main" id="{DB84A483-B868-40D8-8582-8499CD660B25}"/>
                </a:ext>
              </a:extLst>
            </p:cNvPr>
            <p:cNvPicPr>
              <a:picLocks noChangeAspect="1"/>
            </p:cNvPicPr>
            <p:nvPr/>
          </p:nvPicPr>
          <p:blipFill rotWithShape="1">
            <a:blip r:embed="rId2" cstate="hqprint">
              <a:clrChange>
                <a:clrFrom>
                  <a:srgbClr val="F8FAFB"/>
                </a:clrFrom>
                <a:clrTo>
                  <a:srgbClr val="F8FAFB">
                    <a:alpha val="0"/>
                  </a:srgbClr>
                </a:clrTo>
              </a:clrChange>
              <a:extLst>
                <a:ext uri="{28A0092B-C50C-407E-A947-70E740481C1C}">
                  <a14:useLocalDpi xmlns:a14="http://schemas.microsoft.com/office/drawing/2010/main"/>
                </a:ext>
              </a:extLst>
            </a:blip>
            <a:srcRect/>
            <a:stretch/>
          </p:blipFill>
          <p:spPr>
            <a:xfrm>
              <a:off x="4767252" y="782401"/>
              <a:ext cx="584460" cy="528546"/>
            </a:xfrm>
            <a:prstGeom prst="rect">
              <a:avLst/>
            </a:prstGeom>
            <a:grpFill/>
          </p:spPr>
        </p:pic>
      </p:grpSp>
      <p:sp>
        <p:nvSpPr>
          <p:cNvPr id="92" name="Rectangle 91">
            <a:extLst>
              <a:ext uri="{FF2B5EF4-FFF2-40B4-BE49-F238E27FC236}">
                <a16:creationId xmlns:a16="http://schemas.microsoft.com/office/drawing/2014/main" id="{CD4A34B4-93CF-494D-A703-39FFB79F2C49}"/>
              </a:ext>
            </a:extLst>
          </p:cNvPr>
          <p:cNvSpPr/>
          <p:nvPr/>
        </p:nvSpPr>
        <p:spPr>
          <a:xfrm>
            <a:off x="640080" y="2604575"/>
            <a:ext cx="11081095" cy="1981516"/>
          </a:xfrm>
          <a:prstGeom prst="rect">
            <a:avLst/>
          </a:prstGeom>
          <a:solidFill>
            <a:srgbClr val="385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285750" lvl="0" indent="-285750">
              <a:spcBef>
                <a:spcPts val="400"/>
              </a:spcBef>
              <a:spcAft>
                <a:spcPts val="400"/>
              </a:spcAft>
              <a:buClr>
                <a:srgbClr val="FFFFFF"/>
              </a:buClr>
              <a:buFont typeface="Arial" panose="020B0604020202020204" pitchFamily="34" charset="0"/>
              <a:buChar char="•"/>
              <a:defRPr/>
            </a:pPr>
            <a:r>
              <a:rPr kumimoji="0" lang="en-US" sz="1400" b="0" i="0" u="none" strike="noStrike" kern="1200" cap="none" spc="0" normalizeH="0" baseline="0" noProof="0" dirty="0">
                <a:ln>
                  <a:noFill/>
                </a:ln>
                <a:solidFill>
                  <a:schemeClr val="bg1"/>
                </a:solidFill>
                <a:effectLst/>
                <a:uLnTx/>
                <a:uFillTx/>
                <a:ea typeface="Verdana"/>
                <a:cs typeface="+mn-cs"/>
              </a:rPr>
              <a:t>Understand </a:t>
            </a:r>
            <a:r>
              <a:rPr lang="fr-FR" sz="1400" b="1" dirty="0"/>
              <a:t>End-to-End Data science </a:t>
            </a:r>
            <a:r>
              <a:rPr lang="fr-FR" sz="1400" dirty="0"/>
              <a:t>project </a:t>
            </a:r>
            <a:endParaRPr kumimoji="0" lang="en-US" sz="1400" b="0" i="0" u="none" strike="noStrike" kern="1200" cap="none" spc="0" normalizeH="0" baseline="0" noProof="0" dirty="0">
              <a:ln>
                <a:noFill/>
              </a:ln>
              <a:solidFill>
                <a:schemeClr val="bg1"/>
              </a:solidFill>
              <a:effectLst/>
              <a:uLnTx/>
              <a:uFillTx/>
              <a:ea typeface="Verdana"/>
              <a:cs typeface="+mn-cs"/>
            </a:endParaRPr>
          </a:p>
          <a:p>
            <a:pPr marL="285750" indent="-285750">
              <a:spcBef>
                <a:spcPts val="400"/>
              </a:spcBef>
              <a:spcAft>
                <a:spcPts val="400"/>
              </a:spcAft>
              <a:buClr>
                <a:srgbClr val="FFFFFF"/>
              </a:buClr>
              <a:buFont typeface="Arial" panose="020B0604020202020204" pitchFamily="34" charset="0"/>
              <a:buChar char="•"/>
              <a:defRPr/>
            </a:pPr>
            <a:r>
              <a:rPr lang="en-US" sz="1400" dirty="0">
                <a:solidFill>
                  <a:schemeClr val="bg1"/>
                </a:solidFill>
                <a:ea typeface="Verdana"/>
              </a:rPr>
              <a:t>Learn</a:t>
            </a:r>
            <a:r>
              <a:rPr lang="en-US" sz="1400" b="1" dirty="0">
                <a:solidFill>
                  <a:schemeClr val="bg1"/>
                </a:solidFill>
                <a:ea typeface="Verdana"/>
              </a:rPr>
              <a:t> how to apply</a:t>
            </a:r>
            <a:r>
              <a:rPr lang="en-US" sz="1400" dirty="0">
                <a:solidFill>
                  <a:schemeClr val="bg1"/>
                </a:solidFill>
                <a:ea typeface="Verdana"/>
              </a:rPr>
              <a:t> the Agile methodology to practical </a:t>
            </a:r>
            <a:r>
              <a:rPr lang="en-US" sz="1400" dirty="0">
                <a:solidFill>
                  <a:schemeClr val="bg1"/>
                </a:solidFill>
              </a:rPr>
              <a:t>cases</a:t>
            </a:r>
            <a:endParaRPr kumimoji="0" lang="en-US" sz="1400" b="0" i="0" u="none" strike="noStrike" kern="1200" cap="none" spc="0" normalizeH="0" baseline="0" noProof="0" dirty="0">
              <a:ln>
                <a:noFill/>
              </a:ln>
              <a:solidFill>
                <a:schemeClr val="bg1"/>
              </a:solidFill>
              <a:effectLst/>
              <a:uLnTx/>
              <a:uFillTx/>
              <a:ea typeface="Verdana"/>
              <a:cs typeface="+mn-cs"/>
            </a:endParaRPr>
          </a:p>
          <a:p>
            <a:pPr marL="285750" marR="0" lvl="0" indent="-285750" defTabSz="914400" rtl="0" eaLnBrk="1" fontAlgn="auto" latinLnBrk="0" hangingPunct="1">
              <a:lnSpc>
                <a:spcPct val="100000"/>
              </a:lnSpc>
              <a:spcBef>
                <a:spcPts val="400"/>
              </a:spcBef>
              <a:spcAft>
                <a:spcPts val="4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ea typeface="Verdana"/>
                <a:cs typeface="+mn-cs"/>
              </a:rPr>
              <a:t>An Introduction in </a:t>
            </a:r>
            <a:r>
              <a:rPr kumimoji="0" lang="en-US" sz="1400" b="1" i="0" u="none" strike="noStrike" kern="1200" cap="none" spc="0" normalizeH="0" baseline="0" noProof="0" dirty="0" err="1">
                <a:ln>
                  <a:noFill/>
                </a:ln>
                <a:solidFill>
                  <a:schemeClr val="bg1"/>
                </a:solidFill>
                <a:effectLst/>
                <a:uLnTx/>
                <a:uFillTx/>
                <a:ea typeface="Verdana"/>
                <a:cs typeface="+mn-cs"/>
              </a:rPr>
              <a:t>MLops</a:t>
            </a:r>
            <a:endParaRPr kumimoji="0" lang="en-US" sz="1400" b="1" i="0" u="none" strike="noStrike" kern="1200" cap="none" spc="0" normalizeH="0" baseline="0" noProof="0" dirty="0">
              <a:ln>
                <a:noFill/>
              </a:ln>
              <a:solidFill>
                <a:schemeClr val="bg1"/>
              </a:solidFill>
              <a:effectLst/>
              <a:uLnTx/>
              <a:uFillTx/>
              <a:ea typeface="Verdana"/>
              <a:cs typeface="+mn-cs"/>
            </a:endParaRPr>
          </a:p>
          <a:p>
            <a:pPr marL="285750" marR="0" lvl="0" indent="-285750" algn="l" defTabSz="914400" rtl="0" eaLnBrk="1" fontAlgn="auto" latinLnBrk="0" hangingPunct="1">
              <a:lnSpc>
                <a:spcPct val="100000"/>
              </a:lnSpc>
              <a:spcBef>
                <a:spcPts val="400"/>
              </a:spcBef>
              <a:spcAft>
                <a:spcPts val="400"/>
              </a:spcAft>
              <a:buClr>
                <a:srgbClr val="FFFFFF"/>
              </a:buClr>
              <a:buSzTx/>
              <a:buFont typeface="Arial" panose="020B0604020202020204" pitchFamily="34" charset="0"/>
              <a:buChar char="•"/>
              <a:tabLst/>
              <a:defRPr/>
            </a:pPr>
            <a:r>
              <a:rPr kumimoji="0" lang="en-US" sz="1400" b="1" i="0" u="none" strike="noStrike" kern="1200" cap="none" spc="0" normalizeH="0" baseline="0" noProof="0" dirty="0">
                <a:ln>
                  <a:noFill/>
                </a:ln>
                <a:solidFill>
                  <a:schemeClr val="bg1"/>
                </a:solidFill>
                <a:effectLst/>
                <a:uLnTx/>
                <a:uFillTx/>
                <a:ea typeface="Verdana"/>
                <a:cs typeface="+mn-cs"/>
              </a:rPr>
              <a:t>Best practices </a:t>
            </a:r>
            <a:r>
              <a:rPr kumimoji="0" lang="en-US" sz="1400" b="0" i="0" u="none" strike="noStrike" kern="1200" cap="none" spc="0" normalizeH="0" baseline="0" noProof="0" dirty="0">
                <a:ln>
                  <a:noFill/>
                </a:ln>
                <a:solidFill>
                  <a:schemeClr val="bg1"/>
                </a:solidFill>
                <a:effectLst/>
                <a:uLnTx/>
                <a:uFillTx/>
                <a:ea typeface="Verdana"/>
                <a:cs typeface="+mn-cs"/>
              </a:rPr>
              <a:t>in data science project</a:t>
            </a:r>
            <a:endParaRPr kumimoji="0" lang="en-US" sz="1400" b="0" i="0" u="none" strike="noStrike" kern="1200" cap="none" spc="0" normalizeH="0" baseline="0" noProof="0" dirty="0">
              <a:ln>
                <a:noFill/>
              </a:ln>
              <a:solidFill>
                <a:schemeClr val="bg1"/>
              </a:solidFill>
              <a:effectLst/>
              <a:uLnTx/>
              <a:uFillTx/>
              <a:ea typeface="+mn-ea"/>
              <a:cs typeface="+mn-cs"/>
            </a:endParaRPr>
          </a:p>
        </p:txBody>
      </p:sp>
    </p:spTree>
    <p:extLst>
      <p:ext uri="{BB962C8B-B14F-4D97-AF65-F5344CB8AC3E}">
        <p14:creationId xmlns:p14="http://schemas.microsoft.com/office/powerpoint/2010/main" val="311084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3">
            <a:extLst>
              <a:ext uri="{FF2B5EF4-FFF2-40B4-BE49-F238E27FC236}">
                <a16:creationId xmlns:a16="http://schemas.microsoft.com/office/drawing/2014/main" id="{D07F9EAA-F037-0F45-9057-1D1233F85F33}"/>
              </a:ext>
            </a:extLst>
          </p:cNvPr>
          <p:cNvSpPr txBox="1">
            <a:spLocks/>
          </p:cNvSpPr>
          <p:nvPr/>
        </p:nvSpPr>
        <p:spPr>
          <a:xfrm>
            <a:off x="5018091" y="94369"/>
            <a:ext cx="7145600" cy="86573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067" b="1"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400" kern="0" dirty="0">
                <a:solidFill>
                  <a:schemeClr val="bg2"/>
                </a:solidFill>
              </a:rPr>
              <a:t>Advanced </a:t>
            </a:r>
            <a:r>
              <a:rPr lang="en-US" sz="2400" kern="0" dirty="0" err="1">
                <a:solidFill>
                  <a:schemeClr val="bg2"/>
                </a:solidFill>
              </a:rPr>
              <a:t>MLOps</a:t>
            </a:r>
            <a:r>
              <a:rPr lang="en-US" sz="2400" kern="0" dirty="0">
                <a:solidFill>
                  <a:schemeClr val="bg2"/>
                </a:solidFill>
              </a:rPr>
              <a:t> : </a:t>
            </a:r>
            <a:r>
              <a:rPr lang="en-US" sz="2400" kern="0" dirty="0">
                <a:solidFill>
                  <a:schemeClr val="bg2"/>
                </a:solidFill>
                <a:latin typeface="+mn-lt"/>
              </a:rPr>
              <a:t>CI/CD Pipeline automation</a:t>
            </a:r>
            <a:endParaRPr lang="fr-FR" sz="2400" kern="0" dirty="0">
              <a:solidFill>
                <a:schemeClr val="bg2"/>
              </a:solidFill>
              <a:latin typeface="+mn-lt"/>
            </a:endParaRPr>
          </a:p>
        </p:txBody>
      </p:sp>
      <p:grpSp>
        <p:nvGrpSpPr>
          <p:cNvPr id="248" name="Groupe 247">
            <a:extLst>
              <a:ext uri="{FF2B5EF4-FFF2-40B4-BE49-F238E27FC236}">
                <a16:creationId xmlns:a16="http://schemas.microsoft.com/office/drawing/2014/main" id="{4783108E-3941-1A44-8B46-A3F6244679D4}"/>
              </a:ext>
            </a:extLst>
          </p:cNvPr>
          <p:cNvGrpSpPr/>
          <p:nvPr/>
        </p:nvGrpSpPr>
        <p:grpSpPr>
          <a:xfrm>
            <a:off x="5369057" y="1174583"/>
            <a:ext cx="6648773" cy="5227598"/>
            <a:chOff x="3964857" y="626937"/>
            <a:chExt cx="7410295" cy="5685557"/>
          </a:xfrm>
        </p:grpSpPr>
        <p:grpSp>
          <p:nvGrpSpPr>
            <p:cNvPr id="249" name="Groupe 248">
              <a:extLst>
                <a:ext uri="{FF2B5EF4-FFF2-40B4-BE49-F238E27FC236}">
                  <a16:creationId xmlns:a16="http://schemas.microsoft.com/office/drawing/2014/main" id="{DCF153B0-2ABD-9F4B-853E-E9A76FC6006C}"/>
                </a:ext>
              </a:extLst>
            </p:cNvPr>
            <p:cNvGrpSpPr/>
            <p:nvPr/>
          </p:nvGrpSpPr>
          <p:grpSpPr>
            <a:xfrm>
              <a:off x="3964857" y="914403"/>
              <a:ext cx="7410295" cy="5398091"/>
              <a:chOff x="3751107" y="1056903"/>
              <a:chExt cx="7410295" cy="5398091"/>
            </a:xfrm>
          </p:grpSpPr>
          <p:sp>
            <p:nvSpPr>
              <p:cNvPr id="278" name="Rectangle 277">
                <a:extLst>
                  <a:ext uri="{FF2B5EF4-FFF2-40B4-BE49-F238E27FC236}">
                    <a16:creationId xmlns:a16="http://schemas.microsoft.com/office/drawing/2014/main" id="{8BBE18C5-1AC2-9A4A-9962-AA2990BE53BF}"/>
                  </a:ext>
                </a:extLst>
              </p:cNvPr>
              <p:cNvSpPr/>
              <p:nvPr/>
            </p:nvSpPr>
            <p:spPr>
              <a:xfrm>
                <a:off x="7456254" y="1603169"/>
                <a:ext cx="1521491" cy="5937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dirty="0">
                  <a:solidFill>
                    <a:srgbClr val="004575"/>
                  </a:solidFill>
                </a:endParaRPr>
              </a:p>
            </p:txBody>
          </p:sp>
          <p:grpSp>
            <p:nvGrpSpPr>
              <p:cNvPr id="279" name="Groupe 278">
                <a:extLst>
                  <a:ext uri="{FF2B5EF4-FFF2-40B4-BE49-F238E27FC236}">
                    <a16:creationId xmlns:a16="http://schemas.microsoft.com/office/drawing/2014/main" id="{EA4CD757-FFBA-564E-AB9C-970A6365FB3E}"/>
                  </a:ext>
                </a:extLst>
              </p:cNvPr>
              <p:cNvGrpSpPr/>
              <p:nvPr/>
            </p:nvGrpSpPr>
            <p:grpSpPr>
              <a:xfrm>
                <a:off x="3751107" y="1056903"/>
                <a:ext cx="7410295" cy="4956051"/>
                <a:chOff x="3751107" y="1056903"/>
                <a:chExt cx="7410295" cy="4956051"/>
              </a:xfrm>
            </p:grpSpPr>
            <p:pic>
              <p:nvPicPr>
                <p:cNvPr id="329" name="Image 328">
                  <a:extLst>
                    <a:ext uri="{FF2B5EF4-FFF2-40B4-BE49-F238E27FC236}">
                      <a16:creationId xmlns:a16="http://schemas.microsoft.com/office/drawing/2014/main" id="{82CD6BC3-BBBA-6043-B8AB-B15C5A952750}"/>
                    </a:ext>
                  </a:extLst>
                </p:cNvPr>
                <p:cNvPicPr>
                  <a:picLocks noChangeAspect="1"/>
                </p:cNvPicPr>
                <p:nvPr/>
              </p:nvPicPr>
              <p:blipFill>
                <a:blip r:embed="rId2"/>
                <a:stretch>
                  <a:fillRect/>
                </a:stretch>
              </p:blipFill>
              <p:spPr>
                <a:xfrm>
                  <a:off x="3751107" y="1056903"/>
                  <a:ext cx="7410295" cy="4956051"/>
                </a:xfrm>
                <a:prstGeom prst="rect">
                  <a:avLst/>
                </a:prstGeom>
              </p:spPr>
            </p:pic>
            <p:sp>
              <p:nvSpPr>
                <p:cNvPr id="330" name="Rectangle 329">
                  <a:extLst>
                    <a:ext uri="{FF2B5EF4-FFF2-40B4-BE49-F238E27FC236}">
                      <a16:creationId xmlns:a16="http://schemas.microsoft.com/office/drawing/2014/main" id="{ECFC088C-353C-C848-9AEB-EB59C3594A59}"/>
                    </a:ext>
                  </a:extLst>
                </p:cNvPr>
                <p:cNvSpPr/>
                <p:nvPr/>
              </p:nvSpPr>
              <p:spPr>
                <a:xfrm>
                  <a:off x="7456254" y="1603167"/>
                  <a:ext cx="1521491" cy="676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dirty="0">
                    <a:solidFill>
                      <a:srgbClr val="004575"/>
                    </a:solidFill>
                  </a:endParaRPr>
                </a:p>
              </p:txBody>
            </p:sp>
          </p:grpSp>
          <p:grpSp>
            <p:nvGrpSpPr>
              <p:cNvPr id="280" name="Groupe 279">
                <a:extLst>
                  <a:ext uri="{FF2B5EF4-FFF2-40B4-BE49-F238E27FC236}">
                    <a16:creationId xmlns:a16="http://schemas.microsoft.com/office/drawing/2014/main" id="{7A6F62EC-5663-2642-9612-D337EFA43AAB}"/>
                  </a:ext>
                </a:extLst>
              </p:cNvPr>
              <p:cNvGrpSpPr/>
              <p:nvPr/>
            </p:nvGrpSpPr>
            <p:grpSpPr>
              <a:xfrm>
                <a:off x="7587608" y="1618619"/>
                <a:ext cx="1258781" cy="562865"/>
                <a:chOff x="-4808512" y="1864425"/>
                <a:chExt cx="1484415" cy="665018"/>
              </a:xfrm>
              <a:solidFill>
                <a:schemeClr val="bg1">
                  <a:lumMod val="85000"/>
                </a:schemeClr>
              </a:solidFill>
            </p:grpSpPr>
            <p:sp>
              <p:nvSpPr>
                <p:cNvPr id="325" name="Disque magnétique 324">
                  <a:extLst>
                    <a:ext uri="{FF2B5EF4-FFF2-40B4-BE49-F238E27FC236}">
                      <a16:creationId xmlns:a16="http://schemas.microsoft.com/office/drawing/2014/main" id="{68596D0C-FCF5-4948-8350-BF622B946398}"/>
                    </a:ext>
                  </a:extLst>
                </p:cNvPr>
                <p:cNvSpPr/>
                <p:nvPr/>
              </p:nvSpPr>
              <p:spPr>
                <a:xfrm>
                  <a:off x="-4808512" y="1864425"/>
                  <a:ext cx="1484415" cy="665018"/>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dirty="0">
                    <a:solidFill>
                      <a:srgbClr val="004575"/>
                    </a:solidFill>
                  </a:endParaRPr>
                </a:p>
              </p:txBody>
            </p:sp>
            <p:sp>
              <p:nvSpPr>
                <p:cNvPr id="328" name="ZoneTexte 327">
                  <a:extLst>
                    <a:ext uri="{FF2B5EF4-FFF2-40B4-BE49-F238E27FC236}">
                      <a16:creationId xmlns:a16="http://schemas.microsoft.com/office/drawing/2014/main" id="{B795D1FD-8692-C14B-B0DB-C946ADDD43B0}"/>
                    </a:ext>
                  </a:extLst>
                </p:cNvPr>
                <p:cNvSpPr txBox="1"/>
                <p:nvPr/>
              </p:nvSpPr>
              <p:spPr>
                <a:xfrm>
                  <a:off x="-4600166" y="2140813"/>
                  <a:ext cx="1178044" cy="257069"/>
                </a:xfrm>
                <a:prstGeom prst="rect">
                  <a:avLst/>
                </a:prstGeom>
                <a:grpFill/>
              </p:spPr>
              <p:txBody>
                <a:bodyPr wrap="square" rtlCol="0">
                  <a:spAutoFit/>
                </a:bodyPr>
                <a:lstStyle/>
                <a:p>
                  <a:r>
                    <a:rPr lang="fr-FR" sz="700" dirty="0"/>
                    <a:t>Code repository</a:t>
                  </a:r>
                </a:p>
              </p:txBody>
            </p:sp>
          </p:grpSp>
          <p:sp>
            <p:nvSpPr>
              <p:cNvPr id="281" name="object 42">
                <a:extLst>
                  <a:ext uri="{FF2B5EF4-FFF2-40B4-BE49-F238E27FC236}">
                    <a16:creationId xmlns:a16="http://schemas.microsoft.com/office/drawing/2014/main" id="{4C90BC64-EACB-2641-A22B-B005201A703E}"/>
                  </a:ext>
                </a:extLst>
              </p:cNvPr>
              <p:cNvSpPr/>
              <p:nvPr/>
            </p:nvSpPr>
            <p:spPr>
              <a:xfrm>
                <a:off x="7981638" y="2254932"/>
                <a:ext cx="178483" cy="199121"/>
              </a:xfrm>
              <a:prstGeom prst="rect">
                <a:avLst/>
              </a:prstGeom>
              <a:blipFill>
                <a:blip r:embed="rId3" cstate="print"/>
                <a:stretch>
                  <a:fillRect/>
                </a:stretch>
              </a:blipFill>
            </p:spPr>
            <p:txBody>
              <a:bodyPr wrap="square" lIns="0" tIns="0" rIns="0" bIns="0" rtlCol="0"/>
              <a:lstStyle/>
              <a:p>
                <a:endParaRPr/>
              </a:p>
            </p:txBody>
          </p:sp>
          <p:sp>
            <p:nvSpPr>
              <p:cNvPr id="282" name="object 46">
                <a:extLst>
                  <a:ext uri="{FF2B5EF4-FFF2-40B4-BE49-F238E27FC236}">
                    <a16:creationId xmlns:a16="http://schemas.microsoft.com/office/drawing/2014/main" id="{9B1DC6EA-47C8-3847-B56D-6A563A7AA7D1}"/>
                  </a:ext>
                </a:extLst>
              </p:cNvPr>
              <p:cNvSpPr/>
              <p:nvPr/>
            </p:nvSpPr>
            <p:spPr>
              <a:xfrm>
                <a:off x="7043683" y="4528941"/>
                <a:ext cx="363167" cy="298887"/>
              </a:xfrm>
              <a:prstGeom prst="rect">
                <a:avLst/>
              </a:prstGeom>
              <a:blipFill>
                <a:blip r:embed="rId4" cstate="print"/>
                <a:stretch>
                  <a:fillRect/>
                </a:stretch>
              </a:blipFill>
            </p:spPr>
            <p:txBody>
              <a:bodyPr wrap="square" lIns="0" tIns="0" rIns="0" bIns="0" rtlCol="0"/>
              <a:lstStyle/>
              <a:p>
                <a:endParaRPr/>
              </a:p>
            </p:txBody>
          </p:sp>
          <p:pic>
            <p:nvPicPr>
              <p:cNvPr id="283" name="Picture 6" descr="Découvrez ce qu&amp;#39;est Docker - Optimisez votre déploiement en créant des  conteneurs avec Docker - OpenClassrooms">
                <a:extLst>
                  <a:ext uri="{FF2B5EF4-FFF2-40B4-BE49-F238E27FC236}">
                    <a16:creationId xmlns:a16="http://schemas.microsoft.com/office/drawing/2014/main" id="{2C7BDEE1-77FB-D846-9AB5-E424B3D7F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7008" y="4528941"/>
                <a:ext cx="334631" cy="239977"/>
              </a:xfrm>
              <a:prstGeom prst="rect">
                <a:avLst/>
              </a:prstGeom>
              <a:noFill/>
              <a:extLst>
                <a:ext uri="{909E8E84-426E-40DD-AFC4-6F175D3DCCD1}">
                  <a14:hiddenFill xmlns:a14="http://schemas.microsoft.com/office/drawing/2010/main">
                    <a:solidFill>
                      <a:srgbClr val="FFFFFF"/>
                    </a:solidFill>
                  </a14:hiddenFill>
                </a:ext>
              </a:extLst>
            </p:spPr>
          </p:pic>
          <p:grpSp>
            <p:nvGrpSpPr>
              <p:cNvPr id="284" name="Group 2">
                <a:extLst>
                  <a:ext uri="{FF2B5EF4-FFF2-40B4-BE49-F238E27FC236}">
                    <a16:creationId xmlns:a16="http://schemas.microsoft.com/office/drawing/2014/main" id="{37EA562D-5EFD-9A48-BA74-A249CF8B785D}"/>
                  </a:ext>
                </a:extLst>
              </p:cNvPr>
              <p:cNvGrpSpPr/>
              <p:nvPr/>
            </p:nvGrpSpPr>
            <p:grpSpPr>
              <a:xfrm>
                <a:off x="6070289" y="3515096"/>
                <a:ext cx="1446792" cy="298887"/>
                <a:chOff x="3350653" y="4941530"/>
                <a:chExt cx="7031838" cy="1418302"/>
              </a:xfrm>
            </p:grpSpPr>
            <p:pic>
              <p:nvPicPr>
                <p:cNvPr id="317" name="Picture 1">
                  <a:extLst>
                    <a:ext uri="{FF2B5EF4-FFF2-40B4-BE49-F238E27FC236}">
                      <a16:creationId xmlns:a16="http://schemas.microsoft.com/office/drawing/2014/main" id="{C9886A35-E010-A749-9AAA-D201301A54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50653" y="5271734"/>
                  <a:ext cx="1739472" cy="983926"/>
                </a:xfrm>
                <a:prstGeom prst="rect">
                  <a:avLst/>
                </a:prstGeom>
              </p:spPr>
            </p:pic>
            <p:pic>
              <p:nvPicPr>
                <p:cNvPr id="318" name="Picture 3">
                  <a:extLst>
                    <a:ext uri="{FF2B5EF4-FFF2-40B4-BE49-F238E27FC236}">
                      <a16:creationId xmlns:a16="http://schemas.microsoft.com/office/drawing/2014/main" id="{E17DF0A4-7F1B-7143-9C6B-97459B6EB0B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67773" y="5275196"/>
                  <a:ext cx="1634104" cy="980464"/>
                </a:xfrm>
                <a:prstGeom prst="rect">
                  <a:avLst/>
                </a:prstGeom>
              </p:spPr>
            </p:pic>
            <p:pic>
              <p:nvPicPr>
                <p:cNvPr id="319" name="Picture 13">
                  <a:extLst>
                    <a:ext uri="{FF2B5EF4-FFF2-40B4-BE49-F238E27FC236}">
                      <a16:creationId xmlns:a16="http://schemas.microsoft.com/office/drawing/2014/main" id="{3903890B-4E48-504D-A90D-FF1510A63AAB}"/>
                    </a:ext>
                  </a:extLst>
                </p:cNvPr>
                <p:cNvPicPr>
                  <a:picLocks noChangeAspect="1"/>
                </p:cNvPicPr>
                <p:nvPr/>
              </p:nvPicPr>
              <p:blipFill>
                <a:blip r:embed="rId8"/>
                <a:stretch>
                  <a:fillRect/>
                </a:stretch>
              </p:blipFill>
              <p:spPr>
                <a:xfrm>
                  <a:off x="7545889" y="4941530"/>
                  <a:ext cx="2836602" cy="1418302"/>
                </a:xfrm>
                <a:prstGeom prst="rect">
                  <a:avLst/>
                </a:prstGeom>
              </p:spPr>
            </p:pic>
          </p:grpSp>
          <p:pic>
            <p:nvPicPr>
              <p:cNvPr id="285" name="Image 284">
                <a:extLst>
                  <a:ext uri="{FF2B5EF4-FFF2-40B4-BE49-F238E27FC236}">
                    <a16:creationId xmlns:a16="http://schemas.microsoft.com/office/drawing/2014/main" id="{5FAA8E0D-A15B-B04E-885E-F1AB74C70614}"/>
                  </a:ext>
                </a:extLst>
              </p:cNvPr>
              <p:cNvPicPr>
                <a:picLocks noChangeAspect="1"/>
              </p:cNvPicPr>
              <p:nvPr/>
            </p:nvPicPr>
            <p:blipFill rotWithShape="1">
              <a:blip r:embed="rId9"/>
              <a:srcRect l="7007" t="8935" r="18140" b="11144"/>
              <a:stretch/>
            </p:blipFill>
            <p:spPr>
              <a:xfrm>
                <a:off x="8214705" y="2254932"/>
                <a:ext cx="456603" cy="217945"/>
              </a:xfrm>
              <a:prstGeom prst="rect">
                <a:avLst/>
              </a:prstGeom>
            </p:spPr>
          </p:pic>
          <p:pic>
            <p:nvPicPr>
              <p:cNvPr id="286" name="Picture 8" descr="Обучение и курсы по работе в iiko">
                <a:extLst>
                  <a:ext uri="{FF2B5EF4-FFF2-40B4-BE49-F238E27FC236}">
                    <a16:creationId xmlns:a16="http://schemas.microsoft.com/office/drawing/2014/main" id="{99C7D62B-C833-464E-A24F-12915727CB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29305" y="5801097"/>
                <a:ext cx="653897" cy="653897"/>
              </a:xfrm>
              <a:prstGeom prst="rect">
                <a:avLst/>
              </a:prstGeom>
              <a:noFill/>
              <a:extLst>
                <a:ext uri="{909E8E84-426E-40DD-AFC4-6F175D3DCCD1}">
                  <a14:hiddenFill xmlns:a14="http://schemas.microsoft.com/office/drawing/2010/main">
                    <a:solidFill>
                      <a:srgbClr val="FFFFFF"/>
                    </a:solidFill>
                  </a14:hiddenFill>
                </a:ext>
              </a:extLst>
            </p:spPr>
          </p:pic>
          <p:pic>
            <p:nvPicPr>
              <p:cNvPr id="287" name="Picture 10">
                <a:extLst>
                  <a:ext uri="{FF2B5EF4-FFF2-40B4-BE49-F238E27FC236}">
                    <a16:creationId xmlns:a16="http://schemas.microsoft.com/office/drawing/2014/main" id="{1B2C4221-A05A-7340-B75E-A3D7F9A83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7600" y="1177273"/>
                <a:ext cx="289538" cy="289538"/>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descr="Visual Studio Code — Wikipédia">
                <a:extLst>
                  <a:ext uri="{FF2B5EF4-FFF2-40B4-BE49-F238E27FC236}">
                    <a16:creationId xmlns:a16="http://schemas.microsoft.com/office/drawing/2014/main" id="{3358F741-9428-484E-8160-7A9268CF3D2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V="1">
                <a:off x="4599277" y="1187039"/>
                <a:ext cx="250371" cy="250371"/>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16" descr="Jupyter — Wikipédia">
                <a:extLst>
                  <a:ext uri="{FF2B5EF4-FFF2-40B4-BE49-F238E27FC236}">
                    <a16:creationId xmlns:a16="http://schemas.microsoft.com/office/drawing/2014/main" id="{F525338E-30E0-224B-BBA1-C0EA33DBEC4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22412" y="1145690"/>
                <a:ext cx="337749" cy="391488"/>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8" descr="R (langage) — Wikipédia">
                <a:extLst>
                  <a:ext uri="{FF2B5EF4-FFF2-40B4-BE49-F238E27FC236}">
                    <a16:creationId xmlns:a16="http://schemas.microsoft.com/office/drawing/2014/main" id="{AFE67800-A320-BD4F-B05A-F0F407EBBA9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1581" y="1190407"/>
                <a:ext cx="357894" cy="277377"/>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24" descr="Download Computer Icon Vector Png - Desktop Computer - Full Size PNG Image  - PNGkit">
                <a:extLst>
                  <a:ext uri="{FF2B5EF4-FFF2-40B4-BE49-F238E27FC236}">
                    <a16:creationId xmlns:a16="http://schemas.microsoft.com/office/drawing/2014/main" id="{4AE8A90B-3AA8-1849-A282-72587F6EEE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58811" y="3577246"/>
                <a:ext cx="342113" cy="201600"/>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32" descr="hadoop-300x293 - intellitech.pro">
                <a:extLst>
                  <a:ext uri="{FF2B5EF4-FFF2-40B4-BE49-F238E27FC236}">
                    <a16:creationId xmlns:a16="http://schemas.microsoft.com/office/drawing/2014/main" id="{50015CE5-F308-2549-ACDE-4FD084DF237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54580" y="3274896"/>
                <a:ext cx="544746" cy="532035"/>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24" descr="Download Computer Icon Vector Png - Desktop Computer - Full Size PNG Image  - PNGkit">
                <a:extLst>
                  <a:ext uri="{FF2B5EF4-FFF2-40B4-BE49-F238E27FC236}">
                    <a16:creationId xmlns:a16="http://schemas.microsoft.com/office/drawing/2014/main" id="{D5D42E83-8A6C-F148-9905-639FC796E03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74033" y="3453747"/>
                <a:ext cx="342113" cy="201600"/>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34" descr="iCloud — Wikipédia">
                <a:extLst>
                  <a:ext uri="{FF2B5EF4-FFF2-40B4-BE49-F238E27FC236}">
                    <a16:creationId xmlns:a16="http://schemas.microsoft.com/office/drawing/2014/main" id="{DD0D4B41-6251-F141-BDDE-6269CA7F78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43116" y="3684804"/>
                <a:ext cx="414620" cy="2695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6" name="object 35">
              <a:extLst>
                <a:ext uri="{FF2B5EF4-FFF2-40B4-BE49-F238E27FC236}">
                  <a16:creationId xmlns:a16="http://schemas.microsoft.com/office/drawing/2014/main" id="{F770EB91-95C3-7F47-BA51-807C742AF944}"/>
                </a:ext>
              </a:extLst>
            </p:cNvPr>
            <p:cNvGrpSpPr/>
            <p:nvPr/>
          </p:nvGrpSpPr>
          <p:grpSpPr>
            <a:xfrm>
              <a:off x="7976442" y="666810"/>
              <a:ext cx="326009" cy="331130"/>
              <a:chOff x="610285" y="3311677"/>
              <a:chExt cx="523240" cy="562838"/>
            </a:xfrm>
          </p:grpSpPr>
          <p:sp>
            <p:nvSpPr>
              <p:cNvPr id="274" name="object 36">
                <a:extLst>
                  <a:ext uri="{FF2B5EF4-FFF2-40B4-BE49-F238E27FC236}">
                    <a16:creationId xmlns:a16="http://schemas.microsoft.com/office/drawing/2014/main" id="{04580DE8-5BF3-C747-86A5-C535DE0BD805}"/>
                  </a:ext>
                </a:extLst>
              </p:cNvPr>
              <p:cNvSpPr/>
              <p:nvPr/>
            </p:nvSpPr>
            <p:spPr>
              <a:xfrm>
                <a:off x="896115" y="3602735"/>
                <a:ext cx="108203" cy="111252"/>
              </a:xfrm>
              <a:prstGeom prst="rect">
                <a:avLst/>
              </a:prstGeom>
              <a:blipFill>
                <a:blip r:embed="rId18" cstate="print"/>
                <a:stretch>
                  <a:fillRect/>
                </a:stretch>
              </a:blipFill>
            </p:spPr>
            <p:txBody>
              <a:bodyPr wrap="square" lIns="0" tIns="0" rIns="0" bIns="0" rtlCol="0"/>
              <a:lstStyle/>
              <a:p>
                <a:endParaRPr/>
              </a:p>
            </p:txBody>
          </p:sp>
          <p:sp>
            <p:nvSpPr>
              <p:cNvPr id="275" name="object 37">
                <a:extLst>
                  <a:ext uri="{FF2B5EF4-FFF2-40B4-BE49-F238E27FC236}">
                    <a16:creationId xmlns:a16="http://schemas.microsoft.com/office/drawing/2014/main" id="{82E85BCB-3F35-1F46-B876-7FD7EB8CD80B}"/>
                  </a:ext>
                </a:extLst>
              </p:cNvPr>
              <p:cNvSpPr/>
              <p:nvPr/>
            </p:nvSpPr>
            <p:spPr>
              <a:xfrm>
                <a:off x="736131" y="3377183"/>
                <a:ext cx="271780" cy="230504"/>
              </a:xfrm>
              <a:custGeom>
                <a:avLst/>
                <a:gdLst/>
                <a:ahLst/>
                <a:cxnLst/>
                <a:rect l="l" t="t" r="r" b="b"/>
                <a:pathLst>
                  <a:path w="271780" h="230504">
                    <a:moveTo>
                      <a:pt x="257987" y="0"/>
                    </a:moveTo>
                    <a:lnTo>
                      <a:pt x="236697" y="27157"/>
                    </a:lnTo>
                    <a:lnTo>
                      <a:pt x="207918" y="47813"/>
                    </a:lnTo>
                    <a:lnTo>
                      <a:pt x="173566" y="60952"/>
                    </a:lnTo>
                    <a:lnTo>
                      <a:pt x="135559" y="65557"/>
                    </a:lnTo>
                    <a:lnTo>
                      <a:pt x="0" y="65557"/>
                    </a:lnTo>
                    <a:lnTo>
                      <a:pt x="0" y="115023"/>
                    </a:lnTo>
                    <a:lnTo>
                      <a:pt x="25925" y="182689"/>
                    </a:lnTo>
                    <a:lnTo>
                      <a:pt x="88722" y="222999"/>
                    </a:lnTo>
                    <a:lnTo>
                      <a:pt x="135597" y="230124"/>
                    </a:lnTo>
                    <a:lnTo>
                      <a:pt x="147735" y="229680"/>
                    </a:lnTo>
                    <a:lnTo>
                      <a:pt x="212715" y="209800"/>
                    </a:lnTo>
                    <a:lnTo>
                      <a:pt x="262794" y="153969"/>
                    </a:lnTo>
                    <a:lnTo>
                      <a:pt x="271195" y="115023"/>
                    </a:lnTo>
                    <a:lnTo>
                      <a:pt x="271195" y="49136"/>
                    </a:lnTo>
                    <a:lnTo>
                      <a:pt x="270367" y="36418"/>
                    </a:lnTo>
                    <a:lnTo>
                      <a:pt x="267887" y="23910"/>
                    </a:lnTo>
                    <a:lnTo>
                      <a:pt x="263759" y="11731"/>
                    </a:lnTo>
                    <a:lnTo>
                      <a:pt x="257987" y="0"/>
                    </a:lnTo>
                    <a:close/>
                  </a:path>
                </a:pathLst>
              </a:custGeom>
              <a:solidFill>
                <a:srgbClr val="D70049"/>
              </a:solidFill>
            </p:spPr>
            <p:txBody>
              <a:bodyPr wrap="square" lIns="0" tIns="0" rIns="0" bIns="0" rtlCol="0"/>
              <a:lstStyle/>
              <a:p>
                <a:endParaRPr/>
              </a:p>
            </p:txBody>
          </p:sp>
          <p:sp>
            <p:nvSpPr>
              <p:cNvPr id="276" name="object 38">
                <a:extLst>
                  <a:ext uri="{FF2B5EF4-FFF2-40B4-BE49-F238E27FC236}">
                    <a16:creationId xmlns:a16="http://schemas.microsoft.com/office/drawing/2014/main" id="{E9BE0467-DB61-EA48-8837-8A29DA01C9B0}"/>
                  </a:ext>
                </a:extLst>
              </p:cNvPr>
              <p:cNvSpPr/>
              <p:nvPr/>
            </p:nvSpPr>
            <p:spPr>
              <a:xfrm>
                <a:off x="737645" y="3311677"/>
                <a:ext cx="228574" cy="99034"/>
              </a:xfrm>
              <a:prstGeom prst="rect">
                <a:avLst/>
              </a:prstGeom>
              <a:blipFill>
                <a:blip r:embed="rId19" cstate="print"/>
                <a:stretch>
                  <a:fillRect/>
                </a:stretch>
              </a:blipFill>
            </p:spPr>
            <p:txBody>
              <a:bodyPr wrap="square" lIns="0" tIns="0" rIns="0" bIns="0" rtlCol="0"/>
              <a:lstStyle/>
              <a:p>
                <a:endParaRPr/>
              </a:p>
            </p:txBody>
          </p:sp>
          <p:sp>
            <p:nvSpPr>
              <p:cNvPr id="277" name="object 39">
                <a:extLst>
                  <a:ext uri="{FF2B5EF4-FFF2-40B4-BE49-F238E27FC236}">
                    <a16:creationId xmlns:a16="http://schemas.microsoft.com/office/drawing/2014/main" id="{FF89183B-4A9C-7749-B434-A0A72A358D33}"/>
                  </a:ext>
                </a:extLst>
              </p:cNvPr>
              <p:cNvSpPr/>
              <p:nvPr/>
            </p:nvSpPr>
            <p:spPr>
              <a:xfrm>
                <a:off x="610285" y="3602735"/>
                <a:ext cx="523240" cy="271780"/>
              </a:xfrm>
              <a:custGeom>
                <a:avLst/>
                <a:gdLst/>
                <a:ahLst/>
                <a:cxnLst/>
                <a:rect l="l" t="t" r="r" b="b"/>
                <a:pathLst>
                  <a:path w="523240" h="271779">
                    <a:moveTo>
                      <a:pt x="237045" y="85598"/>
                    </a:moveTo>
                    <a:lnTo>
                      <a:pt x="189052" y="24663"/>
                    </a:lnTo>
                    <a:lnTo>
                      <a:pt x="177050" y="19672"/>
                    </a:lnTo>
                    <a:lnTo>
                      <a:pt x="165582" y="13868"/>
                    </a:lnTo>
                    <a:lnTo>
                      <a:pt x="154711" y="7302"/>
                    </a:lnTo>
                    <a:lnTo>
                      <a:pt x="144475" y="0"/>
                    </a:lnTo>
                    <a:lnTo>
                      <a:pt x="128841" y="12827"/>
                    </a:lnTo>
                    <a:lnTo>
                      <a:pt x="206552" y="111252"/>
                    </a:lnTo>
                    <a:lnTo>
                      <a:pt x="237045" y="85598"/>
                    </a:lnTo>
                    <a:close/>
                  </a:path>
                  <a:path w="523240" h="271779">
                    <a:moveTo>
                      <a:pt x="241592" y="127342"/>
                    </a:moveTo>
                    <a:lnTo>
                      <a:pt x="216433" y="148463"/>
                    </a:lnTo>
                    <a:lnTo>
                      <a:pt x="212877" y="151853"/>
                    </a:lnTo>
                    <a:lnTo>
                      <a:pt x="208076" y="153517"/>
                    </a:lnTo>
                    <a:lnTo>
                      <a:pt x="197180" y="153517"/>
                    </a:lnTo>
                    <a:lnTo>
                      <a:pt x="191008" y="151066"/>
                    </a:lnTo>
                    <a:lnTo>
                      <a:pt x="186690" y="146177"/>
                    </a:lnTo>
                    <a:lnTo>
                      <a:pt x="95059" y="28956"/>
                    </a:lnTo>
                    <a:lnTo>
                      <a:pt x="43078" y="41821"/>
                    </a:lnTo>
                    <a:lnTo>
                      <a:pt x="22212" y="51828"/>
                    </a:lnTo>
                    <a:lnTo>
                      <a:pt x="7416" y="67132"/>
                    </a:lnTo>
                    <a:lnTo>
                      <a:pt x="0" y="85725"/>
                    </a:lnTo>
                    <a:lnTo>
                      <a:pt x="1270" y="105587"/>
                    </a:lnTo>
                    <a:lnTo>
                      <a:pt x="35331" y="258025"/>
                    </a:lnTo>
                    <a:lnTo>
                      <a:pt x="37388" y="265595"/>
                    </a:lnTo>
                    <a:lnTo>
                      <a:pt x="45237" y="271068"/>
                    </a:lnTo>
                    <a:lnTo>
                      <a:pt x="54317" y="271246"/>
                    </a:lnTo>
                    <a:lnTo>
                      <a:pt x="54622" y="271272"/>
                    </a:lnTo>
                    <a:lnTo>
                      <a:pt x="55448" y="271272"/>
                    </a:lnTo>
                    <a:lnTo>
                      <a:pt x="56172" y="271068"/>
                    </a:lnTo>
                    <a:lnTo>
                      <a:pt x="56680" y="270891"/>
                    </a:lnTo>
                    <a:lnTo>
                      <a:pt x="56984" y="271246"/>
                    </a:lnTo>
                    <a:lnTo>
                      <a:pt x="241592" y="271246"/>
                    </a:lnTo>
                    <a:lnTo>
                      <a:pt x="241592" y="270891"/>
                    </a:lnTo>
                    <a:lnTo>
                      <a:pt x="241592" y="153517"/>
                    </a:lnTo>
                    <a:lnTo>
                      <a:pt x="241592" y="127342"/>
                    </a:lnTo>
                    <a:close/>
                  </a:path>
                  <a:path w="523240" h="271779">
                    <a:moveTo>
                      <a:pt x="276644" y="38100"/>
                    </a:moveTo>
                    <a:lnTo>
                      <a:pt x="265722" y="38773"/>
                    </a:lnTo>
                    <a:lnTo>
                      <a:pt x="255625" y="38773"/>
                    </a:lnTo>
                    <a:lnTo>
                      <a:pt x="244703" y="38100"/>
                    </a:lnTo>
                    <a:lnTo>
                      <a:pt x="260743" y="57912"/>
                    </a:lnTo>
                    <a:lnTo>
                      <a:pt x="276644" y="38100"/>
                    </a:lnTo>
                    <a:close/>
                  </a:path>
                  <a:path w="523240" h="271779">
                    <a:moveTo>
                      <a:pt x="522859" y="86131"/>
                    </a:moveTo>
                    <a:lnTo>
                      <a:pt x="515480" y="67208"/>
                    </a:lnTo>
                    <a:lnTo>
                      <a:pt x="500545" y="51701"/>
                    </a:lnTo>
                    <a:lnTo>
                      <a:pt x="479221" y="41478"/>
                    </a:lnTo>
                    <a:lnTo>
                      <a:pt x="436105" y="30924"/>
                    </a:lnTo>
                    <a:lnTo>
                      <a:pt x="436105" y="186486"/>
                    </a:lnTo>
                    <a:lnTo>
                      <a:pt x="431279" y="197840"/>
                    </a:lnTo>
                    <a:lnTo>
                      <a:pt x="416814" y="202996"/>
                    </a:lnTo>
                    <a:lnTo>
                      <a:pt x="378079" y="202996"/>
                    </a:lnTo>
                    <a:lnTo>
                      <a:pt x="363664" y="197840"/>
                    </a:lnTo>
                    <a:lnTo>
                      <a:pt x="358851" y="186486"/>
                    </a:lnTo>
                    <a:lnTo>
                      <a:pt x="363664" y="175145"/>
                    </a:lnTo>
                    <a:lnTo>
                      <a:pt x="378079" y="169976"/>
                    </a:lnTo>
                    <a:lnTo>
                      <a:pt x="416814" y="169976"/>
                    </a:lnTo>
                    <a:lnTo>
                      <a:pt x="431279" y="175145"/>
                    </a:lnTo>
                    <a:lnTo>
                      <a:pt x="436105" y="186486"/>
                    </a:lnTo>
                    <a:lnTo>
                      <a:pt x="436105" y="30924"/>
                    </a:lnTo>
                    <a:lnTo>
                      <a:pt x="428104" y="28956"/>
                    </a:lnTo>
                    <a:lnTo>
                      <a:pt x="336257" y="146189"/>
                    </a:lnTo>
                    <a:lnTo>
                      <a:pt x="331889" y="151168"/>
                    </a:lnTo>
                    <a:lnTo>
                      <a:pt x="325755" y="153479"/>
                    </a:lnTo>
                    <a:lnTo>
                      <a:pt x="314769" y="153479"/>
                    </a:lnTo>
                    <a:lnTo>
                      <a:pt x="309867" y="151726"/>
                    </a:lnTo>
                    <a:lnTo>
                      <a:pt x="306463" y="148475"/>
                    </a:lnTo>
                    <a:lnTo>
                      <a:pt x="281279" y="127355"/>
                    </a:lnTo>
                    <a:lnTo>
                      <a:pt x="281279" y="271272"/>
                    </a:lnTo>
                    <a:lnTo>
                      <a:pt x="477583" y="271272"/>
                    </a:lnTo>
                    <a:lnTo>
                      <a:pt x="485533" y="265709"/>
                    </a:lnTo>
                    <a:lnTo>
                      <a:pt x="487387" y="258051"/>
                    </a:lnTo>
                    <a:lnTo>
                      <a:pt x="499783" y="202996"/>
                    </a:lnTo>
                    <a:lnTo>
                      <a:pt x="507212" y="169976"/>
                    </a:lnTo>
                    <a:lnTo>
                      <a:pt x="510933" y="153479"/>
                    </a:lnTo>
                    <a:lnTo>
                      <a:pt x="521500" y="106565"/>
                    </a:lnTo>
                    <a:lnTo>
                      <a:pt x="522859" y="86131"/>
                    </a:lnTo>
                    <a:close/>
                  </a:path>
                </a:pathLst>
              </a:custGeom>
              <a:solidFill>
                <a:srgbClr val="D70049"/>
              </a:solidFill>
            </p:spPr>
            <p:txBody>
              <a:bodyPr wrap="square" lIns="0" tIns="0" rIns="0" bIns="0" rtlCol="0"/>
              <a:lstStyle/>
              <a:p>
                <a:endParaRPr/>
              </a:p>
            </p:txBody>
          </p:sp>
        </p:grpSp>
        <p:grpSp>
          <p:nvGrpSpPr>
            <p:cNvPr id="267" name="object 30">
              <a:extLst>
                <a:ext uri="{FF2B5EF4-FFF2-40B4-BE49-F238E27FC236}">
                  <a16:creationId xmlns:a16="http://schemas.microsoft.com/office/drawing/2014/main" id="{720138C9-E56B-FB44-81C2-D3D4C12832E8}"/>
                </a:ext>
              </a:extLst>
            </p:cNvPr>
            <p:cNvGrpSpPr/>
            <p:nvPr/>
          </p:nvGrpSpPr>
          <p:grpSpPr>
            <a:xfrm>
              <a:off x="8560355" y="626937"/>
              <a:ext cx="367038" cy="360181"/>
              <a:chOff x="532561" y="960145"/>
              <a:chExt cx="523240" cy="564362"/>
            </a:xfrm>
          </p:grpSpPr>
          <p:sp>
            <p:nvSpPr>
              <p:cNvPr id="270" name="object 31">
                <a:extLst>
                  <a:ext uri="{FF2B5EF4-FFF2-40B4-BE49-F238E27FC236}">
                    <a16:creationId xmlns:a16="http://schemas.microsoft.com/office/drawing/2014/main" id="{0C834C1B-9371-3641-802D-C588B145B19D}"/>
                  </a:ext>
                </a:extLst>
              </p:cNvPr>
              <p:cNvSpPr/>
              <p:nvPr/>
            </p:nvSpPr>
            <p:spPr>
              <a:xfrm>
                <a:off x="818391" y="1252727"/>
                <a:ext cx="108203" cy="111251"/>
              </a:xfrm>
              <a:prstGeom prst="rect">
                <a:avLst/>
              </a:prstGeom>
              <a:blipFill>
                <a:blip r:embed="rId20" cstate="print"/>
                <a:stretch>
                  <a:fillRect/>
                </a:stretch>
              </a:blipFill>
            </p:spPr>
            <p:txBody>
              <a:bodyPr wrap="square" lIns="0" tIns="0" rIns="0" bIns="0" rtlCol="0"/>
              <a:lstStyle/>
              <a:p>
                <a:endParaRPr/>
              </a:p>
            </p:txBody>
          </p:sp>
          <p:sp>
            <p:nvSpPr>
              <p:cNvPr id="271" name="object 32">
                <a:extLst>
                  <a:ext uri="{FF2B5EF4-FFF2-40B4-BE49-F238E27FC236}">
                    <a16:creationId xmlns:a16="http://schemas.microsoft.com/office/drawing/2014/main" id="{694B2B8E-6339-DF4A-9A8C-82D8192EC041}"/>
                  </a:ext>
                </a:extLst>
              </p:cNvPr>
              <p:cNvSpPr/>
              <p:nvPr/>
            </p:nvSpPr>
            <p:spPr>
              <a:xfrm>
                <a:off x="658407" y="1027175"/>
                <a:ext cx="271780" cy="230504"/>
              </a:xfrm>
              <a:custGeom>
                <a:avLst/>
                <a:gdLst/>
                <a:ahLst/>
                <a:cxnLst/>
                <a:rect l="l" t="t" r="r" b="b"/>
                <a:pathLst>
                  <a:path w="271780" h="230505">
                    <a:moveTo>
                      <a:pt x="257987" y="0"/>
                    </a:moveTo>
                    <a:lnTo>
                      <a:pt x="236697" y="27157"/>
                    </a:lnTo>
                    <a:lnTo>
                      <a:pt x="207918" y="47813"/>
                    </a:lnTo>
                    <a:lnTo>
                      <a:pt x="173566" y="60952"/>
                    </a:lnTo>
                    <a:lnTo>
                      <a:pt x="135559" y="65557"/>
                    </a:lnTo>
                    <a:lnTo>
                      <a:pt x="0" y="65557"/>
                    </a:lnTo>
                    <a:lnTo>
                      <a:pt x="0" y="115023"/>
                    </a:lnTo>
                    <a:lnTo>
                      <a:pt x="25925" y="182689"/>
                    </a:lnTo>
                    <a:lnTo>
                      <a:pt x="88722" y="222999"/>
                    </a:lnTo>
                    <a:lnTo>
                      <a:pt x="135597" y="230124"/>
                    </a:lnTo>
                    <a:lnTo>
                      <a:pt x="147735" y="229680"/>
                    </a:lnTo>
                    <a:lnTo>
                      <a:pt x="212715" y="209800"/>
                    </a:lnTo>
                    <a:lnTo>
                      <a:pt x="262794" y="153969"/>
                    </a:lnTo>
                    <a:lnTo>
                      <a:pt x="271195" y="115023"/>
                    </a:lnTo>
                    <a:lnTo>
                      <a:pt x="271195" y="49136"/>
                    </a:lnTo>
                    <a:lnTo>
                      <a:pt x="270367" y="36418"/>
                    </a:lnTo>
                    <a:lnTo>
                      <a:pt x="267887" y="23910"/>
                    </a:lnTo>
                    <a:lnTo>
                      <a:pt x="263759" y="11731"/>
                    </a:lnTo>
                    <a:lnTo>
                      <a:pt x="257987" y="0"/>
                    </a:lnTo>
                    <a:close/>
                  </a:path>
                </a:pathLst>
              </a:custGeom>
              <a:solidFill>
                <a:srgbClr val="2E2770"/>
              </a:solidFill>
            </p:spPr>
            <p:txBody>
              <a:bodyPr wrap="square" lIns="0" tIns="0" rIns="0" bIns="0" rtlCol="0"/>
              <a:lstStyle/>
              <a:p>
                <a:endParaRPr/>
              </a:p>
            </p:txBody>
          </p:sp>
          <p:sp>
            <p:nvSpPr>
              <p:cNvPr id="272" name="object 33">
                <a:extLst>
                  <a:ext uri="{FF2B5EF4-FFF2-40B4-BE49-F238E27FC236}">
                    <a16:creationId xmlns:a16="http://schemas.microsoft.com/office/drawing/2014/main" id="{75C4C90F-99FF-CA4C-9BB5-B9B7E8C1E5B9}"/>
                  </a:ext>
                </a:extLst>
              </p:cNvPr>
              <p:cNvSpPr/>
              <p:nvPr/>
            </p:nvSpPr>
            <p:spPr>
              <a:xfrm>
                <a:off x="659921" y="960145"/>
                <a:ext cx="228574" cy="99034"/>
              </a:xfrm>
              <a:prstGeom prst="rect">
                <a:avLst/>
              </a:prstGeom>
              <a:blipFill>
                <a:blip r:embed="rId21" cstate="print"/>
                <a:stretch>
                  <a:fillRect/>
                </a:stretch>
              </a:blipFill>
            </p:spPr>
            <p:txBody>
              <a:bodyPr wrap="square" lIns="0" tIns="0" rIns="0" bIns="0" rtlCol="0"/>
              <a:lstStyle/>
              <a:p>
                <a:endParaRPr/>
              </a:p>
            </p:txBody>
          </p:sp>
          <p:sp>
            <p:nvSpPr>
              <p:cNvPr id="273" name="object 34">
                <a:extLst>
                  <a:ext uri="{FF2B5EF4-FFF2-40B4-BE49-F238E27FC236}">
                    <a16:creationId xmlns:a16="http://schemas.microsoft.com/office/drawing/2014/main" id="{471359EF-5262-9C41-A51B-6D22C43C141C}"/>
                  </a:ext>
                </a:extLst>
              </p:cNvPr>
              <p:cNvSpPr/>
              <p:nvPr/>
            </p:nvSpPr>
            <p:spPr>
              <a:xfrm>
                <a:off x="532561" y="1252727"/>
                <a:ext cx="523240" cy="271780"/>
              </a:xfrm>
              <a:custGeom>
                <a:avLst/>
                <a:gdLst/>
                <a:ahLst/>
                <a:cxnLst/>
                <a:rect l="l" t="t" r="r" b="b"/>
                <a:pathLst>
                  <a:path w="523240" h="271780">
                    <a:moveTo>
                      <a:pt x="237045" y="85598"/>
                    </a:moveTo>
                    <a:lnTo>
                      <a:pt x="189052" y="24663"/>
                    </a:lnTo>
                    <a:lnTo>
                      <a:pt x="177050" y="19672"/>
                    </a:lnTo>
                    <a:lnTo>
                      <a:pt x="165582" y="13868"/>
                    </a:lnTo>
                    <a:lnTo>
                      <a:pt x="154711" y="7302"/>
                    </a:lnTo>
                    <a:lnTo>
                      <a:pt x="144475" y="0"/>
                    </a:lnTo>
                    <a:lnTo>
                      <a:pt x="128841" y="12827"/>
                    </a:lnTo>
                    <a:lnTo>
                      <a:pt x="206552" y="111252"/>
                    </a:lnTo>
                    <a:lnTo>
                      <a:pt x="237045" y="85598"/>
                    </a:lnTo>
                    <a:close/>
                  </a:path>
                  <a:path w="523240" h="271780">
                    <a:moveTo>
                      <a:pt x="241592" y="127342"/>
                    </a:moveTo>
                    <a:lnTo>
                      <a:pt x="216433" y="148463"/>
                    </a:lnTo>
                    <a:lnTo>
                      <a:pt x="212877" y="151853"/>
                    </a:lnTo>
                    <a:lnTo>
                      <a:pt x="208076" y="153517"/>
                    </a:lnTo>
                    <a:lnTo>
                      <a:pt x="197180" y="153517"/>
                    </a:lnTo>
                    <a:lnTo>
                      <a:pt x="191008" y="151066"/>
                    </a:lnTo>
                    <a:lnTo>
                      <a:pt x="186690" y="146177"/>
                    </a:lnTo>
                    <a:lnTo>
                      <a:pt x="95059" y="28956"/>
                    </a:lnTo>
                    <a:lnTo>
                      <a:pt x="43078" y="41821"/>
                    </a:lnTo>
                    <a:lnTo>
                      <a:pt x="22212" y="51828"/>
                    </a:lnTo>
                    <a:lnTo>
                      <a:pt x="7416" y="67132"/>
                    </a:lnTo>
                    <a:lnTo>
                      <a:pt x="0" y="85725"/>
                    </a:lnTo>
                    <a:lnTo>
                      <a:pt x="1270" y="105587"/>
                    </a:lnTo>
                    <a:lnTo>
                      <a:pt x="35331" y="258025"/>
                    </a:lnTo>
                    <a:lnTo>
                      <a:pt x="37388" y="265595"/>
                    </a:lnTo>
                    <a:lnTo>
                      <a:pt x="45237" y="271068"/>
                    </a:lnTo>
                    <a:lnTo>
                      <a:pt x="54317" y="271246"/>
                    </a:lnTo>
                    <a:lnTo>
                      <a:pt x="54622" y="271272"/>
                    </a:lnTo>
                    <a:lnTo>
                      <a:pt x="55448" y="271272"/>
                    </a:lnTo>
                    <a:lnTo>
                      <a:pt x="56172" y="271068"/>
                    </a:lnTo>
                    <a:lnTo>
                      <a:pt x="56680" y="270891"/>
                    </a:lnTo>
                    <a:lnTo>
                      <a:pt x="56984" y="271246"/>
                    </a:lnTo>
                    <a:lnTo>
                      <a:pt x="241592" y="271246"/>
                    </a:lnTo>
                    <a:lnTo>
                      <a:pt x="241592" y="270891"/>
                    </a:lnTo>
                    <a:lnTo>
                      <a:pt x="241592" y="153517"/>
                    </a:lnTo>
                    <a:lnTo>
                      <a:pt x="241592" y="127342"/>
                    </a:lnTo>
                    <a:close/>
                  </a:path>
                  <a:path w="523240" h="271780">
                    <a:moveTo>
                      <a:pt x="276644" y="38100"/>
                    </a:moveTo>
                    <a:lnTo>
                      <a:pt x="265722" y="38773"/>
                    </a:lnTo>
                    <a:lnTo>
                      <a:pt x="255625" y="38773"/>
                    </a:lnTo>
                    <a:lnTo>
                      <a:pt x="244703" y="38100"/>
                    </a:lnTo>
                    <a:lnTo>
                      <a:pt x="260743" y="57912"/>
                    </a:lnTo>
                    <a:lnTo>
                      <a:pt x="276644" y="38100"/>
                    </a:lnTo>
                    <a:close/>
                  </a:path>
                  <a:path w="523240" h="271780">
                    <a:moveTo>
                      <a:pt x="522859" y="86131"/>
                    </a:moveTo>
                    <a:lnTo>
                      <a:pt x="515480" y="67208"/>
                    </a:lnTo>
                    <a:lnTo>
                      <a:pt x="500545" y="51701"/>
                    </a:lnTo>
                    <a:lnTo>
                      <a:pt x="479221" y="41478"/>
                    </a:lnTo>
                    <a:lnTo>
                      <a:pt x="436105" y="30924"/>
                    </a:lnTo>
                    <a:lnTo>
                      <a:pt x="436105" y="186486"/>
                    </a:lnTo>
                    <a:lnTo>
                      <a:pt x="431279" y="197840"/>
                    </a:lnTo>
                    <a:lnTo>
                      <a:pt x="416814" y="202996"/>
                    </a:lnTo>
                    <a:lnTo>
                      <a:pt x="378079" y="202996"/>
                    </a:lnTo>
                    <a:lnTo>
                      <a:pt x="363664" y="197840"/>
                    </a:lnTo>
                    <a:lnTo>
                      <a:pt x="358851" y="186486"/>
                    </a:lnTo>
                    <a:lnTo>
                      <a:pt x="363664" y="175145"/>
                    </a:lnTo>
                    <a:lnTo>
                      <a:pt x="378079" y="169976"/>
                    </a:lnTo>
                    <a:lnTo>
                      <a:pt x="416814" y="169976"/>
                    </a:lnTo>
                    <a:lnTo>
                      <a:pt x="431279" y="175145"/>
                    </a:lnTo>
                    <a:lnTo>
                      <a:pt x="436105" y="186486"/>
                    </a:lnTo>
                    <a:lnTo>
                      <a:pt x="436105" y="30924"/>
                    </a:lnTo>
                    <a:lnTo>
                      <a:pt x="428104" y="28956"/>
                    </a:lnTo>
                    <a:lnTo>
                      <a:pt x="336257" y="146189"/>
                    </a:lnTo>
                    <a:lnTo>
                      <a:pt x="331889" y="151168"/>
                    </a:lnTo>
                    <a:lnTo>
                      <a:pt x="325755" y="153479"/>
                    </a:lnTo>
                    <a:lnTo>
                      <a:pt x="314769" y="153479"/>
                    </a:lnTo>
                    <a:lnTo>
                      <a:pt x="309867" y="151726"/>
                    </a:lnTo>
                    <a:lnTo>
                      <a:pt x="306463" y="148475"/>
                    </a:lnTo>
                    <a:lnTo>
                      <a:pt x="281279" y="127355"/>
                    </a:lnTo>
                    <a:lnTo>
                      <a:pt x="281279" y="271272"/>
                    </a:lnTo>
                    <a:lnTo>
                      <a:pt x="477583" y="271272"/>
                    </a:lnTo>
                    <a:lnTo>
                      <a:pt x="485533" y="265722"/>
                    </a:lnTo>
                    <a:lnTo>
                      <a:pt x="487387" y="258051"/>
                    </a:lnTo>
                    <a:lnTo>
                      <a:pt x="499783" y="202996"/>
                    </a:lnTo>
                    <a:lnTo>
                      <a:pt x="507212" y="169976"/>
                    </a:lnTo>
                    <a:lnTo>
                      <a:pt x="510933" y="153479"/>
                    </a:lnTo>
                    <a:lnTo>
                      <a:pt x="521500" y="106565"/>
                    </a:lnTo>
                    <a:lnTo>
                      <a:pt x="522859" y="86131"/>
                    </a:lnTo>
                    <a:close/>
                  </a:path>
                </a:pathLst>
              </a:custGeom>
              <a:solidFill>
                <a:srgbClr val="2E2770"/>
              </a:solidFill>
            </p:spPr>
            <p:txBody>
              <a:bodyPr wrap="square" lIns="0" tIns="0" rIns="0" bIns="0" rtlCol="0"/>
              <a:lstStyle/>
              <a:p>
                <a:endParaRPr/>
              </a:p>
            </p:txBody>
          </p:sp>
        </p:grpSp>
        <p:cxnSp>
          <p:nvCxnSpPr>
            <p:cNvPr id="268" name="Connecteur droit avec flèche 267">
              <a:extLst>
                <a:ext uri="{FF2B5EF4-FFF2-40B4-BE49-F238E27FC236}">
                  <a16:creationId xmlns:a16="http://schemas.microsoft.com/office/drawing/2014/main" id="{4FCBB118-BBD5-A043-A44C-DCCEBA4741E1}"/>
                </a:ext>
              </a:extLst>
            </p:cNvPr>
            <p:cNvCxnSpPr>
              <a:cxnSpLocks/>
            </p:cNvCxnSpPr>
            <p:nvPr/>
          </p:nvCxnSpPr>
          <p:spPr>
            <a:xfrm>
              <a:off x="8378139" y="1212407"/>
              <a:ext cx="0" cy="27527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269" name="ZoneTexte 268">
              <a:extLst>
                <a:ext uri="{FF2B5EF4-FFF2-40B4-BE49-F238E27FC236}">
                  <a16:creationId xmlns:a16="http://schemas.microsoft.com/office/drawing/2014/main" id="{F4B4355E-A669-5C47-B97F-1EC48295166B}"/>
                </a:ext>
              </a:extLst>
            </p:cNvPr>
            <p:cNvSpPr txBox="1"/>
            <p:nvPr/>
          </p:nvSpPr>
          <p:spPr>
            <a:xfrm>
              <a:off x="7825158" y="966125"/>
              <a:ext cx="1531863" cy="230832"/>
            </a:xfrm>
            <a:prstGeom prst="rect">
              <a:avLst/>
            </a:prstGeom>
            <a:noFill/>
          </p:spPr>
          <p:txBody>
            <a:bodyPr wrap="square">
              <a:spAutoFit/>
            </a:bodyPr>
            <a:lstStyle/>
            <a:p>
              <a:r>
                <a:rPr lang="fr-FR" sz="900" b="1" kern="0" dirty="0" err="1">
                  <a:solidFill>
                    <a:schemeClr val="bg2"/>
                  </a:solidFill>
                  <a:latin typeface="+mj-lt"/>
                </a:rPr>
                <a:t>Development</a:t>
              </a:r>
              <a:r>
                <a:rPr lang="fr-FR" sz="900" b="1" kern="0" dirty="0">
                  <a:solidFill>
                    <a:schemeClr val="bg2"/>
                  </a:solidFill>
                  <a:latin typeface="+mj-lt"/>
                </a:rPr>
                <a:t> Team</a:t>
              </a:r>
            </a:p>
          </p:txBody>
        </p:sp>
      </p:grpSp>
      <p:sp>
        <p:nvSpPr>
          <p:cNvPr id="331" name="TextBox 10">
            <a:extLst>
              <a:ext uri="{FF2B5EF4-FFF2-40B4-BE49-F238E27FC236}">
                <a16:creationId xmlns:a16="http://schemas.microsoft.com/office/drawing/2014/main" id="{FECB4A9A-1D8D-5547-9E80-7E936604C7C5}"/>
              </a:ext>
            </a:extLst>
          </p:cNvPr>
          <p:cNvSpPr txBox="1"/>
          <p:nvPr/>
        </p:nvSpPr>
        <p:spPr>
          <a:xfrm>
            <a:off x="833493" y="1270615"/>
            <a:ext cx="4127078" cy="461665"/>
          </a:xfrm>
          <a:prstGeom prst="rect">
            <a:avLst/>
          </a:prstGeom>
          <a:noFill/>
        </p:spPr>
        <p:txBody>
          <a:bodyPr wrap="square" rtlCol="0">
            <a:spAutoFit/>
          </a:bodyPr>
          <a:lstStyle/>
          <a:p>
            <a:pPr lvl="0" algn="just">
              <a:defRPr/>
            </a:pPr>
            <a:r>
              <a:rPr lang="en-US" sz="1200" dirty="0">
                <a:solidFill>
                  <a:schemeClr val="bg1"/>
                </a:solidFill>
                <a:latin typeface="Open Sans" panose="020B0606030504020204" pitchFamily="34" charset="0"/>
              </a:rPr>
              <a:t>Lorem Ipsum is simply dummy text of the printing and typesetting industry. </a:t>
            </a:r>
            <a:endParaRPr kumimoji="0" lang="en-GB" sz="120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32" name="Oval 14">
            <a:extLst>
              <a:ext uri="{FF2B5EF4-FFF2-40B4-BE49-F238E27FC236}">
                <a16:creationId xmlns:a16="http://schemas.microsoft.com/office/drawing/2014/main" id="{191C0831-809C-224C-9C18-1C2E7E7C43DC}"/>
              </a:ext>
            </a:extLst>
          </p:cNvPr>
          <p:cNvSpPr/>
          <p:nvPr/>
        </p:nvSpPr>
        <p:spPr>
          <a:xfrm>
            <a:off x="217936" y="1264811"/>
            <a:ext cx="506366" cy="5063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333" name="TextBox 10">
            <a:extLst>
              <a:ext uri="{FF2B5EF4-FFF2-40B4-BE49-F238E27FC236}">
                <a16:creationId xmlns:a16="http://schemas.microsoft.com/office/drawing/2014/main" id="{B5E2C3F4-6ECD-824A-9318-6343399BEDB6}"/>
              </a:ext>
            </a:extLst>
          </p:cNvPr>
          <p:cNvSpPr txBox="1"/>
          <p:nvPr/>
        </p:nvSpPr>
        <p:spPr>
          <a:xfrm>
            <a:off x="547485" y="1850525"/>
            <a:ext cx="4127078" cy="461665"/>
          </a:xfrm>
          <a:prstGeom prst="rect">
            <a:avLst/>
          </a:prstGeom>
          <a:noFill/>
        </p:spPr>
        <p:txBody>
          <a:bodyPr wrap="square" rtlCol="0">
            <a:spAutoFit/>
          </a:bodyPr>
          <a:lstStyle/>
          <a:p>
            <a:pPr lvl="0" algn="just">
              <a:defRPr/>
            </a:pPr>
            <a:r>
              <a:rPr lang="en-US" sz="1200" dirty="0">
                <a:solidFill>
                  <a:schemeClr val="bg1"/>
                </a:solidFill>
                <a:latin typeface="Open Sans" panose="020B0606030504020204" pitchFamily="34" charset="0"/>
              </a:rPr>
              <a:t>Lorem Ipsum is simply dummy text of the printing and typesetting industry. </a:t>
            </a:r>
            <a:endParaRPr kumimoji="0" lang="en-GB" sz="120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34" name="Oval 14">
            <a:extLst>
              <a:ext uri="{FF2B5EF4-FFF2-40B4-BE49-F238E27FC236}">
                <a16:creationId xmlns:a16="http://schemas.microsoft.com/office/drawing/2014/main" id="{EDB9B68E-1782-584B-AE08-A7188FB83FE3}"/>
              </a:ext>
            </a:extLst>
          </p:cNvPr>
          <p:cNvSpPr/>
          <p:nvPr/>
        </p:nvSpPr>
        <p:spPr>
          <a:xfrm>
            <a:off x="2357841" y="2273889"/>
            <a:ext cx="506366" cy="5063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335" name="TextBox 10">
            <a:extLst>
              <a:ext uri="{FF2B5EF4-FFF2-40B4-BE49-F238E27FC236}">
                <a16:creationId xmlns:a16="http://schemas.microsoft.com/office/drawing/2014/main" id="{E7278CE1-C433-8D4B-BC59-D54680E3F755}"/>
              </a:ext>
            </a:extLst>
          </p:cNvPr>
          <p:cNvSpPr txBox="1"/>
          <p:nvPr/>
        </p:nvSpPr>
        <p:spPr>
          <a:xfrm>
            <a:off x="547485" y="3210019"/>
            <a:ext cx="4127078" cy="461665"/>
          </a:xfrm>
          <a:prstGeom prst="rect">
            <a:avLst/>
          </a:prstGeom>
          <a:noFill/>
        </p:spPr>
        <p:txBody>
          <a:bodyPr wrap="square" rtlCol="0">
            <a:spAutoFit/>
          </a:bodyPr>
          <a:lstStyle/>
          <a:p>
            <a:pPr lvl="0" algn="just">
              <a:defRPr/>
            </a:pPr>
            <a:r>
              <a:rPr lang="en-US" sz="1200" dirty="0">
                <a:solidFill>
                  <a:schemeClr val="bg1"/>
                </a:solidFill>
                <a:latin typeface="Open Sans" panose="020B0606030504020204" pitchFamily="34" charset="0"/>
              </a:rPr>
              <a:t>Lorem Ipsum is simply dummy text of the printing and typesetting industry. </a:t>
            </a:r>
            <a:endParaRPr kumimoji="0" lang="en-GB" sz="120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36" name="Oval 14">
            <a:extLst>
              <a:ext uri="{FF2B5EF4-FFF2-40B4-BE49-F238E27FC236}">
                <a16:creationId xmlns:a16="http://schemas.microsoft.com/office/drawing/2014/main" id="{8645BDD2-1F52-9147-89D0-DB898F1AE540}"/>
              </a:ext>
            </a:extLst>
          </p:cNvPr>
          <p:cNvSpPr/>
          <p:nvPr/>
        </p:nvSpPr>
        <p:spPr>
          <a:xfrm>
            <a:off x="2357841" y="3633383"/>
            <a:ext cx="506366" cy="5063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337" name="TextBox 10">
            <a:extLst>
              <a:ext uri="{FF2B5EF4-FFF2-40B4-BE49-F238E27FC236}">
                <a16:creationId xmlns:a16="http://schemas.microsoft.com/office/drawing/2014/main" id="{394B7A7A-C384-B146-B331-351855E54109}"/>
              </a:ext>
            </a:extLst>
          </p:cNvPr>
          <p:cNvSpPr txBox="1"/>
          <p:nvPr/>
        </p:nvSpPr>
        <p:spPr>
          <a:xfrm>
            <a:off x="547485" y="4569513"/>
            <a:ext cx="4127078" cy="461665"/>
          </a:xfrm>
          <a:prstGeom prst="rect">
            <a:avLst/>
          </a:prstGeom>
          <a:noFill/>
        </p:spPr>
        <p:txBody>
          <a:bodyPr wrap="square" rtlCol="0">
            <a:spAutoFit/>
          </a:bodyPr>
          <a:lstStyle/>
          <a:p>
            <a:pPr lvl="0" algn="just">
              <a:defRPr/>
            </a:pPr>
            <a:r>
              <a:rPr lang="en-US" sz="1200" dirty="0">
                <a:solidFill>
                  <a:schemeClr val="bg1"/>
                </a:solidFill>
                <a:latin typeface="Open Sans" panose="020B0606030504020204" pitchFamily="34" charset="0"/>
              </a:rPr>
              <a:t>Lorem Ipsum is simply dummy text of the printing and typesetting industry. </a:t>
            </a:r>
            <a:endParaRPr kumimoji="0" lang="en-GB" sz="120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38" name="Oval 14">
            <a:extLst>
              <a:ext uri="{FF2B5EF4-FFF2-40B4-BE49-F238E27FC236}">
                <a16:creationId xmlns:a16="http://schemas.microsoft.com/office/drawing/2014/main" id="{7A3D4EC3-2723-E742-B27B-AC168384B059}"/>
              </a:ext>
            </a:extLst>
          </p:cNvPr>
          <p:cNvSpPr/>
          <p:nvPr/>
        </p:nvSpPr>
        <p:spPr>
          <a:xfrm>
            <a:off x="2357841" y="4992877"/>
            <a:ext cx="506366" cy="5063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2" name="Rectangle 1">
            <a:extLst>
              <a:ext uri="{FF2B5EF4-FFF2-40B4-BE49-F238E27FC236}">
                <a16:creationId xmlns:a16="http://schemas.microsoft.com/office/drawing/2014/main" id="{DB063DD1-149F-7A43-864E-7F704B3690D7}"/>
              </a:ext>
            </a:extLst>
          </p:cNvPr>
          <p:cNvSpPr/>
          <p:nvPr/>
        </p:nvSpPr>
        <p:spPr>
          <a:xfrm>
            <a:off x="0" y="0"/>
            <a:ext cx="4963886" cy="6858000"/>
          </a:xfrm>
          <a:prstGeom prst="rect">
            <a:avLst/>
          </a:prstGeom>
          <a:solidFill>
            <a:schemeClr val="bg2">
              <a:lumMod val="75000"/>
            </a:schemeClr>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dirty="0">
              <a:solidFill>
                <a:srgbClr val="004575"/>
              </a:solidFill>
            </a:endParaRPr>
          </a:p>
        </p:txBody>
      </p:sp>
      <p:grpSp>
        <p:nvGrpSpPr>
          <p:cNvPr id="4" name="Groupe 3">
            <a:extLst>
              <a:ext uri="{FF2B5EF4-FFF2-40B4-BE49-F238E27FC236}">
                <a16:creationId xmlns:a16="http://schemas.microsoft.com/office/drawing/2014/main" id="{8CE9E116-7948-CC41-B8DF-CC0589358158}"/>
              </a:ext>
            </a:extLst>
          </p:cNvPr>
          <p:cNvGrpSpPr/>
          <p:nvPr/>
        </p:nvGrpSpPr>
        <p:grpSpPr>
          <a:xfrm>
            <a:off x="68251" y="2085710"/>
            <a:ext cx="4742635" cy="836801"/>
            <a:chOff x="370336" y="4564169"/>
            <a:chExt cx="4742635" cy="836801"/>
          </a:xfrm>
        </p:grpSpPr>
        <p:sp>
          <p:nvSpPr>
            <p:cNvPr id="339" name="TextBox 10">
              <a:extLst>
                <a:ext uri="{FF2B5EF4-FFF2-40B4-BE49-F238E27FC236}">
                  <a16:creationId xmlns:a16="http://schemas.microsoft.com/office/drawing/2014/main" id="{8D90EDDE-3B30-1543-8179-BB15C1276D45}"/>
                </a:ext>
              </a:extLst>
            </p:cNvPr>
            <p:cNvSpPr txBox="1"/>
            <p:nvPr/>
          </p:nvSpPr>
          <p:spPr>
            <a:xfrm>
              <a:off x="985893" y="4569973"/>
              <a:ext cx="4127078" cy="830997"/>
            </a:xfrm>
            <a:prstGeom prst="rect">
              <a:avLst/>
            </a:prstGeom>
            <a:noFill/>
          </p:spPr>
          <p:txBody>
            <a:bodyPr wrap="square" rtlCol="0">
              <a:spAutoFit/>
            </a:bodyPr>
            <a:lstStyle/>
            <a:p>
              <a:pPr lvl="0" algn="just">
                <a:defRPr/>
              </a:pPr>
              <a:r>
                <a:rPr lang="en-US" sz="1200" b="1" dirty="0">
                  <a:solidFill>
                    <a:schemeClr val="bg1"/>
                  </a:solidFill>
                  <a:latin typeface="Open Sans" panose="020B0606030504020204" pitchFamily="34" charset="0"/>
                </a:rPr>
                <a:t>Continuous pipeline integration </a:t>
              </a:r>
              <a:r>
                <a:rPr lang="en-US" sz="1200" dirty="0">
                  <a:solidFill>
                    <a:schemeClr val="bg1"/>
                  </a:solidFill>
                  <a:latin typeface="Open Sans" panose="020B0606030504020204" pitchFamily="34" charset="0"/>
                </a:rPr>
                <a:t>:  Create the source code and run various tests to build the pipeline components (packages, executables, artifacts) that will be deployed later.</a:t>
              </a:r>
              <a:endParaRPr kumimoji="0" lang="en-GB" sz="120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40" name="Oval 14">
              <a:extLst>
                <a:ext uri="{FF2B5EF4-FFF2-40B4-BE49-F238E27FC236}">
                  <a16:creationId xmlns:a16="http://schemas.microsoft.com/office/drawing/2014/main" id="{23A9AFC6-2D0D-7549-A978-5CF680091228}"/>
                </a:ext>
              </a:extLst>
            </p:cNvPr>
            <p:cNvSpPr/>
            <p:nvPr/>
          </p:nvSpPr>
          <p:spPr>
            <a:xfrm>
              <a:off x="370336" y="4564169"/>
              <a:ext cx="506366" cy="506366"/>
            </a:xfrm>
            <a:prstGeom prst="ellipse">
              <a:avLst/>
            </a:prstGeom>
            <a:solidFill>
              <a:srgbClr val="E61853"/>
            </a:solidFill>
            <a:ln>
              <a:solidFill>
                <a:srgbClr val="FF00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grpSp>
      <p:grpSp>
        <p:nvGrpSpPr>
          <p:cNvPr id="341" name="Groupe 340">
            <a:extLst>
              <a:ext uri="{FF2B5EF4-FFF2-40B4-BE49-F238E27FC236}">
                <a16:creationId xmlns:a16="http://schemas.microsoft.com/office/drawing/2014/main" id="{1E2F54BA-92CA-494D-9274-815D9BA8786E}"/>
              </a:ext>
            </a:extLst>
          </p:cNvPr>
          <p:cNvGrpSpPr/>
          <p:nvPr/>
        </p:nvGrpSpPr>
        <p:grpSpPr>
          <a:xfrm>
            <a:off x="68251" y="2984031"/>
            <a:ext cx="4742635" cy="836801"/>
            <a:chOff x="370336" y="4564169"/>
            <a:chExt cx="4742635" cy="836801"/>
          </a:xfrm>
        </p:grpSpPr>
        <p:sp>
          <p:nvSpPr>
            <p:cNvPr id="342" name="TextBox 10">
              <a:extLst>
                <a:ext uri="{FF2B5EF4-FFF2-40B4-BE49-F238E27FC236}">
                  <a16:creationId xmlns:a16="http://schemas.microsoft.com/office/drawing/2014/main" id="{D5C2C4D6-A504-9049-8BAB-11141AC2BE86}"/>
                </a:ext>
              </a:extLst>
            </p:cNvPr>
            <p:cNvSpPr txBox="1"/>
            <p:nvPr/>
          </p:nvSpPr>
          <p:spPr>
            <a:xfrm>
              <a:off x="985893" y="4569973"/>
              <a:ext cx="4127078" cy="830997"/>
            </a:xfrm>
            <a:prstGeom prst="rect">
              <a:avLst/>
            </a:prstGeom>
            <a:noFill/>
          </p:spPr>
          <p:txBody>
            <a:bodyPr wrap="square" rtlCol="0">
              <a:spAutoFit/>
            </a:bodyPr>
            <a:lstStyle/>
            <a:p>
              <a:pPr lvl="0" algn="just">
                <a:defRPr/>
              </a:pPr>
              <a:r>
                <a:rPr lang="en-US" sz="1200" b="1" dirty="0">
                  <a:solidFill>
                    <a:schemeClr val="bg1"/>
                  </a:solidFill>
                  <a:latin typeface="Open Sans" panose="020B0606030504020204" pitchFamily="34" charset="0"/>
                </a:rPr>
                <a:t>Continuous pipeline delivery </a:t>
              </a:r>
              <a:r>
                <a:rPr lang="en-US" sz="1200" dirty="0">
                  <a:solidFill>
                    <a:schemeClr val="bg1"/>
                  </a:solidFill>
                  <a:latin typeface="Open Sans" panose="020B0606030504020204" pitchFamily="34" charset="0"/>
                </a:rPr>
                <a:t>: Deploy the artifacts produced by the CI step to the target environment. The result of this step is a deployed pipeline with the new model implementation.</a:t>
              </a:r>
            </a:p>
          </p:txBody>
        </p:sp>
        <p:sp>
          <p:nvSpPr>
            <p:cNvPr id="343" name="Oval 14">
              <a:extLst>
                <a:ext uri="{FF2B5EF4-FFF2-40B4-BE49-F238E27FC236}">
                  <a16:creationId xmlns:a16="http://schemas.microsoft.com/office/drawing/2014/main" id="{D50D43A3-B0A1-3C4C-9A2F-CEA1B6B65AC5}"/>
                </a:ext>
              </a:extLst>
            </p:cNvPr>
            <p:cNvSpPr/>
            <p:nvPr/>
          </p:nvSpPr>
          <p:spPr>
            <a:xfrm>
              <a:off x="370336" y="4564169"/>
              <a:ext cx="506366" cy="506366"/>
            </a:xfrm>
            <a:prstGeom prst="ellipse">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grpSp>
      <p:grpSp>
        <p:nvGrpSpPr>
          <p:cNvPr id="344" name="Groupe 343">
            <a:extLst>
              <a:ext uri="{FF2B5EF4-FFF2-40B4-BE49-F238E27FC236}">
                <a16:creationId xmlns:a16="http://schemas.microsoft.com/office/drawing/2014/main" id="{9BAA4190-23B9-9A40-B030-E78B569BF7D0}"/>
              </a:ext>
            </a:extLst>
          </p:cNvPr>
          <p:cNvGrpSpPr/>
          <p:nvPr/>
        </p:nvGrpSpPr>
        <p:grpSpPr>
          <a:xfrm>
            <a:off x="68251" y="3882352"/>
            <a:ext cx="4742635" cy="836801"/>
            <a:chOff x="370336" y="4564169"/>
            <a:chExt cx="4742635" cy="836801"/>
          </a:xfrm>
        </p:grpSpPr>
        <p:sp>
          <p:nvSpPr>
            <p:cNvPr id="345" name="TextBox 10">
              <a:extLst>
                <a:ext uri="{FF2B5EF4-FFF2-40B4-BE49-F238E27FC236}">
                  <a16:creationId xmlns:a16="http://schemas.microsoft.com/office/drawing/2014/main" id="{87DCCE74-02D7-FB45-8DDE-CCEDC9A54013}"/>
                </a:ext>
              </a:extLst>
            </p:cNvPr>
            <p:cNvSpPr txBox="1"/>
            <p:nvPr/>
          </p:nvSpPr>
          <p:spPr>
            <a:xfrm>
              <a:off x="985893" y="4569973"/>
              <a:ext cx="4127078" cy="830997"/>
            </a:xfrm>
            <a:prstGeom prst="rect">
              <a:avLst/>
            </a:prstGeom>
            <a:noFill/>
          </p:spPr>
          <p:txBody>
            <a:bodyPr wrap="square" rtlCol="0">
              <a:spAutoFit/>
            </a:bodyPr>
            <a:lstStyle/>
            <a:p>
              <a:pPr lvl="0" algn="just">
                <a:defRPr/>
              </a:pPr>
              <a:r>
                <a:rPr lang="en-US" sz="1200" b="1" dirty="0">
                  <a:solidFill>
                    <a:schemeClr val="bg1"/>
                  </a:solidFill>
                  <a:latin typeface="Open Sans" panose="020B0606030504020204" pitchFamily="34" charset="0"/>
                </a:rPr>
                <a:t>Automated triggering </a:t>
              </a:r>
              <a:r>
                <a:rPr lang="en-US" sz="1200" dirty="0">
                  <a:solidFill>
                    <a:schemeClr val="bg1"/>
                  </a:solidFill>
                  <a:latin typeface="Open Sans" panose="020B0606030504020204" pitchFamily="34" charset="0"/>
                </a:rPr>
                <a:t>: the pipeline is automatically executed in production based on a program or in response to a trigger. The result of this step is a trained model that is passed to the model registry.</a:t>
              </a:r>
              <a:endParaRPr kumimoji="0" lang="en-GB" sz="120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46" name="Oval 14">
              <a:extLst>
                <a:ext uri="{FF2B5EF4-FFF2-40B4-BE49-F238E27FC236}">
                  <a16:creationId xmlns:a16="http://schemas.microsoft.com/office/drawing/2014/main" id="{13B5599D-6A02-7F48-9960-0AFB5E62AD1F}"/>
                </a:ext>
              </a:extLst>
            </p:cNvPr>
            <p:cNvSpPr/>
            <p:nvPr/>
          </p:nvSpPr>
          <p:spPr>
            <a:xfrm>
              <a:off x="370336" y="4564169"/>
              <a:ext cx="506366" cy="506366"/>
            </a:xfrm>
            <a:prstGeom prst="ellipse">
              <a:avLst/>
            </a:pr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grpSp>
      <p:grpSp>
        <p:nvGrpSpPr>
          <p:cNvPr id="347" name="Groupe 346">
            <a:extLst>
              <a:ext uri="{FF2B5EF4-FFF2-40B4-BE49-F238E27FC236}">
                <a16:creationId xmlns:a16="http://schemas.microsoft.com/office/drawing/2014/main" id="{E0E159ED-F5B7-8342-96C3-E1E26DA1E4BC}"/>
              </a:ext>
            </a:extLst>
          </p:cNvPr>
          <p:cNvGrpSpPr/>
          <p:nvPr/>
        </p:nvGrpSpPr>
        <p:grpSpPr>
          <a:xfrm>
            <a:off x="68251" y="1187389"/>
            <a:ext cx="4742635" cy="652135"/>
            <a:chOff x="370336" y="4564169"/>
            <a:chExt cx="4742635" cy="652135"/>
          </a:xfrm>
        </p:grpSpPr>
        <p:sp>
          <p:nvSpPr>
            <p:cNvPr id="348" name="TextBox 10">
              <a:extLst>
                <a:ext uri="{FF2B5EF4-FFF2-40B4-BE49-F238E27FC236}">
                  <a16:creationId xmlns:a16="http://schemas.microsoft.com/office/drawing/2014/main" id="{C97427C7-4884-B446-A50F-EA5DC32B6536}"/>
                </a:ext>
              </a:extLst>
            </p:cNvPr>
            <p:cNvSpPr txBox="1"/>
            <p:nvPr/>
          </p:nvSpPr>
          <p:spPr>
            <a:xfrm>
              <a:off x="985893" y="4569973"/>
              <a:ext cx="4127078" cy="646331"/>
            </a:xfrm>
            <a:prstGeom prst="rect">
              <a:avLst/>
            </a:prstGeom>
            <a:noFill/>
          </p:spPr>
          <p:txBody>
            <a:bodyPr wrap="square" rtlCol="0">
              <a:spAutoFit/>
            </a:bodyPr>
            <a:lstStyle/>
            <a:p>
              <a:pPr lvl="0" algn="just">
                <a:defRPr/>
              </a:pPr>
              <a:r>
                <a:rPr lang="en-US" sz="1200" b="1" dirty="0">
                  <a:solidFill>
                    <a:schemeClr val="bg1"/>
                  </a:solidFill>
                  <a:latin typeface="Open Sans" panose="020B0606030504020204" pitchFamily="34" charset="0"/>
                </a:rPr>
                <a:t>Development and experimentation : </a:t>
              </a:r>
              <a:r>
                <a:rPr lang="en-US" sz="1200" dirty="0">
                  <a:solidFill>
                    <a:schemeClr val="bg1"/>
                  </a:solidFill>
                  <a:latin typeface="Open Sans" panose="020B0606030504020204" pitchFamily="34" charset="0"/>
                </a:rPr>
                <a:t>Iteratively test new ML algorithms and then transfer to a source repository the source code of the ML pipeline steps</a:t>
              </a:r>
              <a:endParaRPr kumimoji="0" lang="en-GB" sz="120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49" name="Oval 14">
              <a:extLst>
                <a:ext uri="{FF2B5EF4-FFF2-40B4-BE49-F238E27FC236}">
                  <a16:creationId xmlns:a16="http://schemas.microsoft.com/office/drawing/2014/main" id="{886E3873-B306-224E-BE80-70F36A434AA3}"/>
                </a:ext>
              </a:extLst>
            </p:cNvPr>
            <p:cNvSpPr/>
            <p:nvPr/>
          </p:nvSpPr>
          <p:spPr>
            <a:xfrm>
              <a:off x="370336" y="4564169"/>
              <a:ext cx="506366" cy="506366"/>
            </a:xfrm>
            <a:prstGeom prst="ellipse">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grpSp>
      <p:grpSp>
        <p:nvGrpSpPr>
          <p:cNvPr id="350" name="Groupe 349">
            <a:extLst>
              <a:ext uri="{FF2B5EF4-FFF2-40B4-BE49-F238E27FC236}">
                <a16:creationId xmlns:a16="http://schemas.microsoft.com/office/drawing/2014/main" id="{9542F6C9-0FBE-2F42-BA17-7B2B329DBB2A}"/>
              </a:ext>
            </a:extLst>
          </p:cNvPr>
          <p:cNvGrpSpPr/>
          <p:nvPr/>
        </p:nvGrpSpPr>
        <p:grpSpPr>
          <a:xfrm>
            <a:off x="68251" y="4780673"/>
            <a:ext cx="4742635" cy="652135"/>
            <a:chOff x="370336" y="4564169"/>
            <a:chExt cx="4742635" cy="652135"/>
          </a:xfrm>
        </p:grpSpPr>
        <p:sp>
          <p:nvSpPr>
            <p:cNvPr id="351" name="TextBox 10">
              <a:extLst>
                <a:ext uri="{FF2B5EF4-FFF2-40B4-BE49-F238E27FC236}">
                  <a16:creationId xmlns:a16="http://schemas.microsoft.com/office/drawing/2014/main" id="{4894AD9F-17F3-1242-A3E1-00220984F473}"/>
                </a:ext>
              </a:extLst>
            </p:cNvPr>
            <p:cNvSpPr txBox="1"/>
            <p:nvPr/>
          </p:nvSpPr>
          <p:spPr>
            <a:xfrm>
              <a:off x="985893" y="4569973"/>
              <a:ext cx="4127078" cy="646331"/>
            </a:xfrm>
            <a:prstGeom prst="rect">
              <a:avLst/>
            </a:prstGeom>
            <a:noFill/>
          </p:spPr>
          <p:txBody>
            <a:bodyPr wrap="square" rtlCol="0">
              <a:spAutoFit/>
            </a:bodyPr>
            <a:lstStyle/>
            <a:p>
              <a:pPr lvl="0" algn="just">
                <a:defRPr/>
              </a:pPr>
              <a:r>
                <a:rPr lang="en-US" sz="1200" b="1" dirty="0">
                  <a:solidFill>
                    <a:schemeClr val="bg1"/>
                  </a:solidFill>
                  <a:latin typeface="Open Sans" panose="020B0606030504020204" pitchFamily="34" charset="0"/>
                </a:rPr>
                <a:t>Continuous model delivery </a:t>
              </a:r>
              <a:r>
                <a:rPr lang="en-US" sz="1200" dirty="0">
                  <a:solidFill>
                    <a:schemeClr val="bg1"/>
                  </a:solidFill>
                  <a:latin typeface="Open Sans" panose="020B0606030504020204" pitchFamily="34" charset="0"/>
                </a:rPr>
                <a:t>: Release the trained model as a service for predictions. The result of this step is a deployed model prediction service.</a:t>
              </a:r>
            </a:p>
          </p:txBody>
        </p:sp>
        <p:sp>
          <p:nvSpPr>
            <p:cNvPr id="352" name="Oval 14">
              <a:extLst>
                <a:ext uri="{FF2B5EF4-FFF2-40B4-BE49-F238E27FC236}">
                  <a16:creationId xmlns:a16="http://schemas.microsoft.com/office/drawing/2014/main" id="{C1178166-7FF6-C041-BD65-1AB16895642B}"/>
                </a:ext>
              </a:extLst>
            </p:cNvPr>
            <p:cNvSpPr/>
            <p:nvPr/>
          </p:nvSpPr>
          <p:spPr>
            <a:xfrm>
              <a:off x="370336" y="4564169"/>
              <a:ext cx="506366" cy="506366"/>
            </a:xfrm>
            <a:prstGeom prst="ellipse">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grpSp>
      <p:grpSp>
        <p:nvGrpSpPr>
          <p:cNvPr id="353" name="Groupe 352">
            <a:extLst>
              <a:ext uri="{FF2B5EF4-FFF2-40B4-BE49-F238E27FC236}">
                <a16:creationId xmlns:a16="http://schemas.microsoft.com/office/drawing/2014/main" id="{450E9E9E-41E6-5D46-84EF-C753AFBF8816}"/>
              </a:ext>
            </a:extLst>
          </p:cNvPr>
          <p:cNvGrpSpPr/>
          <p:nvPr/>
        </p:nvGrpSpPr>
        <p:grpSpPr>
          <a:xfrm>
            <a:off x="46480" y="5678994"/>
            <a:ext cx="4742635" cy="836801"/>
            <a:chOff x="370336" y="4564169"/>
            <a:chExt cx="4742635" cy="836801"/>
          </a:xfrm>
        </p:grpSpPr>
        <p:sp>
          <p:nvSpPr>
            <p:cNvPr id="354" name="TextBox 10">
              <a:extLst>
                <a:ext uri="{FF2B5EF4-FFF2-40B4-BE49-F238E27FC236}">
                  <a16:creationId xmlns:a16="http://schemas.microsoft.com/office/drawing/2014/main" id="{F797D805-149A-F644-BF11-F71173A7FB0C}"/>
                </a:ext>
              </a:extLst>
            </p:cNvPr>
            <p:cNvSpPr txBox="1"/>
            <p:nvPr/>
          </p:nvSpPr>
          <p:spPr>
            <a:xfrm>
              <a:off x="985893" y="4569973"/>
              <a:ext cx="4127078" cy="830997"/>
            </a:xfrm>
            <a:prstGeom prst="rect">
              <a:avLst/>
            </a:prstGeom>
            <a:noFill/>
          </p:spPr>
          <p:txBody>
            <a:bodyPr wrap="square" rtlCol="0">
              <a:spAutoFit/>
            </a:bodyPr>
            <a:lstStyle/>
            <a:p>
              <a:pPr lvl="0" algn="just">
                <a:defRPr/>
              </a:pPr>
              <a:r>
                <a:rPr lang="en-US" sz="1200" b="1" dirty="0">
                  <a:solidFill>
                    <a:schemeClr val="bg1"/>
                  </a:solidFill>
                  <a:latin typeface="Open Sans" panose="020B0606030504020204" pitchFamily="34" charset="0"/>
                </a:rPr>
                <a:t>Monitoring </a:t>
              </a:r>
              <a:r>
                <a:rPr lang="en-US" sz="1200" dirty="0">
                  <a:solidFill>
                    <a:schemeClr val="bg1"/>
                  </a:solidFill>
                  <a:latin typeface="Open Sans" panose="020B0606030504020204" pitchFamily="34" charset="0"/>
                </a:rPr>
                <a:t>: Collect statistics on the performance of the model based on the online data. The result of this step is a trigger to run the pipeline or to run a new test cycle.</a:t>
              </a:r>
            </a:p>
          </p:txBody>
        </p:sp>
        <p:sp>
          <p:nvSpPr>
            <p:cNvPr id="355" name="Oval 14">
              <a:extLst>
                <a:ext uri="{FF2B5EF4-FFF2-40B4-BE49-F238E27FC236}">
                  <a16:creationId xmlns:a16="http://schemas.microsoft.com/office/drawing/2014/main" id="{06C892A4-7720-4C46-B995-C67CBF6E07A1}"/>
                </a:ext>
              </a:extLst>
            </p:cNvPr>
            <p:cNvSpPr/>
            <p:nvPr/>
          </p:nvSpPr>
          <p:spPr>
            <a:xfrm>
              <a:off x="370336" y="4564169"/>
              <a:ext cx="506366" cy="506366"/>
            </a:xfrm>
            <a:prstGeom prst="ellipse">
              <a:avLst/>
            </a:pr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grpSp>
      <p:sp>
        <p:nvSpPr>
          <p:cNvPr id="6" name="ZoneTexte 5">
            <a:extLst>
              <a:ext uri="{FF2B5EF4-FFF2-40B4-BE49-F238E27FC236}">
                <a16:creationId xmlns:a16="http://schemas.microsoft.com/office/drawing/2014/main" id="{E0C1A3CF-5AD5-0145-88B9-6931D9855CBD}"/>
              </a:ext>
            </a:extLst>
          </p:cNvPr>
          <p:cNvSpPr txBox="1"/>
          <p:nvPr/>
        </p:nvSpPr>
        <p:spPr>
          <a:xfrm>
            <a:off x="11322449" y="2071238"/>
            <a:ext cx="615556" cy="200055"/>
          </a:xfrm>
          <a:prstGeom prst="rect">
            <a:avLst/>
          </a:prstGeom>
          <a:solidFill>
            <a:schemeClr val="accent4">
              <a:lumMod val="20000"/>
              <a:lumOff val="80000"/>
            </a:schemeClr>
          </a:solidFill>
        </p:spPr>
        <p:txBody>
          <a:bodyPr wrap="square" rtlCol="0">
            <a:spAutoFit/>
          </a:bodyPr>
          <a:lstStyle/>
          <a:p>
            <a:r>
              <a:rPr lang="en-US" sz="700" dirty="0">
                <a:latin typeface="Open Sans" panose="020B0606030504020204" pitchFamily="34" charset="0"/>
              </a:rPr>
              <a:t>Artifacts</a:t>
            </a:r>
            <a:endParaRPr lang="fr-FR" sz="700" dirty="0"/>
          </a:p>
        </p:txBody>
      </p:sp>
    </p:spTree>
    <p:extLst>
      <p:ext uri="{BB962C8B-B14F-4D97-AF65-F5344CB8AC3E}">
        <p14:creationId xmlns:p14="http://schemas.microsoft.com/office/powerpoint/2010/main" val="2263172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90D7BF21-BD01-9D4B-BC3F-2F82C61725A5}"/>
              </a:ext>
            </a:extLst>
          </p:cNvPr>
          <p:cNvSpPr/>
          <p:nvPr/>
        </p:nvSpPr>
        <p:spPr>
          <a:xfrm>
            <a:off x="0" y="0"/>
            <a:ext cx="4963886" cy="6858000"/>
          </a:xfrm>
          <a:prstGeom prst="rect">
            <a:avLst/>
          </a:prstGeom>
          <a:solidFill>
            <a:schemeClr val="bg2">
              <a:lumMod val="75000"/>
            </a:schemeClr>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dirty="0">
              <a:solidFill>
                <a:srgbClr val="004575"/>
              </a:solidFill>
            </a:endParaRPr>
          </a:p>
        </p:txBody>
      </p:sp>
      <p:sp>
        <p:nvSpPr>
          <p:cNvPr id="3" name="Oval 19">
            <a:extLst>
              <a:ext uri="{FF2B5EF4-FFF2-40B4-BE49-F238E27FC236}">
                <a16:creationId xmlns:a16="http://schemas.microsoft.com/office/drawing/2014/main" id="{A4990B6B-64BF-0947-96AA-30273B543877}"/>
              </a:ext>
            </a:extLst>
          </p:cNvPr>
          <p:cNvSpPr/>
          <p:nvPr/>
        </p:nvSpPr>
        <p:spPr>
          <a:xfrm>
            <a:off x="832432" y="5690589"/>
            <a:ext cx="3766861" cy="239629"/>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0">
            <a:extLst>
              <a:ext uri="{FF2B5EF4-FFF2-40B4-BE49-F238E27FC236}">
                <a16:creationId xmlns:a16="http://schemas.microsoft.com/office/drawing/2014/main" id="{039689B2-6458-3C49-8FFE-60275F5CD65C}"/>
              </a:ext>
            </a:extLst>
          </p:cNvPr>
          <p:cNvGrpSpPr/>
          <p:nvPr/>
        </p:nvGrpSpPr>
        <p:grpSpPr>
          <a:xfrm>
            <a:off x="1211257" y="1428826"/>
            <a:ext cx="3359467" cy="4325468"/>
            <a:chOff x="2050732" y="1266266"/>
            <a:chExt cx="3359467" cy="4325468"/>
          </a:xfrm>
        </p:grpSpPr>
        <p:grpSp>
          <p:nvGrpSpPr>
            <p:cNvPr id="5" name="Group 14">
              <a:extLst>
                <a:ext uri="{FF2B5EF4-FFF2-40B4-BE49-F238E27FC236}">
                  <a16:creationId xmlns:a16="http://schemas.microsoft.com/office/drawing/2014/main" id="{A3CD1BAA-D233-7940-9577-46BD93143B12}"/>
                </a:ext>
              </a:extLst>
            </p:cNvPr>
            <p:cNvGrpSpPr/>
            <p:nvPr/>
          </p:nvGrpSpPr>
          <p:grpSpPr>
            <a:xfrm>
              <a:off x="2050732" y="1266266"/>
              <a:ext cx="3359467" cy="4325468"/>
              <a:chOff x="5230813" y="2312988"/>
              <a:chExt cx="1733550" cy="2232025"/>
            </a:xfrm>
          </p:grpSpPr>
          <p:sp>
            <p:nvSpPr>
              <p:cNvPr id="13" name="Freeform 6">
                <a:extLst>
                  <a:ext uri="{FF2B5EF4-FFF2-40B4-BE49-F238E27FC236}">
                    <a16:creationId xmlns:a16="http://schemas.microsoft.com/office/drawing/2014/main" id="{85101FB6-4E8A-EF4A-A076-F899585E849F}"/>
                  </a:ext>
                </a:extLst>
              </p:cNvPr>
              <p:cNvSpPr>
                <a:spLocks/>
              </p:cNvSpPr>
              <p:nvPr/>
            </p:nvSpPr>
            <p:spPr bwMode="auto">
              <a:xfrm>
                <a:off x="5243513" y="4191001"/>
                <a:ext cx="41275" cy="60325"/>
              </a:xfrm>
              <a:custGeom>
                <a:avLst/>
                <a:gdLst>
                  <a:gd name="T0" fmla="*/ 0 w 13"/>
                  <a:gd name="T1" fmla="*/ 3 h 19"/>
                  <a:gd name="T2" fmla="*/ 4 w 13"/>
                  <a:gd name="T3" fmla="*/ 0 h 19"/>
                  <a:gd name="T4" fmla="*/ 10 w 13"/>
                  <a:gd name="T5" fmla="*/ 5 h 19"/>
                  <a:gd name="T6" fmla="*/ 5 w 13"/>
                  <a:gd name="T7" fmla="*/ 18 h 19"/>
                  <a:gd name="T8" fmla="*/ 0 w 13"/>
                  <a:gd name="T9" fmla="*/ 15 h 19"/>
                  <a:gd name="T10" fmla="*/ 0 w 13"/>
                  <a:gd name="T11" fmla="*/ 3 h 19"/>
                </a:gdLst>
                <a:ahLst/>
                <a:cxnLst>
                  <a:cxn ang="0">
                    <a:pos x="T0" y="T1"/>
                  </a:cxn>
                  <a:cxn ang="0">
                    <a:pos x="T2" y="T3"/>
                  </a:cxn>
                  <a:cxn ang="0">
                    <a:pos x="T4" y="T5"/>
                  </a:cxn>
                  <a:cxn ang="0">
                    <a:pos x="T6" y="T7"/>
                  </a:cxn>
                  <a:cxn ang="0">
                    <a:pos x="T8" y="T9"/>
                  </a:cxn>
                  <a:cxn ang="0">
                    <a:pos x="T10" y="T11"/>
                  </a:cxn>
                </a:cxnLst>
                <a:rect l="0" t="0" r="r" b="b"/>
                <a:pathLst>
                  <a:path w="13" h="19">
                    <a:moveTo>
                      <a:pt x="0" y="3"/>
                    </a:moveTo>
                    <a:cubicBezTo>
                      <a:pt x="2" y="2"/>
                      <a:pt x="3" y="1"/>
                      <a:pt x="4" y="0"/>
                    </a:cubicBezTo>
                    <a:cubicBezTo>
                      <a:pt x="6" y="2"/>
                      <a:pt x="8" y="3"/>
                      <a:pt x="10" y="5"/>
                    </a:cubicBezTo>
                    <a:cubicBezTo>
                      <a:pt x="13" y="10"/>
                      <a:pt x="11" y="17"/>
                      <a:pt x="5" y="18"/>
                    </a:cubicBezTo>
                    <a:cubicBezTo>
                      <a:pt x="4" y="19"/>
                      <a:pt x="2" y="17"/>
                      <a:pt x="0" y="15"/>
                    </a:cubicBezTo>
                    <a:cubicBezTo>
                      <a:pt x="7" y="11"/>
                      <a:pt x="5"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BFE008D5-3723-0044-801E-8BAB5FC8031C}"/>
                  </a:ext>
                </a:extLst>
              </p:cNvPr>
              <p:cNvSpPr>
                <a:spLocks/>
              </p:cNvSpPr>
              <p:nvPr/>
            </p:nvSpPr>
            <p:spPr bwMode="auto">
              <a:xfrm>
                <a:off x="6575426" y="2944813"/>
                <a:ext cx="28575" cy="34925"/>
              </a:xfrm>
              <a:custGeom>
                <a:avLst/>
                <a:gdLst>
                  <a:gd name="T0" fmla="*/ 0 w 9"/>
                  <a:gd name="T1" fmla="*/ 10 h 11"/>
                  <a:gd name="T2" fmla="*/ 2 w 9"/>
                  <a:gd name="T3" fmla="*/ 1 h 11"/>
                  <a:gd name="T4" fmla="*/ 8 w 9"/>
                  <a:gd name="T5" fmla="*/ 1 h 11"/>
                  <a:gd name="T6" fmla="*/ 9 w 9"/>
                  <a:gd name="T7" fmla="*/ 3 h 11"/>
                  <a:gd name="T8" fmla="*/ 8 w 9"/>
                  <a:gd name="T9" fmla="*/ 4 h 11"/>
                  <a:gd name="T10" fmla="*/ 2 w 9"/>
                  <a:gd name="T11" fmla="*/ 11 h 11"/>
                  <a:gd name="T12" fmla="*/ 0 w 9"/>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0" y="10"/>
                    </a:moveTo>
                    <a:cubicBezTo>
                      <a:pt x="1" y="7"/>
                      <a:pt x="1" y="4"/>
                      <a:pt x="2" y="1"/>
                    </a:cubicBezTo>
                    <a:cubicBezTo>
                      <a:pt x="2" y="0"/>
                      <a:pt x="6" y="1"/>
                      <a:pt x="8" y="1"/>
                    </a:cubicBezTo>
                    <a:cubicBezTo>
                      <a:pt x="9" y="1"/>
                      <a:pt x="9" y="2"/>
                      <a:pt x="9" y="3"/>
                    </a:cubicBezTo>
                    <a:cubicBezTo>
                      <a:pt x="9" y="3"/>
                      <a:pt x="8" y="4"/>
                      <a:pt x="8" y="4"/>
                    </a:cubicBezTo>
                    <a:cubicBezTo>
                      <a:pt x="3" y="3"/>
                      <a:pt x="2" y="7"/>
                      <a:pt x="2" y="11"/>
                    </a:cubicBezTo>
                    <a:cubicBezTo>
                      <a:pt x="1" y="11"/>
                      <a:pt x="1"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5A92E0A0-F86F-1E46-821D-417B6E7FCB51}"/>
                  </a:ext>
                </a:extLst>
              </p:cNvPr>
              <p:cNvSpPr>
                <a:spLocks/>
              </p:cNvSpPr>
              <p:nvPr/>
            </p:nvSpPr>
            <p:spPr bwMode="auto">
              <a:xfrm>
                <a:off x="6007101" y="3649663"/>
                <a:ext cx="622300" cy="611188"/>
              </a:xfrm>
              <a:custGeom>
                <a:avLst/>
                <a:gdLst>
                  <a:gd name="T0" fmla="*/ 145 w 195"/>
                  <a:gd name="T1" fmla="*/ 111 h 192"/>
                  <a:gd name="T2" fmla="*/ 109 w 195"/>
                  <a:gd name="T3" fmla="*/ 179 h 192"/>
                  <a:gd name="T4" fmla="*/ 82 w 195"/>
                  <a:gd name="T5" fmla="*/ 183 h 192"/>
                  <a:gd name="T6" fmla="*/ 7 w 195"/>
                  <a:gd name="T7" fmla="*/ 107 h 192"/>
                  <a:gd name="T8" fmla="*/ 6 w 195"/>
                  <a:gd name="T9" fmla="*/ 84 h 192"/>
                  <a:gd name="T10" fmla="*/ 30 w 195"/>
                  <a:gd name="T11" fmla="*/ 85 h 192"/>
                  <a:gd name="T12" fmla="*/ 87 w 195"/>
                  <a:gd name="T13" fmla="*/ 142 h 192"/>
                  <a:gd name="T14" fmla="*/ 91 w 195"/>
                  <a:gd name="T15" fmla="*/ 146 h 192"/>
                  <a:gd name="T16" fmla="*/ 102 w 195"/>
                  <a:gd name="T17" fmla="*/ 124 h 192"/>
                  <a:gd name="T18" fmla="*/ 148 w 195"/>
                  <a:gd name="T19" fmla="*/ 39 h 192"/>
                  <a:gd name="T20" fmla="*/ 163 w 195"/>
                  <a:gd name="T21" fmla="*/ 11 h 192"/>
                  <a:gd name="T22" fmla="*/ 185 w 195"/>
                  <a:gd name="T23" fmla="*/ 3 h 192"/>
                  <a:gd name="T24" fmla="*/ 191 w 195"/>
                  <a:gd name="T25" fmla="*/ 26 h 192"/>
                  <a:gd name="T26" fmla="*/ 162 w 195"/>
                  <a:gd name="T27" fmla="*/ 79 h 192"/>
                  <a:gd name="T28" fmla="*/ 145 w 195"/>
                  <a:gd name="T29" fmla="*/ 11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92">
                    <a:moveTo>
                      <a:pt x="145" y="111"/>
                    </a:moveTo>
                    <a:cubicBezTo>
                      <a:pt x="133" y="134"/>
                      <a:pt x="121" y="157"/>
                      <a:pt x="109" y="179"/>
                    </a:cubicBezTo>
                    <a:cubicBezTo>
                      <a:pt x="103" y="190"/>
                      <a:pt x="91" y="192"/>
                      <a:pt x="82" y="183"/>
                    </a:cubicBezTo>
                    <a:cubicBezTo>
                      <a:pt x="57" y="158"/>
                      <a:pt x="32" y="132"/>
                      <a:pt x="7" y="107"/>
                    </a:cubicBezTo>
                    <a:cubicBezTo>
                      <a:pt x="0" y="100"/>
                      <a:pt x="1" y="89"/>
                      <a:pt x="6" y="84"/>
                    </a:cubicBezTo>
                    <a:cubicBezTo>
                      <a:pt x="13" y="77"/>
                      <a:pt x="23" y="78"/>
                      <a:pt x="30" y="85"/>
                    </a:cubicBezTo>
                    <a:cubicBezTo>
                      <a:pt x="49" y="104"/>
                      <a:pt x="68" y="123"/>
                      <a:pt x="87" y="142"/>
                    </a:cubicBezTo>
                    <a:cubicBezTo>
                      <a:pt x="88" y="143"/>
                      <a:pt x="89" y="144"/>
                      <a:pt x="91" y="146"/>
                    </a:cubicBezTo>
                    <a:cubicBezTo>
                      <a:pt x="95" y="138"/>
                      <a:pt x="98" y="131"/>
                      <a:pt x="102" y="124"/>
                    </a:cubicBezTo>
                    <a:cubicBezTo>
                      <a:pt x="117" y="96"/>
                      <a:pt x="132" y="68"/>
                      <a:pt x="148" y="39"/>
                    </a:cubicBezTo>
                    <a:cubicBezTo>
                      <a:pt x="153" y="30"/>
                      <a:pt x="158" y="20"/>
                      <a:pt x="163" y="11"/>
                    </a:cubicBezTo>
                    <a:cubicBezTo>
                      <a:pt x="168" y="1"/>
                      <a:pt x="178" y="0"/>
                      <a:pt x="185" y="3"/>
                    </a:cubicBezTo>
                    <a:cubicBezTo>
                      <a:pt x="193" y="7"/>
                      <a:pt x="195" y="18"/>
                      <a:pt x="191" y="26"/>
                    </a:cubicBezTo>
                    <a:cubicBezTo>
                      <a:pt x="182" y="44"/>
                      <a:pt x="172" y="62"/>
                      <a:pt x="162" y="79"/>
                    </a:cubicBezTo>
                    <a:cubicBezTo>
                      <a:pt x="161" y="82"/>
                      <a:pt x="149" y="105"/>
                      <a:pt x="145" y="111"/>
                    </a:cubicBez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CAAA4CA3-2CEB-ED4B-9BC5-9EF02688ED3B}"/>
                  </a:ext>
                </a:extLst>
              </p:cNvPr>
              <p:cNvSpPr>
                <a:spLocks noEditPoints="1"/>
              </p:cNvSpPr>
              <p:nvPr/>
            </p:nvSpPr>
            <p:spPr bwMode="auto">
              <a:xfrm>
                <a:off x="5230813" y="2312988"/>
                <a:ext cx="1733550" cy="2232025"/>
              </a:xfrm>
              <a:custGeom>
                <a:avLst/>
                <a:gdLst>
                  <a:gd name="T0" fmla="*/ 519 w 543"/>
                  <a:gd name="T1" fmla="*/ 420 h 700"/>
                  <a:gd name="T2" fmla="*/ 452 w 543"/>
                  <a:gd name="T3" fmla="*/ 344 h 700"/>
                  <a:gd name="T4" fmla="*/ 451 w 543"/>
                  <a:gd name="T5" fmla="*/ 131 h 700"/>
                  <a:gd name="T6" fmla="*/ 353 w 543"/>
                  <a:gd name="T7" fmla="*/ 120 h 700"/>
                  <a:gd name="T8" fmla="*/ 350 w 543"/>
                  <a:gd name="T9" fmla="*/ 120 h 700"/>
                  <a:gd name="T10" fmla="*/ 347 w 543"/>
                  <a:gd name="T11" fmla="*/ 93 h 700"/>
                  <a:gd name="T12" fmla="*/ 309 w 543"/>
                  <a:gd name="T13" fmla="*/ 76 h 700"/>
                  <a:gd name="T14" fmla="*/ 273 w 543"/>
                  <a:gd name="T15" fmla="*/ 18 h 700"/>
                  <a:gd name="T16" fmla="*/ 261 w 543"/>
                  <a:gd name="T17" fmla="*/ 10 h 700"/>
                  <a:gd name="T18" fmla="*/ 234 w 543"/>
                  <a:gd name="T19" fmla="*/ 2 h 700"/>
                  <a:gd name="T20" fmla="*/ 231 w 543"/>
                  <a:gd name="T21" fmla="*/ 2 h 700"/>
                  <a:gd name="T22" fmla="*/ 150 w 543"/>
                  <a:gd name="T23" fmla="*/ 69 h 700"/>
                  <a:gd name="T24" fmla="*/ 123 w 543"/>
                  <a:gd name="T25" fmla="*/ 75 h 700"/>
                  <a:gd name="T26" fmla="*/ 105 w 543"/>
                  <a:gd name="T27" fmla="*/ 114 h 700"/>
                  <a:gd name="T28" fmla="*/ 18 w 543"/>
                  <a:gd name="T29" fmla="*/ 120 h 700"/>
                  <a:gd name="T30" fmla="*/ 0 w 543"/>
                  <a:gd name="T31" fmla="*/ 371 h 700"/>
                  <a:gd name="T32" fmla="*/ 0 w 543"/>
                  <a:gd name="T33" fmla="*/ 606 h 700"/>
                  <a:gd name="T34" fmla="*/ 0 w 543"/>
                  <a:gd name="T35" fmla="*/ 607 h 700"/>
                  <a:gd name="T36" fmla="*/ 19 w 543"/>
                  <a:gd name="T37" fmla="*/ 621 h 700"/>
                  <a:gd name="T38" fmla="*/ 206 w 543"/>
                  <a:gd name="T39" fmla="*/ 625 h 700"/>
                  <a:gd name="T40" fmla="*/ 321 w 543"/>
                  <a:gd name="T41" fmla="*/ 695 h 700"/>
                  <a:gd name="T42" fmla="*/ 478 w 543"/>
                  <a:gd name="T43" fmla="*/ 651 h 700"/>
                  <a:gd name="T44" fmla="*/ 538 w 543"/>
                  <a:gd name="T45" fmla="*/ 473 h 700"/>
                  <a:gd name="T46" fmla="*/ 215 w 543"/>
                  <a:gd name="T47" fmla="*/ 35 h 700"/>
                  <a:gd name="T48" fmla="*/ 255 w 543"/>
                  <a:gd name="T49" fmla="*/ 45 h 700"/>
                  <a:gd name="T50" fmla="*/ 261 w 543"/>
                  <a:gd name="T51" fmla="*/ 51 h 700"/>
                  <a:gd name="T52" fmla="*/ 271 w 543"/>
                  <a:gd name="T53" fmla="*/ 76 h 700"/>
                  <a:gd name="T54" fmla="*/ 181 w 543"/>
                  <a:gd name="T55" fmla="*/ 75 h 700"/>
                  <a:gd name="T56" fmla="*/ 137 w 543"/>
                  <a:gd name="T57" fmla="*/ 107 h 700"/>
                  <a:gd name="T58" fmla="*/ 309 w 543"/>
                  <a:gd name="T59" fmla="*/ 108 h 700"/>
                  <a:gd name="T60" fmla="*/ 315 w 543"/>
                  <a:gd name="T61" fmla="*/ 160 h 700"/>
                  <a:gd name="T62" fmla="*/ 261 w 543"/>
                  <a:gd name="T63" fmla="*/ 166 h 700"/>
                  <a:gd name="T64" fmla="*/ 136 w 543"/>
                  <a:gd name="T65" fmla="*/ 160 h 700"/>
                  <a:gd name="T66" fmla="*/ 183 w 543"/>
                  <a:gd name="T67" fmla="*/ 588 h 700"/>
                  <a:gd name="T68" fmla="*/ 32 w 543"/>
                  <a:gd name="T69" fmla="*/ 290 h 700"/>
                  <a:gd name="T70" fmla="*/ 38 w 543"/>
                  <a:gd name="T71" fmla="*/ 152 h 700"/>
                  <a:gd name="T72" fmla="*/ 105 w 543"/>
                  <a:gd name="T73" fmla="*/ 158 h 700"/>
                  <a:gd name="T74" fmla="*/ 123 w 543"/>
                  <a:gd name="T75" fmla="*/ 197 h 700"/>
                  <a:gd name="T76" fmla="*/ 329 w 543"/>
                  <a:gd name="T77" fmla="*/ 197 h 700"/>
                  <a:gd name="T78" fmla="*/ 347 w 543"/>
                  <a:gd name="T79" fmla="*/ 158 h 700"/>
                  <a:gd name="T80" fmla="*/ 382 w 543"/>
                  <a:gd name="T81" fmla="*/ 152 h 700"/>
                  <a:gd name="T82" fmla="*/ 420 w 543"/>
                  <a:gd name="T83" fmla="*/ 157 h 700"/>
                  <a:gd name="T84" fmla="*/ 420 w 543"/>
                  <a:gd name="T85" fmla="*/ 327 h 700"/>
                  <a:gd name="T86" fmla="*/ 404 w 543"/>
                  <a:gd name="T87" fmla="*/ 329 h 700"/>
                  <a:gd name="T88" fmla="*/ 276 w 543"/>
                  <a:gd name="T89" fmla="*/ 339 h 700"/>
                  <a:gd name="T90" fmla="*/ 175 w 543"/>
                  <a:gd name="T91" fmla="*/ 452 h 700"/>
                  <a:gd name="T92" fmla="*/ 507 w 543"/>
                  <a:gd name="T93" fmla="*/ 536 h 700"/>
                  <a:gd name="T94" fmla="*/ 391 w 543"/>
                  <a:gd name="T95" fmla="*/ 661 h 700"/>
                  <a:gd name="T96" fmla="*/ 282 w 543"/>
                  <a:gd name="T97" fmla="*/ 648 h 700"/>
                  <a:gd name="T98" fmla="*/ 211 w 543"/>
                  <a:gd name="T99" fmla="*/ 572 h 700"/>
                  <a:gd name="T100" fmla="*/ 278 w 543"/>
                  <a:gd name="T101" fmla="*/ 374 h 700"/>
                  <a:gd name="T102" fmla="*/ 481 w 543"/>
                  <a:gd name="T103" fmla="*/ 421 h 700"/>
                  <a:gd name="T104" fmla="*/ 507 w 543"/>
                  <a:gd name="T105" fmla="*/ 536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3" h="700">
                    <a:moveTo>
                      <a:pt x="538" y="473"/>
                    </a:moveTo>
                    <a:cubicBezTo>
                      <a:pt x="534" y="454"/>
                      <a:pt x="528" y="437"/>
                      <a:pt x="519" y="420"/>
                    </a:cubicBezTo>
                    <a:cubicBezTo>
                      <a:pt x="504" y="393"/>
                      <a:pt x="483" y="370"/>
                      <a:pt x="457" y="353"/>
                    </a:cubicBezTo>
                    <a:cubicBezTo>
                      <a:pt x="453" y="351"/>
                      <a:pt x="452" y="348"/>
                      <a:pt x="452" y="344"/>
                    </a:cubicBezTo>
                    <a:cubicBezTo>
                      <a:pt x="452" y="276"/>
                      <a:pt x="452" y="208"/>
                      <a:pt x="452" y="140"/>
                    </a:cubicBezTo>
                    <a:cubicBezTo>
                      <a:pt x="452" y="137"/>
                      <a:pt x="452" y="134"/>
                      <a:pt x="451" y="131"/>
                    </a:cubicBezTo>
                    <a:cubicBezTo>
                      <a:pt x="448" y="123"/>
                      <a:pt x="442" y="120"/>
                      <a:pt x="434" y="120"/>
                    </a:cubicBezTo>
                    <a:cubicBezTo>
                      <a:pt x="407" y="120"/>
                      <a:pt x="380" y="120"/>
                      <a:pt x="353" y="120"/>
                    </a:cubicBezTo>
                    <a:cubicBezTo>
                      <a:pt x="352" y="120"/>
                      <a:pt x="351" y="120"/>
                      <a:pt x="350" y="120"/>
                    </a:cubicBezTo>
                    <a:cubicBezTo>
                      <a:pt x="350" y="120"/>
                      <a:pt x="350" y="120"/>
                      <a:pt x="350" y="120"/>
                    </a:cubicBezTo>
                    <a:cubicBezTo>
                      <a:pt x="347" y="120"/>
                      <a:pt x="347" y="119"/>
                      <a:pt x="347" y="114"/>
                    </a:cubicBezTo>
                    <a:cubicBezTo>
                      <a:pt x="347" y="107"/>
                      <a:pt x="347" y="100"/>
                      <a:pt x="347" y="93"/>
                    </a:cubicBezTo>
                    <a:cubicBezTo>
                      <a:pt x="347" y="81"/>
                      <a:pt x="341" y="76"/>
                      <a:pt x="329" y="76"/>
                    </a:cubicBezTo>
                    <a:cubicBezTo>
                      <a:pt x="322" y="75"/>
                      <a:pt x="316" y="75"/>
                      <a:pt x="309" y="76"/>
                    </a:cubicBezTo>
                    <a:cubicBezTo>
                      <a:pt x="304" y="76"/>
                      <a:pt x="303" y="74"/>
                      <a:pt x="302" y="69"/>
                    </a:cubicBezTo>
                    <a:cubicBezTo>
                      <a:pt x="300" y="48"/>
                      <a:pt x="290" y="31"/>
                      <a:pt x="273" y="18"/>
                    </a:cubicBezTo>
                    <a:cubicBezTo>
                      <a:pt x="269" y="15"/>
                      <a:pt x="265" y="13"/>
                      <a:pt x="261" y="10"/>
                    </a:cubicBezTo>
                    <a:cubicBezTo>
                      <a:pt x="261" y="10"/>
                      <a:pt x="261" y="10"/>
                      <a:pt x="261" y="10"/>
                    </a:cubicBezTo>
                    <a:cubicBezTo>
                      <a:pt x="259" y="9"/>
                      <a:pt x="257" y="8"/>
                      <a:pt x="255" y="8"/>
                    </a:cubicBezTo>
                    <a:cubicBezTo>
                      <a:pt x="249" y="5"/>
                      <a:pt x="242" y="3"/>
                      <a:pt x="234" y="2"/>
                    </a:cubicBezTo>
                    <a:cubicBezTo>
                      <a:pt x="233" y="2"/>
                      <a:pt x="232" y="2"/>
                      <a:pt x="231" y="2"/>
                    </a:cubicBezTo>
                    <a:cubicBezTo>
                      <a:pt x="231" y="2"/>
                      <a:pt x="231" y="2"/>
                      <a:pt x="231" y="2"/>
                    </a:cubicBezTo>
                    <a:cubicBezTo>
                      <a:pt x="212" y="0"/>
                      <a:pt x="194" y="6"/>
                      <a:pt x="179" y="18"/>
                    </a:cubicBezTo>
                    <a:cubicBezTo>
                      <a:pt x="162" y="31"/>
                      <a:pt x="152" y="48"/>
                      <a:pt x="150" y="69"/>
                    </a:cubicBezTo>
                    <a:cubicBezTo>
                      <a:pt x="149" y="74"/>
                      <a:pt x="148" y="76"/>
                      <a:pt x="143" y="75"/>
                    </a:cubicBezTo>
                    <a:cubicBezTo>
                      <a:pt x="136" y="75"/>
                      <a:pt x="129" y="75"/>
                      <a:pt x="123" y="75"/>
                    </a:cubicBezTo>
                    <a:cubicBezTo>
                      <a:pt x="111" y="75"/>
                      <a:pt x="105" y="81"/>
                      <a:pt x="105" y="93"/>
                    </a:cubicBezTo>
                    <a:cubicBezTo>
                      <a:pt x="105" y="100"/>
                      <a:pt x="105" y="107"/>
                      <a:pt x="105" y="114"/>
                    </a:cubicBezTo>
                    <a:cubicBezTo>
                      <a:pt x="105" y="120"/>
                      <a:pt x="105" y="120"/>
                      <a:pt x="98" y="120"/>
                    </a:cubicBezTo>
                    <a:cubicBezTo>
                      <a:pt x="72" y="120"/>
                      <a:pt x="45" y="121"/>
                      <a:pt x="18" y="120"/>
                    </a:cubicBezTo>
                    <a:cubicBezTo>
                      <a:pt x="7" y="120"/>
                      <a:pt x="0" y="127"/>
                      <a:pt x="0" y="139"/>
                    </a:cubicBezTo>
                    <a:cubicBezTo>
                      <a:pt x="0" y="216"/>
                      <a:pt x="0" y="293"/>
                      <a:pt x="0" y="371"/>
                    </a:cubicBezTo>
                    <a:cubicBezTo>
                      <a:pt x="0" y="448"/>
                      <a:pt x="0" y="526"/>
                      <a:pt x="0" y="603"/>
                    </a:cubicBezTo>
                    <a:cubicBezTo>
                      <a:pt x="0" y="604"/>
                      <a:pt x="0" y="605"/>
                      <a:pt x="0" y="606"/>
                    </a:cubicBezTo>
                    <a:cubicBezTo>
                      <a:pt x="0" y="607"/>
                      <a:pt x="0" y="607"/>
                      <a:pt x="0" y="607"/>
                    </a:cubicBezTo>
                    <a:cubicBezTo>
                      <a:pt x="0" y="607"/>
                      <a:pt x="0" y="607"/>
                      <a:pt x="0" y="607"/>
                    </a:cubicBezTo>
                    <a:cubicBezTo>
                      <a:pt x="1" y="609"/>
                      <a:pt x="1" y="610"/>
                      <a:pt x="1" y="611"/>
                    </a:cubicBezTo>
                    <a:cubicBezTo>
                      <a:pt x="4" y="619"/>
                      <a:pt x="11" y="621"/>
                      <a:pt x="19" y="621"/>
                    </a:cubicBezTo>
                    <a:cubicBezTo>
                      <a:pt x="78" y="621"/>
                      <a:pt x="138" y="621"/>
                      <a:pt x="197" y="621"/>
                    </a:cubicBezTo>
                    <a:cubicBezTo>
                      <a:pt x="201" y="621"/>
                      <a:pt x="203" y="622"/>
                      <a:pt x="206" y="625"/>
                    </a:cubicBezTo>
                    <a:cubicBezTo>
                      <a:pt x="216" y="636"/>
                      <a:pt x="226" y="647"/>
                      <a:pt x="237" y="657"/>
                    </a:cubicBezTo>
                    <a:cubicBezTo>
                      <a:pt x="261" y="677"/>
                      <a:pt x="290" y="689"/>
                      <a:pt x="321" y="695"/>
                    </a:cubicBezTo>
                    <a:cubicBezTo>
                      <a:pt x="350" y="700"/>
                      <a:pt x="378" y="698"/>
                      <a:pt x="406" y="690"/>
                    </a:cubicBezTo>
                    <a:cubicBezTo>
                      <a:pt x="433" y="682"/>
                      <a:pt x="457" y="669"/>
                      <a:pt x="478" y="651"/>
                    </a:cubicBezTo>
                    <a:cubicBezTo>
                      <a:pt x="511" y="621"/>
                      <a:pt x="532" y="584"/>
                      <a:pt x="539" y="540"/>
                    </a:cubicBezTo>
                    <a:cubicBezTo>
                      <a:pt x="543" y="518"/>
                      <a:pt x="542" y="495"/>
                      <a:pt x="538" y="473"/>
                    </a:cubicBezTo>
                    <a:close/>
                    <a:moveTo>
                      <a:pt x="197" y="44"/>
                    </a:moveTo>
                    <a:cubicBezTo>
                      <a:pt x="202" y="40"/>
                      <a:pt x="209" y="36"/>
                      <a:pt x="215" y="35"/>
                    </a:cubicBezTo>
                    <a:cubicBezTo>
                      <a:pt x="215" y="35"/>
                      <a:pt x="215" y="35"/>
                      <a:pt x="215" y="35"/>
                    </a:cubicBezTo>
                    <a:cubicBezTo>
                      <a:pt x="229" y="32"/>
                      <a:pt x="244" y="35"/>
                      <a:pt x="255" y="45"/>
                    </a:cubicBezTo>
                    <a:cubicBezTo>
                      <a:pt x="257" y="46"/>
                      <a:pt x="259" y="48"/>
                      <a:pt x="261" y="50"/>
                    </a:cubicBezTo>
                    <a:cubicBezTo>
                      <a:pt x="261" y="50"/>
                      <a:pt x="261" y="51"/>
                      <a:pt x="261" y="51"/>
                    </a:cubicBezTo>
                    <a:cubicBezTo>
                      <a:pt x="261" y="51"/>
                      <a:pt x="261" y="51"/>
                      <a:pt x="261" y="51"/>
                    </a:cubicBezTo>
                    <a:cubicBezTo>
                      <a:pt x="267" y="57"/>
                      <a:pt x="270" y="65"/>
                      <a:pt x="271" y="76"/>
                    </a:cubicBezTo>
                    <a:cubicBezTo>
                      <a:pt x="268" y="76"/>
                      <a:pt x="212" y="75"/>
                      <a:pt x="188" y="75"/>
                    </a:cubicBezTo>
                    <a:cubicBezTo>
                      <a:pt x="186" y="75"/>
                      <a:pt x="184" y="75"/>
                      <a:pt x="181" y="75"/>
                    </a:cubicBezTo>
                    <a:cubicBezTo>
                      <a:pt x="182" y="62"/>
                      <a:pt x="188" y="52"/>
                      <a:pt x="197" y="44"/>
                    </a:cubicBezTo>
                    <a:close/>
                    <a:moveTo>
                      <a:pt x="137" y="107"/>
                    </a:moveTo>
                    <a:cubicBezTo>
                      <a:pt x="139" y="107"/>
                      <a:pt x="141" y="107"/>
                      <a:pt x="142" y="107"/>
                    </a:cubicBezTo>
                    <a:cubicBezTo>
                      <a:pt x="167" y="107"/>
                      <a:pt x="278" y="108"/>
                      <a:pt x="309" y="108"/>
                    </a:cubicBezTo>
                    <a:cubicBezTo>
                      <a:pt x="311" y="108"/>
                      <a:pt x="313" y="108"/>
                      <a:pt x="315" y="108"/>
                    </a:cubicBezTo>
                    <a:cubicBezTo>
                      <a:pt x="315" y="110"/>
                      <a:pt x="315" y="145"/>
                      <a:pt x="315" y="160"/>
                    </a:cubicBezTo>
                    <a:cubicBezTo>
                      <a:pt x="315" y="165"/>
                      <a:pt x="314" y="166"/>
                      <a:pt x="310" y="166"/>
                    </a:cubicBezTo>
                    <a:cubicBezTo>
                      <a:pt x="293" y="166"/>
                      <a:pt x="261" y="166"/>
                      <a:pt x="261" y="166"/>
                    </a:cubicBezTo>
                    <a:cubicBezTo>
                      <a:pt x="221" y="165"/>
                      <a:pt x="182" y="165"/>
                      <a:pt x="142" y="166"/>
                    </a:cubicBezTo>
                    <a:cubicBezTo>
                      <a:pt x="138" y="166"/>
                      <a:pt x="136" y="165"/>
                      <a:pt x="136" y="160"/>
                    </a:cubicBezTo>
                    <a:cubicBezTo>
                      <a:pt x="137" y="144"/>
                      <a:pt x="137" y="123"/>
                      <a:pt x="137" y="107"/>
                    </a:cubicBezTo>
                    <a:close/>
                    <a:moveTo>
                      <a:pt x="183" y="588"/>
                    </a:moveTo>
                    <a:cubicBezTo>
                      <a:pt x="159" y="589"/>
                      <a:pt x="31" y="587"/>
                      <a:pt x="31" y="587"/>
                    </a:cubicBezTo>
                    <a:cubicBezTo>
                      <a:pt x="31" y="587"/>
                      <a:pt x="32" y="374"/>
                      <a:pt x="32" y="290"/>
                    </a:cubicBezTo>
                    <a:cubicBezTo>
                      <a:pt x="32" y="246"/>
                      <a:pt x="32" y="202"/>
                      <a:pt x="32" y="158"/>
                    </a:cubicBezTo>
                    <a:cubicBezTo>
                      <a:pt x="32" y="154"/>
                      <a:pt x="33" y="152"/>
                      <a:pt x="38" y="152"/>
                    </a:cubicBezTo>
                    <a:cubicBezTo>
                      <a:pt x="58" y="152"/>
                      <a:pt x="79" y="152"/>
                      <a:pt x="99" y="152"/>
                    </a:cubicBezTo>
                    <a:cubicBezTo>
                      <a:pt x="104" y="152"/>
                      <a:pt x="105" y="154"/>
                      <a:pt x="105" y="158"/>
                    </a:cubicBezTo>
                    <a:cubicBezTo>
                      <a:pt x="105" y="165"/>
                      <a:pt x="105" y="173"/>
                      <a:pt x="105" y="180"/>
                    </a:cubicBezTo>
                    <a:cubicBezTo>
                      <a:pt x="105" y="190"/>
                      <a:pt x="113" y="197"/>
                      <a:pt x="123" y="197"/>
                    </a:cubicBezTo>
                    <a:cubicBezTo>
                      <a:pt x="154" y="197"/>
                      <a:pt x="184" y="197"/>
                      <a:pt x="215" y="197"/>
                    </a:cubicBezTo>
                    <a:cubicBezTo>
                      <a:pt x="215" y="197"/>
                      <a:pt x="291" y="197"/>
                      <a:pt x="329" y="197"/>
                    </a:cubicBezTo>
                    <a:cubicBezTo>
                      <a:pt x="339" y="197"/>
                      <a:pt x="347" y="191"/>
                      <a:pt x="347" y="180"/>
                    </a:cubicBezTo>
                    <a:cubicBezTo>
                      <a:pt x="347" y="173"/>
                      <a:pt x="347" y="165"/>
                      <a:pt x="347" y="158"/>
                    </a:cubicBezTo>
                    <a:cubicBezTo>
                      <a:pt x="347" y="154"/>
                      <a:pt x="348" y="152"/>
                      <a:pt x="352" y="152"/>
                    </a:cubicBezTo>
                    <a:cubicBezTo>
                      <a:pt x="362" y="152"/>
                      <a:pt x="382" y="152"/>
                      <a:pt x="382" y="152"/>
                    </a:cubicBezTo>
                    <a:cubicBezTo>
                      <a:pt x="393" y="152"/>
                      <a:pt x="404" y="152"/>
                      <a:pt x="416" y="152"/>
                    </a:cubicBezTo>
                    <a:cubicBezTo>
                      <a:pt x="419" y="152"/>
                      <a:pt x="420" y="153"/>
                      <a:pt x="420" y="157"/>
                    </a:cubicBezTo>
                    <a:cubicBezTo>
                      <a:pt x="420" y="168"/>
                      <a:pt x="420" y="179"/>
                      <a:pt x="420" y="190"/>
                    </a:cubicBezTo>
                    <a:cubicBezTo>
                      <a:pt x="420" y="235"/>
                      <a:pt x="420" y="281"/>
                      <a:pt x="420" y="327"/>
                    </a:cubicBezTo>
                    <a:cubicBezTo>
                      <a:pt x="420" y="329"/>
                      <a:pt x="420" y="331"/>
                      <a:pt x="420" y="334"/>
                    </a:cubicBezTo>
                    <a:cubicBezTo>
                      <a:pt x="414" y="332"/>
                      <a:pt x="409" y="331"/>
                      <a:pt x="404" y="329"/>
                    </a:cubicBezTo>
                    <a:cubicBezTo>
                      <a:pt x="378" y="321"/>
                      <a:pt x="351" y="321"/>
                      <a:pt x="324" y="324"/>
                    </a:cubicBezTo>
                    <a:cubicBezTo>
                      <a:pt x="308" y="327"/>
                      <a:pt x="292" y="332"/>
                      <a:pt x="276" y="339"/>
                    </a:cubicBezTo>
                    <a:cubicBezTo>
                      <a:pt x="275" y="339"/>
                      <a:pt x="261" y="346"/>
                      <a:pt x="261" y="346"/>
                    </a:cubicBezTo>
                    <a:cubicBezTo>
                      <a:pt x="220" y="371"/>
                      <a:pt x="190" y="406"/>
                      <a:pt x="175" y="452"/>
                    </a:cubicBezTo>
                    <a:cubicBezTo>
                      <a:pt x="160" y="498"/>
                      <a:pt x="164" y="544"/>
                      <a:pt x="183" y="588"/>
                    </a:cubicBezTo>
                    <a:close/>
                    <a:moveTo>
                      <a:pt x="507" y="536"/>
                    </a:moveTo>
                    <a:cubicBezTo>
                      <a:pt x="501" y="572"/>
                      <a:pt x="484" y="603"/>
                      <a:pt x="456" y="627"/>
                    </a:cubicBezTo>
                    <a:cubicBezTo>
                      <a:pt x="437" y="644"/>
                      <a:pt x="415" y="655"/>
                      <a:pt x="391" y="661"/>
                    </a:cubicBezTo>
                    <a:cubicBezTo>
                      <a:pt x="376" y="665"/>
                      <a:pt x="361" y="666"/>
                      <a:pt x="346" y="666"/>
                    </a:cubicBezTo>
                    <a:cubicBezTo>
                      <a:pt x="324" y="665"/>
                      <a:pt x="302" y="659"/>
                      <a:pt x="282" y="648"/>
                    </a:cubicBezTo>
                    <a:cubicBezTo>
                      <a:pt x="280" y="647"/>
                      <a:pt x="270" y="641"/>
                      <a:pt x="268" y="640"/>
                    </a:cubicBezTo>
                    <a:cubicBezTo>
                      <a:pt x="242" y="623"/>
                      <a:pt x="224" y="600"/>
                      <a:pt x="211" y="572"/>
                    </a:cubicBezTo>
                    <a:cubicBezTo>
                      <a:pt x="198" y="544"/>
                      <a:pt x="195" y="514"/>
                      <a:pt x="200" y="484"/>
                    </a:cubicBezTo>
                    <a:cubicBezTo>
                      <a:pt x="209" y="435"/>
                      <a:pt x="235" y="398"/>
                      <a:pt x="278" y="374"/>
                    </a:cubicBezTo>
                    <a:cubicBezTo>
                      <a:pt x="304" y="359"/>
                      <a:pt x="331" y="352"/>
                      <a:pt x="360" y="354"/>
                    </a:cubicBezTo>
                    <a:cubicBezTo>
                      <a:pt x="411" y="357"/>
                      <a:pt x="452" y="379"/>
                      <a:pt x="481" y="421"/>
                    </a:cubicBezTo>
                    <a:cubicBezTo>
                      <a:pt x="493" y="437"/>
                      <a:pt x="501" y="455"/>
                      <a:pt x="506" y="475"/>
                    </a:cubicBezTo>
                    <a:cubicBezTo>
                      <a:pt x="510" y="495"/>
                      <a:pt x="511" y="515"/>
                      <a:pt x="507" y="53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6" name="Straight Connector 2">
              <a:extLst>
                <a:ext uri="{FF2B5EF4-FFF2-40B4-BE49-F238E27FC236}">
                  <a16:creationId xmlns:a16="http://schemas.microsoft.com/office/drawing/2014/main" id="{0B78EF59-F713-A246-A346-0FBE8828A2EE}"/>
                </a:ext>
              </a:extLst>
            </p:cNvPr>
            <p:cNvCxnSpPr/>
            <p:nvPr/>
          </p:nvCxnSpPr>
          <p:spPr>
            <a:xfrm>
              <a:off x="2489200" y="2743200"/>
              <a:ext cx="185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21">
              <a:extLst>
                <a:ext uri="{FF2B5EF4-FFF2-40B4-BE49-F238E27FC236}">
                  <a16:creationId xmlns:a16="http://schemas.microsoft.com/office/drawing/2014/main" id="{C0FC99D3-4215-4243-A200-579E6D6D38A6}"/>
                </a:ext>
              </a:extLst>
            </p:cNvPr>
            <p:cNvCxnSpPr/>
            <p:nvPr/>
          </p:nvCxnSpPr>
          <p:spPr>
            <a:xfrm>
              <a:off x="2489200" y="3063240"/>
              <a:ext cx="185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22">
              <a:extLst>
                <a:ext uri="{FF2B5EF4-FFF2-40B4-BE49-F238E27FC236}">
                  <a16:creationId xmlns:a16="http://schemas.microsoft.com/office/drawing/2014/main" id="{75647BD3-E59B-3B49-ACC5-E449BC6BF6DA}"/>
                </a:ext>
              </a:extLst>
            </p:cNvPr>
            <p:cNvCxnSpPr>
              <a:cxnSpLocks/>
            </p:cNvCxnSpPr>
            <p:nvPr/>
          </p:nvCxnSpPr>
          <p:spPr>
            <a:xfrm>
              <a:off x="2489200" y="3383280"/>
              <a:ext cx="853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27">
              <a:extLst>
                <a:ext uri="{FF2B5EF4-FFF2-40B4-BE49-F238E27FC236}">
                  <a16:creationId xmlns:a16="http://schemas.microsoft.com/office/drawing/2014/main" id="{C328071E-48CF-0D4B-A0B3-2A8612799127}"/>
                </a:ext>
              </a:extLst>
            </p:cNvPr>
            <p:cNvCxnSpPr>
              <a:cxnSpLocks/>
            </p:cNvCxnSpPr>
            <p:nvPr/>
          </p:nvCxnSpPr>
          <p:spPr>
            <a:xfrm>
              <a:off x="2489200" y="3693160"/>
              <a:ext cx="635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28">
              <a:extLst>
                <a:ext uri="{FF2B5EF4-FFF2-40B4-BE49-F238E27FC236}">
                  <a16:creationId xmlns:a16="http://schemas.microsoft.com/office/drawing/2014/main" id="{AB53EC77-2FB9-B14F-AF19-15386B1D2756}"/>
                </a:ext>
              </a:extLst>
            </p:cNvPr>
            <p:cNvCxnSpPr>
              <a:cxnSpLocks/>
            </p:cNvCxnSpPr>
            <p:nvPr/>
          </p:nvCxnSpPr>
          <p:spPr>
            <a:xfrm>
              <a:off x="2489200" y="4013200"/>
              <a:ext cx="4775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29">
              <a:extLst>
                <a:ext uri="{FF2B5EF4-FFF2-40B4-BE49-F238E27FC236}">
                  <a16:creationId xmlns:a16="http://schemas.microsoft.com/office/drawing/2014/main" id="{55025F32-2FD7-4249-BC2A-4227F5581CA2}"/>
                </a:ext>
              </a:extLst>
            </p:cNvPr>
            <p:cNvCxnSpPr>
              <a:cxnSpLocks/>
            </p:cNvCxnSpPr>
            <p:nvPr/>
          </p:nvCxnSpPr>
          <p:spPr>
            <a:xfrm>
              <a:off x="2489200" y="4333240"/>
              <a:ext cx="4267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39">
              <a:extLst>
                <a:ext uri="{FF2B5EF4-FFF2-40B4-BE49-F238E27FC236}">
                  <a16:creationId xmlns:a16="http://schemas.microsoft.com/office/drawing/2014/main" id="{587873B5-47E4-1248-9925-ED03F6D24200}"/>
                </a:ext>
              </a:extLst>
            </p:cNvPr>
            <p:cNvCxnSpPr>
              <a:cxnSpLocks/>
            </p:cNvCxnSpPr>
            <p:nvPr/>
          </p:nvCxnSpPr>
          <p:spPr>
            <a:xfrm>
              <a:off x="2489200" y="4638040"/>
              <a:ext cx="4267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e 36">
            <a:extLst>
              <a:ext uri="{FF2B5EF4-FFF2-40B4-BE49-F238E27FC236}">
                <a16:creationId xmlns:a16="http://schemas.microsoft.com/office/drawing/2014/main" id="{A35B9AA8-CDD9-BC49-8DB8-09CD37F0BA49}"/>
              </a:ext>
            </a:extLst>
          </p:cNvPr>
          <p:cNvGrpSpPr/>
          <p:nvPr/>
        </p:nvGrpSpPr>
        <p:grpSpPr>
          <a:xfrm>
            <a:off x="6637884" y="1036854"/>
            <a:ext cx="5308899" cy="1131331"/>
            <a:chOff x="6749751" y="1881973"/>
            <a:chExt cx="5308899" cy="1131331"/>
          </a:xfrm>
        </p:grpSpPr>
        <p:sp>
          <p:nvSpPr>
            <p:cNvPr id="21" name="TextBox 25">
              <a:extLst>
                <a:ext uri="{FF2B5EF4-FFF2-40B4-BE49-F238E27FC236}">
                  <a16:creationId xmlns:a16="http://schemas.microsoft.com/office/drawing/2014/main" id="{9B5D5D1B-4239-9D4A-A0A6-C9B79D57EA2E}"/>
                </a:ext>
              </a:extLst>
            </p:cNvPr>
            <p:cNvSpPr txBox="1"/>
            <p:nvPr/>
          </p:nvSpPr>
          <p:spPr>
            <a:xfrm>
              <a:off x="7742044" y="2274640"/>
              <a:ext cx="4316606" cy="738664"/>
            </a:xfrm>
            <a:prstGeom prst="rect">
              <a:avLst/>
            </a:prstGeom>
            <a:noFill/>
          </p:spPr>
          <p:txBody>
            <a:bodyPr wrap="square" rtlCol="0">
              <a:spAutoFit/>
            </a:bodyPr>
            <a:lstStyle/>
            <a:p>
              <a:pPr marL="285750" indent="-285750">
                <a:buFont typeface="Arial" panose="020B0604020202020204" pitchFamily="34" charset="0"/>
                <a:buChar char="•"/>
              </a:pPr>
              <a:r>
                <a:rPr lang="fr-FR" sz="1400" dirty="0" err="1"/>
                <a:t>README.md</a:t>
              </a:r>
              <a:r>
                <a:rPr lang="fr-FR" sz="1400" dirty="0"/>
                <a:t> </a:t>
              </a:r>
              <a:r>
                <a:rPr lang="fr-FR" sz="1400" dirty="0" err="1"/>
                <a:t>that</a:t>
              </a:r>
              <a:r>
                <a:rPr lang="fr-FR" sz="1400" dirty="0"/>
                <a:t> document the structure</a:t>
              </a:r>
            </a:p>
            <a:p>
              <a:pPr marL="285750" indent="-285750">
                <a:buFont typeface="Arial" panose="020B0604020202020204" pitchFamily="34" charset="0"/>
                <a:buChar char="•"/>
              </a:pPr>
              <a:r>
                <a:rPr lang="fr-FR" sz="1400" dirty="0"/>
                <a:t>A </a:t>
              </a:r>
              <a:r>
                <a:rPr lang="fr-FR" sz="1400" dirty="0" err="1"/>
                <a:t>tree</a:t>
              </a:r>
              <a:r>
                <a:rPr lang="fr-FR" sz="1400" dirty="0"/>
                <a:t> </a:t>
              </a:r>
              <a:r>
                <a:rPr lang="fr-FR" sz="1400" dirty="0" err="1"/>
                <a:t>path</a:t>
              </a:r>
              <a:r>
                <a:rPr lang="fr-FR" sz="1400" dirty="0"/>
                <a:t> directory</a:t>
              </a:r>
            </a:p>
            <a:p>
              <a:pPr marL="285750" indent="-285750">
                <a:buFont typeface="Arial" panose="020B0604020202020204" pitchFamily="34" charset="0"/>
                <a:buChar char="•"/>
              </a:pPr>
              <a:r>
                <a:rPr lang="fr-FR" sz="1400" dirty="0" err="1"/>
                <a:t>Set-up</a:t>
              </a:r>
              <a:r>
                <a:rPr lang="fr-FR" sz="1400" dirty="0"/>
                <a:t> standard </a:t>
              </a:r>
              <a:r>
                <a:rPr lang="fr-FR" sz="1400" i="1" dirty="0"/>
                <a:t>.</a:t>
              </a:r>
              <a:r>
                <a:rPr lang="fr-FR" sz="1400" i="1" dirty="0" err="1"/>
                <a:t>gitignore</a:t>
              </a:r>
              <a:endParaRPr lang="fr-FR" sz="1400" i="1" dirty="0"/>
            </a:p>
          </p:txBody>
        </p:sp>
        <p:grpSp>
          <p:nvGrpSpPr>
            <p:cNvPr id="17" name="Group 1">
              <a:extLst>
                <a:ext uri="{FF2B5EF4-FFF2-40B4-BE49-F238E27FC236}">
                  <a16:creationId xmlns:a16="http://schemas.microsoft.com/office/drawing/2014/main" id="{064C1394-A646-4F4A-994C-290AD995B132}"/>
                </a:ext>
              </a:extLst>
            </p:cNvPr>
            <p:cNvGrpSpPr/>
            <p:nvPr/>
          </p:nvGrpSpPr>
          <p:grpSpPr>
            <a:xfrm>
              <a:off x="6749751" y="1975505"/>
              <a:ext cx="660464" cy="657690"/>
              <a:chOff x="6493081" y="1742364"/>
              <a:chExt cx="660464" cy="657690"/>
            </a:xfrm>
          </p:grpSpPr>
          <p:sp>
            <p:nvSpPr>
              <p:cNvPr id="18" name="Oval 20">
                <a:extLst>
                  <a:ext uri="{FF2B5EF4-FFF2-40B4-BE49-F238E27FC236}">
                    <a16:creationId xmlns:a16="http://schemas.microsoft.com/office/drawing/2014/main" id="{FA8BE498-F203-5F4C-ADE8-4CD3F998666A}"/>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Rounded Corners 23">
                <a:extLst>
                  <a:ext uri="{FF2B5EF4-FFF2-40B4-BE49-F238E27FC236}">
                    <a16:creationId xmlns:a16="http://schemas.microsoft.com/office/drawing/2014/main" id="{EC990F9B-1E6D-3F41-9D3D-9768C9C4A4F5}"/>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24">
                <a:extLst>
                  <a:ext uri="{FF2B5EF4-FFF2-40B4-BE49-F238E27FC236}">
                    <a16:creationId xmlns:a16="http://schemas.microsoft.com/office/drawing/2014/main" id="{D1169B0A-33A8-D04F-9055-EC23ED553704}"/>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42">
              <a:extLst>
                <a:ext uri="{FF2B5EF4-FFF2-40B4-BE49-F238E27FC236}">
                  <a16:creationId xmlns:a16="http://schemas.microsoft.com/office/drawing/2014/main" id="{B8B21F28-BBB7-B243-BC64-08519FEBD4F4}"/>
                </a:ext>
              </a:extLst>
            </p:cNvPr>
            <p:cNvSpPr txBox="1"/>
            <p:nvPr/>
          </p:nvSpPr>
          <p:spPr>
            <a:xfrm>
              <a:off x="7742044" y="1881973"/>
              <a:ext cx="2777018" cy="400110"/>
            </a:xfrm>
            <a:prstGeom prst="rect">
              <a:avLst/>
            </a:prstGeom>
            <a:noFill/>
          </p:spPr>
          <p:txBody>
            <a:bodyPr wrap="square" rtlCol="0">
              <a:spAutoFit/>
            </a:bodyPr>
            <a:lstStyle/>
            <a:p>
              <a:r>
                <a:rPr lang="fr-FR" sz="2000" b="1" dirty="0" err="1">
                  <a:solidFill>
                    <a:schemeClr val="bg2"/>
                  </a:solidFill>
                </a:rPr>
                <a:t>Set-up</a:t>
              </a:r>
              <a:r>
                <a:rPr lang="fr-FR" sz="2000" b="1" dirty="0">
                  <a:solidFill>
                    <a:schemeClr val="bg2"/>
                  </a:solidFill>
                </a:rPr>
                <a:t> a </a:t>
              </a:r>
              <a:r>
                <a:rPr lang="fr-FR" sz="2000" b="1" dirty="0" err="1">
                  <a:solidFill>
                    <a:schemeClr val="bg2"/>
                  </a:solidFill>
                </a:rPr>
                <a:t>workspace</a:t>
              </a:r>
              <a:r>
                <a:rPr lang="fr-FR" sz="2000" b="1" dirty="0">
                  <a:solidFill>
                    <a:schemeClr val="bg2"/>
                  </a:solidFill>
                </a:rPr>
                <a:t> </a:t>
              </a:r>
            </a:p>
          </p:txBody>
        </p:sp>
      </p:grpSp>
      <p:grpSp>
        <p:nvGrpSpPr>
          <p:cNvPr id="35" name="Groupe 34">
            <a:extLst>
              <a:ext uri="{FF2B5EF4-FFF2-40B4-BE49-F238E27FC236}">
                <a16:creationId xmlns:a16="http://schemas.microsoft.com/office/drawing/2014/main" id="{ADDF3EB5-C895-F243-9179-3B10EB4EFA92}"/>
              </a:ext>
            </a:extLst>
          </p:cNvPr>
          <p:cNvGrpSpPr/>
          <p:nvPr/>
        </p:nvGrpSpPr>
        <p:grpSpPr>
          <a:xfrm>
            <a:off x="6637884" y="2496779"/>
            <a:ext cx="4351759" cy="1094089"/>
            <a:chOff x="6749751" y="3237915"/>
            <a:chExt cx="4351759" cy="1094089"/>
          </a:xfrm>
        </p:grpSpPr>
        <p:grpSp>
          <p:nvGrpSpPr>
            <p:cNvPr id="22" name="Group 31">
              <a:extLst>
                <a:ext uri="{FF2B5EF4-FFF2-40B4-BE49-F238E27FC236}">
                  <a16:creationId xmlns:a16="http://schemas.microsoft.com/office/drawing/2014/main" id="{3B6786AD-60DC-D847-B51B-6F5C45F7A912}"/>
                </a:ext>
              </a:extLst>
            </p:cNvPr>
            <p:cNvGrpSpPr/>
            <p:nvPr/>
          </p:nvGrpSpPr>
          <p:grpSpPr>
            <a:xfrm>
              <a:off x="6749751" y="3312397"/>
              <a:ext cx="660464" cy="657690"/>
              <a:chOff x="6493081" y="1742364"/>
              <a:chExt cx="660464" cy="657690"/>
            </a:xfrm>
          </p:grpSpPr>
          <p:sp>
            <p:nvSpPr>
              <p:cNvPr id="23" name="Oval 32">
                <a:extLst>
                  <a:ext uri="{FF2B5EF4-FFF2-40B4-BE49-F238E27FC236}">
                    <a16:creationId xmlns:a16="http://schemas.microsoft.com/office/drawing/2014/main" id="{FAF3ADF4-E9D6-F244-A297-41E843661319}"/>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33">
                <a:extLst>
                  <a:ext uri="{FF2B5EF4-FFF2-40B4-BE49-F238E27FC236}">
                    <a16:creationId xmlns:a16="http://schemas.microsoft.com/office/drawing/2014/main" id="{1BE74379-D2D5-B94C-B1C0-72A7697182A4}"/>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34">
                <a:extLst>
                  <a:ext uri="{FF2B5EF4-FFF2-40B4-BE49-F238E27FC236}">
                    <a16:creationId xmlns:a16="http://schemas.microsoft.com/office/drawing/2014/main" id="{02F1A3A7-07C5-364E-8453-86FB837BAFCA}"/>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45">
              <a:extLst>
                <a:ext uri="{FF2B5EF4-FFF2-40B4-BE49-F238E27FC236}">
                  <a16:creationId xmlns:a16="http://schemas.microsoft.com/office/drawing/2014/main" id="{4AC93F4E-1166-E043-99F1-0C5004891D4A}"/>
                </a:ext>
              </a:extLst>
            </p:cNvPr>
            <p:cNvSpPr txBox="1"/>
            <p:nvPr/>
          </p:nvSpPr>
          <p:spPr>
            <a:xfrm>
              <a:off x="7742044" y="3593340"/>
              <a:ext cx="3100581" cy="738664"/>
            </a:xfrm>
            <a:prstGeom prst="rect">
              <a:avLst/>
            </a:prstGeom>
            <a:noFill/>
          </p:spPr>
          <p:txBody>
            <a:bodyPr wrap="square" rtlCol="0">
              <a:spAutoFit/>
            </a:bodyPr>
            <a:lstStyle/>
            <a:p>
              <a:pPr marL="285750" indent="-285750">
                <a:buFont typeface="Arial" panose="020B0604020202020204" pitchFamily="34" charset="0"/>
                <a:buChar char="•"/>
              </a:pPr>
              <a:r>
                <a:rPr lang="fr-FR" sz="1400" dirty="0" err="1"/>
                <a:t>Vurtual</a:t>
              </a:r>
              <a:r>
                <a:rPr lang="fr-FR" sz="1400" dirty="0"/>
                <a:t> </a:t>
              </a:r>
              <a:r>
                <a:rPr lang="fr-FR" sz="1400" dirty="0" err="1"/>
                <a:t>env</a:t>
              </a:r>
              <a:endParaRPr lang="fr-FR" sz="1400" dirty="0"/>
            </a:p>
            <a:p>
              <a:pPr marL="285750" indent="-285750">
                <a:buFont typeface="Arial" panose="020B0604020202020204" pitchFamily="34" charset="0"/>
                <a:buChar char="•"/>
              </a:pPr>
              <a:r>
                <a:rPr lang="fr-FR" sz="1400" dirty="0" err="1"/>
                <a:t>Requirements.txt</a:t>
              </a:r>
              <a:endParaRPr lang="fr-FR" sz="1400" dirty="0"/>
            </a:p>
            <a:p>
              <a:pPr marL="285750" indent="-285750">
                <a:buFont typeface="Arial" panose="020B0604020202020204" pitchFamily="34" charset="0"/>
                <a:buChar char="•"/>
              </a:pPr>
              <a:r>
                <a:rPr lang="fr-FR" sz="1400" dirty="0"/>
                <a:t>Docker</a:t>
              </a:r>
            </a:p>
          </p:txBody>
        </p:sp>
        <p:sp>
          <p:nvSpPr>
            <p:cNvPr id="32" name="TextBox 46">
              <a:extLst>
                <a:ext uri="{FF2B5EF4-FFF2-40B4-BE49-F238E27FC236}">
                  <a16:creationId xmlns:a16="http://schemas.microsoft.com/office/drawing/2014/main" id="{BE8DF5BF-79AC-C545-BD73-F36B17FA0F03}"/>
                </a:ext>
              </a:extLst>
            </p:cNvPr>
            <p:cNvSpPr txBox="1"/>
            <p:nvPr/>
          </p:nvSpPr>
          <p:spPr>
            <a:xfrm>
              <a:off x="7742043" y="3237915"/>
              <a:ext cx="3359467" cy="400110"/>
            </a:xfrm>
            <a:prstGeom prst="rect">
              <a:avLst/>
            </a:prstGeom>
            <a:noFill/>
          </p:spPr>
          <p:txBody>
            <a:bodyPr wrap="square" rtlCol="0">
              <a:spAutoFit/>
            </a:bodyPr>
            <a:lstStyle/>
            <a:p>
              <a:r>
                <a:rPr lang="fr-FR" sz="2000" b="1" dirty="0">
                  <a:solidFill>
                    <a:schemeClr val="bg2"/>
                  </a:solidFill>
                </a:rPr>
                <a:t>Manage </a:t>
              </a:r>
              <a:r>
                <a:rPr lang="fr-FR" sz="2000" b="1" dirty="0" err="1">
                  <a:solidFill>
                    <a:schemeClr val="bg2"/>
                  </a:solidFill>
                </a:rPr>
                <a:t>environment</a:t>
              </a:r>
              <a:endParaRPr lang="fr-FR" sz="2000" b="1" dirty="0">
                <a:solidFill>
                  <a:schemeClr val="bg2"/>
                </a:solidFill>
              </a:endParaRPr>
            </a:p>
          </p:txBody>
        </p:sp>
      </p:grpSp>
      <p:grpSp>
        <p:nvGrpSpPr>
          <p:cNvPr id="2" name="Groupe 1">
            <a:extLst>
              <a:ext uri="{FF2B5EF4-FFF2-40B4-BE49-F238E27FC236}">
                <a16:creationId xmlns:a16="http://schemas.microsoft.com/office/drawing/2014/main" id="{9ADE2528-CEE4-5B46-8789-8974951A85F0}"/>
              </a:ext>
            </a:extLst>
          </p:cNvPr>
          <p:cNvGrpSpPr/>
          <p:nvPr/>
        </p:nvGrpSpPr>
        <p:grpSpPr>
          <a:xfrm>
            <a:off x="6637884" y="3919462"/>
            <a:ext cx="5308898" cy="878645"/>
            <a:chOff x="6749751" y="4646154"/>
            <a:chExt cx="5308898" cy="878645"/>
          </a:xfrm>
        </p:grpSpPr>
        <p:grpSp>
          <p:nvGrpSpPr>
            <p:cNvPr id="26" name="Group 35">
              <a:extLst>
                <a:ext uri="{FF2B5EF4-FFF2-40B4-BE49-F238E27FC236}">
                  <a16:creationId xmlns:a16="http://schemas.microsoft.com/office/drawing/2014/main" id="{14895E72-7F24-A34B-8B4C-EEB996A4C232}"/>
                </a:ext>
              </a:extLst>
            </p:cNvPr>
            <p:cNvGrpSpPr/>
            <p:nvPr/>
          </p:nvGrpSpPr>
          <p:grpSpPr>
            <a:xfrm>
              <a:off x="6749751" y="4723811"/>
              <a:ext cx="660464" cy="657690"/>
              <a:chOff x="6493081" y="1742364"/>
              <a:chExt cx="660464" cy="657690"/>
            </a:xfrm>
          </p:grpSpPr>
          <p:sp>
            <p:nvSpPr>
              <p:cNvPr id="27" name="Oval 36">
                <a:extLst>
                  <a:ext uri="{FF2B5EF4-FFF2-40B4-BE49-F238E27FC236}">
                    <a16:creationId xmlns:a16="http://schemas.microsoft.com/office/drawing/2014/main" id="{547AD75B-BB04-634D-AC1B-379AF00F8655}"/>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Rounded Corners 37">
                <a:extLst>
                  <a:ext uri="{FF2B5EF4-FFF2-40B4-BE49-F238E27FC236}">
                    <a16:creationId xmlns:a16="http://schemas.microsoft.com/office/drawing/2014/main" id="{6F1A5A40-042D-214F-B54C-E1A501B503F7}"/>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38">
                <a:extLst>
                  <a:ext uri="{FF2B5EF4-FFF2-40B4-BE49-F238E27FC236}">
                    <a16:creationId xmlns:a16="http://schemas.microsoft.com/office/drawing/2014/main" id="{0C75549A-6902-104D-8A62-13DB588CD13F}"/>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47">
              <a:extLst>
                <a:ext uri="{FF2B5EF4-FFF2-40B4-BE49-F238E27FC236}">
                  <a16:creationId xmlns:a16="http://schemas.microsoft.com/office/drawing/2014/main" id="{7EE3680D-B0CD-884B-AC23-7EDB74A9D16D}"/>
                </a:ext>
              </a:extLst>
            </p:cNvPr>
            <p:cNvSpPr txBox="1"/>
            <p:nvPr/>
          </p:nvSpPr>
          <p:spPr>
            <a:xfrm>
              <a:off x="7742044" y="5001579"/>
              <a:ext cx="3530794" cy="523220"/>
            </a:xfrm>
            <a:prstGeom prst="rect">
              <a:avLst/>
            </a:prstGeom>
            <a:noFill/>
          </p:spPr>
          <p:txBody>
            <a:bodyPr wrap="square" rtlCol="0">
              <a:spAutoFit/>
            </a:bodyPr>
            <a:lstStyle/>
            <a:p>
              <a:pPr marL="285750" indent="-285750">
                <a:buFont typeface="Arial" panose="020B0604020202020204" pitchFamily="34" charset="0"/>
                <a:buChar char="•"/>
              </a:pPr>
              <a:r>
                <a:rPr lang="fr-FR" sz="1400" dirty="0" err="1"/>
                <a:t>Number</a:t>
              </a:r>
              <a:r>
                <a:rPr lang="fr-FR" sz="1400" dirty="0"/>
                <a:t> notebooks for </a:t>
              </a:r>
              <a:r>
                <a:rPr lang="fr-FR" sz="1400" dirty="0" err="1"/>
                <a:t>ordering</a:t>
              </a:r>
              <a:endParaRPr lang="fr-FR" sz="1400" dirty="0"/>
            </a:p>
            <a:p>
              <a:pPr marL="285750" indent="-285750">
                <a:buFont typeface="Arial" panose="020B0604020202020204" pitchFamily="34" charset="0"/>
                <a:buChar char="•"/>
              </a:pPr>
              <a:r>
                <a:rPr lang="fr-FR" sz="1400" dirty="0" err="1"/>
                <a:t>Add</a:t>
              </a:r>
              <a:r>
                <a:rPr lang="fr-FR" sz="1400" dirty="0"/>
                <a:t> </a:t>
              </a:r>
              <a:r>
                <a:rPr lang="fr-FR" sz="1400" dirty="0" err="1"/>
                <a:t>author</a:t>
              </a:r>
              <a:r>
                <a:rPr lang="fr-FR" sz="1400" dirty="0"/>
                <a:t> </a:t>
              </a:r>
              <a:r>
                <a:rPr lang="fr-FR" sz="1400" dirty="0" err="1"/>
                <a:t>initials</a:t>
              </a:r>
              <a:r>
                <a:rPr lang="fr-FR" sz="1400" dirty="0"/>
                <a:t> / dates for </a:t>
              </a:r>
              <a:r>
                <a:rPr lang="fr-FR" sz="1400" dirty="0" err="1"/>
                <a:t>tracking</a:t>
              </a:r>
              <a:endParaRPr lang="fr-FR" sz="1400" dirty="0"/>
            </a:p>
          </p:txBody>
        </p:sp>
        <p:sp>
          <p:nvSpPr>
            <p:cNvPr id="34" name="TextBox 48">
              <a:extLst>
                <a:ext uri="{FF2B5EF4-FFF2-40B4-BE49-F238E27FC236}">
                  <a16:creationId xmlns:a16="http://schemas.microsoft.com/office/drawing/2014/main" id="{5876F6FC-60CD-D24E-BEBB-39A91BDA15CA}"/>
                </a:ext>
              </a:extLst>
            </p:cNvPr>
            <p:cNvSpPr txBox="1"/>
            <p:nvPr/>
          </p:nvSpPr>
          <p:spPr>
            <a:xfrm>
              <a:off x="7742043" y="4646154"/>
              <a:ext cx="4316606" cy="400110"/>
            </a:xfrm>
            <a:prstGeom prst="rect">
              <a:avLst/>
            </a:prstGeom>
            <a:noFill/>
          </p:spPr>
          <p:txBody>
            <a:bodyPr wrap="square" rtlCol="0">
              <a:spAutoFit/>
            </a:bodyPr>
            <a:lstStyle/>
            <a:p>
              <a:r>
                <a:rPr lang="fr-FR" sz="2000" b="1" dirty="0">
                  <a:solidFill>
                    <a:schemeClr val="bg2"/>
                  </a:solidFill>
                </a:rPr>
                <a:t>Organise </a:t>
              </a:r>
              <a:r>
                <a:rPr lang="fr-FR" sz="2000" b="1" dirty="0" err="1">
                  <a:solidFill>
                    <a:schemeClr val="bg2"/>
                  </a:solidFill>
                </a:rPr>
                <a:t>your</a:t>
              </a:r>
              <a:r>
                <a:rPr lang="fr-FR" sz="2000" b="1" dirty="0">
                  <a:solidFill>
                    <a:schemeClr val="bg2"/>
                  </a:solidFill>
                </a:rPr>
                <a:t> </a:t>
              </a:r>
              <a:r>
                <a:rPr lang="fr-FR" sz="2000" b="1" dirty="0" err="1">
                  <a:solidFill>
                    <a:schemeClr val="bg2"/>
                  </a:solidFill>
                </a:rPr>
                <a:t>experimental</a:t>
              </a:r>
              <a:r>
                <a:rPr lang="fr-FR" sz="2000" b="1" dirty="0">
                  <a:solidFill>
                    <a:schemeClr val="bg2"/>
                  </a:solidFill>
                </a:rPr>
                <a:t> </a:t>
              </a:r>
              <a:r>
                <a:rPr lang="fr-FR" sz="2000" b="1" dirty="0" err="1">
                  <a:solidFill>
                    <a:schemeClr val="bg2"/>
                  </a:solidFill>
                </a:rPr>
                <a:t>work</a:t>
              </a:r>
              <a:endParaRPr lang="fr-FR" sz="2000" b="1" dirty="0">
                <a:solidFill>
                  <a:schemeClr val="bg2"/>
                </a:solidFill>
              </a:endParaRPr>
            </a:p>
          </p:txBody>
        </p:sp>
      </p:grpSp>
      <p:grpSp>
        <p:nvGrpSpPr>
          <p:cNvPr id="39" name="Groupe 38">
            <a:extLst>
              <a:ext uri="{FF2B5EF4-FFF2-40B4-BE49-F238E27FC236}">
                <a16:creationId xmlns:a16="http://schemas.microsoft.com/office/drawing/2014/main" id="{E4FFCAB0-EE24-9C42-AA62-8606C72EB8C9}"/>
              </a:ext>
            </a:extLst>
          </p:cNvPr>
          <p:cNvGrpSpPr/>
          <p:nvPr/>
        </p:nvGrpSpPr>
        <p:grpSpPr>
          <a:xfrm>
            <a:off x="6637884" y="5126702"/>
            <a:ext cx="5449340" cy="878645"/>
            <a:chOff x="6749751" y="4646154"/>
            <a:chExt cx="5449340" cy="878645"/>
          </a:xfrm>
        </p:grpSpPr>
        <p:grpSp>
          <p:nvGrpSpPr>
            <p:cNvPr id="40" name="Group 35">
              <a:extLst>
                <a:ext uri="{FF2B5EF4-FFF2-40B4-BE49-F238E27FC236}">
                  <a16:creationId xmlns:a16="http://schemas.microsoft.com/office/drawing/2014/main" id="{667806C9-5443-0540-8152-90C3AE9F539C}"/>
                </a:ext>
              </a:extLst>
            </p:cNvPr>
            <p:cNvGrpSpPr/>
            <p:nvPr/>
          </p:nvGrpSpPr>
          <p:grpSpPr>
            <a:xfrm>
              <a:off x="6749751" y="4723811"/>
              <a:ext cx="660464" cy="657690"/>
              <a:chOff x="6493081" y="1742364"/>
              <a:chExt cx="660464" cy="657690"/>
            </a:xfrm>
          </p:grpSpPr>
          <p:sp>
            <p:nvSpPr>
              <p:cNvPr id="43" name="Oval 36">
                <a:extLst>
                  <a:ext uri="{FF2B5EF4-FFF2-40B4-BE49-F238E27FC236}">
                    <a16:creationId xmlns:a16="http://schemas.microsoft.com/office/drawing/2014/main" id="{B1317059-1960-5C4D-88A9-1A88DC6C9842}"/>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Rectangle: Rounded Corners 37">
                <a:extLst>
                  <a:ext uri="{FF2B5EF4-FFF2-40B4-BE49-F238E27FC236}">
                    <a16:creationId xmlns:a16="http://schemas.microsoft.com/office/drawing/2014/main" id="{DF80173B-05B2-3F46-9FFE-4A49CD16C06C}"/>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38">
                <a:extLst>
                  <a:ext uri="{FF2B5EF4-FFF2-40B4-BE49-F238E27FC236}">
                    <a16:creationId xmlns:a16="http://schemas.microsoft.com/office/drawing/2014/main" id="{6DA59C02-B6B7-8741-85E8-9DCDED460330}"/>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7">
              <a:extLst>
                <a:ext uri="{FF2B5EF4-FFF2-40B4-BE49-F238E27FC236}">
                  <a16:creationId xmlns:a16="http://schemas.microsoft.com/office/drawing/2014/main" id="{C99D9FCB-928F-1F4B-A571-37FB52ED21F5}"/>
                </a:ext>
              </a:extLst>
            </p:cNvPr>
            <p:cNvSpPr txBox="1"/>
            <p:nvPr/>
          </p:nvSpPr>
          <p:spPr>
            <a:xfrm>
              <a:off x="7742044" y="5001579"/>
              <a:ext cx="3530794" cy="523220"/>
            </a:xfrm>
            <a:prstGeom prst="rect">
              <a:avLst/>
            </a:prstGeom>
            <a:noFill/>
          </p:spPr>
          <p:txBody>
            <a:bodyPr wrap="square" rtlCol="0">
              <a:spAutoFit/>
            </a:bodyPr>
            <a:lstStyle/>
            <a:p>
              <a:pPr marL="285750" indent="-285750">
                <a:buFont typeface="Arial" panose="020B0604020202020204" pitchFamily="34" charset="0"/>
                <a:buChar char="•"/>
              </a:pPr>
              <a:r>
                <a:rPr lang="fr-FR" sz="1400" dirty="0">
                  <a:hlinkClick r:id="rId2"/>
                </a:rPr>
                <a:t>Git</a:t>
              </a:r>
              <a:endParaRPr lang="fr-FR" sz="1400" dirty="0"/>
            </a:p>
            <a:p>
              <a:pPr marL="285750" indent="-285750">
                <a:buFont typeface="Arial" panose="020B0604020202020204" pitchFamily="34" charset="0"/>
                <a:buChar char="•"/>
              </a:pPr>
              <a:r>
                <a:rPr lang="fr-FR" sz="1400" dirty="0">
                  <a:hlinkClick r:id="rId3"/>
                </a:rPr>
                <a:t>DVC</a:t>
              </a:r>
              <a:endParaRPr lang="fr-FR" sz="1400" dirty="0"/>
            </a:p>
          </p:txBody>
        </p:sp>
        <p:sp>
          <p:nvSpPr>
            <p:cNvPr id="42" name="TextBox 48">
              <a:extLst>
                <a:ext uri="{FF2B5EF4-FFF2-40B4-BE49-F238E27FC236}">
                  <a16:creationId xmlns:a16="http://schemas.microsoft.com/office/drawing/2014/main" id="{9EA71DC6-4D3D-934E-A529-ADC004FD9593}"/>
                </a:ext>
              </a:extLst>
            </p:cNvPr>
            <p:cNvSpPr txBox="1"/>
            <p:nvPr/>
          </p:nvSpPr>
          <p:spPr>
            <a:xfrm>
              <a:off x="7742042" y="4646154"/>
              <a:ext cx="4457049" cy="400110"/>
            </a:xfrm>
            <a:prstGeom prst="rect">
              <a:avLst/>
            </a:prstGeom>
            <a:noFill/>
          </p:spPr>
          <p:txBody>
            <a:bodyPr wrap="square" rtlCol="0">
              <a:spAutoFit/>
            </a:bodyPr>
            <a:lstStyle/>
            <a:p>
              <a:r>
                <a:rPr lang="fr-FR" sz="2000" b="1" dirty="0">
                  <a:solidFill>
                    <a:schemeClr val="bg2"/>
                  </a:solidFill>
                </a:rPr>
                <a:t>Version control and </a:t>
              </a:r>
              <a:r>
                <a:rPr lang="fr-FR" sz="2000" b="1" dirty="0" err="1">
                  <a:solidFill>
                    <a:schemeClr val="bg2"/>
                  </a:solidFill>
                </a:rPr>
                <a:t>reproducibility</a:t>
              </a:r>
              <a:endParaRPr lang="fr-FR" sz="2000" b="1" dirty="0">
                <a:solidFill>
                  <a:schemeClr val="bg2"/>
                </a:solidFill>
              </a:endParaRPr>
            </a:p>
          </p:txBody>
        </p:sp>
      </p:grpSp>
      <p:sp>
        <p:nvSpPr>
          <p:cNvPr id="48" name="Title 3">
            <a:extLst>
              <a:ext uri="{FF2B5EF4-FFF2-40B4-BE49-F238E27FC236}">
                <a16:creationId xmlns:a16="http://schemas.microsoft.com/office/drawing/2014/main" id="{9A34B42E-2C60-E04C-BDBD-580CCB44EA30}"/>
              </a:ext>
            </a:extLst>
          </p:cNvPr>
          <p:cNvSpPr txBox="1">
            <a:spLocks/>
          </p:cNvSpPr>
          <p:nvPr/>
        </p:nvSpPr>
        <p:spPr>
          <a:xfrm>
            <a:off x="5118107" y="94369"/>
            <a:ext cx="7145600" cy="86573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067" b="1"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400" kern="0" dirty="0">
                <a:solidFill>
                  <a:schemeClr val="bg2"/>
                </a:solidFill>
              </a:rPr>
              <a:t>Best Practices</a:t>
            </a:r>
            <a:endParaRPr lang="fr-FR" sz="2400" kern="0" dirty="0">
              <a:solidFill>
                <a:schemeClr val="bg2"/>
              </a:solidFill>
              <a:latin typeface="+mn-lt"/>
            </a:endParaRPr>
          </a:p>
        </p:txBody>
      </p:sp>
      <p:pic>
        <p:nvPicPr>
          <p:cNvPr id="50" name="Image 49">
            <a:extLst>
              <a:ext uri="{FF2B5EF4-FFF2-40B4-BE49-F238E27FC236}">
                <a16:creationId xmlns:a16="http://schemas.microsoft.com/office/drawing/2014/main" id="{EDA3BFE2-D301-0946-B415-7D2FC7B57EA2}"/>
              </a:ext>
            </a:extLst>
          </p:cNvPr>
          <p:cNvPicPr>
            <a:picLocks noChangeAspect="1"/>
          </p:cNvPicPr>
          <p:nvPr/>
        </p:nvPicPr>
        <p:blipFill>
          <a:blip r:embed="rId4"/>
          <a:stretch>
            <a:fillRect/>
          </a:stretch>
        </p:blipFill>
        <p:spPr>
          <a:xfrm>
            <a:off x="10844213" y="7607"/>
            <a:ext cx="1351930" cy="1067313"/>
          </a:xfrm>
          <a:prstGeom prst="rect">
            <a:avLst/>
          </a:prstGeom>
        </p:spPr>
      </p:pic>
      <p:sp>
        <p:nvSpPr>
          <p:cNvPr id="53" name="Rectangle 52">
            <a:extLst>
              <a:ext uri="{FF2B5EF4-FFF2-40B4-BE49-F238E27FC236}">
                <a16:creationId xmlns:a16="http://schemas.microsoft.com/office/drawing/2014/main" id="{A037C6F7-8A06-CA45-9A4C-920E1BFF98C1}"/>
              </a:ext>
            </a:extLst>
          </p:cNvPr>
          <p:cNvSpPr/>
          <p:nvPr/>
        </p:nvSpPr>
        <p:spPr>
          <a:xfrm>
            <a:off x="5006747" y="6086475"/>
            <a:ext cx="6637566" cy="7715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dirty="0">
              <a:solidFill>
                <a:srgbClr val="004575"/>
              </a:solidFill>
            </a:endParaRPr>
          </a:p>
        </p:txBody>
      </p:sp>
    </p:spTree>
    <p:extLst>
      <p:ext uri="{BB962C8B-B14F-4D97-AF65-F5344CB8AC3E}">
        <p14:creationId xmlns:p14="http://schemas.microsoft.com/office/powerpoint/2010/main" val="2094847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C52DE6B-2592-AD42-88B8-463AF11D6D96}"/>
              </a:ext>
            </a:extLst>
          </p:cNvPr>
          <p:cNvSpPr/>
          <p:nvPr/>
        </p:nvSpPr>
        <p:spPr>
          <a:xfrm>
            <a:off x="0" y="0"/>
            <a:ext cx="4963886" cy="6858000"/>
          </a:xfrm>
          <a:prstGeom prst="rect">
            <a:avLst/>
          </a:prstGeom>
          <a:solidFill>
            <a:schemeClr val="bg2">
              <a:lumMod val="75000"/>
            </a:schemeClr>
          </a:solidFill>
          <a:ln>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dirty="0">
              <a:solidFill>
                <a:srgbClr val="004575"/>
              </a:solidFill>
            </a:endParaRPr>
          </a:p>
        </p:txBody>
      </p:sp>
      <p:sp>
        <p:nvSpPr>
          <p:cNvPr id="3" name="Title 3">
            <a:extLst>
              <a:ext uri="{FF2B5EF4-FFF2-40B4-BE49-F238E27FC236}">
                <a16:creationId xmlns:a16="http://schemas.microsoft.com/office/drawing/2014/main" id="{460F3E84-D8D0-494A-A987-403B956B5D27}"/>
              </a:ext>
            </a:extLst>
          </p:cNvPr>
          <p:cNvSpPr txBox="1">
            <a:spLocks/>
          </p:cNvSpPr>
          <p:nvPr/>
        </p:nvSpPr>
        <p:spPr>
          <a:xfrm>
            <a:off x="5071230" y="81873"/>
            <a:ext cx="7145600" cy="86573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067" b="1"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400" kern="0" dirty="0">
                <a:solidFill>
                  <a:schemeClr val="bg2"/>
                </a:solidFill>
                <a:latin typeface="+mn-lt"/>
              </a:rPr>
              <a:t>Best practices</a:t>
            </a:r>
            <a:endParaRPr lang="fr-FR" sz="2400" kern="0" dirty="0">
              <a:solidFill>
                <a:schemeClr val="bg2"/>
              </a:solidFill>
              <a:latin typeface="+mn-lt"/>
            </a:endParaRPr>
          </a:p>
        </p:txBody>
      </p:sp>
      <p:sp>
        <p:nvSpPr>
          <p:cNvPr id="4" name="ZoneTexte 3">
            <a:extLst>
              <a:ext uri="{FF2B5EF4-FFF2-40B4-BE49-F238E27FC236}">
                <a16:creationId xmlns:a16="http://schemas.microsoft.com/office/drawing/2014/main" id="{055E4F51-7D18-0146-AB5A-7AD5E3B06E97}"/>
              </a:ext>
            </a:extLst>
          </p:cNvPr>
          <p:cNvSpPr txBox="1"/>
          <p:nvPr/>
        </p:nvSpPr>
        <p:spPr>
          <a:xfrm>
            <a:off x="1000125" y="1132278"/>
            <a:ext cx="4757737" cy="1200329"/>
          </a:xfrm>
          <a:prstGeom prst="rect">
            <a:avLst/>
          </a:prstGeom>
          <a:noFill/>
        </p:spPr>
        <p:txBody>
          <a:bodyPr wrap="square" rtlCol="0">
            <a:spAutoFit/>
          </a:bodyPr>
          <a:lstStyle/>
          <a:p>
            <a:endParaRPr lang="fr-FR" dirty="0"/>
          </a:p>
          <a:p>
            <a:endParaRPr lang="fr-FR" dirty="0"/>
          </a:p>
          <a:p>
            <a:r>
              <a:rPr lang="fr-FR" dirty="0"/>
              <a:t>	</a:t>
            </a:r>
          </a:p>
          <a:p>
            <a:endParaRPr lang="fr-FR" dirty="0"/>
          </a:p>
        </p:txBody>
      </p:sp>
      <p:grpSp>
        <p:nvGrpSpPr>
          <p:cNvPr id="5" name="Group 25">
            <a:extLst>
              <a:ext uri="{FF2B5EF4-FFF2-40B4-BE49-F238E27FC236}">
                <a16:creationId xmlns:a16="http://schemas.microsoft.com/office/drawing/2014/main" id="{5FD6C4F9-EE4F-D046-9C35-607DDB673EEB}"/>
              </a:ext>
            </a:extLst>
          </p:cNvPr>
          <p:cNvGrpSpPr/>
          <p:nvPr/>
        </p:nvGrpSpPr>
        <p:grpSpPr>
          <a:xfrm>
            <a:off x="401064" y="2064201"/>
            <a:ext cx="3127904" cy="3144554"/>
            <a:chOff x="5173663" y="2550805"/>
            <a:chExt cx="1847850" cy="1857684"/>
          </a:xfrm>
        </p:grpSpPr>
        <p:sp>
          <p:nvSpPr>
            <p:cNvPr id="6" name="Freeform 5">
              <a:extLst>
                <a:ext uri="{FF2B5EF4-FFF2-40B4-BE49-F238E27FC236}">
                  <a16:creationId xmlns:a16="http://schemas.microsoft.com/office/drawing/2014/main" id="{6F8BA469-8F60-B447-A9B5-84248223E1B3}"/>
                </a:ext>
              </a:extLst>
            </p:cNvPr>
            <p:cNvSpPr>
              <a:spLocks/>
            </p:cNvSpPr>
            <p:nvPr/>
          </p:nvSpPr>
          <p:spPr bwMode="auto">
            <a:xfrm>
              <a:off x="5741988" y="2550805"/>
              <a:ext cx="1279525" cy="1841500"/>
            </a:xfrm>
            <a:custGeom>
              <a:avLst/>
              <a:gdLst>
                <a:gd name="T0" fmla="*/ 196 w 401"/>
                <a:gd name="T1" fmla="*/ 226 h 577"/>
                <a:gd name="T2" fmla="*/ 203 w 401"/>
                <a:gd name="T3" fmla="*/ 226 h 577"/>
                <a:gd name="T4" fmla="*/ 308 w 401"/>
                <a:gd name="T5" fmla="*/ 225 h 577"/>
                <a:gd name="T6" fmla="*/ 354 w 401"/>
                <a:gd name="T7" fmla="*/ 228 h 577"/>
                <a:gd name="T8" fmla="*/ 393 w 401"/>
                <a:gd name="T9" fmla="*/ 256 h 577"/>
                <a:gd name="T10" fmla="*/ 395 w 401"/>
                <a:gd name="T11" fmla="*/ 298 h 577"/>
                <a:gd name="T12" fmla="*/ 379 w 401"/>
                <a:gd name="T13" fmla="*/ 313 h 577"/>
                <a:gd name="T14" fmla="*/ 375 w 401"/>
                <a:gd name="T15" fmla="*/ 316 h 577"/>
                <a:gd name="T16" fmla="*/ 400 w 401"/>
                <a:gd name="T17" fmla="*/ 364 h 577"/>
                <a:gd name="T18" fmla="*/ 371 w 401"/>
                <a:gd name="T19" fmla="*/ 409 h 577"/>
                <a:gd name="T20" fmla="*/ 391 w 401"/>
                <a:gd name="T21" fmla="*/ 457 h 577"/>
                <a:gd name="T22" fmla="*/ 361 w 401"/>
                <a:gd name="T23" fmla="*/ 499 h 577"/>
                <a:gd name="T24" fmla="*/ 371 w 401"/>
                <a:gd name="T25" fmla="*/ 511 h 577"/>
                <a:gd name="T26" fmla="*/ 374 w 401"/>
                <a:gd name="T27" fmla="*/ 533 h 577"/>
                <a:gd name="T28" fmla="*/ 340 w 401"/>
                <a:gd name="T29" fmla="*/ 575 h 577"/>
                <a:gd name="T30" fmla="*/ 325 w 401"/>
                <a:gd name="T31" fmla="*/ 577 h 577"/>
                <a:gd name="T32" fmla="*/ 271 w 401"/>
                <a:gd name="T33" fmla="*/ 575 h 577"/>
                <a:gd name="T34" fmla="*/ 45 w 401"/>
                <a:gd name="T35" fmla="*/ 575 h 577"/>
                <a:gd name="T36" fmla="*/ 22 w 401"/>
                <a:gd name="T37" fmla="*/ 573 h 577"/>
                <a:gd name="T38" fmla="*/ 3 w 401"/>
                <a:gd name="T39" fmla="*/ 551 h 577"/>
                <a:gd name="T40" fmla="*/ 2 w 401"/>
                <a:gd name="T41" fmla="*/ 497 h 577"/>
                <a:gd name="T42" fmla="*/ 0 w 401"/>
                <a:gd name="T43" fmla="*/ 382 h 577"/>
                <a:gd name="T44" fmla="*/ 1 w 401"/>
                <a:gd name="T45" fmla="*/ 320 h 577"/>
                <a:gd name="T46" fmla="*/ 9 w 401"/>
                <a:gd name="T47" fmla="*/ 276 h 577"/>
                <a:gd name="T48" fmla="*/ 30 w 401"/>
                <a:gd name="T49" fmla="*/ 224 h 577"/>
                <a:gd name="T50" fmla="*/ 70 w 401"/>
                <a:gd name="T51" fmla="*/ 173 h 577"/>
                <a:gd name="T52" fmla="*/ 123 w 401"/>
                <a:gd name="T53" fmla="*/ 122 h 577"/>
                <a:gd name="T54" fmla="*/ 144 w 401"/>
                <a:gd name="T55" fmla="*/ 68 h 577"/>
                <a:gd name="T56" fmla="*/ 144 w 401"/>
                <a:gd name="T57" fmla="*/ 29 h 577"/>
                <a:gd name="T58" fmla="*/ 147 w 401"/>
                <a:gd name="T59" fmla="*/ 19 h 577"/>
                <a:gd name="T60" fmla="*/ 182 w 401"/>
                <a:gd name="T61" fmla="*/ 3 h 577"/>
                <a:gd name="T62" fmla="*/ 224 w 401"/>
                <a:gd name="T63" fmla="*/ 31 h 577"/>
                <a:gd name="T64" fmla="*/ 234 w 401"/>
                <a:gd name="T65" fmla="*/ 67 h 577"/>
                <a:gd name="T66" fmla="*/ 231 w 401"/>
                <a:gd name="T67" fmla="*/ 110 h 577"/>
                <a:gd name="T68" fmla="*/ 208 w 401"/>
                <a:gd name="T69" fmla="*/ 187 h 577"/>
                <a:gd name="T70" fmla="*/ 198 w 401"/>
                <a:gd name="T71" fmla="*/ 217 h 577"/>
                <a:gd name="T72" fmla="*/ 196 w 401"/>
                <a:gd name="T73" fmla="*/ 22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1" h="577">
                  <a:moveTo>
                    <a:pt x="196" y="226"/>
                  </a:moveTo>
                  <a:cubicBezTo>
                    <a:pt x="199" y="226"/>
                    <a:pt x="201" y="226"/>
                    <a:pt x="203" y="226"/>
                  </a:cubicBezTo>
                  <a:cubicBezTo>
                    <a:pt x="238" y="226"/>
                    <a:pt x="273" y="225"/>
                    <a:pt x="308" y="225"/>
                  </a:cubicBezTo>
                  <a:cubicBezTo>
                    <a:pt x="324" y="225"/>
                    <a:pt x="339" y="226"/>
                    <a:pt x="354" y="228"/>
                  </a:cubicBezTo>
                  <a:cubicBezTo>
                    <a:pt x="372" y="230"/>
                    <a:pt x="384" y="241"/>
                    <a:pt x="393" y="256"/>
                  </a:cubicBezTo>
                  <a:cubicBezTo>
                    <a:pt x="401" y="270"/>
                    <a:pt x="401" y="284"/>
                    <a:pt x="395" y="298"/>
                  </a:cubicBezTo>
                  <a:cubicBezTo>
                    <a:pt x="392" y="306"/>
                    <a:pt x="385" y="310"/>
                    <a:pt x="379" y="313"/>
                  </a:cubicBezTo>
                  <a:cubicBezTo>
                    <a:pt x="378" y="314"/>
                    <a:pt x="377" y="315"/>
                    <a:pt x="375" y="316"/>
                  </a:cubicBezTo>
                  <a:cubicBezTo>
                    <a:pt x="394" y="327"/>
                    <a:pt x="400" y="344"/>
                    <a:pt x="400" y="364"/>
                  </a:cubicBezTo>
                  <a:cubicBezTo>
                    <a:pt x="401" y="385"/>
                    <a:pt x="388" y="399"/>
                    <a:pt x="371" y="409"/>
                  </a:cubicBezTo>
                  <a:cubicBezTo>
                    <a:pt x="387" y="422"/>
                    <a:pt x="394" y="438"/>
                    <a:pt x="391" y="457"/>
                  </a:cubicBezTo>
                  <a:cubicBezTo>
                    <a:pt x="388" y="476"/>
                    <a:pt x="379" y="491"/>
                    <a:pt x="361" y="499"/>
                  </a:cubicBezTo>
                  <a:cubicBezTo>
                    <a:pt x="365" y="503"/>
                    <a:pt x="369" y="507"/>
                    <a:pt x="371" y="511"/>
                  </a:cubicBezTo>
                  <a:cubicBezTo>
                    <a:pt x="376" y="518"/>
                    <a:pt x="376" y="526"/>
                    <a:pt x="374" y="533"/>
                  </a:cubicBezTo>
                  <a:cubicBezTo>
                    <a:pt x="369" y="552"/>
                    <a:pt x="359" y="567"/>
                    <a:pt x="340" y="575"/>
                  </a:cubicBezTo>
                  <a:cubicBezTo>
                    <a:pt x="335" y="577"/>
                    <a:pt x="330" y="577"/>
                    <a:pt x="325" y="577"/>
                  </a:cubicBezTo>
                  <a:cubicBezTo>
                    <a:pt x="307" y="577"/>
                    <a:pt x="289" y="575"/>
                    <a:pt x="271" y="575"/>
                  </a:cubicBezTo>
                  <a:cubicBezTo>
                    <a:pt x="196" y="575"/>
                    <a:pt x="120" y="576"/>
                    <a:pt x="45" y="575"/>
                  </a:cubicBezTo>
                  <a:cubicBezTo>
                    <a:pt x="37" y="575"/>
                    <a:pt x="30" y="574"/>
                    <a:pt x="22" y="573"/>
                  </a:cubicBezTo>
                  <a:cubicBezTo>
                    <a:pt x="9" y="571"/>
                    <a:pt x="4" y="563"/>
                    <a:pt x="3" y="551"/>
                  </a:cubicBezTo>
                  <a:cubicBezTo>
                    <a:pt x="2" y="533"/>
                    <a:pt x="2" y="515"/>
                    <a:pt x="2" y="497"/>
                  </a:cubicBezTo>
                  <a:cubicBezTo>
                    <a:pt x="1" y="458"/>
                    <a:pt x="0" y="420"/>
                    <a:pt x="0" y="382"/>
                  </a:cubicBezTo>
                  <a:cubicBezTo>
                    <a:pt x="0" y="361"/>
                    <a:pt x="0" y="340"/>
                    <a:pt x="1" y="320"/>
                  </a:cubicBezTo>
                  <a:cubicBezTo>
                    <a:pt x="1" y="305"/>
                    <a:pt x="4" y="290"/>
                    <a:pt x="9" y="276"/>
                  </a:cubicBezTo>
                  <a:cubicBezTo>
                    <a:pt x="15" y="258"/>
                    <a:pt x="21" y="240"/>
                    <a:pt x="30" y="224"/>
                  </a:cubicBezTo>
                  <a:cubicBezTo>
                    <a:pt x="41" y="204"/>
                    <a:pt x="55" y="188"/>
                    <a:pt x="70" y="173"/>
                  </a:cubicBezTo>
                  <a:cubicBezTo>
                    <a:pt x="88" y="155"/>
                    <a:pt x="105" y="139"/>
                    <a:pt x="123" y="122"/>
                  </a:cubicBezTo>
                  <a:cubicBezTo>
                    <a:pt x="137" y="107"/>
                    <a:pt x="144" y="89"/>
                    <a:pt x="144" y="68"/>
                  </a:cubicBezTo>
                  <a:cubicBezTo>
                    <a:pt x="145" y="55"/>
                    <a:pt x="144" y="42"/>
                    <a:pt x="144" y="29"/>
                  </a:cubicBezTo>
                  <a:cubicBezTo>
                    <a:pt x="145" y="26"/>
                    <a:pt x="145" y="22"/>
                    <a:pt x="147" y="19"/>
                  </a:cubicBezTo>
                  <a:cubicBezTo>
                    <a:pt x="154" y="6"/>
                    <a:pt x="167" y="0"/>
                    <a:pt x="182" y="3"/>
                  </a:cubicBezTo>
                  <a:cubicBezTo>
                    <a:pt x="199" y="7"/>
                    <a:pt x="214" y="15"/>
                    <a:pt x="224" y="31"/>
                  </a:cubicBezTo>
                  <a:cubicBezTo>
                    <a:pt x="231" y="42"/>
                    <a:pt x="234" y="54"/>
                    <a:pt x="234" y="67"/>
                  </a:cubicBezTo>
                  <a:cubicBezTo>
                    <a:pt x="234" y="81"/>
                    <a:pt x="233" y="96"/>
                    <a:pt x="231" y="110"/>
                  </a:cubicBezTo>
                  <a:cubicBezTo>
                    <a:pt x="227" y="137"/>
                    <a:pt x="218" y="162"/>
                    <a:pt x="208" y="187"/>
                  </a:cubicBezTo>
                  <a:cubicBezTo>
                    <a:pt x="205" y="197"/>
                    <a:pt x="201" y="207"/>
                    <a:pt x="198" y="217"/>
                  </a:cubicBezTo>
                  <a:cubicBezTo>
                    <a:pt x="197" y="219"/>
                    <a:pt x="196" y="222"/>
                    <a:pt x="196" y="22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9F89BE13-DAA8-8742-8D16-DC6F04F88673}"/>
                </a:ext>
              </a:extLst>
            </p:cNvPr>
            <p:cNvSpPr>
              <a:spLocks/>
            </p:cNvSpPr>
            <p:nvPr/>
          </p:nvSpPr>
          <p:spPr bwMode="auto">
            <a:xfrm>
              <a:off x="5173663" y="3355976"/>
              <a:ext cx="473075" cy="1052513"/>
            </a:xfrm>
            <a:custGeom>
              <a:avLst/>
              <a:gdLst>
                <a:gd name="T0" fmla="*/ 0 w 148"/>
                <a:gd name="T1" fmla="*/ 164 h 330"/>
                <a:gd name="T2" fmla="*/ 0 w 148"/>
                <a:gd name="T3" fmla="*/ 36 h 330"/>
                <a:gd name="T4" fmla="*/ 33 w 148"/>
                <a:gd name="T5" fmla="*/ 1 h 330"/>
                <a:gd name="T6" fmla="*/ 87 w 148"/>
                <a:gd name="T7" fmla="*/ 0 h 330"/>
                <a:gd name="T8" fmla="*/ 110 w 148"/>
                <a:gd name="T9" fmla="*/ 0 h 330"/>
                <a:gd name="T10" fmla="*/ 148 w 148"/>
                <a:gd name="T11" fmla="*/ 38 h 330"/>
                <a:gd name="T12" fmla="*/ 148 w 148"/>
                <a:gd name="T13" fmla="*/ 199 h 330"/>
                <a:gd name="T14" fmla="*/ 148 w 148"/>
                <a:gd name="T15" fmla="*/ 292 h 330"/>
                <a:gd name="T16" fmla="*/ 129 w 148"/>
                <a:gd name="T17" fmla="*/ 325 h 330"/>
                <a:gd name="T18" fmla="*/ 113 w 148"/>
                <a:gd name="T19" fmla="*/ 329 h 330"/>
                <a:gd name="T20" fmla="*/ 34 w 148"/>
                <a:gd name="T21" fmla="*/ 329 h 330"/>
                <a:gd name="T22" fmla="*/ 0 w 148"/>
                <a:gd name="T23" fmla="*/ 294 h 330"/>
                <a:gd name="T24" fmla="*/ 0 w 148"/>
                <a:gd name="T25" fmla="*/ 164 h 330"/>
                <a:gd name="T26" fmla="*/ 0 w 148"/>
                <a:gd name="T27" fmla="*/ 16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330">
                  <a:moveTo>
                    <a:pt x="0" y="164"/>
                  </a:moveTo>
                  <a:cubicBezTo>
                    <a:pt x="0" y="121"/>
                    <a:pt x="0" y="79"/>
                    <a:pt x="0" y="36"/>
                  </a:cubicBezTo>
                  <a:cubicBezTo>
                    <a:pt x="0" y="16"/>
                    <a:pt x="12" y="2"/>
                    <a:pt x="33" y="1"/>
                  </a:cubicBezTo>
                  <a:cubicBezTo>
                    <a:pt x="51" y="0"/>
                    <a:pt x="69" y="0"/>
                    <a:pt x="87" y="0"/>
                  </a:cubicBezTo>
                  <a:cubicBezTo>
                    <a:pt x="95" y="0"/>
                    <a:pt x="102" y="1"/>
                    <a:pt x="110" y="0"/>
                  </a:cubicBezTo>
                  <a:cubicBezTo>
                    <a:pt x="132" y="0"/>
                    <a:pt x="148" y="17"/>
                    <a:pt x="148" y="38"/>
                  </a:cubicBezTo>
                  <a:cubicBezTo>
                    <a:pt x="147" y="92"/>
                    <a:pt x="148" y="145"/>
                    <a:pt x="148" y="199"/>
                  </a:cubicBezTo>
                  <a:cubicBezTo>
                    <a:pt x="148" y="230"/>
                    <a:pt x="148" y="261"/>
                    <a:pt x="148" y="292"/>
                  </a:cubicBezTo>
                  <a:cubicBezTo>
                    <a:pt x="148" y="307"/>
                    <a:pt x="142" y="318"/>
                    <a:pt x="129" y="325"/>
                  </a:cubicBezTo>
                  <a:cubicBezTo>
                    <a:pt x="124" y="327"/>
                    <a:pt x="119" y="329"/>
                    <a:pt x="113" y="329"/>
                  </a:cubicBezTo>
                  <a:cubicBezTo>
                    <a:pt x="87" y="330"/>
                    <a:pt x="60" y="329"/>
                    <a:pt x="34" y="329"/>
                  </a:cubicBezTo>
                  <a:cubicBezTo>
                    <a:pt x="17" y="330"/>
                    <a:pt x="0" y="313"/>
                    <a:pt x="0" y="294"/>
                  </a:cubicBezTo>
                  <a:cubicBezTo>
                    <a:pt x="1" y="250"/>
                    <a:pt x="0" y="207"/>
                    <a:pt x="0" y="164"/>
                  </a:cubicBezTo>
                  <a:cubicBezTo>
                    <a:pt x="0" y="164"/>
                    <a:pt x="0" y="164"/>
                    <a:pt x="0" y="16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solidFill>
              </a:endParaRPr>
            </a:p>
          </p:txBody>
        </p:sp>
      </p:grpSp>
      <p:sp>
        <p:nvSpPr>
          <p:cNvPr id="8" name="TextBox 42">
            <a:extLst>
              <a:ext uri="{FF2B5EF4-FFF2-40B4-BE49-F238E27FC236}">
                <a16:creationId xmlns:a16="http://schemas.microsoft.com/office/drawing/2014/main" id="{8A2AB5B7-50DC-6F46-9107-CBAEAD1F128E}"/>
              </a:ext>
            </a:extLst>
          </p:cNvPr>
          <p:cNvSpPr txBox="1"/>
          <p:nvPr/>
        </p:nvSpPr>
        <p:spPr>
          <a:xfrm>
            <a:off x="6434140" y="1029843"/>
            <a:ext cx="4965700" cy="1815882"/>
          </a:xfrm>
          <a:prstGeom prst="rect">
            <a:avLst/>
          </a:prstGeom>
          <a:solidFill>
            <a:schemeClr val="bg1"/>
          </a:solidFill>
          <a:ln w="19050">
            <a:solidFill>
              <a:schemeClr val="bg1"/>
            </a:solidFill>
          </a:ln>
        </p:spPr>
        <p:txBody>
          <a:bodyPr wrap="square" rtlCol="0">
            <a:spAutoFit/>
          </a:bodyPr>
          <a:lstStyle/>
          <a:p>
            <a:r>
              <a:rPr lang="fr-FR" sz="1600" b="1" dirty="0" err="1"/>
              <a:t>Creteria</a:t>
            </a:r>
            <a:r>
              <a:rPr lang="fr-FR" sz="1600" b="1" dirty="0"/>
              <a:t> for good workflow </a:t>
            </a:r>
          </a:p>
          <a:p>
            <a:pPr marL="285750" indent="-285750">
              <a:buFont typeface="Arial" panose="020B0604020202020204" pitchFamily="34" charset="0"/>
              <a:buChar char="•"/>
            </a:pPr>
            <a:r>
              <a:rPr lang="fr-FR" sz="1600" dirty="0"/>
              <a:t>Reproductible</a:t>
            </a:r>
          </a:p>
          <a:p>
            <a:pPr marL="285750" indent="-285750">
              <a:buFont typeface="Arial" panose="020B0604020202020204" pitchFamily="34" charset="0"/>
              <a:buChar char="•"/>
            </a:pPr>
            <a:r>
              <a:rPr lang="fr-FR" sz="1600" dirty="0" err="1"/>
              <a:t>Easy</a:t>
            </a:r>
            <a:r>
              <a:rPr lang="fr-FR" sz="1600" dirty="0"/>
              <a:t> to :</a:t>
            </a:r>
          </a:p>
          <a:p>
            <a:pPr marL="742950" lvl="1" indent="-285750">
              <a:buFont typeface="Arial" panose="020B0604020202020204" pitchFamily="34" charset="0"/>
              <a:buChar char="•"/>
            </a:pPr>
            <a:r>
              <a:rPr lang="fr-FR" sz="1600" dirty="0" err="1"/>
              <a:t>Add</a:t>
            </a:r>
            <a:r>
              <a:rPr lang="fr-FR" sz="1600" dirty="0"/>
              <a:t> / </a:t>
            </a:r>
            <a:r>
              <a:rPr lang="fr-FR" sz="1600" dirty="0" err="1"/>
              <a:t>remove</a:t>
            </a:r>
            <a:r>
              <a:rPr lang="fr-FR" sz="1600" dirty="0"/>
              <a:t> </a:t>
            </a:r>
            <a:r>
              <a:rPr lang="fr-FR" sz="1600" dirty="0" err="1"/>
              <a:t>feature</a:t>
            </a:r>
            <a:endParaRPr lang="fr-FR" sz="1600" dirty="0"/>
          </a:p>
          <a:p>
            <a:pPr marL="742950" lvl="1" indent="-285750">
              <a:buFont typeface="Arial" panose="020B0604020202020204" pitchFamily="34" charset="0"/>
              <a:buChar char="•"/>
            </a:pPr>
            <a:r>
              <a:rPr lang="fr-FR" sz="1600" dirty="0"/>
              <a:t>Switch </a:t>
            </a:r>
            <a:r>
              <a:rPr lang="fr-FR" sz="1600" dirty="0" err="1"/>
              <a:t>pipepline</a:t>
            </a:r>
            <a:r>
              <a:rPr lang="fr-FR" sz="1600" dirty="0"/>
              <a:t> parts</a:t>
            </a:r>
          </a:p>
          <a:p>
            <a:pPr marL="742950" lvl="1" indent="-285750">
              <a:buFont typeface="Arial" panose="020B0604020202020204" pitchFamily="34" charset="0"/>
              <a:buChar char="•"/>
            </a:pPr>
            <a:r>
              <a:rPr lang="fr-FR" sz="1600" dirty="0" err="1"/>
              <a:t>Deploy</a:t>
            </a:r>
            <a:endParaRPr lang="fr-FR" sz="1600" dirty="0"/>
          </a:p>
          <a:p>
            <a:pPr marL="742950" lvl="1" indent="-285750">
              <a:buFont typeface="Arial" panose="020B0604020202020204" pitchFamily="34" charset="0"/>
              <a:buChar char="•"/>
            </a:pPr>
            <a:r>
              <a:rPr lang="fr-FR" sz="1600" dirty="0"/>
              <a:t>Come back </a:t>
            </a:r>
            <a:r>
              <a:rPr lang="fr-FR" sz="1600" dirty="0" err="1"/>
              <a:t>months</a:t>
            </a:r>
            <a:r>
              <a:rPr lang="fr-FR" sz="1600" dirty="0"/>
              <a:t> </a:t>
            </a:r>
            <a:r>
              <a:rPr lang="fr-FR" sz="1600" dirty="0" err="1"/>
              <a:t>later</a:t>
            </a:r>
            <a:endParaRPr lang="fr-FR" sz="1600" dirty="0"/>
          </a:p>
        </p:txBody>
      </p:sp>
      <p:grpSp>
        <p:nvGrpSpPr>
          <p:cNvPr id="11" name="Group 26">
            <a:extLst>
              <a:ext uri="{FF2B5EF4-FFF2-40B4-BE49-F238E27FC236}">
                <a16:creationId xmlns:a16="http://schemas.microsoft.com/office/drawing/2014/main" id="{EA5E0EF8-CB13-6045-8F42-D754FDBAFE27}"/>
              </a:ext>
            </a:extLst>
          </p:cNvPr>
          <p:cNvGrpSpPr/>
          <p:nvPr/>
        </p:nvGrpSpPr>
        <p:grpSpPr>
          <a:xfrm>
            <a:off x="5106763" y="1710084"/>
            <a:ext cx="622523" cy="622523"/>
            <a:chOff x="6846265" y="2263804"/>
            <a:chExt cx="622523" cy="622523"/>
          </a:xfrm>
        </p:grpSpPr>
        <p:sp>
          <p:nvSpPr>
            <p:cNvPr id="12" name="Oval 43">
              <a:extLst>
                <a:ext uri="{FF2B5EF4-FFF2-40B4-BE49-F238E27FC236}">
                  <a16:creationId xmlns:a16="http://schemas.microsoft.com/office/drawing/2014/main" id="{09449D47-E911-B045-BC86-9CD28A92AA81}"/>
                </a:ext>
              </a:extLst>
            </p:cNvPr>
            <p:cNvSpPr/>
            <p:nvPr/>
          </p:nvSpPr>
          <p:spPr>
            <a:xfrm>
              <a:off x="6846265" y="2263804"/>
              <a:ext cx="622523" cy="6225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nvGrpSpPr>
            <p:cNvPr id="13" name="Group 48">
              <a:extLst>
                <a:ext uri="{FF2B5EF4-FFF2-40B4-BE49-F238E27FC236}">
                  <a16:creationId xmlns:a16="http://schemas.microsoft.com/office/drawing/2014/main" id="{F5F1FD1F-E693-164A-B74D-4C022FAEB271}"/>
                </a:ext>
              </a:extLst>
            </p:cNvPr>
            <p:cNvGrpSpPr/>
            <p:nvPr/>
          </p:nvGrpSpPr>
          <p:grpSpPr>
            <a:xfrm>
              <a:off x="6967900" y="2348466"/>
              <a:ext cx="379252" cy="402060"/>
              <a:chOff x="5173663" y="2449513"/>
              <a:chExt cx="1847850" cy="1958976"/>
            </a:xfrm>
            <a:solidFill>
              <a:schemeClr val="bg1"/>
            </a:solidFill>
          </p:grpSpPr>
          <p:sp>
            <p:nvSpPr>
              <p:cNvPr id="14" name="Freeform 5">
                <a:extLst>
                  <a:ext uri="{FF2B5EF4-FFF2-40B4-BE49-F238E27FC236}">
                    <a16:creationId xmlns:a16="http://schemas.microsoft.com/office/drawing/2014/main" id="{B564EC90-F7A4-224F-8AB9-70E9F7D6D7C1}"/>
                  </a:ext>
                </a:extLst>
              </p:cNvPr>
              <p:cNvSpPr>
                <a:spLocks/>
              </p:cNvSpPr>
              <p:nvPr/>
            </p:nvSpPr>
            <p:spPr bwMode="auto">
              <a:xfrm>
                <a:off x="5741988" y="2449513"/>
                <a:ext cx="1279525" cy="1841500"/>
              </a:xfrm>
              <a:custGeom>
                <a:avLst/>
                <a:gdLst>
                  <a:gd name="T0" fmla="*/ 196 w 401"/>
                  <a:gd name="T1" fmla="*/ 226 h 577"/>
                  <a:gd name="T2" fmla="*/ 203 w 401"/>
                  <a:gd name="T3" fmla="*/ 226 h 577"/>
                  <a:gd name="T4" fmla="*/ 308 w 401"/>
                  <a:gd name="T5" fmla="*/ 225 h 577"/>
                  <a:gd name="T6" fmla="*/ 354 w 401"/>
                  <a:gd name="T7" fmla="*/ 228 h 577"/>
                  <a:gd name="T8" fmla="*/ 393 w 401"/>
                  <a:gd name="T9" fmla="*/ 256 h 577"/>
                  <a:gd name="T10" fmla="*/ 395 w 401"/>
                  <a:gd name="T11" fmla="*/ 298 h 577"/>
                  <a:gd name="T12" fmla="*/ 379 w 401"/>
                  <a:gd name="T13" fmla="*/ 313 h 577"/>
                  <a:gd name="T14" fmla="*/ 375 w 401"/>
                  <a:gd name="T15" fmla="*/ 316 h 577"/>
                  <a:gd name="T16" fmla="*/ 400 w 401"/>
                  <a:gd name="T17" fmla="*/ 364 h 577"/>
                  <a:gd name="T18" fmla="*/ 371 w 401"/>
                  <a:gd name="T19" fmla="*/ 409 h 577"/>
                  <a:gd name="T20" fmla="*/ 391 w 401"/>
                  <a:gd name="T21" fmla="*/ 457 h 577"/>
                  <a:gd name="T22" fmla="*/ 361 w 401"/>
                  <a:gd name="T23" fmla="*/ 499 h 577"/>
                  <a:gd name="T24" fmla="*/ 371 w 401"/>
                  <a:gd name="T25" fmla="*/ 511 h 577"/>
                  <a:gd name="T26" fmla="*/ 374 w 401"/>
                  <a:gd name="T27" fmla="*/ 533 h 577"/>
                  <a:gd name="T28" fmla="*/ 340 w 401"/>
                  <a:gd name="T29" fmla="*/ 575 h 577"/>
                  <a:gd name="T30" fmla="*/ 325 w 401"/>
                  <a:gd name="T31" fmla="*/ 577 h 577"/>
                  <a:gd name="T32" fmla="*/ 271 w 401"/>
                  <a:gd name="T33" fmla="*/ 575 h 577"/>
                  <a:gd name="T34" fmla="*/ 45 w 401"/>
                  <a:gd name="T35" fmla="*/ 575 h 577"/>
                  <a:gd name="T36" fmla="*/ 22 w 401"/>
                  <a:gd name="T37" fmla="*/ 573 h 577"/>
                  <a:gd name="T38" fmla="*/ 3 w 401"/>
                  <a:gd name="T39" fmla="*/ 551 h 577"/>
                  <a:gd name="T40" fmla="*/ 2 w 401"/>
                  <a:gd name="T41" fmla="*/ 497 h 577"/>
                  <a:gd name="T42" fmla="*/ 0 w 401"/>
                  <a:gd name="T43" fmla="*/ 382 h 577"/>
                  <a:gd name="T44" fmla="*/ 1 w 401"/>
                  <a:gd name="T45" fmla="*/ 320 h 577"/>
                  <a:gd name="T46" fmla="*/ 9 w 401"/>
                  <a:gd name="T47" fmla="*/ 276 h 577"/>
                  <a:gd name="T48" fmla="*/ 30 w 401"/>
                  <a:gd name="T49" fmla="*/ 224 h 577"/>
                  <a:gd name="T50" fmla="*/ 70 w 401"/>
                  <a:gd name="T51" fmla="*/ 173 h 577"/>
                  <a:gd name="T52" fmla="*/ 123 w 401"/>
                  <a:gd name="T53" fmla="*/ 122 h 577"/>
                  <a:gd name="T54" fmla="*/ 144 w 401"/>
                  <a:gd name="T55" fmla="*/ 68 h 577"/>
                  <a:gd name="T56" fmla="*/ 144 w 401"/>
                  <a:gd name="T57" fmla="*/ 29 h 577"/>
                  <a:gd name="T58" fmla="*/ 147 w 401"/>
                  <a:gd name="T59" fmla="*/ 19 h 577"/>
                  <a:gd name="T60" fmla="*/ 182 w 401"/>
                  <a:gd name="T61" fmla="*/ 3 h 577"/>
                  <a:gd name="T62" fmla="*/ 224 w 401"/>
                  <a:gd name="T63" fmla="*/ 31 h 577"/>
                  <a:gd name="T64" fmla="*/ 234 w 401"/>
                  <a:gd name="T65" fmla="*/ 67 h 577"/>
                  <a:gd name="T66" fmla="*/ 231 w 401"/>
                  <a:gd name="T67" fmla="*/ 110 h 577"/>
                  <a:gd name="T68" fmla="*/ 208 w 401"/>
                  <a:gd name="T69" fmla="*/ 187 h 577"/>
                  <a:gd name="T70" fmla="*/ 198 w 401"/>
                  <a:gd name="T71" fmla="*/ 217 h 577"/>
                  <a:gd name="T72" fmla="*/ 196 w 401"/>
                  <a:gd name="T73" fmla="*/ 22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1" h="577">
                    <a:moveTo>
                      <a:pt x="196" y="226"/>
                    </a:moveTo>
                    <a:cubicBezTo>
                      <a:pt x="199" y="226"/>
                      <a:pt x="201" y="226"/>
                      <a:pt x="203" y="226"/>
                    </a:cubicBezTo>
                    <a:cubicBezTo>
                      <a:pt x="238" y="226"/>
                      <a:pt x="273" y="225"/>
                      <a:pt x="308" y="225"/>
                    </a:cubicBezTo>
                    <a:cubicBezTo>
                      <a:pt x="324" y="225"/>
                      <a:pt x="339" y="226"/>
                      <a:pt x="354" y="228"/>
                    </a:cubicBezTo>
                    <a:cubicBezTo>
                      <a:pt x="372" y="230"/>
                      <a:pt x="384" y="241"/>
                      <a:pt x="393" y="256"/>
                    </a:cubicBezTo>
                    <a:cubicBezTo>
                      <a:pt x="401" y="270"/>
                      <a:pt x="401" y="284"/>
                      <a:pt x="395" y="298"/>
                    </a:cubicBezTo>
                    <a:cubicBezTo>
                      <a:pt x="392" y="306"/>
                      <a:pt x="385" y="310"/>
                      <a:pt x="379" y="313"/>
                    </a:cubicBezTo>
                    <a:cubicBezTo>
                      <a:pt x="378" y="314"/>
                      <a:pt x="377" y="315"/>
                      <a:pt x="375" y="316"/>
                    </a:cubicBezTo>
                    <a:cubicBezTo>
                      <a:pt x="394" y="327"/>
                      <a:pt x="400" y="344"/>
                      <a:pt x="400" y="364"/>
                    </a:cubicBezTo>
                    <a:cubicBezTo>
                      <a:pt x="401" y="385"/>
                      <a:pt x="388" y="399"/>
                      <a:pt x="371" y="409"/>
                    </a:cubicBezTo>
                    <a:cubicBezTo>
                      <a:pt x="387" y="422"/>
                      <a:pt x="394" y="438"/>
                      <a:pt x="391" y="457"/>
                    </a:cubicBezTo>
                    <a:cubicBezTo>
                      <a:pt x="388" y="476"/>
                      <a:pt x="379" y="491"/>
                      <a:pt x="361" y="499"/>
                    </a:cubicBezTo>
                    <a:cubicBezTo>
                      <a:pt x="365" y="503"/>
                      <a:pt x="369" y="507"/>
                      <a:pt x="371" y="511"/>
                    </a:cubicBezTo>
                    <a:cubicBezTo>
                      <a:pt x="376" y="518"/>
                      <a:pt x="376" y="526"/>
                      <a:pt x="374" y="533"/>
                    </a:cubicBezTo>
                    <a:cubicBezTo>
                      <a:pt x="369" y="552"/>
                      <a:pt x="359" y="567"/>
                      <a:pt x="340" y="575"/>
                    </a:cubicBezTo>
                    <a:cubicBezTo>
                      <a:pt x="335" y="577"/>
                      <a:pt x="330" y="577"/>
                      <a:pt x="325" y="577"/>
                    </a:cubicBezTo>
                    <a:cubicBezTo>
                      <a:pt x="307" y="577"/>
                      <a:pt x="289" y="575"/>
                      <a:pt x="271" y="575"/>
                    </a:cubicBezTo>
                    <a:cubicBezTo>
                      <a:pt x="196" y="575"/>
                      <a:pt x="120" y="576"/>
                      <a:pt x="45" y="575"/>
                    </a:cubicBezTo>
                    <a:cubicBezTo>
                      <a:pt x="37" y="575"/>
                      <a:pt x="30" y="574"/>
                      <a:pt x="22" y="573"/>
                    </a:cubicBezTo>
                    <a:cubicBezTo>
                      <a:pt x="9" y="571"/>
                      <a:pt x="4" y="563"/>
                      <a:pt x="3" y="551"/>
                    </a:cubicBezTo>
                    <a:cubicBezTo>
                      <a:pt x="2" y="533"/>
                      <a:pt x="2" y="515"/>
                      <a:pt x="2" y="497"/>
                    </a:cubicBezTo>
                    <a:cubicBezTo>
                      <a:pt x="1" y="458"/>
                      <a:pt x="0" y="420"/>
                      <a:pt x="0" y="382"/>
                    </a:cubicBezTo>
                    <a:cubicBezTo>
                      <a:pt x="0" y="361"/>
                      <a:pt x="0" y="340"/>
                      <a:pt x="1" y="320"/>
                    </a:cubicBezTo>
                    <a:cubicBezTo>
                      <a:pt x="1" y="305"/>
                      <a:pt x="4" y="290"/>
                      <a:pt x="9" y="276"/>
                    </a:cubicBezTo>
                    <a:cubicBezTo>
                      <a:pt x="15" y="258"/>
                      <a:pt x="21" y="240"/>
                      <a:pt x="30" y="224"/>
                    </a:cubicBezTo>
                    <a:cubicBezTo>
                      <a:pt x="41" y="204"/>
                      <a:pt x="55" y="188"/>
                      <a:pt x="70" y="173"/>
                    </a:cubicBezTo>
                    <a:cubicBezTo>
                      <a:pt x="88" y="155"/>
                      <a:pt x="105" y="139"/>
                      <a:pt x="123" y="122"/>
                    </a:cubicBezTo>
                    <a:cubicBezTo>
                      <a:pt x="137" y="107"/>
                      <a:pt x="144" y="89"/>
                      <a:pt x="144" y="68"/>
                    </a:cubicBezTo>
                    <a:cubicBezTo>
                      <a:pt x="145" y="55"/>
                      <a:pt x="144" y="42"/>
                      <a:pt x="144" y="29"/>
                    </a:cubicBezTo>
                    <a:cubicBezTo>
                      <a:pt x="145" y="26"/>
                      <a:pt x="145" y="22"/>
                      <a:pt x="147" y="19"/>
                    </a:cubicBezTo>
                    <a:cubicBezTo>
                      <a:pt x="154" y="6"/>
                      <a:pt x="167" y="0"/>
                      <a:pt x="182" y="3"/>
                    </a:cubicBezTo>
                    <a:cubicBezTo>
                      <a:pt x="199" y="7"/>
                      <a:pt x="214" y="15"/>
                      <a:pt x="224" y="31"/>
                    </a:cubicBezTo>
                    <a:cubicBezTo>
                      <a:pt x="231" y="42"/>
                      <a:pt x="234" y="54"/>
                      <a:pt x="234" y="67"/>
                    </a:cubicBezTo>
                    <a:cubicBezTo>
                      <a:pt x="234" y="81"/>
                      <a:pt x="233" y="96"/>
                      <a:pt x="231" y="110"/>
                    </a:cubicBezTo>
                    <a:cubicBezTo>
                      <a:pt x="227" y="137"/>
                      <a:pt x="218" y="162"/>
                      <a:pt x="208" y="187"/>
                    </a:cubicBezTo>
                    <a:cubicBezTo>
                      <a:pt x="205" y="197"/>
                      <a:pt x="201" y="207"/>
                      <a:pt x="198" y="217"/>
                    </a:cubicBezTo>
                    <a:cubicBezTo>
                      <a:pt x="197" y="219"/>
                      <a:pt x="196" y="222"/>
                      <a:pt x="196"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7A6E3661-6CF3-9549-A511-62FE91E59A6D}"/>
                  </a:ext>
                </a:extLst>
              </p:cNvPr>
              <p:cNvSpPr>
                <a:spLocks/>
              </p:cNvSpPr>
              <p:nvPr/>
            </p:nvSpPr>
            <p:spPr bwMode="auto">
              <a:xfrm>
                <a:off x="5173663" y="3355976"/>
                <a:ext cx="473075" cy="1052513"/>
              </a:xfrm>
              <a:custGeom>
                <a:avLst/>
                <a:gdLst>
                  <a:gd name="T0" fmla="*/ 0 w 148"/>
                  <a:gd name="T1" fmla="*/ 164 h 330"/>
                  <a:gd name="T2" fmla="*/ 0 w 148"/>
                  <a:gd name="T3" fmla="*/ 36 h 330"/>
                  <a:gd name="T4" fmla="*/ 33 w 148"/>
                  <a:gd name="T5" fmla="*/ 1 h 330"/>
                  <a:gd name="T6" fmla="*/ 87 w 148"/>
                  <a:gd name="T7" fmla="*/ 0 h 330"/>
                  <a:gd name="T8" fmla="*/ 110 w 148"/>
                  <a:gd name="T9" fmla="*/ 0 h 330"/>
                  <a:gd name="T10" fmla="*/ 148 w 148"/>
                  <a:gd name="T11" fmla="*/ 38 h 330"/>
                  <a:gd name="T12" fmla="*/ 148 w 148"/>
                  <a:gd name="T13" fmla="*/ 199 h 330"/>
                  <a:gd name="T14" fmla="*/ 148 w 148"/>
                  <a:gd name="T15" fmla="*/ 292 h 330"/>
                  <a:gd name="T16" fmla="*/ 129 w 148"/>
                  <a:gd name="T17" fmla="*/ 325 h 330"/>
                  <a:gd name="T18" fmla="*/ 113 w 148"/>
                  <a:gd name="T19" fmla="*/ 329 h 330"/>
                  <a:gd name="T20" fmla="*/ 34 w 148"/>
                  <a:gd name="T21" fmla="*/ 329 h 330"/>
                  <a:gd name="T22" fmla="*/ 0 w 148"/>
                  <a:gd name="T23" fmla="*/ 294 h 330"/>
                  <a:gd name="T24" fmla="*/ 0 w 148"/>
                  <a:gd name="T25" fmla="*/ 164 h 330"/>
                  <a:gd name="T26" fmla="*/ 0 w 148"/>
                  <a:gd name="T27" fmla="*/ 16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330">
                    <a:moveTo>
                      <a:pt x="0" y="164"/>
                    </a:moveTo>
                    <a:cubicBezTo>
                      <a:pt x="0" y="121"/>
                      <a:pt x="0" y="79"/>
                      <a:pt x="0" y="36"/>
                    </a:cubicBezTo>
                    <a:cubicBezTo>
                      <a:pt x="0" y="16"/>
                      <a:pt x="12" y="2"/>
                      <a:pt x="33" y="1"/>
                    </a:cubicBezTo>
                    <a:cubicBezTo>
                      <a:pt x="51" y="0"/>
                      <a:pt x="69" y="0"/>
                      <a:pt x="87" y="0"/>
                    </a:cubicBezTo>
                    <a:cubicBezTo>
                      <a:pt x="95" y="0"/>
                      <a:pt x="102" y="1"/>
                      <a:pt x="110" y="0"/>
                    </a:cubicBezTo>
                    <a:cubicBezTo>
                      <a:pt x="132" y="0"/>
                      <a:pt x="148" y="17"/>
                      <a:pt x="148" y="38"/>
                    </a:cubicBezTo>
                    <a:cubicBezTo>
                      <a:pt x="147" y="92"/>
                      <a:pt x="148" y="145"/>
                      <a:pt x="148" y="199"/>
                    </a:cubicBezTo>
                    <a:cubicBezTo>
                      <a:pt x="148" y="230"/>
                      <a:pt x="148" y="261"/>
                      <a:pt x="148" y="292"/>
                    </a:cubicBezTo>
                    <a:cubicBezTo>
                      <a:pt x="148" y="307"/>
                      <a:pt x="142" y="318"/>
                      <a:pt x="129" y="325"/>
                    </a:cubicBezTo>
                    <a:cubicBezTo>
                      <a:pt x="124" y="327"/>
                      <a:pt x="119" y="329"/>
                      <a:pt x="113" y="329"/>
                    </a:cubicBezTo>
                    <a:cubicBezTo>
                      <a:pt x="87" y="330"/>
                      <a:pt x="60" y="329"/>
                      <a:pt x="34" y="329"/>
                    </a:cubicBezTo>
                    <a:cubicBezTo>
                      <a:pt x="17" y="330"/>
                      <a:pt x="0" y="313"/>
                      <a:pt x="0" y="294"/>
                    </a:cubicBezTo>
                    <a:cubicBezTo>
                      <a:pt x="1" y="250"/>
                      <a:pt x="0" y="207"/>
                      <a:pt x="0" y="164"/>
                    </a:cubicBezTo>
                    <a:cubicBezTo>
                      <a:pt x="0" y="164"/>
                      <a:pt x="0" y="164"/>
                      <a:pt x="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6" name="Group 52">
            <a:extLst>
              <a:ext uri="{FF2B5EF4-FFF2-40B4-BE49-F238E27FC236}">
                <a16:creationId xmlns:a16="http://schemas.microsoft.com/office/drawing/2014/main" id="{5988579C-5BFA-E948-9D16-D17C348FB1BA}"/>
              </a:ext>
            </a:extLst>
          </p:cNvPr>
          <p:cNvGrpSpPr/>
          <p:nvPr/>
        </p:nvGrpSpPr>
        <p:grpSpPr>
          <a:xfrm>
            <a:off x="5114246" y="4278126"/>
            <a:ext cx="622523" cy="622523"/>
            <a:chOff x="6846265" y="2263804"/>
            <a:chExt cx="622523" cy="622523"/>
          </a:xfrm>
        </p:grpSpPr>
        <p:sp>
          <p:nvSpPr>
            <p:cNvPr id="17" name="Oval 53">
              <a:extLst>
                <a:ext uri="{FF2B5EF4-FFF2-40B4-BE49-F238E27FC236}">
                  <a16:creationId xmlns:a16="http://schemas.microsoft.com/office/drawing/2014/main" id="{D174ACC8-367A-194D-A3DC-3CF9915789A6}"/>
                </a:ext>
              </a:extLst>
            </p:cNvPr>
            <p:cNvSpPr/>
            <p:nvPr/>
          </p:nvSpPr>
          <p:spPr>
            <a:xfrm>
              <a:off x="6846265" y="2263804"/>
              <a:ext cx="622523" cy="6225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nvGrpSpPr>
            <p:cNvPr id="18" name="Group 54">
              <a:extLst>
                <a:ext uri="{FF2B5EF4-FFF2-40B4-BE49-F238E27FC236}">
                  <a16:creationId xmlns:a16="http://schemas.microsoft.com/office/drawing/2014/main" id="{0F031FA8-0D62-224D-8307-DC1DEAF36DE6}"/>
                </a:ext>
              </a:extLst>
            </p:cNvPr>
            <p:cNvGrpSpPr/>
            <p:nvPr/>
          </p:nvGrpSpPr>
          <p:grpSpPr>
            <a:xfrm>
              <a:off x="6967900" y="2348466"/>
              <a:ext cx="379252" cy="402060"/>
              <a:chOff x="5173663" y="2449513"/>
              <a:chExt cx="1847850" cy="1958976"/>
            </a:xfrm>
            <a:solidFill>
              <a:schemeClr val="bg1"/>
            </a:solidFill>
          </p:grpSpPr>
          <p:sp>
            <p:nvSpPr>
              <p:cNvPr id="19" name="Freeform 5">
                <a:extLst>
                  <a:ext uri="{FF2B5EF4-FFF2-40B4-BE49-F238E27FC236}">
                    <a16:creationId xmlns:a16="http://schemas.microsoft.com/office/drawing/2014/main" id="{CD22A5E7-D034-8A4C-AD93-0A97D3A77122}"/>
                  </a:ext>
                </a:extLst>
              </p:cNvPr>
              <p:cNvSpPr>
                <a:spLocks/>
              </p:cNvSpPr>
              <p:nvPr/>
            </p:nvSpPr>
            <p:spPr bwMode="auto">
              <a:xfrm>
                <a:off x="5741988" y="2449513"/>
                <a:ext cx="1279525" cy="1841500"/>
              </a:xfrm>
              <a:custGeom>
                <a:avLst/>
                <a:gdLst>
                  <a:gd name="T0" fmla="*/ 196 w 401"/>
                  <a:gd name="T1" fmla="*/ 226 h 577"/>
                  <a:gd name="T2" fmla="*/ 203 w 401"/>
                  <a:gd name="T3" fmla="*/ 226 h 577"/>
                  <a:gd name="T4" fmla="*/ 308 w 401"/>
                  <a:gd name="T5" fmla="*/ 225 h 577"/>
                  <a:gd name="T6" fmla="*/ 354 w 401"/>
                  <a:gd name="T7" fmla="*/ 228 h 577"/>
                  <a:gd name="T8" fmla="*/ 393 w 401"/>
                  <a:gd name="T9" fmla="*/ 256 h 577"/>
                  <a:gd name="T10" fmla="*/ 395 w 401"/>
                  <a:gd name="T11" fmla="*/ 298 h 577"/>
                  <a:gd name="T12" fmla="*/ 379 w 401"/>
                  <a:gd name="T13" fmla="*/ 313 h 577"/>
                  <a:gd name="T14" fmla="*/ 375 w 401"/>
                  <a:gd name="T15" fmla="*/ 316 h 577"/>
                  <a:gd name="T16" fmla="*/ 400 w 401"/>
                  <a:gd name="T17" fmla="*/ 364 h 577"/>
                  <a:gd name="T18" fmla="*/ 371 w 401"/>
                  <a:gd name="T19" fmla="*/ 409 h 577"/>
                  <a:gd name="T20" fmla="*/ 391 w 401"/>
                  <a:gd name="T21" fmla="*/ 457 h 577"/>
                  <a:gd name="T22" fmla="*/ 361 w 401"/>
                  <a:gd name="T23" fmla="*/ 499 h 577"/>
                  <a:gd name="T24" fmla="*/ 371 w 401"/>
                  <a:gd name="T25" fmla="*/ 511 h 577"/>
                  <a:gd name="T26" fmla="*/ 374 w 401"/>
                  <a:gd name="T27" fmla="*/ 533 h 577"/>
                  <a:gd name="T28" fmla="*/ 340 w 401"/>
                  <a:gd name="T29" fmla="*/ 575 h 577"/>
                  <a:gd name="T30" fmla="*/ 325 w 401"/>
                  <a:gd name="T31" fmla="*/ 577 h 577"/>
                  <a:gd name="T32" fmla="*/ 271 w 401"/>
                  <a:gd name="T33" fmla="*/ 575 h 577"/>
                  <a:gd name="T34" fmla="*/ 45 w 401"/>
                  <a:gd name="T35" fmla="*/ 575 h 577"/>
                  <a:gd name="T36" fmla="*/ 22 w 401"/>
                  <a:gd name="T37" fmla="*/ 573 h 577"/>
                  <a:gd name="T38" fmla="*/ 3 w 401"/>
                  <a:gd name="T39" fmla="*/ 551 h 577"/>
                  <a:gd name="T40" fmla="*/ 2 w 401"/>
                  <a:gd name="T41" fmla="*/ 497 h 577"/>
                  <a:gd name="T42" fmla="*/ 0 w 401"/>
                  <a:gd name="T43" fmla="*/ 382 h 577"/>
                  <a:gd name="T44" fmla="*/ 1 w 401"/>
                  <a:gd name="T45" fmla="*/ 320 h 577"/>
                  <a:gd name="T46" fmla="*/ 9 w 401"/>
                  <a:gd name="T47" fmla="*/ 276 h 577"/>
                  <a:gd name="T48" fmla="*/ 30 w 401"/>
                  <a:gd name="T49" fmla="*/ 224 h 577"/>
                  <a:gd name="T50" fmla="*/ 70 w 401"/>
                  <a:gd name="T51" fmla="*/ 173 h 577"/>
                  <a:gd name="T52" fmla="*/ 123 w 401"/>
                  <a:gd name="T53" fmla="*/ 122 h 577"/>
                  <a:gd name="T54" fmla="*/ 144 w 401"/>
                  <a:gd name="T55" fmla="*/ 68 h 577"/>
                  <a:gd name="T56" fmla="*/ 144 w 401"/>
                  <a:gd name="T57" fmla="*/ 29 h 577"/>
                  <a:gd name="T58" fmla="*/ 147 w 401"/>
                  <a:gd name="T59" fmla="*/ 19 h 577"/>
                  <a:gd name="T60" fmla="*/ 182 w 401"/>
                  <a:gd name="T61" fmla="*/ 3 h 577"/>
                  <a:gd name="T62" fmla="*/ 224 w 401"/>
                  <a:gd name="T63" fmla="*/ 31 h 577"/>
                  <a:gd name="T64" fmla="*/ 234 w 401"/>
                  <a:gd name="T65" fmla="*/ 67 h 577"/>
                  <a:gd name="T66" fmla="*/ 231 w 401"/>
                  <a:gd name="T67" fmla="*/ 110 h 577"/>
                  <a:gd name="T68" fmla="*/ 208 w 401"/>
                  <a:gd name="T69" fmla="*/ 187 h 577"/>
                  <a:gd name="T70" fmla="*/ 198 w 401"/>
                  <a:gd name="T71" fmla="*/ 217 h 577"/>
                  <a:gd name="T72" fmla="*/ 196 w 401"/>
                  <a:gd name="T73" fmla="*/ 22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1" h="577">
                    <a:moveTo>
                      <a:pt x="196" y="226"/>
                    </a:moveTo>
                    <a:cubicBezTo>
                      <a:pt x="199" y="226"/>
                      <a:pt x="201" y="226"/>
                      <a:pt x="203" y="226"/>
                    </a:cubicBezTo>
                    <a:cubicBezTo>
                      <a:pt x="238" y="226"/>
                      <a:pt x="273" y="225"/>
                      <a:pt x="308" y="225"/>
                    </a:cubicBezTo>
                    <a:cubicBezTo>
                      <a:pt x="324" y="225"/>
                      <a:pt x="339" y="226"/>
                      <a:pt x="354" y="228"/>
                    </a:cubicBezTo>
                    <a:cubicBezTo>
                      <a:pt x="372" y="230"/>
                      <a:pt x="384" y="241"/>
                      <a:pt x="393" y="256"/>
                    </a:cubicBezTo>
                    <a:cubicBezTo>
                      <a:pt x="401" y="270"/>
                      <a:pt x="401" y="284"/>
                      <a:pt x="395" y="298"/>
                    </a:cubicBezTo>
                    <a:cubicBezTo>
                      <a:pt x="392" y="306"/>
                      <a:pt x="385" y="310"/>
                      <a:pt x="379" y="313"/>
                    </a:cubicBezTo>
                    <a:cubicBezTo>
                      <a:pt x="378" y="314"/>
                      <a:pt x="377" y="315"/>
                      <a:pt x="375" y="316"/>
                    </a:cubicBezTo>
                    <a:cubicBezTo>
                      <a:pt x="394" y="327"/>
                      <a:pt x="400" y="344"/>
                      <a:pt x="400" y="364"/>
                    </a:cubicBezTo>
                    <a:cubicBezTo>
                      <a:pt x="401" y="385"/>
                      <a:pt x="388" y="399"/>
                      <a:pt x="371" y="409"/>
                    </a:cubicBezTo>
                    <a:cubicBezTo>
                      <a:pt x="387" y="422"/>
                      <a:pt x="394" y="438"/>
                      <a:pt x="391" y="457"/>
                    </a:cubicBezTo>
                    <a:cubicBezTo>
                      <a:pt x="388" y="476"/>
                      <a:pt x="379" y="491"/>
                      <a:pt x="361" y="499"/>
                    </a:cubicBezTo>
                    <a:cubicBezTo>
                      <a:pt x="365" y="503"/>
                      <a:pt x="369" y="507"/>
                      <a:pt x="371" y="511"/>
                    </a:cubicBezTo>
                    <a:cubicBezTo>
                      <a:pt x="376" y="518"/>
                      <a:pt x="376" y="526"/>
                      <a:pt x="374" y="533"/>
                    </a:cubicBezTo>
                    <a:cubicBezTo>
                      <a:pt x="369" y="552"/>
                      <a:pt x="359" y="567"/>
                      <a:pt x="340" y="575"/>
                    </a:cubicBezTo>
                    <a:cubicBezTo>
                      <a:pt x="335" y="577"/>
                      <a:pt x="330" y="577"/>
                      <a:pt x="325" y="577"/>
                    </a:cubicBezTo>
                    <a:cubicBezTo>
                      <a:pt x="307" y="577"/>
                      <a:pt x="289" y="575"/>
                      <a:pt x="271" y="575"/>
                    </a:cubicBezTo>
                    <a:cubicBezTo>
                      <a:pt x="196" y="575"/>
                      <a:pt x="120" y="576"/>
                      <a:pt x="45" y="575"/>
                    </a:cubicBezTo>
                    <a:cubicBezTo>
                      <a:pt x="37" y="575"/>
                      <a:pt x="30" y="574"/>
                      <a:pt x="22" y="573"/>
                    </a:cubicBezTo>
                    <a:cubicBezTo>
                      <a:pt x="9" y="571"/>
                      <a:pt x="4" y="563"/>
                      <a:pt x="3" y="551"/>
                    </a:cubicBezTo>
                    <a:cubicBezTo>
                      <a:pt x="2" y="533"/>
                      <a:pt x="2" y="515"/>
                      <a:pt x="2" y="497"/>
                    </a:cubicBezTo>
                    <a:cubicBezTo>
                      <a:pt x="1" y="458"/>
                      <a:pt x="0" y="420"/>
                      <a:pt x="0" y="382"/>
                    </a:cubicBezTo>
                    <a:cubicBezTo>
                      <a:pt x="0" y="361"/>
                      <a:pt x="0" y="340"/>
                      <a:pt x="1" y="320"/>
                    </a:cubicBezTo>
                    <a:cubicBezTo>
                      <a:pt x="1" y="305"/>
                      <a:pt x="4" y="290"/>
                      <a:pt x="9" y="276"/>
                    </a:cubicBezTo>
                    <a:cubicBezTo>
                      <a:pt x="15" y="258"/>
                      <a:pt x="21" y="240"/>
                      <a:pt x="30" y="224"/>
                    </a:cubicBezTo>
                    <a:cubicBezTo>
                      <a:pt x="41" y="204"/>
                      <a:pt x="55" y="188"/>
                      <a:pt x="70" y="173"/>
                    </a:cubicBezTo>
                    <a:cubicBezTo>
                      <a:pt x="88" y="155"/>
                      <a:pt x="105" y="139"/>
                      <a:pt x="123" y="122"/>
                    </a:cubicBezTo>
                    <a:cubicBezTo>
                      <a:pt x="137" y="107"/>
                      <a:pt x="144" y="89"/>
                      <a:pt x="144" y="68"/>
                    </a:cubicBezTo>
                    <a:cubicBezTo>
                      <a:pt x="145" y="55"/>
                      <a:pt x="144" y="42"/>
                      <a:pt x="144" y="29"/>
                    </a:cubicBezTo>
                    <a:cubicBezTo>
                      <a:pt x="145" y="26"/>
                      <a:pt x="145" y="22"/>
                      <a:pt x="147" y="19"/>
                    </a:cubicBezTo>
                    <a:cubicBezTo>
                      <a:pt x="154" y="6"/>
                      <a:pt x="167" y="0"/>
                      <a:pt x="182" y="3"/>
                    </a:cubicBezTo>
                    <a:cubicBezTo>
                      <a:pt x="199" y="7"/>
                      <a:pt x="214" y="15"/>
                      <a:pt x="224" y="31"/>
                    </a:cubicBezTo>
                    <a:cubicBezTo>
                      <a:pt x="231" y="42"/>
                      <a:pt x="234" y="54"/>
                      <a:pt x="234" y="67"/>
                    </a:cubicBezTo>
                    <a:cubicBezTo>
                      <a:pt x="234" y="81"/>
                      <a:pt x="233" y="96"/>
                      <a:pt x="231" y="110"/>
                    </a:cubicBezTo>
                    <a:cubicBezTo>
                      <a:pt x="227" y="137"/>
                      <a:pt x="218" y="162"/>
                      <a:pt x="208" y="187"/>
                    </a:cubicBezTo>
                    <a:cubicBezTo>
                      <a:pt x="205" y="197"/>
                      <a:pt x="201" y="207"/>
                      <a:pt x="198" y="217"/>
                    </a:cubicBezTo>
                    <a:cubicBezTo>
                      <a:pt x="197" y="219"/>
                      <a:pt x="196" y="222"/>
                      <a:pt x="196"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842548CF-CB59-5C4F-84F9-6946A2613BA9}"/>
                  </a:ext>
                </a:extLst>
              </p:cNvPr>
              <p:cNvSpPr>
                <a:spLocks/>
              </p:cNvSpPr>
              <p:nvPr/>
            </p:nvSpPr>
            <p:spPr bwMode="auto">
              <a:xfrm>
                <a:off x="5173663" y="3355976"/>
                <a:ext cx="473075" cy="1052513"/>
              </a:xfrm>
              <a:custGeom>
                <a:avLst/>
                <a:gdLst>
                  <a:gd name="T0" fmla="*/ 0 w 148"/>
                  <a:gd name="T1" fmla="*/ 164 h 330"/>
                  <a:gd name="T2" fmla="*/ 0 w 148"/>
                  <a:gd name="T3" fmla="*/ 36 h 330"/>
                  <a:gd name="T4" fmla="*/ 33 w 148"/>
                  <a:gd name="T5" fmla="*/ 1 h 330"/>
                  <a:gd name="T6" fmla="*/ 87 w 148"/>
                  <a:gd name="T7" fmla="*/ 0 h 330"/>
                  <a:gd name="T8" fmla="*/ 110 w 148"/>
                  <a:gd name="T9" fmla="*/ 0 h 330"/>
                  <a:gd name="T10" fmla="*/ 148 w 148"/>
                  <a:gd name="T11" fmla="*/ 38 h 330"/>
                  <a:gd name="T12" fmla="*/ 148 w 148"/>
                  <a:gd name="T13" fmla="*/ 199 h 330"/>
                  <a:gd name="T14" fmla="*/ 148 w 148"/>
                  <a:gd name="T15" fmla="*/ 292 h 330"/>
                  <a:gd name="T16" fmla="*/ 129 w 148"/>
                  <a:gd name="T17" fmla="*/ 325 h 330"/>
                  <a:gd name="T18" fmla="*/ 113 w 148"/>
                  <a:gd name="T19" fmla="*/ 329 h 330"/>
                  <a:gd name="T20" fmla="*/ 34 w 148"/>
                  <a:gd name="T21" fmla="*/ 329 h 330"/>
                  <a:gd name="T22" fmla="*/ 0 w 148"/>
                  <a:gd name="T23" fmla="*/ 294 h 330"/>
                  <a:gd name="T24" fmla="*/ 0 w 148"/>
                  <a:gd name="T25" fmla="*/ 164 h 330"/>
                  <a:gd name="T26" fmla="*/ 0 w 148"/>
                  <a:gd name="T27" fmla="*/ 16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330">
                    <a:moveTo>
                      <a:pt x="0" y="164"/>
                    </a:moveTo>
                    <a:cubicBezTo>
                      <a:pt x="0" y="121"/>
                      <a:pt x="0" y="79"/>
                      <a:pt x="0" y="36"/>
                    </a:cubicBezTo>
                    <a:cubicBezTo>
                      <a:pt x="0" y="16"/>
                      <a:pt x="12" y="2"/>
                      <a:pt x="33" y="1"/>
                    </a:cubicBezTo>
                    <a:cubicBezTo>
                      <a:pt x="51" y="0"/>
                      <a:pt x="69" y="0"/>
                      <a:pt x="87" y="0"/>
                    </a:cubicBezTo>
                    <a:cubicBezTo>
                      <a:pt x="95" y="0"/>
                      <a:pt x="102" y="1"/>
                      <a:pt x="110" y="0"/>
                    </a:cubicBezTo>
                    <a:cubicBezTo>
                      <a:pt x="132" y="0"/>
                      <a:pt x="148" y="17"/>
                      <a:pt x="148" y="38"/>
                    </a:cubicBezTo>
                    <a:cubicBezTo>
                      <a:pt x="147" y="92"/>
                      <a:pt x="148" y="145"/>
                      <a:pt x="148" y="199"/>
                    </a:cubicBezTo>
                    <a:cubicBezTo>
                      <a:pt x="148" y="230"/>
                      <a:pt x="148" y="261"/>
                      <a:pt x="148" y="292"/>
                    </a:cubicBezTo>
                    <a:cubicBezTo>
                      <a:pt x="148" y="307"/>
                      <a:pt x="142" y="318"/>
                      <a:pt x="129" y="325"/>
                    </a:cubicBezTo>
                    <a:cubicBezTo>
                      <a:pt x="124" y="327"/>
                      <a:pt x="119" y="329"/>
                      <a:pt x="113" y="329"/>
                    </a:cubicBezTo>
                    <a:cubicBezTo>
                      <a:pt x="87" y="330"/>
                      <a:pt x="60" y="329"/>
                      <a:pt x="34" y="329"/>
                    </a:cubicBezTo>
                    <a:cubicBezTo>
                      <a:pt x="17" y="330"/>
                      <a:pt x="0" y="313"/>
                      <a:pt x="0" y="294"/>
                    </a:cubicBezTo>
                    <a:cubicBezTo>
                      <a:pt x="1" y="250"/>
                      <a:pt x="0" y="207"/>
                      <a:pt x="0" y="164"/>
                    </a:cubicBezTo>
                    <a:cubicBezTo>
                      <a:pt x="0" y="164"/>
                      <a:pt x="0" y="164"/>
                      <a:pt x="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 name="Groupe 1">
            <a:extLst>
              <a:ext uri="{FF2B5EF4-FFF2-40B4-BE49-F238E27FC236}">
                <a16:creationId xmlns:a16="http://schemas.microsoft.com/office/drawing/2014/main" id="{B8543B7E-91F0-044C-8B46-7898C85E5F3F}"/>
              </a:ext>
            </a:extLst>
          </p:cNvPr>
          <p:cNvGrpSpPr/>
          <p:nvPr/>
        </p:nvGrpSpPr>
        <p:grpSpPr>
          <a:xfrm>
            <a:off x="6054460" y="3345032"/>
            <a:ext cx="5152296" cy="2640864"/>
            <a:chOff x="5668997" y="3205589"/>
            <a:chExt cx="5531032" cy="2835306"/>
          </a:xfrm>
        </p:grpSpPr>
        <p:pic>
          <p:nvPicPr>
            <p:cNvPr id="28" name="Image 27">
              <a:extLst>
                <a:ext uri="{FF2B5EF4-FFF2-40B4-BE49-F238E27FC236}">
                  <a16:creationId xmlns:a16="http://schemas.microsoft.com/office/drawing/2014/main" id="{87423E9A-506E-3A49-8B05-F5B4D43CFBEF}"/>
                </a:ext>
              </a:extLst>
            </p:cNvPr>
            <p:cNvPicPr>
              <a:picLocks noChangeAspect="1"/>
            </p:cNvPicPr>
            <p:nvPr/>
          </p:nvPicPr>
          <p:blipFill>
            <a:blip r:embed="rId2"/>
            <a:stretch>
              <a:fillRect/>
            </a:stretch>
          </p:blipFill>
          <p:spPr>
            <a:xfrm>
              <a:off x="5668997" y="4402595"/>
              <a:ext cx="4965700" cy="1638300"/>
            </a:xfrm>
            <a:prstGeom prst="rect">
              <a:avLst/>
            </a:prstGeom>
          </p:spPr>
        </p:pic>
        <p:sp>
          <p:nvSpPr>
            <p:cNvPr id="29" name="ZoneTexte 28">
              <a:extLst>
                <a:ext uri="{FF2B5EF4-FFF2-40B4-BE49-F238E27FC236}">
                  <a16:creationId xmlns:a16="http://schemas.microsoft.com/office/drawing/2014/main" id="{272AFF84-81FC-9940-A7D5-781F6810DF63}"/>
                </a:ext>
              </a:extLst>
            </p:cNvPr>
            <p:cNvSpPr txBox="1"/>
            <p:nvPr/>
          </p:nvSpPr>
          <p:spPr>
            <a:xfrm>
              <a:off x="5668997" y="3284055"/>
              <a:ext cx="1657349" cy="923330"/>
            </a:xfrm>
            <a:prstGeom prst="rect">
              <a:avLst/>
            </a:prstGeom>
            <a:noFill/>
          </p:spPr>
          <p:txBody>
            <a:bodyPr wrap="square" rtlCol="0">
              <a:spAutoFit/>
            </a:bodyPr>
            <a:lstStyle/>
            <a:p>
              <a:pPr algn="ctr"/>
              <a:r>
                <a:rPr lang="fr-FR" sz="1600" dirty="0" err="1"/>
                <a:t>Fast</a:t>
              </a:r>
              <a:r>
                <a:rPr lang="fr-FR" sz="1600" dirty="0"/>
                <a:t> to </a:t>
              </a:r>
              <a:r>
                <a:rPr lang="fr-FR" sz="1600" dirty="0" err="1"/>
                <a:t>develop</a:t>
              </a:r>
              <a:r>
                <a:rPr lang="fr-FR" sz="1600" dirty="0"/>
                <a:t> / </a:t>
              </a:r>
              <a:r>
                <a:rPr lang="fr-FR" sz="1600" dirty="0" err="1"/>
                <a:t>iterate</a:t>
              </a:r>
              <a:endParaRPr lang="fr-FR" sz="1600" dirty="0"/>
            </a:p>
          </p:txBody>
        </p:sp>
        <p:sp>
          <p:nvSpPr>
            <p:cNvPr id="30" name="ZoneTexte 29">
              <a:extLst>
                <a:ext uri="{FF2B5EF4-FFF2-40B4-BE49-F238E27FC236}">
                  <a16:creationId xmlns:a16="http://schemas.microsoft.com/office/drawing/2014/main" id="{0B68B4BA-F961-2744-8005-FFA9BED99D75}"/>
                </a:ext>
              </a:extLst>
            </p:cNvPr>
            <p:cNvSpPr txBox="1"/>
            <p:nvPr/>
          </p:nvSpPr>
          <p:spPr>
            <a:xfrm>
              <a:off x="8874934" y="3205589"/>
              <a:ext cx="2325095" cy="1156531"/>
            </a:xfrm>
            <a:prstGeom prst="rect">
              <a:avLst/>
            </a:prstGeom>
            <a:noFill/>
          </p:spPr>
          <p:txBody>
            <a:bodyPr wrap="square" rtlCol="0">
              <a:spAutoFit/>
            </a:bodyPr>
            <a:lstStyle/>
            <a:p>
              <a:pPr marL="285750" indent="-285750">
                <a:buFont typeface="Arial" panose="020B0604020202020204" pitchFamily="34" charset="0"/>
                <a:buChar char="•"/>
              </a:pPr>
              <a:r>
                <a:rPr lang="fr-FR" sz="1600" dirty="0"/>
                <a:t>Clean code</a:t>
              </a:r>
            </a:p>
            <a:p>
              <a:pPr marL="285750" indent="-285750">
                <a:buFont typeface="Arial" panose="020B0604020202020204" pitchFamily="34" charset="0"/>
                <a:buChar char="•"/>
              </a:pPr>
              <a:r>
                <a:rPr lang="fr-FR" sz="1600" dirty="0" err="1"/>
                <a:t>Fast</a:t>
              </a:r>
              <a:r>
                <a:rPr lang="fr-FR" sz="1600" dirty="0"/>
                <a:t> </a:t>
              </a:r>
              <a:r>
                <a:rPr lang="fr-FR" sz="1600" dirty="0" err="1"/>
                <a:t>execution</a:t>
              </a:r>
              <a:endParaRPr lang="fr-FR" sz="1600" dirty="0"/>
            </a:p>
            <a:p>
              <a:pPr marL="285750" indent="-285750">
                <a:buFont typeface="Arial" panose="020B0604020202020204" pitchFamily="34" charset="0"/>
                <a:buChar char="•"/>
              </a:pPr>
              <a:r>
                <a:rPr lang="fr-FR" sz="1600" dirty="0" err="1"/>
                <a:t>Well</a:t>
              </a:r>
              <a:r>
                <a:rPr lang="fr-FR" sz="1600" dirty="0"/>
                <a:t> </a:t>
              </a:r>
              <a:r>
                <a:rPr lang="fr-FR" sz="1600" dirty="0" err="1"/>
                <a:t>documented</a:t>
              </a:r>
              <a:endParaRPr lang="fr-FR" sz="1600" dirty="0"/>
            </a:p>
            <a:p>
              <a:pPr marL="285750" indent="-285750">
                <a:buFont typeface="Arial" panose="020B0604020202020204" pitchFamily="34" charset="0"/>
                <a:buChar char="•"/>
              </a:pPr>
              <a:r>
                <a:rPr lang="fr-FR" sz="1600" dirty="0" err="1"/>
                <a:t>scalable</a:t>
              </a:r>
              <a:endParaRPr lang="fr-FR" sz="1600" dirty="0"/>
            </a:p>
          </p:txBody>
        </p:sp>
      </p:grpSp>
      <p:sp>
        <p:nvSpPr>
          <p:cNvPr id="31" name="ZoneTexte 30">
            <a:extLst>
              <a:ext uri="{FF2B5EF4-FFF2-40B4-BE49-F238E27FC236}">
                <a16:creationId xmlns:a16="http://schemas.microsoft.com/office/drawing/2014/main" id="{CC22C081-069C-4B4F-831D-68234F889FE9}"/>
              </a:ext>
            </a:extLst>
          </p:cNvPr>
          <p:cNvSpPr txBox="1"/>
          <p:nvPr/>
        </p:nvSpPr>
        <p:spPr>
          <a:xfrm>
            <a:off x="6434140" y="3048785"/>
            <a:ext cx="2200275" cy="369332"/>
          </a:xfrm>
          <a:prstGeom prst="rect">
            <a:avLst/>
          </a:prstGeom>
          <a:noFill/>
        </p:spPr>
        <p:txBody>
          <a:bodyPr wrap="square" rtlCol="0">
            <a:spAutoFit/>
          </a:bodyPr>
          <a:lstStyle/>
          <a:p>
            <a:r>
              <a:rPr lang="fr-FR" b="1" dirty="0"/>
              <a:t>Trade-off</a:t>
            </a:r>
          </a:p>
        </p:txBody>
      </p:sp>
      <p:sp>
        <p:nvSpPr>
          <p:cNvPr id="33" name="Rectangle 32">
            <a:extLst>
              <a:ext uri="{FF2B5EF4-FFF2-40B4-BE49-F238E27FC236}">
                <a16:creationId xmlns:a16="http://schemas.microsoft.com/office/drawing/2014/main" id="{BCFED721-879F-6549-BC51-677ADEC57C57}"/>
              </a:ext>
            </a:extLst>
          </p:cNvPr>
          <p:cNvSpPr/>
          <p:nvPr/>
        </p:nvSpPr>
        <p:spPr>
          <a:xfrm>
            <a:off x="5006749" y="6086475"/>
            <a:ext cx="6623276" cy="7715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dirty="0">
              <a:solidFill>
                <a:srgbClr val="004575"/>
              </a:solidFill>
            </a:endParaRPr>
          </a:p>
        </p:txBody>
      </p:sp>
      <p:pic>
        <p:nvPicPr>
          <p:cNvPr id="36" name="Image 35">
            <a:extLst>
              <a:ext uri="{FF2B5EF4-FFF2-40B4-BE49-F238E27FC236}">
                <a16:creationId xmlns:a16="http://schemas.microsoft.com/office/drawing/2014/main" id="{7B9DF8FB-1A95-A249-BDBB-B03E5915CC15}"/>
              </a:ext>
            </a:extLst>
          </p:cNvPr>
          <p:cNvPicPr>
            <a:picLocks noChangeAspect="1"/>
          </p:cNvPicPr>
          <p:nvPr/>
        </p:nvPicPr>
        <p:blipFill>
          <a:blip r:embed="rId3"/>
          <a:stretch>
            <a:fillRect/>
          </a:stretch>
        </p:blipFill>
        <p:spPr>
          <a:xfrm>
            <a:off x="10844213" y="7607"/>
            <a:ext cx="1351930" cy="1067313"/>
          </a:xfrm>
          <a:prstGeom prst="rect">
            <a:avLst/>
          </a:prstGeom>
        </p:spPr>
      </p:pic>
    </p:spTree>
    <p:extLst>
      <p:ext uri="{BB962C8B-B14F-4D97-AF65-F5344CB8AC3E}">
        <p14:creationId xmlns:p14="http://schemas.microsoft.com/office/powerpoint/2010/main" val="1241219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27C5CD-D4A0-4D2A-9325-05E9E46BEE56}"/>
              </a:ext>
            </a:extLst>
          </p:cNvPr>
          <p:cNvSpPr>
            <a:spLocks noGrp="1"/>
          </p:cNvSpPr>
          <p:nvPr>
            <p:ph type="body" sz="quarter" idx="11"/>
          </p:nvPr>
        </p:nvSpPr>
        <p:spPr>
          <a:xfrm>
            <a:off x="1289108" y="3051495"/>
            <a:ext cx="9613783" cy="755010"/>
          </a:xfrm>
        </p:spPr>
        <p:txBody>
          <a:bodyPr/>
          <a:lstStyle/>
          <a:p>
            <a:pPr marL="0" indent="0" algn="ctr">
              <a:buSzPct val="125000"/>
              <a:buNone/>
            </a:pPr>
            <a:r>
              <a:rPr lang="fr-FR" sz="4000" kern="1200" spc="250" dirty="0" err="1">
                <a:latin typeface="Nunito" pitchFamily="2" charset="0"/>
                <a:ea typeface="Verdana" panose="020B0604030504040204" pitchFamily="34" charset="0"/>
              </a:rPr>
              <a:t>Thank</a:t>
            </a:r>
            <a:r>
              <a:rPr lang="fr-FR" sz="4000" kern="1200" spc="250" dirty="0" err="1">
                <a:latin typeface="Nunito" pitchFamily="2" charset="0"/>
              </a:rPr>
              <a:t>s</a:t>
            </a:r>
            <a:r>
              <a:rPr lang="fr-FR" sz="4000" kern="1200" spc="250" dirty="0">
                <a:latin typeface="Nunito" pitchFamily="2" charset="0"/>
              </a:rPr>
              <a:t> for </a:t>
            </a:r>
            <a:r>
              <a:rPr lang="fr-FR" sz="4000" kern="1200" spc="250" dirty="0" err="1">
                <a:latin typeface="Nunito" pitchFamily="2" charset="0"/>
              </a:rPr>
              <a:t>your</a:t>
            </a:r>
            <a:r>
              <a:rPr lang="fr-FR" sz="4000" kern="1200" spc="250" dirty="0">
                <a:latin typeface="Nunito" pitchFamily="2" charset="0"/>
              </a:rPr>
              <a:t> attention!</a:t>
            </a:r>
          </a:p>
        </p:txBody>
      </p:sp>
      <p:sp>
        <p:nvSpPr>
          <p:cNvPr id="4" name="ZoneTexte 3">
            <a:extLst>
              <a:ext uri="{FF2B5EF4-FFF2-40B4-BE49-F238E27FC236}">
                <a16:creationId xmlns:a16="http://schemas.microsoft.com/office/drawing/2014/main" id="{ABF93873-E017-44FB-ADC3-494689952B6B}"/>
              </a:ext>
            </a:extLst>
          </p:cNvPr>
          <p:cNvSpPr txBox="1"/>
          <p:nvPr/>
        </p:nvSpPr>
        <p:spPr>
          <a:xfrm>
            <a:off x="1451296" y="6119660"/>
            <a:ext cx="6157518" cy="369332"/>
          </a:xfrm>
          <a:prstGeom prst="rect">
            <a:avLst/>
          </a:prstGeom>
          <a:noFill/>
        </p:spPr>
        <p:txBody>
          <a:bodyPr wrap="square">
            <a:spAutoFit/>
          </a:bodyPr>
          <a:lstStyle/>
          <a:p>
            <a:pPr marL="0" indent="0">
              <a:buSzPct val="125000"/>
              <a:buNone/>
            </a:pPr>
            <a:r>
              <a:rPr lang="fr-FR" sz="1800" kern="1200" spc="250" dirty="0">
                <a:solidFill>
                  <a:schemeClr val="bg1"/>
                </a:solidFill>
                <a:latin typeface="Nunito" pitchFamily="2" charset="0"/>
                <a:ea typeface="Verdana" panose="020B0604030504040204" pitchFamily="34" charset="0"/>
              </a:rPr>
              <a:t>Don’t </a:t>
            </a:r>
            <a:r>
              <a:rPr lang="fr-FR" sz="1800" kern="1200" spc="250" dirty="0" err="1">
                <a:solidFill>
                  <a:schemeClr val="bg1"/>
                </a:solidFill>
                <a:latin typeface="Nunito" pitchFamily="2" charset="0"/>
              </a:rPr>
              <a:t>f</a:t>
            </a:r>
            <a:r>
              <a:rPr lang="fr-FR" sz="1800" kern="1200" spc="250" dirty="0" err="1">
                <a:solidFill>
                  <a:schemeClr val="bg1"/>
                </a:solidFill>
                <a:latin typeface="Nunito" pitchFamily="2" charset="0"/>
                <a:ea typeface="Verdana" panose="020B0604030504040204" pitchFamily="34" charset="0"/>
              </a:rPr>
              <a:t>orget</a:t>
            </a:r>
            <a:r>
              <a:rPr lang="fr-FR" sz="1800" kern="1200" spc="250" dirty="0">
                <a:solidFill>
                  <a:schemeClr val="bg1"/>
                </a:solidFill>
                <a:latin typeface="Nunito" pitchFamily="2" charset="0"/>
                <a:ea typeface="Verdana" panose="020B0604030504040204" pitchFamily="34" charset="0"/>
              </a:rPr>
              <a:t> to rate the course</a:t>
            </a:r>
            <a:r>
              <a:rPr lang="fr-FR" sz="1800" kern="1200" spc="250" dirty="0">
                <a:solidFill>
                  <a:schemeClr val="bg1"/>
                </a:solidFill>
                <a:latin typeface="Nunito" pitchFamily="2" charset="0"/>
              </a:rPr>
              <a:t>: </a:t>
            </a:r>
            <a:r>
              <a:rPr lang="fr-FR" sz="1800" kern="1200" spc="250" dirty="0">
                <a:solidFill>
                  <a:schemeClr val="bg1"/>
                </a:solidFill>
                <a:latin typeface="Nunito" pitchFamily="2" charset="0"/>
                <a:hlinkClick r:id="rId2">
                  <a:extLst>
                    <a:ext uri="{A12FA001-AC4F-418D-AE19-62706E023703}">
                      <ahyp:hlinkClr xmlns:ahyp="http://schemas.microsoft.com/office/drawing/2018/hyperlinkcolor" val="tx"/>
                    </a:ext>
                  </a:extLst>
                </a:hlinkClick>
              </a:rPr>
              <a:t>LINK</a:t>
            </a:r>
            <a:endParaRPr lang="fr-FR" sz="1800" kern="1200" spc="250" dirty="0">
              <a:solidFill>
                <a:schemeClr val="bg1"/>
              </a:solidFill>
              <a:latin typeface="Nunito" pitchFamily="2" charset="0"/>
              <a:ea typeface="Verdana" panose="020B0604030504040204" pitchFamily="34" charset="0"/>
            </a:endParaRPr>
          </a:p>
        </p:txBody>
      </p:sp>
    </p:spTree>
    <p:extLst>
      <p:ext uri="{BB962C8B-B14F-4D97-AF65-F5344CB8AC3E}">
        <p14:creationId xmlns:p14="http://schemas.microsoft.com/office/powerpoint/2010/main" val="3966203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613D94-8264-4321-9B58-CC86CCA06B5E}"/>
              </a:ext>
            </a:extLst>
          </p:cNvPr>
          <p:cNvSpPr>
            <a:spLocks noGrp="1"/>
          </p:cNvSpPr>
          <p:nvPr>
            <p:ph type="title"/>
          </p:nvPr>
        </p:nvSpPr>
        <p:spPr/>
        <p:txBody>
          <a:bodyPr/>
          <a:lstStyle/>
          <a:p>
            <a:r>
              <a:rPr lang="fr-FR" dirty="0"/>
              <a:t>Agile </a:t>
            </a:r>
            <a:r>
              <a:rPr lang="fr-FR" dirty="0" err="1"/>
              <a:t>Manifesto</a:t>
            </a:r>
            <a:r>
              <a:rPr lang="fr-FR" dirty="0"/>
              <a:t> – 12 </a:t>
            </a:r>
            <a:r>
              <a:rPr lang="fr-FR" dirty="0" err="1"/>
              <a:t>principles</a:t>
            </a:r>
            <a:endParaRPr lang="fr-FR" dirty="0"/>
          </a:p>
        </p:txBody>
      </p:sp>
      <p:sp>
        <p:nvSpPr>
          <p:cNvPr id="226" name="Rectangle 225">
            <a:extLst>
              <a:ext uri="{FF2B5EF4-FFF2-40B4-BE49-F238E27FC236}">
                <a16:creationId xmlns:a16="http://schemas.microsoft.com/office/drawing/2014/main" id="{6DD4F8B3-DF45-405E-BD62-090E333A1C04}"/>
              </a:ext>
            </a:extLst>
          </p:cNvPr>
          <p:cNvSpPr/>
          <p:nvPr/>
        </p:nvSpPr>
        <p:spPr bwMode="auto">
          <a:xfrm>
            <a:off x="482562" y="3546300"/>
            <a:ext cx="794431" cy="839250"/>
          </a:xfrm>
          <a:prstGeom prst="rect">
            <a:avLst/>
          </a:prstGeom>
          <a:solidFill>
            <a:srgbClr val="D4E3F4"/>
          </a:solidFill>
          <a:ln w="6350" algn="ctr">
            <a:noFill/>
            <a:miter lim="800000"/>
            <a:headEnd/>
            <a:tailEnd/>
          </a:ln>
          <a:effectLst/>
        </p:spPr>
        <p:txBody>
          <a:bodyPr lIns="90000" tIns="90000" rIns="90000" bIns="90000" rtlCol="0" anchor="ctr"/>
          <a:lstStyle/>
          <a:p>
            <a:pPr algn="ctr" fontAlgn="auto">
              <a:spcBef>
                <a:spcPts val="0"/>
              </a:spcBef>
              <a:spcAft>
                <a:spcPts val="0"/>
              </a:spcAft>
              <a:buClr>
                <a:schemeClr val="accent2"/>
              </a:buClr>
            </a:pPr>
            <a:endParaRPr lang="fr-FR" sz="1100" b="1">
              <a:solidFill>
                <a:schemeClr val="bg1"/>
              </a:solidFill>
              <a:latin typeface="+mj-lt"/>
              <a:cs typeface="Calibri" pitchFamily="34" charset="0"/>
            </a:endParaRPr>
          </a:p>
        </p:txBody>
      </p:sp>
      <p:sp>
        <p:nvSpPr>
          <p:cNvPr id="227" name="Rectangle 226">
            <a:extLst>
              <a:ext uri="{FF2B5EF4-FFF2-40B4-BE49-F238E27FC236}">
                <a16:creationId xmlns:a16="http://schemas.microsoft.com/office/drawing/2014/main" id="{1C25EA91-313C-4B84-A6DC-D04ECE88BAF8}"/>
              </a:ext>
            </a:extLst>
          </p:cNvPr>
          <p:cNvSpPr/>
          <p:nvPr/>
        </p:nvSpPr>
        <p:spPr bwMode="auto">
          <a:xfrm>
            <a:off x="482563" y="2616990"/>
            <a:ext cx="794431" cy="839250"/>
          </a:xfrm>
          <a:prstGeom prst="rect">
            <a:avLst/>
          </a:prstGeom>
          <a:solidFill>
            <a:srgbClr val="D4E3F4"/>
          </a:solidFill>
          <a:ln w="6350" algn="ctr">
            <a:noFill/>
            <a:miter lim="800000"/>
            <a:headEnd/>
            <a:tailEnd/>
          </a:ln>
          <a:effectLst/>
        </p:spPr>
        <p:txBody>
          <a:bodyPr lIns="90000" tIns="90000" rIns="90000" bIns="90000" rtlCol="0" anchor="ctr"/>
          <a:lstStyle/>
          <a:p>
            <a:pPr algn="ctr" fontAlgn="auto">
              <a:spcBef>
                <a:spcPts val="0"/>
              </a:spcBef>
              <a:spcAft>
                <a:spcPts val="0"/>
              </a:spcAft>
              <a:buClr>
                <a:schemeClr val="accent2"/>
              </a:buClr>
            </a:pPr>
            <a:endParaRPr lang="fr-FR" sz="1100" b="1">
              <a:solidFill>
                <a:schemeClr val="bg1"/>
              </a:solidFill>
              <a:latin typeface="+mj-lt"/>
              <a:cs typeface="Calibri" pitchFamily="34" charset="0"/>
            </a:endParaRPr>
          </a:p>
        </p:txBody>
      </p:sp>
      <p:sp>
        <p:nvSpPr>
          <p:cNvPr id="228" name="AutoShape 6" descr="http://www.barryovereem.com/wp-content/uploads/page0010.jpg">
            <a:extLst>
              <a:ext uri="{FF2B5EF4-FFF2-40B4-BE49-F238E27FC236}">
                <a16:creationId xmlns:a16="http://schemas.microsoft.com/office/drawing/2014/main" id="{92010F67-241C-4268-A8BF-D497F55F51C5}"/>
              </a:ext>
            </a:extLst>
          </p:cNvPr>
          <p:cNvSpPr>
            <a:spLocks noChangeAspect="1" noChangeArrowheads="1"/>
          </p:cNvSpPr>
          <p:nvPr/>
        </p:nvSpPr>
        <p:spPr bwMode="auto">
          <a:xfrm>
            <a:off x="1393230" y="300594"/>
            <a:ext cx="247650" cy="2476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4295" tIns="37148" rIns="74295" bIns="37148" numCol="1" anchor="t" anchorCtr="0" compatLnSpc="1">
            <a:prstTxWarp prst="textNoShape">
              <a:avLst/>
            </a:prstTxWarp>
          </a:bodyPr>
          <a:lstStyle/>
          <a:p>
            <a:endParaRPr lang="fr-FR" sz="1100">
              <a:latin typeface="+mj-lt"/>
              <a:cs typeface="Calibri" panose="020F0502020204030204" pitchFamily="34" charset="0"/>
            </a:endParaRPr>
          </a:p>
        </p:txBody>
      </p:sp>
      <p:sp>
        <p:nvSpPr>
          <p:cNvPr id="229" name="Title 4">
            <a:extLst>
              <a:ext uri="{FF2B5EF4-FFF2-40B4-BE49-F238E27FC236}">
                <a16:creationId xmlns:a16="http://schemas.microsoft.com/office/drawing/2014/main" id="{B08DCBAE-1082-485E-AB25-203E1F1DF3E7}"/>
              </a:ext>
            </a:extLst>
          </p:cNvPr>
          <p:cNvSpPr txBox="1">
            <a:spLocks/>
          </p:cNvSpPr>
          <p:nvPr/>
        </p:nvSpPr>
        <p:spPr>
          <a:xfrm>
            <a:off x="1356163" y="1678143"/>
            <a:ext cx="4464000" cy="838800"/>
          </a:xfrm>
          <a:prstGeom prst="rect">
            <a:avLst/>
          </a:prstGeom>
          <a:noFill/>
        </p:spPr>
        <p:txBody>
          <a:bodyPr vert="horz" lIns="74295" tIns="37148" rIns="74295" bIns="37148"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1100">
                <a:solidFill>
                  <a:schemeClr val="tx1"/>
                </a:solidFill>
                <a:cs typeface="Calibri" panose="020F0502020204030204" pitchFamily="34" charset="0"/>
              </a:rPr>
              <a:t>Welcome changing requirements positively,</a:t>
            </a:r>
            <a:br>
              <a:rPr lang="en-US" sz="1100">
                <a:solidFill>
                  <a:schemeClr val="tx1"/>
                </a:solidFill>
                <a:cs typeface="Calibri" panose="020F0502020204030204" pitchFamily="34" charset="0"/>
              </a:rPr>
            </a:br>
            <a:r>
              <a:rPr lang="en-US" sz="1100">
                <a:solidFill>
                  <a:schemeClr val="tx1"/>
                </a:solidFill>
                <a:cs typeface="Calibri" panose="020F0502020204030204" pitchFamily="34" charset="0"/>
              </a:rPr>
              <a:t>even late in the project</a:t>
            </a:r>
          </a:p>
        </p:txBody>
      </p:sp>
      <p:sp>
        <p:nvSpPr>
          <p:cNvPr id="230" name="Title 4">
            <a:extLst>
              <a:ext uri="{FF2B5EF4-FFF2-40B4-BE49-F238E27FC236}">
                <a16:creationId xmlns:a16="http://schemas.microsoft.com/office/drawing/2014/main" id="{AE40E046-291B-4C75-8F00-8766BBB0A2F4}"/>
              </a:ext>
            </a:extLst>
          </p:cNvPr>
          <p:cNvSpPr txBox="1">
            <a:spLocks/>
          </p:cNvSpPr>
          <p:nvPr/>
        </p:nvSpPr>
        <p:spPr>
          <a:xfrm>
            <a:off x="1356163" y="2607064"/>
            <a:ext cx="4464000" cy="838800"/>
          </a:xfrm>
          <a:prstGeom prst="rect">
            <a:avLst/>
          </a:prstGeom>
          <a:noFill/>
        </p:spPr>
        <p:txBody>
          <a:bodyPr vert="horz" lIns="74295" tIns="37148" rIns="74295" bIns="37148" rtlCol="0" anchor="ctr">
            <a:normAutofit/>
          </a:bodyPr>
          <a:lstStyle>
            <a:defPPr>
              <a:defRPr lang="en-US"/>
            </a:defPPr>
            <a:lvl1pPr defTabSz="914400" eaLnBrk="1" latinLnBrk="0" hangingPunct="1">
              <a:lnSpc>
                <a:spcPct val="90000"/>
              </a:lnSpc>
              <a:buNone/>
              <a:defRPr sz="1200">
                <a:latin typeface="Calibri" panose="020F0502020204030204" pitchFamily="34" charset="0"/>
                <a:ea typeface="+mj-ea"/>
                <a:cs typeface="Calibri" panose="020F0502020204030204" pitchFamily="34" charset="0"/>
              </a:defRPr>
            </a:lvl1pPr>
          </a:lstStyle>
          <a:p>
            <a:r>
              <a:rPr lang="en-US" sz="1100">
                <a:latin typeface="+mj-lt"/>
              </a:rPr>
              <a:t>Deliver working software frequently, from a</a:t>
            </a:r>
            <a:br>
              <a:rPr lang="en-US" sz="1100">
                <a:latin typeface="+mj-lt"/>
              </a:rPr>
            </a:br>
            <a:r>
              <a:rPr lang="en-US" sz="1100">
                <a:latin typeface="+mj-lt"/>
              </a:rPr>
              <a:t>couple of weeks to a couple of months, with a</a:t>
            </a:r>
            <a:br>
              <a:rPr lang="en-US" sz="1100">
                <a:latin typeface="+mj-lt"/>
              </a:rPr>
            </a:br>
            <a:r>
              <a:rPr lang="en-US" sz="1100">
                <a:latin typeface="+mj-lt"/>
              </a:rPr>
              <a:t>preference to the shorter timescale</a:t>
            </a:r>
          </a:p>
        </p:txBody>
      </p:sp>
      <p:sp>
        <p:nvSpPr>
          <p:cNvPr id="231" name="Title 4">
            <a:extLst>
              <a:ext uri="{FF2B5EF4-FFF2-40B4-BE49-F238E27FC236}">
                <a16:creationId xmlns:a16="http://schemas.microsoft.com/office/drawing/2014/main" id="{13E36CBF-11A8-4A7D-8AAE-6E9855ED87C8}"/>
              </a:ext>
            </a:extLst>
          </p:cNvPr>
          <p:cNvSpPr txBox="1">
            <a:spLocks/>
          </p:cNvSpPr>
          <p:nvPr/>
        </p:nvSpPr>
        <p:spPr>
          <a:xfrm>
            <a:off x="1356163" y="3535971"/>
            <a:ext cx="4464000" cy="838800"/>
          </a:xfrm>
          <a:prstGeom prst="rect">
            <a:avLst/>
          </a:prstGeom>
          <a:noFill/>
        </p:spPr>
        <p:txBody>
          <a:bodyPr vert="horz" lIns="74295" tIns="37148" rIns="74295" bIns="37148"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1100">
                <a:solidFill>
                  <a:schemeClr val="tx1"/>
                </a:solidFill>
                <a:cs typeface="Calibri" panose="020F0502020204030204" pitchFamily="34" charset="0"/>
              </a:rPr>
              <a:t>Users or their representatives and developers</a:t>
            </a:r>
            <a:br>
              <a:rPr lang="en-US" sz="1100">
                <a:solidFill>
                  <a:schemeClr val="tx1"/>
                </a:solidFill>
                <a:cs typeface="Calibri" panose="020F0502020204030204" pitchFamily="34" charset="0"/>
              </a:rPr>
            </a:br>
            <a:r>
              <a:rPr lang="en-US" sz="1100">
                <a:solidFill>
                  <a:schemeClr val="tx1"/>
                </a:solidFill>
                <a:cs typeface="Calibri" panose="020F0502020204030204" pitchFamily="34" charset="0"/>
              </a:rPr>
              <a:t>must work together daily throughout the project</a:t>
            </a:r>
          </a:p>
        </p:txBody>
      </p:sp>
      <p:sp>
        <p:nvSpPr>
          <p:cNvPr id="232" name="Title 4">
            <a:extLst>
              <a:ext uri="{FF2B5EF4-FFF2-40B4-BE49-F238E27FC236}">
                <a16:creationId xmlns:a16="http://schemas.microsoft.com/office/drawing/2014/main" id="{7B6C7B45-49EA-4F0A-8DE5-1D3CCF20D866}"/>
              </a:ext>
            </a:extLst>
          </p:cNvPr>
          <p:cNvSpPr txBox="1">
            <a:spLocks/>
          </p:cNvSpPr>
          <p:nvPr/>
        </p:nvSpPr>
        <p:spPr>
          <a:xfrm>
            <a:off x="1356163" y="4454362"/>
            <a:ext cx="4464000" cy="838800"/>
          </a:xfrm>
          <a:prstGeom prst="rect">
            <a:avLst/>
          </a:prstGeom>
          <a:noFill/>
        </p:spPr>
        <p:txBody>
          <a:bodyPr vert="horz" lIns="74295" tIns="37148" rIns="74295" bIns="37148"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1100">
                <a:solidFill>
                  <a:schemeClr val="tx1"/>
                </a:solidFill>
                <a:cs typeface="Calibri" panose="020F0502020204030204" pitchFamily="34" charset="0"/>
              </a:rPr>
              <a:t>Build projects with motivated individuals. Give</a:t>
            </a:r>
            <a:br>
              <a:rPr lang="en-US" sz="1100">
                <a:solidFill>
                  <a:schemeClr val="tx1"/>
                </a:solidFill>
                <a:cs typeface="Calibri" panose="020F0502020204030204" pitchFamily="34" charset="0"/>
              </a:rPr>
            </a:br>
            <a:r>
              <a:rPr lang="en-US" sz="1100">
                <a:solidFill>
                  <a:schemeClr val="tx1"/>
                </a:solidFill>
                <a:cs typeface="Calibri" panose="020F0502020204030204" pitchFamily="34" charset="0"/>
              </a:rPr>
              <a:t>them the environment and support they need,</a:t>
            </a:r>
            <a:br>
              <a:rPr lang="en-US" sz="1100">
                <a:solidFill>
                  <a:schemeClr val="tx1"/>
                </a:solidFill>
                <a:cs typeface="Calibri" panose="020F0502020204030204" pitchFamily="34" charset="0"/>
              </a:rPr>
            </a:br>
            <a:r>
              <a:rPr lang="en-US" sz="1100">
                <a:solidFill>
                  <a:schemeClr val="tx1"/>
                </a:solidFill>
                <a:cs typeface="Calibri" panose="020F0502020204030204" pitchFamily="34" charset="0"/>
              </a:rPr>
              <a:t>and trust them to achieve their targets</a:t>
            </a:r>
          </a:p>
        </p:txBody>
      </p:sp>
      <p:sp>
        <p:nvSpPr>
          <p:cNvPr id="233" name="Title 4">
            <a:extLst>
              <a:ext uri="{FF2B5EF4-FFF2-40B4-BE49-F238E27FC236}">
                <a16:creationId xmlns:a16="http://schemas.microsoft.com/office/drawing/2014/main" id="{ECA7CECE-D1E2-4070-ADF1-E06453C71303}"/>
              </a:ext>
            </a:extLst>
          </p:cNvPr>
          <p:cNvSpPr txBox="1">
            <a:spLocks/>
          </p:cNvSpPr>
          <p:nvPr/>
        </p:nvSpPr>
        <p:spPr>
          <a:xfrm>
            <a:off x="1356163" y="5388438"/>
            <a:ext cx="4464000" cy="838800"/>
          </a:xfrm>
          <a:prstGeom prst="rect">
            <a:avLst/>
          </a:prstGeom>
          <a:noFill/>
        </p:spPr>
        <p:txBody>
          <a:bodyPr vert="horz" lIns="74295" tIns="37148" rIns="74295" bIns="37148"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1100">
                <a:solidFill>
                  <a:schemeClr val="tx1"/>
                </a:solidFill>
                <a:cs typeface="Calibri" panose="020F0502020204030204" pitchFamily="34" charset="0"/>
              </a:rPr>
              <a:t>Ensure that people working together are co-located and promote face-to-face conversation as the preferred method of communication</a:t>
            </a:r>
          </a:p>
        </p:txBody>
      </p:sp>
      <p:sp>
        <p:nvSpPr>
          <p:cNvPr id="234" name="Title 4">
            <a:extLst>
              <a:ext uri="{FF2B5EF4-FFF2-40B4-BE49-F238E27FC236}">
                <a16:creationId xmlns:a16="http://schemas.microsoft.com/office/drawing/2014/main" id="{A87CC806-49CD-45D4-9D90-E851CC6B160B}"/>
              </a:ext>
            </a:extLst>
          </p:cNvPr>
          <p:cNvSpPr txBox="1">
            <a:spLocks/>
          </p:cNvSpPr>
          <p:nvPr/>
        </p:nvSpPr>
        <p:spPr>
          <a:xfrm>
            <a:off x="7480949" y="756546"/>
            <a:ext cx="4464000" cy="838800"/>
          </a:xfrm>
          <a:prstGeom prst="rect">
            <a:avLst/>
          </a:prstGeom>
          <a:noFill/>
        </p:spPr>
        <p:txBody>
          <a:bodyPr vert="horz" lIns="74295" tIns="37148" rIns="74295" bIns="37148"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1100">
                <a:solidFill>
                  <a:schemeClr val="tx1"/>
                </a:solidFill>
                <a:cs typeface="Calibri" panose="020F0502020204030204" pitchFamily="34" charset="0"/>
              </a:rPr>
              <a:t>A working software is the primary measure of project progress</a:t>
            </a:r>
          </a:p>
        </p:txBody>
      </p:sp>
      <p:sp>
        <p:nvSpPr>
          <p:cNvPr id="235" name="Title 4">
            <a:extLst>
              <a:ext uri="{FF2B5EF4-FFF2-40B4-BE49-F238E27FC236}">
                <a16:creationId xmlns:a16="http://schemas.microsoft.com/office/drawing/2014/main" id="{7FDEA9E1-676B-463E-8393-387C4323C4B1}"/>
              </a:ext>
            </a:extLst>
          </p:cNvPr>
          <p:cNvSpPr txBox="1">
            <a:spLocks/>
          </p:cNvSpPr>
          <p:nvPr/>
        </p:nvSpPr>
        <p:spPr>
          <a:xfrm>
            <a:off x="7480949" y="1712468"/>
            <a:ext cx="4464000" cy="838800"/>
          </a:xfrm>
          <a:prstGeom prst="rect">
            <a:avLst/>
          </a:prstGeom>
          <a:noFill/>
        </p:spPr>
        <p:txBody>
          <a:bodyPr vert="horz" lIns="74295" tIns="37148" rIns="74295" bIns="37148" rtlCol="0" anchor="ctr">
            <a:noAutofit/>
          </a:bodyPr>
          <a:lstStyle>
            <a:defPPr>
              <a:defRPr lang="en-US"/>
            </a:defPPr>
            <a:lvl1pPr defTabSz="914400" eaLnBrk="1" latinLnBrk="0" hangingPunct="1">
              <a:lnSpc>
                <a:spcPct val="90000"/>
              </a:lnSpc>
              <a:buNone/>
              <a:defRPr sz="1200">
                <a:latin typeface="Calibri" panose="020F0502020204030204" pitchFamily="34" charset="0"/>
                <a:ea typeface="+mj-ea"/>
                <a:cs typeface="Calibri" panose="020F0502020204030204" pitchFamily="34" charset="0"/>
              </a:defRPr>
            </a:lvl1pPr>
          </a:lstStyle>
          <a:p>
            <a:r>
              <a:rPr lang="en-US" sz="1100">
                <a:latin typeface="+mj-lt"/>
              </a:rPr>
              <a:t>Agile processes promote a sustainable pace of development. The sponsors, developers and users together should be able to maintain a constant pace indefinitely </a:t>
            </a:r>
          </a:p>
        </p:txBody>
      </p:sp>
      <p:sp>
        <p:nvSpPr>
          <p:cNvPr id="236" name="Title 4">
            <a:extLst>
              <a:ext uri="{FF2B5EF4-FFF2-40B4-BE49-F238E27FC236}">
                <a16:creationId xmlns:a16="http://schemas.microsoft.com/office/drawing/2014/main" id="{F7566419-0054-4547-8B10-3D705416AE38}"/>
              </a:ext>
            </a:extLst>
          </p:cNvPr>
          <p:cNvSpPr txBox="1">
            <a:spLocks/>
          </p:cNvSpPr>
          <p:nvPr/>
        </p:nvSpPr>
        <p:spPr>
          <a:xfrm>
            <a:off x="7480949" y="2616197"/>
            <a:ext cx="4464000" cy="838800"/>
          </a:xfrm>
          <a:prstGeom prst="rect">
            <a:avLst/>
          </a:prstGeom>
          <a:noFill/>
        </p:spPr>
        <p:txBody>
          <a:bodyPr vert="horz" lIns="74295" tIns="37148" rIns="74295" bIns="37148"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1100">
                <a:solidFill>
                  <a:schemeClr val="tx1"/>
                </a:solidFill>
                <a:cs typeface="Calibri" panose="020F0502020204030204" pitchFamily="34" charset="0"/>
              </a:rPr>
              <a:t>Continuous attention to technical excellence and good design</a:t>
            </a:r>
          </a:p>
        </p:txBody>
      </p:sp>
      <p:sp>
        <p:nvSpPr>
          <p:cNvPr id="237" name="Title 4">
            <a:extLst>
              <a:ext uri="{FF2B5EF4-FFF2-40B4-BE49-F238E27FC236}">
                <a16:creationId xmlns:a16="http://schemas.microsoft.com/office/drawing/2014/main" id="{2580D4DA-3494-408D-ABC3-8E9E0D4FC2B8}"/>
              </a:ext>
            </a:extLst>
          </p:cNvPr>
          <p:cNvSpPr txBox="1">
            <a:spLocks/>
          </p:cNvSpPr>
          <p:nvPr/>
        </p:nvSpPr>
        <p:spPr>
          <a:xfrm>
            <a:off x="7480949" y="3535971"/>
            <a:ext cx="4464000" cy="838800"/>
          </a:xfrm>
          <a:prstGeom prst="rect">
            <a:avLst/>
          </a:prstGeom>
          <a:noFill/>
        </p:spPr>
        <p:txBody>
          <a:bodyPr vert="horz" lIns="74295" tIns="37148" rIns="74295" bIns="37148" rtlCol="0" anchor="ctr">
            <a:normAutofit/>
          </a:bodyPr>
          <a:lstStyle>
            <a:defPPr>
              <a:defRPr lang="en-US"/>
            </a:defPPr>
            <a:lvl1pPr defTabSz="914400" eaLnBrk="1" latinLnBrk="0" hangingPunct="1">
              <a:lnSpc>
                <a:spcPct val="90000"/>
              </a:lnSpc>
              <a:buNone/>
              <a:defRPr sz="1200">
                <a:latin typeface="Calibri" panose="020F0502020204030204" pitchFamily="34" charset="0"/>
                <a:ea typeface="+mj-ea"/>
                <a:cs typeface="Calibri" panose="020F0502020204030204" pitchFamily="34" charset="0"/>
              </a:defRPr>
            </a:lvl1pPr>
          </a:lstStyle>
          <a:p>
            <a:r>
              <a:rPr lang="en-US" sz="1100">
                <a:latin typeface="+mj-lt"/>
              </a:rPr>
              <a:t>Simplicity – the art of minimizing the amount of unnecessary work – is essential</a:t>
            </a:r>
          </a:p>
        </p:txBody>
      </p:sp>
      <p:sp>
        <p:nvSpPr>
          <p:cNvPr id="238" name="Title 4">
            <a:extLst>
              <a:ext uri="{FF2B5EF4-FFF2-40B4-BE49-F238E27FC236}">
                <a16:creationId xmlns:a16="http://schemas.microsoft.com/office/drawing/2014/main" id="{1FBC8682-3FE9-4D86-940A-83BD71ADE3E1}"/>
              </a:ext>
            </a:extLst>
          </p:cNvPr>
          <p:cNvSpPr txBox="1">
            <a:spLocks/>
          </p:cNvSpPr>
          <p:nvPr/>
        </p:nvSpPr>
        <p:spPr>
          <a:xfrm>
            <a:off x="7480949" y="4518681"/>
            <a:ext cx="4464000" cy="838800"/>
          </a:xfrm>
          <a:prstGeom prst="rect">
            <a:avLst/>
          </a:prstGeom>
          <a:noFill/>
        </p:spPr>
        <p:txBody>
          <a:bodyPr vert="horz" lIns="74295" tIns="37148" rIns="74295" bIns="37148" rtlCol="0" anchor="ctr">
            <a:normAutofit/>
          </a:bodyPr>
          <a:lstStyle>
            <a:defPPr>
              <a:defRPr lang="en-US"/>
            </a:defPPr>
            <a:lvl1pPr defTabSz="914400" eaLnBrk="1" latinLnBrk="0" hangingPunct="1">
              <a:lnSpc>
                <a:spcPct val="90000"/>
              </a:lnSpc>
              <a:buNone/>
              <a:defRPr sz="1200">
                <a:latin typeface="Calibri" panose="020F0502020204030204" pitchFamily="34" charset="0"/>
                <a:ea typeface="+mj-ea"/>
                <a:cs typeface="Calibri" panose="020F0502020204030204" pitchFamily="34" charset="0"/>
              </a:defRPr>
            </a:lvl1pPr>
          </a:lstStyle>
          <a:p>
            <a:r>
              <a:rPr lang="en-US" sz="1100">
                <a:latin typeface="+mj-lt"/>
              </a:rPr>
              <a:t>The best architectures, requirements and designs emerge from self-organized teams</a:t>
            </a:r>
          </a:p>
        </p:txBody>
      </p:sp>
      <p:sp>
        <p:nvSpPr>
          <p:cNvPr id="239" name="Title 4">
            <a:extLst>
              <a:ext uri="{FF2B5EF4-FFF2-40B4-BE49-F238E27FC236}">
                <a16:creationId xmlns:a16="http://schemas.microsoft.com/office/drawing/2014/main" id="{85043030-DE25-4529-8041-B0D8D69C91F2}"/>
              </a:ext>
            </a:extLst>
          </p:cNvPr>
          <p:cNvSpPr txBox="1">
            <a:spLocks/>
          </p:cNvSpPr>
          <p:nvPr/>
        </p:nvSpPr>
        <p:spPr>
          <a:xfrm>
            <a:off x="7480949" y="5404918"/>
            <a:ext cx="4464000" cy="838800"/>
          </a:xfrm>
          <a:prstGeom prst="rect">
            <a:avLst/>
          </a:prstGeom>
          <a:noFill/>
        </p:spPr>
        <p:txBody>
          <a:bodyPr vert="horz" lIns="74295" tIns="37148" rIns="74295" bIns="37148" rtlCol="0" anchor="ctr">
            <a:normAutofit/>
          </a:bodyPr>
          <a:lstStyle>
            <a:defPPr>
              <a:defRPr lang="en-US"/>
            </a:defPPr>
            <a:lvl1pPr defTabSz="914400" eaLnBrk="1" latinLnBrk="0" hangingPunct="1">
              <a:lnSpc>
                <a:spcPct val="90000"/>
              </a:lnSpc>
              <a:buNone/>
              <a:defRPr sz="1200">
                <a:latin typeface="Calibri" panose="020F0502020204030204" pitchFamily="34" charset="0"/>
                <a:ea typeface="+mj-ea"/>
                <a:cs typeface="Calibri" panose="020F0502020204030204" pitchFamily="34" charset="0"/>
              </a:defRPr>
            </a:lvl1pPr>
          </a:lstStyle>
          <a:p>
            <a:r>
              <a:rPr lang="en-US" sz="1100">
                <a:latin typeface="+mj-lt"/>
              </a:rPr>
              <a:t>At regular intervals, the team reflects on the possible ways to become more effective. It then adapts and adjusts its ways of working accordingly. </a:t>
            </a:r>
          </a:p>
        </p:txBody>
      </p:sp>
      <p:sp>
        <p:nvSpPr>
          <p:cNvPr id="240" name="Rectangle 239">
            <a:extLst>
              <a:ext uri="{FF2B5EF4-FFF2-40B4-BE49-F238E27FC236}">
                <a16:creationId xmlns:a16="http://schemas.microsoft.com/office/drawing/2014/main" id="{F858BB37-FFEB-4AFF-A00B-D0E79BC5447C}"/>
              </a:ext>
            </a:extLst>
          </p:cNvPr>
          <p:cNvSpPr/>
          <p:nvPr/>
        </p:nvSpPr>
        <p:spPr>
          <a:xfrm>
            <a:off x="1356163" y="750079"/>
            <a:ext cx="4464000" cy="838800"/>
          </a:xfrm>
          <a:prstGeom prst="rect">
            <a:avLst/>
          </a:prstGeom>
          <a:noFill/>
        </p:spPr>
        <p:txBody>
          <a:bodyPr wrap="square" anchor="ctr">
            <a:noAutofit/>
          </a:bodyPr>
          <a:lstStyle/>
          <a:p>
            <a:r>
              <a:rPr lang="en-US" sz="1100">
                <a:latin typeface="+mj-lt"/>
                <a:ea typeface="+mj-ea"/>
                <a:cs typeface="Calibri" panose="020F0502020204030204" pitchFamily="34" charset="0"/>
              </a:rPr>
              <a:t>Our highest priority is to satisfy the customer by delivering high value-added features quickly and continuously</a:t>
            </a:r>
          </a:p>
        </p:txBody>
      </p:sp>
      <p:sp>
        <p:nvSpPr>
          <p:cNvPr id="241" name="Rectangle 240">
            <a:extLst>
              <a:ext uri="{FF2B5EF4-FFF2-40B4-BE49-F238E27FC236}">
                <a16:creationId xmlns:a16="http://schemas.microsoft.com/office/drawing/2014/main" id="{A3F73992-F916-4660-9E12-33AFA2E1F396}"/>
              </a:ext>
            </a:extLst>
          </p:cNvPr>
          <p:cNvSpPr/>
          <p:nvPr/>
        </p:nvSpPr>
        <p:spPr bwMode="auto">
          <a:xfrm>
            <a:off x="482564" y="758370"/>
            <a:ext cx="794431" cy="839250"/>
          </a:xfrm>
          <a:prstGeom prst="rect">
            <a:avLst/>
          </a:prstGeom>
          <a:solidFill>
            <a:srgbClr val="D4E3F4"/>
          </a:solidFill>
          <a:ln w="6350" algn="ctr">
            <a:noFill/>
            <a:miter lim="800000"/>
            <a:headEnd/>
            <a:tailEnd/>
          </a:ln>
          <a:effectLst/>
        </p:spPr>
        <p:txBody>
          <a:bodyPr lIns="90000" tIns="90000" rIns="90000" bIns="90000" rtlCol="0" anchor="ctr"/>
          <a:lstStyle/>
          <a:p>
            <a:pPr algn="ctr" fontAlgn="auto">
              <a:spcBef>
                <a:spcPts val="0"/>
              </a:spcBef>
              <a:spcAft>
                <a:spcPts val="0"/>
              </a:spcAft>
              <a:buClr>
                <a:schemeClr val="accent2"/>
              </a:buClr>
            </a:pPr>
            <a:endParaRPr lang="fr-FR" sz="1100" b="1">
              <a:solidFill>
                <a:schemeClr val="bg1"/>
              </a:solidFill>
              <a:latin typeface="+mj-lt"/>
              <a:cs typeface="Calibri" pitchFamily="34" charset="0"/>
            </a:endParaRPr>
          </a:p>
        </p:txBody>
      </p:sp>
      <p:sp>
        <p:nvSpPr>
          <p:cNvPr id="242" name="Rectangle 241">
            <a:extLst>
              <a:ext uri="{FF2B5EF4-FFF2-40B4-BE49-F238E27FC236}">
                <a16:creationId xmlns:a16="http://schemas.microsoft.com/office/drawing/2014/main" id="{754E978E-278F-4993-A277-F016EB8678A1}"/>
              </a:ext>
            </a:extLst>
          </p:cNvPr>
          <p:cNvSpPr/>
          <p:nvPr/>
        </p:nvSpPr>
        <p:spPr bwMode="auto">
          <a:xfrm>
            <a:off x="482564" y="1687680"/>
            <a:ext cx="794431" cy="839250"/>
          </a:xfrm>
          <a:prstGeom prst="rect">
            <a:avLst/>
          </a:prstGeom>
          <a:solidFill>
            <a:srgbClr val="D4E3F4"/>
          </a:solidFill>
          <a:ln w="6350" algn="ctr">
            <a:noFill/>
            <a:miter lim="800000"/>
            <a:headEnd/>
            <a:tailEnd/>
          </a:ln>
          <a:effectLst/>
        </p:spPr>
        <p:txBody>
          <a:bodyPr lIns="90000" tIns="90000" rIns="90000" bIns="90000" rtlCol="0" anchor="ctr"/>
          <a:lstStyle/>
          <a:p>
            <a:pPr algn="ctr" fontAlgn="auto">
              <a:spcBef>
                <a:spcPts val="0"/>
              </a:spcBef>
              <a:spcAft>
                <a:spcPts val="0"/>
              </a:spcAft>
              <a:buClr>
                <a:schemeClr val="accent2"/>
              </a:buClr>
            </a:pPr>
            <a:endParaRPr lang="fr-FR" sz="1100" b="1">
              <a:solidFill>
                <a:schemeClr val="bg1"/>
              </a:solidFill>
              <a:latin typeface="+mj-lt"/>
              <a:cs typeface="Calibri" pitchFamily="34" charset="0"/>
            </a:endParaRPr>
          </a:p>
        </p:txBody>
      </p:sp>
      <p:sp>
        <p:nvSpPr>
          <p:cNvPr id="243" name="Rectangle 242">
            <a:extLst>
              <a:ext uri="{FF2B5EF4-FFF2-40B4-BE49-F238E27FC236}">
                <a16:creationId xmlns:a16="http://schemas.microsoft.com/office/drawing/2014/main" id="{E042C7E0-599D-439A-80D5-B4F6F0C90556}"/>
              </a:ext>
            </a:extLst>
          </p:cNvPr>
          <p:cNvSpPr/>
          <p:nvPr/>
        </p:nvSpPr>
        <p:spPr bwMode="auto">
          <a:xfrm>
            <a:off x="482564" y="4475610"/>
            <a:ext cx="794431" cy="839250"/>
          </a:xfrm>
          <a:prstGeom prst="rect">
            <a:avLst/>
          </a:prstGeom>
          <a:solidFill>
            <a:srgbClr val="D4E3F4"/>
          </a:solidFill>
          <a:ln w="6350" algn="ctr">
            <a:noFill/>
            <a:miter lim="800000"/>
            <a:headEnd/>
            <a:tailEnd/>
          </a:ln>
          <a:effectLst/>
        </p:spPr>
        <p:txBody>
          <a:bodyPr lIns="90000" tIns="90000" rIns="90000" bIns="90000" rtlCol="0" anchor="ctr"/>
          <a:lstStyle/>
          <a:p>
            <a:pPr algn="ctr" fontAlgn="auto">
              <a:spcBef>
                <a:spcPts val="0"/>
              </a:spcBef>
              <a:spcAft>
                <a:spcPts val="0"/>
              </a:spcAft>
              <a:buClr>
                <a:schemeClr val="accent2"/>
              </a:buClr>
            </a:pPr>
            <a:endParaRPr lang="fr-FR" sz="1100" b="1">
              <a:solidFill>
                <a:schemeClr val="bg1"/>
              </a:solidFill>
              <a:latin typeface="+mj-lt"/>
              <a:cs typeface="Calibri" pitchFamily="34" charset="0"/>
            </a:endParaRPr>
          </a:p>
        </p:txBody>
      </p:sp>
      <p:sp>
        <p:nvSpPr>
          <p:cNvPr id="244" name="Rectangle 243">
            <a:extLst>
              <a:ext uri="{FF2B5EF4-FFF2-40B4-BE49-F238E27FC236}">
                <a16:creationId xmlns:a16="http://schemas.microsoft.com/office/drawing/2014/main" id="{107C240B-2F36-4558-83D3-25E74496D67D}"/>
              </a:ext>
            </a:extLst>
          </p:cNvPr>
          <p:cNvSpPr/>
          <p:nvPr/>
        </p:nvSpPr>
        <p:spPr bwMode="auto">
          <a:xfrm>
            <a:off x="482564" y="5404918"/>
            <a:ext cx="794431" cy="839250"/>
          </a:xfrm>
          <a:prstGeom prst="rect">
            <a:avLst/>
          </a:prstGeom>
          <a:solidFill>
            <a:srgbClr val="D4E3F4"/>
          </a:solidFill>
          <a:ln w="6350" algn="ctr">
            <a:noFill/>
            <a:miter lim="800000"/>
            <a:headEnd/>
            <a:tailEnd/>
          </a:ln>
          <a:effectLst/>
        </p:spPr>
        <p:txBody>
          <a:bodyPr lIns="90000" tIns="90000" rIns="90000" bIns="90000" rtlCol="0" anchor="ctr"/>
          <a:lstStyle/>
          <a:p>
            <a:pPr algn="ctr" fontAlgn="auto">
              <a:spcBef>
                <a:spcPts val="0"/>
              </a:spcBef>
              <a:spcAft>
                <a:spcPts val="0"/>
              </a:spcAft>
              <a:buClr>
                <a:schemeClr val="accent2"/>
              </a:buClr>
            </a:pPr>
            <a:endParaRPr lang="fr-FR" sz="1100" b="1">
              <a:solidFill>
                <a:schemeClr val="bg1"/>
              </a:solidFill>
              <a:latin typeface="+mj-lt"/>
              <a:cs typeface="Calibri" pitchFamily="34" charset="0"/>
            </a:endParaRPr>
          </a:p>
        </p:txBody>
      </p:sp>
      <p:sp>
        <p:nvSpPr>
          <p:cNvPr id="245" name="Rectangle 244">
            <a:extLst>
              <a:ext uri="{FF2B5EF4-FFF2-40B4-BE49-F238E27FC236}">
                <a16:creationId xmlns:a16="http://schemas.microsoft.com/office/drawing/2014/main" id="{C54B0F25-F8CC-4FA5-99E9-861211D1DA0C}"/>
              </a:ext>
            </a:extLst>
          </p:cNvPr>
          <p:cNvSpPr/>
          <p:nvPr/>
        </p:nvSpPr>
        <p:spPr bwMode="auto">
          <a:xfrm>
            <a:off x="6686519" y="758370"/>
            <a:ext cx="794431" cy="839250"/>
          </a:xfrm>
          <a:prstGeom prst="rect">
            <a:avLst/>
          </a:prstGeom>
          <a:solidFill>
            <a:srgbClr val="D4E3F4"/>
          </a:solidFill>
          <a:ln w="6350" algn="ctr">
            <a:noFill/>
            <a:miter lim="800000"/>
            <a:headEnd/>
            <a:tailEnd/>
          </a:ln>
          <a:effectLst/>
        </p:spPr>
        <p:txBody>
          <a:bodyPr lIns="90000" tIns="90000" rIns="90000" bIns="90000" rtlCol="0" anchor="ctr"/>
          <a:lstStyle/>
          <a:p>
            <a:pPr algn="ctr" fontAlgn="auto">
              <a:spcBef>
                <a:spcPts val="0"/>
              </a:spcBef>
              <a:spcAft>
                <a:spcPts val="0"/>
              </a:spcAft>
              <a:buClr>
                <a:schemeClr val="accent2"/>
              </a:buClr>
            </a:pPr>
            <a:endParaRPr lang="fr-FR" sz="1100" b="1">
              <a:solidFill>
                <a:schemeClr val="bg1"/>
              </a:solidFill>
              <a:latin typeface="+mj-lt"/>
              <a:cs typeface="Calibri" pitchFamily="34" charset="0"/>
            </a:endParaRPr>
          </a:p>
        </p:txBody>
      </p:sp>
      <p:sp>
        <p:nvSpPr>
          <p:cNvPr id="246" name="Rectangle 245">
            <a:extLst>
              <a:ext uri="{FF2B5EF4-FFF2-40B4-BE49-F238E27FC236}">
                <a16:creationId xmlns:a16="http://schemas.microsoft.com/office/drawing/2014/main" id="{846FF6CB-450D-40A6-BCAE-6BAC0CBBE5D1}"/>
              </a:ext>
            </a:extLst>
          </p:cNvPr>
          <p:cNvSpPr/>
          <p:nvPr/>
        </p:nvSpPr>
        <p:spPr bwMode="auto">
          <a:xfrm>
            <a:off x="6686519" y="1687680"/>
            <a:ext cx="794431" cy="839250"/>
          </a:xfrm>
          <a:prstGeom prst="rect">
            <a:avLst/>
          </a:prstGeom>
          <a:solidFill>
            <a:srgbClr val="D4E3F4"/>
          </a:solidFill>
          <a:ln w="6350" algn="ctr">
            <a:noFill/>
            <a:miter lim="800000"/>
            <a:headEnd/>
            <a:tailEnd/>
          </a:ln>
          <a:effectLst/>
        </p:spPr>
        <p:txBody>
          <a:bodyPr lIns="90000" tIns="90000" rIns="90000" bIns="90000" rtlCol="0" anchor="ctr"/>
          <a:lstStyle/>
          <a:p>
            <a:pPr algn="ctr" fontAlgn="auto">
              <a:spcBef>
                <a:spcPts val="0"/>
              </a:spcBef>
              <a:spcAft>
                <a:spcPts val="0"/>
              </a:spcAft>
              <a:buClr>
                <a:schemeClr val="accent2"/>
              </a:buClr>
            </a:pPr>
            <a:endParaRPr lang="fr-FR" sz="1100" b="1">
              <a:solidFill>
                <a:schemeClr val="bg1"/>
              </a:solidFill>
              <a:latin typeface="+mj-lt"/>
              <a:cs typeface="Calibri" pitchFamily="34" charset="0"/>
            </a:endParaRPr>
          </a:p>
        </p:txBody>
      </p:sp>
      <p:sp>
        <p:nvSpPr>
          <p:cNvPr id="247" name="Rectangle 246">
            <a:extLst>
              <a:ext uri="{FF2B5EF4-FFF2-40B4-BE49-F238E27FC236}">
                <a16:creationId xmlns:a16="http://schemas.microsoft.com/office/drawing/2014/main" id="{36AB9DE0-B88C-49B2-AF95-CBE161D1E768}"/>
              </a:ext>
            </a:extLst>
          </p:cNvPr>
          <p:cNvSpPr/>
          <p:nvPr/>
        </p:nvSpPr>
        <p:spPr bwMode="auto">
          <a:xfrm>
            <a:off x="6686519" y="2616990"/>
            <a:ext cx="794431" cy="839250"/>
          </a:xfrm>
          <a:prstGeom prst="rect">
            <a:avLst/>
          </a:prstGeom>
          <a:solidFill>
            <a:srgbClr val="D4E3F4"/>
          </a:solidFill>
          <a:ln w="6350" algn="ctr">
            <a:noFill/>
            <a:miter lim="800000"/>
            <a:headEnd/>
            <a:tailEnd/>
          </a:ln>
          <a:effectLst/>
        </p:spPr>
        <p:txBody>
          <a:bodyPr lIns="90000" tIns="90000" rIns="90000" bIns="90000" rtlCol="0" anchor="ctr"/>
          <a:lstStyle/>
          <a:p>
            <a:pPr algn="ctr" fontAlgn="auto">
              <a:spcBef>
                <a:spcPts val="0"/>
              </a:spcBef>
              <a:spcAft>
                <a:spcPts val="0"/>
              </a:spcAft>
              <a:buClr>
                <a:schemeClr val="accent2"/>
              </a:buClr>
            </a:pPr>
            <a:endParaRPr lang="fr-FR" sz="1100" b="1">
              <a:solidFill>
                <a:schemeClr val="bg1"/>
              </a:solidFill>
              <a:latin typeface="+mj-lt"/>
              <a:cs typeface="Calibri" pitchFamily="34" charset="0"/>
            </a:endParaRPr>
          </a:p>
        </p:txBody>
      </p:sp>
      <p:sp>
        <p:nvSpPr>
          <p:cNvPr id="248" name="Rectangle 247">
            <a:extLst>
              <a:ext uri="{FF2B5EF4-FFF2-40B4-BE49-F238E27FC236}">
                <a16:creationId xmlns:a16="http://schemas.microsoft.com/office/drawing/2014/main" id="{052E5154-56C3-4201-B7EC-C7F2923B4402}"/>
              </a:ext>
            </a:extLst>
          </p:cNvPr>
          <p:cNvSpPr/>
          <p:nvPr/>
        </p:nvSpPr>
        <p:spPr bwMode="auto">
          <a:xfrm>
            <a:off x="6686519" y="3546300"/>
            <a:ext cx="794431" cy="839250"/>
          </a:xfrm>
          <a:prstGeom prst="rect">
            <a:avLst/>
          </a:prstGeom>
          <a:solidFill>
            <a:srgbClr val="D4E3F4"/>
          </a:solidFill>
          <a:ln w="6350" algn="ctr">
            <a:noFill/>
            <a:miter lim="800000"/>
            <a:headEnd/>
            <a:tailEnd/>
          </a:ln>
          <a:effectLst/>
        </p:spPr>
        <p:txBody>
          <a:bodyPr lIns="90000" tIns="90000" rIns="90000" bIns="90000" rtlCol="0" anchor="ctr"/>
          <a:lstStyle/>
          <a:p>
            <a:pPr algn="ctr" fontAlgn="auto">
              <a:spcBef>
                <a:spcPts val="0"/>
              </a:spcBef>
              <a:spcAft>
                <a:spcPts val="0"/>
              </a:spcAft>
              <a:buClr>
                <a:schemeClr val="accent2"/>
              </a:buClr>
            </a:pPr>
            <a:endParaRPr lang="fr-FR" sz="1100" b="1">
              <a:solidFill>
                <a:schemeClr val="bg1"/>
              </a:solidFill>
              <a:latin typeface="+mj-lt"/>
              <a:cs typeface="Calibri" pitchFamily="34" charset="0"/>
            </a:endParaRPr>
          </a:p>
        </p:txBody>
      </p:sp>
      <p:sp>
        <p:nvSpPr>
          <p:cNvPr id="249" name="Rectangle 248">
            <a:extLst>
              <a:ext uri="{FF2B5EF4-FFF2-40B4-BE49-F238E27FC236}">
                <a16:creationId xmlns:a16="http://schemas.microsoft.com/office/drawing/2014/main" id="{7CFDF11F-849F-40F1-971A-FA316496A53C}"/>
              </a:ext>
            </a:extLst>
          </p:cNvPr>
          <p:cNvSpPr/>
          <p:nvPr/>
        </p:nvSpPr>
        <p:spPr bwMode="auto">
          <a:xfrm>
            <a:off x="6686519" y="4475610"/>
            <a:ext cx="794431" cy="839250"/>
          </a:xfrm>
          <a:prstGeom prst="rect">
            <a:avLst/>
          </a:prstGeom>
          <a:solidFill>
            <a:srgbClr val="D4E3F4"/>
          </a:solidFill>
          <a:ln w="6350" algn="ctr">
            <a:noFill/>
            <a:miter lim="800000"/>
            <a:headEnd/>
            <a:tailEnd/>
          </a:ln>
          <a:effectLst/>
        </p:spPr>
        <p:txBody>
          <a:bodyPr lIns="90000" tIns="90000" rIns="90000" bIns="90000" rtlCol="0" anchor="ctr"/>
          <a:lstStyle/>
          <a:p>
            <a:pPr algn="ctr" fontAlgn="auto">
              <a:spcBef>
                <a:spcPts val="0"/>
              </a:spcBef>
              <a:spcAft>
                <a:spcPts val="0"/>
              </a:spcAft>
              <a:buClr>
                <a:schemeClr val="accent2"/>
              </a:buClr>
            </a:pPr>
            <a:endParaRPr lang="fr-FR" sz="1100" b="1">
              <a:solidFill>
                <a:schemeClr val="bg1"/>
              </a:solidFill>
              <a:latin typeface="+mj-lt"/>
              <a:cs typeface="Calibri" pitchFamily="34" charset="0"/>
            </a:endParaRPr>
          </a:p>
        </p:txBody>
      </p:sp>
      <p:sp>
        <p:nvSpPr>
          <p:cNvPr id="250" name="Rectangle 249">
            <a:extLst>
              <a:ext uri="{FF2B5EF4-FFF2-40B4-BE49-F238E27FC236}">
                <a16:creationId xmlns:a16="http://schemas.microsoft.com/office/drawing/2014/main" id="{EB013ED8-AF71-44A7-8488-986CD963D24C}"/>
              </a:ext>
            </a:extLst>
          </p:cNvPr>
          <p:cNvSpPr/>
          <p:nvPr/>
        </p:nvSpPr>
        <p:spPr bwMode="auto">
          <a:xfrm>
            <a:off x="6686519" y="5404918"/>
            <a:ext cx="794431" cy="839250"/>
          </a:xfrm>
          <a:prstGeom prst="rect">
            <a:avLst/>
          </a:prstGeom>
          <a:solidFill>
            <a:srgbClr val="D4E3F4"/>
          </a:solidFill>
          <a:ln w="6350" algn="ctr">
            <a:noFill/>
            <a:miter lim="800000"/>
            <a:headEnd/>
            <a:tailEnd/>
          </a:ln>
          <a:effectLst/>
        </p:spPr>
        <p:txBody>
          <a:bodyPr lIns="90000" tIns="90000" rIns="90000" bIns="90000" rtlCol="0" anchor="ctr"/>
          <a:lstStyle/>
          <a:p>
            <a:pPr algn="ctr" fontAlgn="auto">
              <a:spcBef>
                <a:spcPts val="0"/>
              </a:spcBef>
              <a:spcAft>
                <a:spcPts val="0"/>
              </a:spcAft>
              <a:buClr>
                <a:schemeClr val="accent2"/>
              </a:buClr>
            </a:pPr>
            <a:endParaRPr lang="fr-FR" sz="1100" b="1">
              <a:solidFill>
                <a:schemeClr val="bg1"/>
              </a:solidFill>
              <a:latin typeface="+mj-lt"/>
              <a:cs typeface="Calibri" pitchFamily="34" charset="0"/>
            </a:endParaRPr>
          </a:p>
        </p:txBody>
      </p:sp>
      <p:grpSp>
        <p:nvGrpSpPr>
          <p:cNvPr id="251" name="Groupe 666">
            <a:extLst>
              <a:ext uri="{FF2B5EF4-FFF2-40B4-BE49-F238E27FC236}">
                <a16:creationId xmlns:a16="http://schemas.microsoft.com/office/drawing/2014/main" id="{A7E1A051-CFAC-4391-97B2-66EA2ECEE44E}"/>
              </a:ext>
            </a:extLst>
          </p:cNvPr>
          <p:cNvGrpSpPr/>
          <p:nvPr/>
        </p:nvGrpSpPr>
        <p:grpSpPr>
          <a:xfrm>
            <a:off x="666004" y="5632637"/>
            <a:ext cx="432000" cy="360000"/>
            <a:chOff x="3992563" y="2897188"/>
            <a:chExt cx="493713" cy="395287"/>
          </a:xfrm>
        </p:grpSpPr>
        <p:sp>
          <p:nvSpPr>
            <p:cNvPr id="252" name="Freeform 391">
              <a:extLst>
                <a:ext uri="{FF2B5EF4-FFF2-40B4-BE49-F238E27FC236}">
                  <a16:creationId xmlns:a16="http://schemas.microsoft.com/office/drawing/2014/main" id="{BC251B35-C79F-497C-AD7A-24F845EB8B88}"/>
                </a:ext>
              </a:extLst>
            </p:cNvPr>
            <p:cNvSpPr>
              <a:spLocks/>
            </p:cNvSpPr>
            <p:nvPr/>
          </p:nvSpPr>
          <p:spPr bwMode="auto">
            <a:xfrm>
              <a:off x="4138613" y="2897188"/>
              <a:ext cx="144463" cy="114300"/>
            </a:xfrm>
            <a:custGeom>
              <a:avLst/>
              <a:gdLst/>
              <a:ahLst/>
              <a:cxnLst>
                <a:cxn ang="0">
                  <a:pos x="4" y="48"/>
                </a:cxn>
                <a:cxn ang="0">
                  <a:pos x="2" y="58"/>
                </a:cxn>
                <a:cxn ang="0">
                  <a:pos x="11" y="52"/>
                </a:cxn>
                <a:cxn ang="0">
                  <a:pos x="59" y="52"/>
                </a:cxn>
                <a:cxn ang="0">
                  <a:pos x="63" y="52"/>
                </a:cxn>
                <a:cxn ang="0">
                  <a:pos x="74" y="41"/>
                </a:cxn>
                <a:cxn ang="0">
                  <a:pos x="74" y="11"/>
                </a:cxn>
                <a:cxn ang="0">
                  <a:pos x="63" y="0"/>
                </a:cxn>
                <a:cxn ang="0">
                  <a:pos x="49" y="0"/>
                </a:cxn>
                <a:cxn ang="0">
                  <a:pos x="20" y="0"/>
                </a:cxn>
                <a:cxn ang="0">
                  <a:pos x="11" y="0"/>
                </a:cxn>
                <a:cxn ang="0">
                  <a:pos x="0" y="11"/>
                </a:cxn>
                <a:cxn ang="0">
                  <a:pos x="0" y="41"/>
                </a:cxn>
              </a:cxnLst>
              <a:rect l="0" t="0" r="r" b="b"/>
              <a:pathLst>
                <a:path w="74" h="59">
                  <a:moveTo>
                    <a:pt x="4" y="48"/>
                  </a:moveTo>
                  <a:cubicBezTo>
                    <a:pt x="5" y="51"/>
                    <a:pt x="2" y="58"/>
                    <a:pt x="2" y="58"/>
                  </a:cubicBezTo>
                  <a:cubicBezTo>
                    <a:pt x="4" y="59"/>
                    <a:pt x="11" y="52"/>
                    <a:pt x="11" y="52"/>
                  </a:cubicBezTo>
                  <a:cubicBezTo>
                    <a:pt x="59" y="52"/>
                    <a:pt x="59" y="52"/>
                    <a:pt x="59" y="52"/>
                  </a:cubicBezTo>
                  <a:cubicBezTo>
                    <a:pt x="63" y="52"/>
                    <a:pt x="63" y="52"/>
                    <a:pt x="63" y="52"/>
                  </a:cubicBezTo>
                  <a:cubicBezTo>
                    <a:pt x="69" y="52"/>
                    <a:pt x="74" y="47"/>
                    <a:pt x="74" y="41"/>
                  </a:cubicBezTo>
                  <a:cubicBezTo>
                    <a:pt x="74" y="11"/>
                    <a:pt x="74" y="11"/>
                    <a:pt x="74" y="11"/>
                  </a:cubicBezTo>
                  <a:cubicBezTo>
                    <a:pt x="74" y="5"/>
                    <a:pt x="69" y="0"/>
                    <a:pt x="63" y="0"/>
                  </a:cubicBezTo>
                  <a:cubicBezTo>
                    <a:pt x="49" y="0"/>
                    <a:pt x="49" y="0"/>
                    <a:pt x="49" y="0"/>
                  </a:cubicBezTo>
                  <a:cubicBezTo>
                    <a:pt x="20" y="0"/>
                    <a:pt x="20" y="0"/>
                    <a:pt x="20" y="0"/>
                  </a:cubicBezTo>
                  <a:cubicBezTo>
                    <a:pt x="11" y="0"/>
                    <a:pt x="11" y="0"/>
                    <a:pt x="11" y="0"/>
                  </a:cubicBezTo>
                  <a:cubicBezTo>
                    <a:pt x="5" y="0"/>
                    <a:pt x="0" y="5"/>
                    <a:pt x="0" y="11"/>
                  </a:cubicBezTo>
                  <a:cubicBezTo>
                    <a:pt x="0" y="41"/>
                    <a:pt x="0" y="41"/>
                    <a:pt x="0" y="41"/>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53" name="Freeform 392">
              <a:extLst>
                <a:ext uri="{FF2B5EF4-FFF2-40B4-BE49-F238E27FC236}">
                  <a16:creationId xmlns:a16="http://schemas.microsoft.com/office/drawing/2014/main" id="{1C85C6CA-7121-4772-80D2-3664170F27E3}"/>
                </a:ext>
              </a:extLst>
            </p:cNvPr>
            <p:cNvSpPr>
              <a:spLocks/>
            </p:cNvSpPr>
            <p:nvPr/>
          </p:nvSpPr>
          <p:spPr bwMode="auto">
            <a:xfrm>
              <a:off x="4024313" y="2941638"/>
              <a:ext cx="100013" cy="127000"/>
            </a:xfrm>
            <a:custGeom>
              <a:avLst/>
              <a:gdLst/>
              <a:ahLst/>
              <a:cxnLst>
                <a:cxn ang="0">
                  <a:pos x="34" y="64"/>
                </a:cxn>
                <a:cxn ang="0">
                  <a:pos x="50" y="25"/>
                </a:cxn>
                <a:cxn ang="0">
                  <a:pos x="25" y="0"/>
                </a:cxn>
                <a:cxn ang="0">
                  <a:pos x="1" y="29"/>
                </a:cxn>
                <a:cxn ang="0">
                  <a:pos x="34" y="64"/>
                </a:cxn>
              </a:cxnLst>
              <a:rect l="0" t="0" r="r" b="b"/>
              <a:pathLst>
                <a:path w="51" h="66">
                  <a:moveTo>
                    <a:pt x="34" y="64"/>
                  </a:moveTo>
                  <a:cubicBezTo>
                    <a:pt x="49" y="60"/>
                    <a:pt x="51" y="41"/>
                    <a:pt x="50" y="25"/>
                  </a:cubicBezTo>
                  <a:cubicBezTo>
                    <a:pt x="50" y="10"/>
                    <a:pt x="37" y="0"/>
                    <a:pt x="25" y="0"/>
                  </a:cubicBezTo>
                  <a:cubicBezTo>
                    <a:pt x="10" y="1"/>
                    <a:pt x="0" y="14"/>
                    <a:pt x="1" y="29"/>
                  </a:cubicBezTo>
                  <a:cubicBezTo>
                    <a:pt x="4" y="55"/>
                    <a:pt x="24" y="66"/>
                    <a:pt x="34" y="64"/>
                  </a:cubicBez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54" name="Freeform 393">
              <a:extLst>
                <a:ext uri="{FF2B5EF4-FFF2-40B4-BE49-F238E27FC236}">
                  <a16:creationId xmlns:a16="http://schemas.microsoft.com/office/drawing/2014/main" id="{390475CE-189F-4576-89E7-C06FFDEAA02C}"/>
                </a:ext>
              </a:extLst>
            </p:cNvPr>
            <p:cNvSpPr>
              <a:spLocks/>
            </p:cNvSpPr>
            <p:nvPr/>
          </p:nvSpPr>
          <p:spPr bwMode="auto">
            <a:xfrm>
              <a:off x="3992563" y="3067050"/>
              <a:ext cx="214313" cy="225425"/>
            </a:xfrm>
            <a:custGeom>
              <a:avLst/>
              <a:gdLst/>
              <a:ahLst/>
              <a:cxnLst>
                <a:cxn ang="0">
                  <a:pos x="36" y="80"/>
                </a:cxn>
                <a:cxn ang="0">
                  <a:pos x="44" y="83"/>
                </a:cxn>
                <a:cxn ang="0">
                  <a:pos x="96" y="95"/>
                </a:cxn>
                <a:cxn ang="0">
                  <a:pos x="110" y="87"/>
                </a:cxn>
                <a:cxn ang="0">
                  <a:pos x="101" y="73"/>
                </a:cxn>
                <a:cxn ang="0">
                  <a:pos x="65" y="65"/>
                </a:cxn>
                <a:cxn ang="0">
                  <a:pos x="63" y="26"/>
                </a:cxn>
                <a:cxn ang="0">
                  <a:pos x="56" y="11"/>
                </a:cxn>
                <a:cxn ang="0">
                  <a:pos x="56" y="14"/>
                </a:cxn>
                <a:cxn ang="0">
                  <a:pos x="57" y="44"/>
                </a:cxn>
                <a:cxn ang="0">
                  <a:pos x="51" y="18"/>
                </a:cxn>
                <a:cxn ang="0">
                  <a:pos x="53" y="13"/>
                </a:cxn>
                <a:cxn ang="0">
                  <a:pos x="50" y="8"/>
                </a:cxn>
                <a:cxn ang="0">
                  <a:pos x="47" y="8"/>
                </a:cxn>
                <a:cxn ang="0">
                  <a:pos x="43" y="11"/>
                </a:cxn>
                <a:cxn ang="0">
                  <a:pos x="46" y="17"/>
                </a:cxn>
                <a:cxn ang="0">
                  <a:pos x="46" y="38"/>
                </a:cxn>
                <a:cxn ang="0">
                  <a:pos x="32" y="0"/>
                </a:cxn>
                <a:cxn ang="0">
                  <a:pos x="32" y="0"/>
                </a:cxn>
                <a:cxn ang="0">
                  <a:pos x="32" y="0"/>
                </a:cxn>
                <a:cxn ang="0">
                  <a:pos x="14" y="12"/>
                </a:cxn>
                <a:cxn ang="0">
                  <a:pos x="14" y="116"/>
                </a:cxn>
                <a:cxn ang="0">
                  <a:pos x="65" y="116"/>
                </a:cxn>
                <a:cxn ang="0">
                  <a:pos x="66" y="92"/>
                </a:cxn>
                <a:cxn ang="0">
                  <a:pos x="36" y="85"/>
                </a:cxn>
              </a:cxnLst>
              <a:rect l="0" t="0" r="r" b="b"/>
              <a:pathLst>
                <a:path w="111" h="116">
                  <a:moveTo>
                    <a:pt x="36" y="80"/>
                  </a:moveTo>
                  <a:cubicBezTo>
                    <a:pt x="37" y="81"/>
                    <a:pt x="40" y="82"/>
                    <a:pt x="44" y="83"/>
                  </a:cubicBezTo>
                  <a:cubicBezTo>
                    <a:pt x="45" y="83"/>
                    <a:pt x="96" y="95"/>
                    <a:pt x="96" y="95"/>
                  </a:cubicBezTo>
                  <a:cubicBezTo>
                    <a:pt x="102" y="97"/>
                    <a:pt x="108" y="93"/>
                    <a:pt x="110" y="87"/>
                  </a:cubicBezTo>
                  <a:cubicBezTo>
                    <a:pt x="111" y="81"/>
                    <a:pt x="107" y="74"/>
                    <a:pt x="101" y="73"/>
                  </a:cubicBezTo>
                  <a:cubicBezTo>
                    <a:pt x="65" y="65"/>
                    <a:pt x="65" y="65"/>
                    <a:pt x="65" y="65"/>
                  </a:cubicBezTo>
                  <a:cubicBezTo>
                    <a:pt x="65" y="49"/>
                    <a:pt x="64" y="33"/>
                    <a:pt x="63" y="26"/>
                  </a:cubicBezTo>
                  <a:cubicBezTo>
                    <a:pt x="60" y="13"/>
                    <a:pt x="56" y="11"/>
                    <a:pt x="56" y="11"/>
                  </a:cubicBezTo>
                  <a:cubicBezTo>
                    <a:pt x="56" y="14"/>
                    <a:pt x="56" y="14"/>
                    <a:pt x="56" y="14"/>
                  </a:cubicBezTo>
                  <a:cubicBezTo>
                    <a:pt x="60" y="30"/>
                    <a:pt x="57" y="44"/>
                    <a:pt x="57" y="44"/>
                  </a:cubicBezTo>
                  <a:cubicBezTo>
                    <a:pt x="57" y="44"/>
                    <a:pt x="53" y="24"/>
                    <a:pt x="51" y="18"/>
                  </a:cubicBezTo>
                  <a:cubicBezTo>
                    <a:pt x="52" y="15"/>
                    <a:pt x="53" y="13"/>
                    <a:pt x="53" y="13"/>
                  </a:cubicBezTo>
                  <a:cubicBezTo>
                    <a:pt x="50" y="8"/>
                    <a:pt x="50" y="8"/>
                    <a:pt x="50" y="8"/>
                  </a:cubicBezTo>
                  <a:cubicBezTo>
                    <a:pt x="50" y="8"/>
                    <a:pt x="49" y="8"/>
                    <a:pt x="47" y="8"/>
                  </a:cubicBezTo>
                  <a:cubicBezTo>
                    <a:pt x="46" y="9"/>
                    <a:pt x="43" y="11"/>
                    <a:pt x="43" y="11"/>
                  </a:cubicBezTo>
                  <a:cubicBezTo>
                    <a:pt x="43" y="11"/>
                    <a:pt x="44" y="14"/>
                    <a:pt x="46" y="17"/>
                  </a:cubicBezTo>
                  <a:cubicBezTo>
                    <a:pt x="46" y="18"/>
                    <a:pt x="47" y="28"/>
                    <a:pt x="46" y="38"/>
                  </a:cubicBezTo>
                  <a:cubicBezTo>
                    <a:pt x="41" y="10"/>
                    <a:pt x="34" y="2"/>
                    <a:pt x="32" y="0"/>
                  </a:cubicBezTo>
                  <a:cubicBezTo>
                    <a:pt x="32" y="0"/>
                    <a:pt x="32" y="0"/>
                    <a:pt x="32" y="0"/>
                  </a:cubicBezTo>
                  <a:cubicBezTo>
                    <a:pt x="32" y="0"/>
                    <a:pt x="32" y="0"/>
                    <a:pt x="32" y="0"/>
                  </a:cubicBezTo>
                  <a:cubicBezTo>
                    <a:pt x="29" y="0"/>
                    <a:pt x="18" y="9"/>
                    <a:pt x="14" y="12"/>
                  </a:cubicBezTo>
                  <a:cubicBezTo>
                    <a:pt x="0" y="25"/>
                    <a:pt x="15" y="74"/>
                    <a:pt x="14" y="116"/>
                  </a:cubicBezTo>
                  <a:cubicBezTo>
                    <a:pt x="65" y="116"/>
                    <a:pt x="65" y="116"/>
                    <a:pt x="65" y="116"/>
                  </a:cubicBezTo>
                  <a:cubicBezTo>
                    <a:pt x="65" y="114"/>
                    <a:pt x="66" y="104"/>
                    <a:pt x="66" y="92"/>
                  </a:cubicBezTo>
                  <a:cubicBezTo>
                    <a:pt x="60" y="91"/>
                    <a:pt x="44" y="89"/>
                    <a:pt x="36" y="85"/>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55" name="Freeform 394">
              <a:extLst>
                <a:ext uri="{FF2B5EF4-FFF2-40B4-BE49-F238E27FC236}">
                  <a16:creationId xmlns:a16="http://schemas.microsoft.com/office/drawing/2014/main" id="{828BBCC9-6134-49D8-B502-1DC720BCF010}"/>
                </a:ext>
              </a:extLst>
            </p:cNvPr>
            <p:cNvSpPr>
              <a:spLocks/>
            </p:cNvSpPr>
            <p:nvPr/>
          </p:nvSpPr>
          <p:spPr bwMode="auto">
            <a:xfrm>
              <a:off x="4102101" y="3076575"/>
              <a:ext cx="115888" cy="93663"/>
            </a:xfrm>
            <a:custGeom>
              <a:avLst/>
              <a:gdLst/>
              <a:ahLst/>
              <a:cxnLst>
                <a:cxn ang="0">
                  <a:pos x="15" y="45"/>
                </a:cxn>
                <a:cxn ang="0">
                  <a:pos x="27" y="46"/>
                </a:cxn>
                <a:cxn ang="0">
                  <a:pos x="54" y="26"/>
                </a:cxn>
                <a:cxn ang="0">
                  <a:pos x="57" y="12"/>
                </a:cxn>
                <a:cxn ang="0">
                  <a:pos x="53" y="9"/>
                </a:cxn>
                <a:cxn ang="0">
                  <a:pos x="57" y="6"/>
                </a:cxn>
                <a:cxn ang="0">
                  <a:pos x="58" y="2"/>
                </a:cxn>
                <a:cxn ang="0">
                  <a:pos x="54" y="1"/>
                </a:cxn>
                <a:cxn ang="0">
                  <a:pos x="22" y="25"/>
                </a:cxn>
                <a:cxn ang="0">
                  <a:pos x="0" y="8"/>
                </a:cxn>
              </a:cxnLst>
              <a:rect l="0" t="0" r="r" b="b"/>
              <a:pathLst>
                <a:path w="60" h="48">
                  <a:moveTo>
                    <a:pt x="15" y="45"/>
                  </a:moveTo>
                  <a:cubicBezTo>
                    <a:pt x="19" y="48"/>
                    <a:pt x="24" y="48"/>
                    <a:pt x="27" y="46"/>
                  </a:cubicBezTo>
                  <a:cubicBezTo>
                    <a:pt x="54" y="26"/>
                    <a:pt x="54" y="26"/>
                    <a:pt x="54" y="26"/>
                  </a:cubicBezTo>
                  <a:cubicBezTo>
                    <a:pt x="59" y="23"/>
                    <a:pt x="60" y="16"/>
                    <a:pt x="57" y="12"/>
                  </a:cubicBezTo>
                  <a:cubicBezTo>
                    <a:pt x="56" y="11"/>
                    <a:pt x="54" y="10"/>
                    <a:pt x="53" y="9"/>
                  </a:cubicBezTo>
                  <a:cubicBezTo>
                    <a:pt x="57" y="6"/>
                    <a:pt x="57" y="6"/>
                    <a:pt x="57" y="6"/>
                  </a:cubicBezTo>
                  <a:cubicBezTo>
                    <a:pt x="59" y="5"/>
                    <a:pt x="59" y="3"/>
                    <a:pt x="58" y="2"/>
                  </a:cubicBezTo>
                  <a:cubicBezTo>
                    <a:pt x="57" y="1"/>
                    <a:pt x="55" y="0"/>
                    <a:pt x="54" y="1"/>
                  </a:cubicBezTo>
                  <a:cubicBezTo>
                    <a:pt x="22" y="25"/>
                    <a:pt x="22" y="25"/>
                    <a:pt x="22" y="25"/>
                  </a:cubicBezTo>
                  <a:cubicBezTo>
                    <a:pt x="0" y="8"/>
                    <a:pt x="0" y="8"/>
                    <a:pt x="0" y="8"/>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56" name="Freeform 395">
              <a:extLst>
                <a:ext uri="{FF2B5EF4-FFF2-40B4-BE49-F238E27FC236}">
                  <a16:creationId xmlns:a16="http://schemas.microsoft.com/office/drawing/2014/main" id="{4AFB7BFD-1176-46F0-9871-755A0D821A83}"/>
                </a:ext>
              </a:extLst>
            </p:cNvPr>
            <p:cNvSpPr>
              <a:spLocks/>
            </p:cNvSpPr>
            <p:nvPr/>
          </p:nvSpPr>
          <p:spPr bwMode="auto">
            <a:xfrm>
              <a:off x="4308476" y="2941638"/>
              <a:ext cx="98425" cy="127000"/>
            </a:xfrm>
            <a:custGeom>
              <a:avLst/>
              <a:gdLst/>
              <a:ahLst/>
              <a:cxnLst>
                <a:cxn ang="0">
                  <a:pos x="16" y="64"/>
                </a:cxn>
                <a:cxn ang="0">
                  <a:pos x="50" y="29"/>
                </a:cxn>
                <a:cxn ang="0">
                  <a:pos x="25" y="0"/>
                </a:cxn>
                <a:cxn ang="0">
                  <a:pos x="1" y="25"/>
                </a:cxn>
                <a:cxn ang="0">
                  <a:pos x="16" y="64"/>
                </a:cxn>
              </a:cxnLst>
              <a:rect l="0" t="0" r="r" b="b"/>
              <a:pathLst>
                <a:path w="51" h="66">
                  <a:moveTo>
                    <a:pt x="16" y="64"/>
                  </a:moveTo>
                  <a:cubicBezTo>
                    <a:pt x="27" y="66"/>
                    <a:pt x="46" y="55"/>
                    <a:pt x="50" y="29"/>
                  </a:cubicBezTo>
                  <a:cubicBezTo>
                    <a:pt x="51" y="14"/>
                    <a:pt x="41" y="1"/>
                    <a:pt x="25" y="0"/>
                  </a:cubicBezTo>
                  <a:cubicBezTo>
                    <a:pt x="14" y="0"/>
                    <a:pt x="1" y="10"/>
                    <a:pt x="1" y="25"/>
                  </a:cubicBezTo>
                  <a:cubicBezTo>
                    <a:pt x="0" y="41"/>
                    <a:pt x="2" y="60"/>
                    <a:pt x="16" y="64"/>
                  </a:cubicBez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57" name="Freeform 396">
              <a:extLst>
                <a:ext uri="{FF2B5EF4-FFF2-40B4-BE49-F238E27FC236}">
                  <a16:creationId xmlns:a16="http://schemas.microsoft.com/office/drawing/2014/main" id="{AAB4E196-3310-4E3F-BF7C-EBDE1275B448}"/>
                </a:ext>
              </a:extLst>
            </p:cNvPr>
            <p:cNvSpPr>
              <a:spLocks/>
            </p:cNvSpPr>
            <p:nvPr/>
          </p:nvSpPr>
          <p:spPr bwMode="auto">
            <a:xfrm>
              <a:off x="4200526" y="3067050"/>
              <a:ext cx="285750" cy="225425"/>
            </a:xfrm>
            <a:custGeom>
              <a:avLst/>
              <a:gdLst/>
              <a:ahLst/>
              <a:cxnLst>
                <a:cxn ang="0">
                  <a:pos x="123" y="63"/>
                </a:cxn>
                <a:cxn ang="0">
                  <a:pos x="114" y="103"/>
                </a:cxn>
                <a:cxn ang="0">
                  <a:pos x="124" y="113"/>
                </a:cxn>
                <a:cxn ang="0">
                  <a:pos x="137" y="107"/>
                </a:cxn>
                <a:cxn ang="0">
                  <a:pos x="146" y="62"/>
                </a:cxn>
                <a:cxn ang="0">
                  <a:pos x="144" y="53"/>
                </a:cxn>
                <a:cxn ang="0">
                  <a:pos x="108" y="9"/>
                </a:cxn>
                <a:cxn ang="0">
                  <a:pos x="91" y="0"/>
                </a:cxn>
                <a:cxn ang="0">
                  <a:pos x="91" y="0"/>
                </a:cxn>
                <a:cxn ang="0">
                  <a:pos x="91" y="0"/>
                </a:cxn>
                <a:cxn ang="0">
                  <a:pos x="77" y="38"/>
                </a:cxn>
                <a:cxn ang="0">
                  <a:pos x="77" y="17"/>
                </a:cxn>
                <a:cxn ang="0">
                  <a:pos x="79" y="12"/>
                </a:cxn>
                <a:cxn ang="0">
                  <a:pos x="75" y="8"/>
                </a:cxn>
                <a:cxn ang="0">
                  <a:pos x="73" y="8"/>
                </a:cxn>
                <a:cxn ang="0">
                  <a:pos x="70" y="13"/>
                </a:cxn>
                <a:cxn ang="0">
                  <a:pos x="72" y="18"/>
                </a:cxn>
                <a:cxn ang="0">
                  <a:pos x="66" y="44"/>
                </a:cxn>
                <a:cxn ang="0">
                  <a:pos x="68" y="9"/>
                </a:cxn>
                <a:cxn ang="0">
                  <a:pos x="60" y="16"/>
                </a:cxn>
                <a:cxn ang="0">
                  <a:pos x="34" y="61"/>
                </a:cxn>
                <a:cxn ang="0">
                  <a:pos x="5" y="71"/>
                </a:cxn>
                <a:cxn ang="0">
                  <a:pos x="0" y="74"/>
                </a:cxn>
                <a:cxn ang="0">
                  <a:pos x="2" y="91"/>
                </a:cxn>
                <a:cxn ang="0">
                  <a:pos x="12" y="92"/>
                </a:cxn>
                <a:cxn ang="0">
                  <a:pos x="46" y="81"/>
                </a:cxn>
                <a:cxn ang="0">
                  <a:pos x="52" y="76"/>
                </a:cxn>
                <a:cxn ang="0">
                  <a:pos x="56" y="69"/>
                </a:cxn>
                <a:cxn ang="0">
                  <a:pos x="58" y="38"/>
                </a:cxn>
                <a:cxn ang="0">
                  <a:pos x="59" y="35"/>
                </a:cxn>
                <a:cxn ang="0">
                  <a:pos x="57" y="116"/>
                </a:cxn>
                <a:cxn ang="0">
                  <a:pos x="109" y="116"/>
                </a:cxn>
                <a:cxn ang="0">
                  <a:pos x="112" y="54"/>
                </a:cxn>
              </a:cxnLst>
              <a:rect l="0" t="0" r="r" b="b"/>
              <a:pathLst>
                <a:path w="147" h="116">
                  <a:moveTo>
                    <a:pt x="123" y="63"/>
                  </a:moveTo>
                  <a:cubicBezTo>
                    <a:pt x="114" y="103"/>
                    <a:pt x="114" y="103"/>
                    <a:pt x="114" y="103"/>
                  </a:cubicBezTo>
                  <a:cubicBezTo>
                    <a:pt x="113" y="109"/>
                    <a:pt x="117" y="112"/>
                    <a:pt x="124" y="113"/>
                  </a:cubicBezTo>
                  <a:cubicBezTo>
                    <a:pt x="130" y="114"/>
                    <a:pt x="135" y="113"/>
                    <a:pt x="137" y="107"/>
                  </a:cubicBezTo>
                  <a:cubicBezTo>
                    <a:pt x="146" y="62"/>
                    <a:pt x="146" y="62"/>
                    <a:pt x="146" y="62"/>
                  </a:cubicBezTo>
                  <a:cubicBezTo>
                    <a:pt x="147" y="59"/>
                    <a:pt x="146" y="56"/>
                    <a:pt x="144" y="53"/>
                  </a:cubicBezTo>
                  <a:cubicBezTo>
                    <a:pt x="144" y="53"/>
                    <a:pt x="112" y="11"/>
                    <a:pt x="108" y="9"/>
                  </a:cubicBezTo>
                  <a:cubicBezTo>
                    <a:pt x="104" y="6"/>
                    <a:pt x="94" y="0"/>
                    <a:pt x="91" y="0"/>
                  </a:cubicBezTo>
                  <a:cubicBezTo>
                    <a:pt x="91" y="0"/>
                    <a:pt x="91" y="0"/>
                    <a:pt x="91" y="0"/>
                  </a:cubicBezTo>
                  <a:cubicBezTo>
                    <a:pt x="91" y="0"/>
                    <a:pt x="91" y="0"/>
                    <a:pt x="91" y="0"/>
                  </a:cubicBezTo>
                  <a:cubicBezTo>
                    <a:pt x="88" y="2"/>
                    <a:pt x="82" y="10"/>
                    <a:pt x="77" y="38"/>
                  </a:cubicBezTo>
                  <a:cubicBezTo>
                    <a:pt x="76" y="28"/>
                    <a:pt x="77" y="18"/>
                    <a:pt x="77" y="17"/>
                  </a:cubicBezTo>
                  <a:cubicBezTo>
                    <a:pt x="78" y="14"/>
                    <a:pt x="79" y="12"/>
                    <a:pt x="79" y="12"/>
                  </a:cubicBezTo>
                  <a:cubicBezTo>
                    <a:pt x="79" y="12"/>
                    <a:pt x="77" y="9"/>
                    <a:pt x="75" y="8"/>
                  </a:cubicBezTo>
                  <a:cubicBezTo>
                    <a:pt x="74" y="8"/>
                    <a:pt x="73" y="8"/>
                    <a:pt x="73" y="8"/>
                  </a:cubicBezTo>
                  <a:cubicBezTo>
                    <a:pt x="70" y="13"/>
                    <a:pt x="70" y="13"/>
                    <a:pt x="70" y="13"/>
                  </a:cubicBezTo>
                  <a:cubicBezTo>
                    <a:pt x="70" y="13"/>
                    <a:pt x="71" y="15"/>
                    <a:pt x="72" y="18"/>
                  </a:cubicBezTo>
                  <a:cubicBezTo>
                    <a:pt x="70" y="24"/>
                    <a:pt x="66" y="44"/>
                    <a:pt x="66" y="44"/>
                  </a:cubicBezTo>
                  <a:cubicBezTo>
                    <a:pt x="66" y="44"/>
                    <a:pt x="63" y="18"/>
                    <a:pt x="68" y="9"/>
                  </a:cubicBezTo>
                  <a:cubicBezTo>
                    <a:pt x="65" y="9"/>
                    <a:pt x="62" y="12"/>
                    <a:pt x="60" y="16"/>
                  </a:cubicBezTo>
                  <a:cubicBezTo>
                    <a:pt x="34" y="61"/>
                    <a:pt x="34" y="61"/>
                    <a:pt x="34" y="61"/>
                  </a:cubicBezTo>
                  <a:cubicBezTo>
                    <a:pt x="5" y="71"/>
                    <a:pt x="5" y="71"/>
                    <a:pt x="5" y="71"/>
                  </a:cubicBezTo>
                  <a:cubicBezTo>
                    <a:pt x="3" y="71"/>
                    <a:pt x="1" y="73"/>
                    <a:pt x="0" y="74"/>
                  </a:cubicBezTo>
                  <a:cubicBezTo>
                    <a:pt x="6" y="81"/>
                    <a:pt x="4" y="88"/>
                    <a:pt x="2" y="91"/>
                  </a:cubicBezTo>
                  <a:cubicBezTo>
                    <a:pt x="5" y="93"/>
                    <a:pt x="9" y="93"/>
                    <a:pt x="12" y="92"/>
                  </a:cubicBezTo>
                  <a:cubicBezTo>
                    <a:pt x="46" y="81"/>
                    <a:pt x="46" y="81"/>
                    <a:pt x="46" y="81"/>
                  </a:cubicBezTo>
                  <a:cubicBezTo>
                    <a:pt x="48" y="80"/>
                    <a:pt x="50" y="78"/>
                    <a:pt x="52" y="76"/>
                  </a:cubicBezTo>
                  <a:cubicBezTo>
                    <a:pt x="56" y="69"/>
                    <a:pt x="56" y="69"/>
                    <a:pt x="56" y="69"/>
                  </a:cubicBezTo>
                  <a:cubicBezTo>
                    <a:pt x="56" y="56"/>
                    <a:pt x="57" y="44"/>
                    <a:pt x="58" y="38"/>
                  </a:cubicBezTo>
                  <a:cubicBezTo>
                    <a:pt x="58" y="37"/>
                    <a:pt x="58" y="36"/>
                    <a:pt x="59" y="35"/>
                  </a:cubicBezTo>
                  <a:cubicBezTo>
                    <a:pt x="57" y="60"/>
                    <a:pt x="57" y="112"/>
                    <a:pt x="57" y="116"/>
                  </a:cubicBezTo>
                  <a:cubicBezTo>
                    <a:pt x="109" y="116"/>
                    <a:pt x="109" y="116"/>
                    <a:pt x="109" y="116"/>
                  </a:cubicBezTo>
                  <a:cubicBezTo>
                    <a:pt x="108" y="96"/>
                    <a:pt x="111" y="73"/>
                    <a:pt x="112" y="54"/>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grpSp>
      <p:grpSp>
        <p:nvGrpSpPr>
          <p:cNvPr id="258" name="Groupe 664">
            <a:extLst>
              <a:ext uri="{FF2B5EF4-FFF2-40B4-BE49-F238E27FC236}">
                <a16:creationId xmlns:a16="http://schemas.microsoft.com/office/drawing/2014/main" id="{C43009F6-89B7-4CF6-9180-179181EAEFBC}"/>
              </a:ext>
            </a:extLst>
          </p:cNvPr>
          <p:cNvGrpSpPr/>
          <p:nvPr/>
        </p:nvGrpSpPr>
        <p:grpSpPr>
          <a:xfrm>
            <a:off x="631955" y="3785850"/>
            <a:ext cx="504000" cy="360000"/>
            <a:chOff x="3729038" y="2759075"/>
            <a:chExt cx="498475" cy="349250"/>
          </a:xfrm>
        </p:grpSpPr>
        <p:sp>
          <p:nvSpPr>
            <p:cNvPr id="259" name="Freeform 228">
              <a:extLst>
                <a:ext uri="{FF2B5EF4-FFF2-40B4-BE49-F238E27FC236}">
                  <a16:creationId xmlns:a16="http://schemas.microsoft.com/office/drawing/2014/main" id="{D62103CE-3DF1-4A58-B5EE-8C0CEC09FF78}"/>
                </a:ext>
              </a:extLst>
            </p:cNvPr>
            <p:cNvSpPr>
              <a:spLocks/>
            </p:cNvSpPr>
            <p:nvPr/>
          </p:nvSpPr>
          <p:spPr bwMode="auto">
            <a:xfrm>
              <a:off x="3795713" y="2759075"/>
              <a:ext cx="119063" cy="69850"/>
            </a:xfrm>
            <a:custGeom>
              <a:avLst/>
              <a:gdLst/>
              <a:ahLst/>
              <a:cxnLst>
                <a:cxn ang="0">
                  <a:pos x="0" y="36"/>
                </a:cxn>
                <a:cxn ang="0">
                  <a:pos x="61" y="7"/>
                </a:cxn>
              </a:cxnLst>
              <a:rect l="0" t="0" r="r" b="b"/>
              <a:pathLst>
                <a:path w="61" h="36">
                  <a:moveTo>
                    <a:pt x="0" y="36"/>
                  </a:moveTo>
                  <a:cubicBezTo>
                    <a:pt x="0" y="36"/>
                    <a:pt x="18" y="0"/>
                    <a:pt x="61" y="7"/>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60" name="Freeform 229">
              <a:extLst>
                <a:ext uri="{FF2B5EF4-FFF2-40B4-BE49-F238E27FC236}">
                  <a16:creationId xmlns:a16="http://schemas.microsoft.com/office/drawing/2014/main" id="{F78C37CC-0DA1-4172-BBA4-FC6546A1EFA4}"/>
                </a:ext>
              </a:extLst>
            </p:cNvPr>
            <p:cNvSpPr>
              <a:spLocks/>
            </p:cNvSpPr>
            <p:nvPr/>
          </p:nvSpPr>
          <p:spPr bwMode="auto">
            <a:xfrm>
              <a:off x="3784601" y="2816225"/>
              <a:ext cx="26988" cy="30163"/>
            </a:xfrm>
            <a:custGeom>
              <a:avLst/>
              <a:gdLst/>
              <a:ahLst/>
              <a:cxnLst>
                <a:cxn ang="0">
                  <a:pos x="17" y="9"/>
                </a:cxn>
                <a:cxn ang="0">
                  <a:pos x="1" y="19"/>
                </a:cxn>
                <a:cxn ang="0">
                  <a:pos x="0" y="0"/>
                </a:cxn>
                <a:cxn ang="0">
                  <a:pos x="17" y="9"/>
                </a:cxn>
                <a:cxn ang="0">
                  <a:pos x="17" y="9"/>
                </a:cxn>
                <a:cxn ang="0">
                  <a:pos x="17" y="9"/>
                </a:cxn>
              </a:cxnLst>
              <a:rect l="0" t="0" r="r" b="b"/>
              <a:pathLst>
                <a:path w="17" h="19">
                  <a:moveTo>
                    <a:pt x="17" y="9"/>
                  </a:moveTo>
                  <a:lnTo>
                    <a:pt x="1" y="19"/>
                  </a:lnTo>
                  <a:lnTo>
                    <a:pt x="0" y="0"/>
                  </a:lnTo>
                  <a:lnTo>
                    <a:pt x="17" y="9"/>
                  </a:lnTo>
                  <a:lnTo>
                    <a:pt x="17" y="9"/>
                  </a:lnTo>
                  <a:lnTo>
                    <a:pt x="17" y="9"/>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61" name="Freeform 230">
              <a:extLst>
                <a:ext uri="{FF2B5EF4-FFF2-40B4-BE49-F238E27FC236}">
                  <a16:creationId xmlns:a16="http://schemas.microsoft.com/office/drawing/2014/main" id="{AF786C61-5E19-40C5-AA90-E1D5E4164069}"/>
                </a:ext>
              </a:extLst>
            </p:cNvPr>
            <p:cNvSpPr>
              <a:spLocks/>
            </p:cNvSpPr>
            <p:nvPr/>
          </p:nvSpPr>
          <p:spPr bwMode="auto">
            <a:xfrm>
              <a:off x="3784601" y="2816225"/>
              <a:ext cx="26988" cy="30163"/>
            </a:xfrm>
            <a:custGeom>
              <a:avLst/>
              <a:gdLst/>
              <a:ahLst/>
              <a:cxnLst>
                <a:cxn ang="0">
                  <a:pos x="17" y="9"/>
                </a:cxn>
                <a:cxn ang="0">
                  <a:pos x="1" y="19"/>
                </a:cxn>
                <a:cxn ang="0">
                  <a:pos x="0" y="0"/>
                </a:cxn>
                <a:cxn ang="0">
                  <a:pos x="17" y="9"/>
                </a:cxn>
                <a:cxn ang="0">
                  <a:pos x="17" y="9"/>
                </a:cxn>
                <a:cxn ang="0">
                  <a:pos x="17" y="9"/>
                </a:cxn>
              </a:cxnLst>
              <a:rect l="0" t="0" r="r" b="b"/>
              <a:pathLst>
                <a:path w="17" h="19">
                  <a:moveTo>
                    <a:pt x="17" y="9"/>
                  </a:moveTo>
                  <a:lnTo>
                    <a:pt x="1" y="19"/>
                  </a:lnTo>
                  <a:lnTo>
                    <a:pt x="0" y="0"/>
                  </a:lnTo>
                  <a:lnTo>
                    <a:pt x="17" y="9"/>
                  </a:lnTo>
                  <a:lnTo>
                    <a:pt x="17" y="9"/>
                  </a:lnTo>
                  <a:lnTo>
                    <a:pt x="17" y="9"/>
                  </a:lnTo>
                  <a:close/>
                </a:path>
              </a:pathLst>
            </a:custGeom>
            <a:solidFill>
              <a:schemeClr val="tx1">
                <a:lumMod val="50000"/>
                <a:lumOff val="50000"/>
              </a:schemeClr>
            </a:solid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62" name="Freeform 231">
              <a:extLst>
                <a:ext uri="{FF2B5EF4-FFF2-40B4-BE49-F238E27FC236}">
                  <a16:creationId xmlns:a16="http://schemas.microsoft.com/office/drawing/2014/main" id="{D9999468-1623-4679-821F-36ADE8737802}"/>
                </a:ext>
              </a:extLst>
            </p:cNvPr>
            <p:cNvSpPr>
              <a:spLocks/>
            </p:cNvSpPr>
            <p:nvPr/>
          </p:nvSpPr>
          <p:spPr bwMode="auto">
            <a:xfrm>
              <a:off x="3906838" y="2759075"/>
              <a:ext cx="28575" cy="28575"/>
            </a:xfrm>
            <a:custGeom>
              <a:avLst/>
              <a:gdLst/>
              <a:ahLst/>
              <a:cxnLst>
                <a:cxn ang="0">
                  <a:pos x="0" y="18"/>
                </a:cxn>
                <a:cxn ang="0">
                  <a:pos x="18" y="11"/>
                </a:cxn>
                <a:cxn ang="0">
                  <a:pos x="4" y="0"/>
                </a:cxn>
                <a:cxn ang="0">
                  <a:pos x="0" y="18"/>
                </a:cxn>
                <a:cxn ang="0">
                  <a:pos x="0" y="18"/>
                </a:cxn>
                <a:cxn ang="0">
                  <a:pos x="0" y="18"/>
                </a:cxn>
              </a:cxnLst>
              <a:rect l="0" t="0" r="r" b="b"/>
              <a:pathLst>
                <a:path w="18" h="18">
                  <a:moveTo>
                    <a:pt x="0" y="18"/>
                  </a:moveTo>
                  <a:lnTo>
                    <a:pt x="18" y="11"/>
                  </a:lnTo>
                  <a:lnTo>
                    <a:pt x="4" y="0"/>
                  </a:lnTo>
                  <a:lnTo>
                    <a:pt x="0" y="18"/>
                  </a:lnTo>
                  <a:lnTo>
                    <a:pt x="0" y="18"/>
                  </a:lnTo>
                  <a:lnTo>
                    <a:pt x="0" y="18"/>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63" name="Freeform 232">
              <a:extLst>
                <a:ext uri="{FF2B5EF4-FFF2-40B4-BE49-F238E27FC236}">
                  <a16:creationId xmlns:a16="http://schemas.microsoft.com/office/drawing/2014/main" id="{370A94C9-872C-4C3C-A138-46693EB03CBB}"/>
                </a:ext>
              </a:extLst>
            </p:cNvPr>
            <p:cNvSpPr>
              <a:spLocks/>
            </p:cNvSpPr>
            <p:nvPr/>
          </p:nvSpPr>
          <p:spPr bwMode="auto">
            <a:xfrm>
              <a:off x="3906838" y="2759075"/>
              <a:ext cx="28575" cy="28575"/>
            </a:xfrm>
            <a:custGeom>
              <a:avLst/>
              <a:gdLst/>
              <a:ahLst/>
              <a:cxnLst>
                <a:cxn ang="0">
                  <a:pos x="0" y="18"/>
                </a:cxn>
                <a:cxn ang="0">
                  <a:pos x="18" y="11"/>
                </a:cxn>
                <a:cxn ang="0">
                  <a:pos x="4" y="0"/>
                </a:cxn>
                <a:cxn ang="0">
                  <a:pos x="0" y="18"/>
                </a:cxn>
                <a:cxn ang="0">
                  <a:pos x="0" y="18"/>
                </a:cxn>
                <a:cxn ang="0">
                  <a:pos x="0" y="18"/>
                </a:cxn>
              </a:cxnLst>
              <a:rect l="0" t="0" r="r" b="b"/>
              <a:pathLst>
                <a:path w="18" h="18">
                  <a:moveTo>
                    <a:pt x="0" y="18"/>
                  </a:moveTo>
                  <a:lnTo>
                    <a:pt x="18" y="11"/>
                  </a:lnTo>
                  <a:lnTo>
                    <a:pt x="4" y="0"/>
                  </a:lnTo>
                  <a:lnTo>
                    <a:pt x="0" y="18"/>
                  </a:lnTo>
                  <a:lnTo>
                    <a:pt x="0" y="18"/>
                  </a:lnTo>
                  <a:lnTo>
                    <a:pt x="0" y="18"/>
                  </a:lnTo>
                  <a:close/>
                </a:path>
              </a:pathLst>
            </a:custGeom>
            <a:solidFill>
              <a:schemeClr val="tx1">
                <a:lumMod val="50000"/>
                <a:lumOff val="50000"/>
              </a:schemeClr>
            </a:solid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64" name="Freeform 233">
              <a:extLst>
                <a:ext uri="{FF2B5EF4-FFF2-40B4-BE49-F238E27FC236}">
                  <a16:creationId xmlns:a16="http://schemas.microsoft.com/office/drawing/2014/main" id="{C5D86B54-21CA-4FF2-9B21-C446FB8F6E91}"/>
                </a:ext>
              </a:extLst>
            </p:cNvPr>
            <p:cNvSpPr>
              <a:spLocks/>
            </p:cNvSpPr>
            <p:nvPr/>
          </p:nvSpPr>
          <p:spPr bwMode="auto">
            <a:xfrm>
              <a:off x="4051301" y="2857500"/>
              <a:ext cx="61913" cy="63500"/>
            </a:xfrm>
            <a:custGeom>
              <a:avLst/>
              <a:gdLst/>
              <a:ahLst/>
              <a:cxnLst>
                <a:cxn ang="0">
                  <a:pos x="32" y="5"/>
                </a:cxn>
                <a:cxn ang="0">
                  <a:pos x="1" y="33"/>
                </a:cxn>
              </a:cxnLst>
              <a:rect l="0" t="0" r="r" b="b"/>
              <a:pathLst>
                <a:path w="32" h="33">
                  <a:moveTo>
                    <a:pt x="32" y="5"/>
                  </a:moveTo>
                  <a:cubicBezTo>
                    <a:pt x="32" y="5"/>
                    <a:pt x="0" y="0"/>
                    <a:pt x="1" y="33"/>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65" name="Freeform 234">
              <a:extLst>
                <a:ext uri="{FF2B5EF4-FFF2-40B4-BE49-F238E27FC236}">
                  <a16:creationId xmlns:a16="http://schemas.microsoft.com/office/drawing/2014/main" id="{0C88688B-B88B-41C4-8B4B-C0B0761EF22F}"/>
                </a:ext>
              </a:extLst>
            </p:cNvPr>
            <p:cNvSpPr>
              <a:spLocks/>
            </p:cNvSpPr>
            <p:nvPr/>
          </p:nvSpPr>
          <p:spPr bwMode="auto">
            <a:xfrm>
              <a:off x="4106863" y="2852738"/>
              <a:ext cx="26988" cy="26988"/>
            </a:xfrm>
            <a:custGeom>
              <a:avLst/>
              <a:gdLst/>
              <a:ahLst/>
              <a:cxnLst>
                <a:cxn ang="0">
                  <a:pos x="3" y="0"/>
                </a:cxn>
                <a:cxn ang="0">
                  <a:pos x="17" y="11"/>
                </a:cxn>
                <a:cxn ang="0">
                  <a:pos x="0" y="17"/>
                </a:cxn>
                <a:cxn ang="0">
                  <a:pos x="3" y="0"/>
                </a:cxn>
                <a:cxn ang="0">
                  <a:pos x="3" y="0"/>
                </a:cxn>
                <a:cxn ang="0">
                  <a:pos x="3" y="0"/>
                </a:cxn>
              </a:cxnLst>
              <a:rect l="0" t="0" r="r" b="b"/>
              <a:pathLst>
                <a:path w="17" h="17">
                  <a:moveTo>
                    <a:pt x="3" y="0"/>
                  </a:moveTo>
                  <a:lnTo>
                    <a:pt x="17" y="11"/>
                  </a:lnTo>
                  <a:lnTo>
                    <a:pt x="0" y="17"/>
                  </a:lnTo>
                  <a:lnTo>
                    <a:pt x="3" y="0"/>
                  </a:lnTo>
                  <a:lnTo>
                    <a:pt x="3" y="0"/>
                  </a:lnTo>
                  <a:lnTo>
                    <a:pt x="3" y="0"/>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66" name="Freeform 235">
              <a:extLst>
                <a:ext uri="{FF2B5EF4-FFF2-40B4-BE49-F238E27FC236}">
                  <a16:creationId xmlns:a16="http://schemas.microsoft.com/office/drawing/2014/main" id="{7C3D23D7-EA50-4D08-9561-A49650B792A7}"/>
                </a:ext>
              </a:extLst>
            </p:cNvPr>
            <p:cNvSpPr>
              <a:spLocks/>
            </p:cNvSpPr>
            <p:nvPr/>
          </p:nvSpPr>
          <p:spPr bwMode="auto">
            <a:xfrm>
              <a:off x="4106863" y="2852738"/>
              <a:ext cx="26988" cy="26988"/>
            </a:xfrm>
            <a:custGeom>
              <a:avLst/>
              <a:gdLst/>
              <a:ahLst/>
              <a:cxnLst>
                <a:cxn ang="0">
                  <a:pos x="3" y="0"/>
                </a:cxn>
                <a:cxn ang="0">
                  <a:pos x="17" y="11"/>
                </a:cxn>
                <a:cxn ang="0">
                  <a:pos x="0" y="17"/>
                </a:cxn>
                <a:cxn ang="0">
                  <a:pos x="3" y="0"/>
                </a:cxn>
                <a:cxn ang="0">
                  <a:pos x="3" y="0"/>
                </a:cxn>
                <a:cxn ang="0">
                  <a:pos x="3" y="0"/>
                </a:cxn>
              </a:cxnLst>
              <a:rect l="0" t="0" r="r" b="b"/>
              <a:pathLst>
                <a:path w="17" h="17">
                  <a:moveTo>
                    <a:pt x="3" y="0"/>
                  </a:moveTo>
                  <a:lnTo>
                    <a:pt x="17" y="11"/>
                  </a:lnTo>
                  <a:lnTo>
                    <a:pt x="0" y="17"/>
                  </a:lnTo>
                  <a:lnTo>
                    <a:pt x="3" y="0"/>
                  </a:lnTo>
                  <a:lnTo>
                    <a:pt x="3" y="0"/>
                  </a:lnTo>
                  <a:lnTo>
                    <a:pt x="3" y="0"/>
                  </a:lnTo>
                  <a:close/>
                </a:path>
              </a:pathLst>
            </a:custGeom>
            <a:solidFill>
              <a:schemeClr val="tx1">
                <a:lumMod val="50000"/>
                <a:lumOff val="50000"/>
              </a:schemeClr>
            </a:solid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67" name="Freeform 236">
              <a:extLst>
                <a:ext uri="{FF2B5EF4-FFF2-40B4-BE49-F238E27FC236}">
                  <a16:creationId xmlns:a16="http://schemas.microsoft.com/office/drawing/2014/main" id="{CB9688AB-C492-4C66-B29A-FCC1F7D30FB5}"/>
                </a:ext>
              </a:extLst>
            </p:cNvPr>
            <p:cNvSpPr>
              <a:spLocks/>
            </p:cNvSpPr>
            <p:nvPr/>
          </p:nvSpPr>
          <p:spPr bwMode="auto">
            <a:xfrm>
              <a:off x="4040188" y="2917825"/>
              <a:ext cx="26988" cy="22225"/>
            </a:xfrm>
            <a:custGeom>
              <a:avLst/>
              <a:gdLst/>
              <a:ahLst/>
              <a:cxnLst>
                <a:cxn ang="0">
                  <a:pos x="0" y="0"/>
                </a:cxn>
                <a:cxn ang="0">
                  <a:pos x="9" y="14"/>
                </a:cxn>
                <a:cxn ang="0">
                  <a:pos x="17" y="0"/>
                </a:cxn>
                <a:cxn ang="0">
                  <a:pos x="0" y="0"/>
                </a:cxn>
                <a:cxn ang="0">
                  <a:pos x="0" y="0"/>
                </a:cxn>
                <a:cxn ang="0">
                  <a:pos x="0" y="0"/>
                </a:cxn>
              </a:cxnLst>
              <a:rect l="0" t="0" r="r" b="b"/>
              <a:pathLst>
                <a:path w="17" h="14">
                  <a:moveTo>
                    <a:pt x="0" y="0"/>
                  </a:moveTo>
                  <a:lnTo>
                    <a:pt x="9" y="14"/>
                  </a:lnTo>
                  <a:lnTo>
                    <a:pt x="17" y="0"/>
                  </a:lnTo>
                  <a:lnTo>
                    <a:pt x="0" y="0"/>
                  </a:lnTo>
                  <a:lnTo>
                    <a:pt x="0" y="0"/>
                  </a:lnTo>
                  <a:lnTo>
                    <a:pt x="0" y="0"/>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68" name="Freeform 237">
              <a:extLst>
                <a:ext uri="{FF2B5EF4-FFF2-40B4-BE49-F238E27FC236}">
                  <a16:creationId xmlns:a16="http://schemas.microsoft.com/office/drawing/2014/main" id="{1B9541FB-0169-4C73-955E-EB6D34E60CB0}"/>
                </a:ext>
              </a:extLst>
            </p:cNvPr>
            <p:cNvSpPr>
              <a:spLocks/>
            </p:cNvSpPr>
            <p:nvPr/>
          </p:nvSpPr>
          <p:spPr bwMode="auto">
            <a:xfrm>
              <a:off x="4040188" y="2917825"/>
              <a:ext cx="26988" cy="22225"/>
            </a:xfrm>
            <a:custGeom>
              <a:avLst/>
              <a:gdLst/>
              <a:ahLst/>
              <a:cxnLst>
                <a:cxn ang="0">
                  <a:pos x="0" y="0"/>
                </a:cxn>
                <a:cxn ang="0">
                  <a:pos x="9" y="14"/>
                </a:cxn>
                <a:cxn ang="0">
                  <a:pos x="17" y="0"/>
                </a:cxn>
                <a:cxn ang="0">
                  <a:pos x="0" y="0"/>
                </a:cxn>
                <a:cxn ang="0">
                  <a:pos x="0" y="0"/>
                </a:cxn>
                <a:cxn ang="0">
                  <a:pos x="0" y="0"/>
                </a:cxn>
              </a:cxnLst>
              <a:rect l="0" t="0" r="r" b="b"/>
              <a:pathLst>
                <a:path w="17" h="14">
                  <a:moveTo>
                    <a:pt x="0" y="0"/>
                  </a:moveTo>
                  <a:lnTo>
                    <a:pt x="9" y="14"/>
                  </a:lnTo>
                  <a:lnTo>
                    <a:pt x="17" y="0"/>
                  </a:lnTo>
                  <a:lnTo>
                    <a:pt x="0" y="0"/>
                  </a:lnTo>
                  <a:lnTo>
                    <a:pt x="0" y="0"/>
                  </a:lnTo>
                  <a:lnTo>
                    <a:pt x="0" y="0"/>
                  </a:lnTo>
                  <a:close/>
                </a:path>
              </a:pathLst>
            </a:custGeom>
            <a:solidFill>
              <a:schemeClr val="tx1">
                <a:lumMod val="50000"/>
                <a:lumOff val="50000"/>
              </a:schemeClr>
            </a:solid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69" name="Freeform 238">
              <a:extLst>
                <a:ext uri="{FF2B5EF4-FFF2-40B4-BE49-F238E27FC236}">
                  <a16:creationId xmlns:a16="http://schemas.microsoft.com/office/drawing/2014/main" id="{CE29B757-FA94-405C-A3B6-9DF2A569A3A6}"/>
                </a:ext>
              </a:extLst>
            </p:cNvPr>
            <p:cNvSpPr>
              <a:spLocks/>
            </p:cNvSpPr>
            <p:nvPr/>
          </p:nvSpPr>
          <p:spPr bwMode="auto">
            <a:xfrm>
              <a:off x="3941763" y="2897188"/>
              <a:ext cx="77788" cy="46038"/>
            </a:xfrm>
            <a:custGeom>
              <a:avLst/>
              <a:gdLst/>
              <a:ahLst/>
              <a:cxnLst>
                <a:cxn ang="0">
                  <a:pos x="40" y="23"/>
                </a:cxn>
                <a:cxn ang="0">
                  <a:pos x="0" y="23"/>
                </a:cxn>
              </a:cxnLst>
              <a:rect l="0" t="0" r="r" b="b"/>
              <a:pathLst>
                <a:path w="40" h="23">
                  <a:moveTo>
                    <a:pt x="40" y="23"/>
                  </a:moveTo>
                  <a:cubicBezTo>
                    <a:pt x="40" y="23"/>
                    <a:pt x="20" y="0"/>
                    <a:pt x="0" y="23"/>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70" name="Freeform 239">
              <a:extLst>
                <a:ext uri="{FF2B5EF4-FFF2-40B4-BE49-F238E27FC236}">
                  <a16:creationId xmlns:a16="http://schemas.microsoft.com/office/drawing/2014/main" id="{792FC118-D67A-42B3-8A12-94D195A2BC6A}"/>
                </a:ext>
              </a:extLst>
            </p:cNvPr>
            <p:cNvSpPr>
              <a:spLocks/>
            </p:cNvSpPr>
            <p:nvPr/>
          </p:nvSpPr>
          <p:spPr bwMode="auto">
            <a:xfrm>
              <a:off x="4005263" y="2928938"/>
              <a:ext cx="26988" cy="26988"/>
            </a:xfrm>
            <a:custGeom>
              <a:avLst/>
              <a:gdLst/>
              <a:ahLst/>
              <a:cxnLst>
                <a:cxn ang="0">
                  <a:pos x="14" y="0"/>
                </a:cxn>
                <a:cxn ang="0">
                  <a:pos x="17" y="17"/>
                </a:cxn>
                <a:cxn ang="0">
                  <a:pos x="0" y="12"/>
                </a:cxn>
                <a:cxn ang="0">
                  <a:pos x="14" y="0"/>
                </a:cxn>
                <a:cxn ang="0">
                  <a:pos x="14" y="0"/>
                </a:cxn>
                <a:cxn ang="0">
                  <a:pos x="14" y="0"/>
                </a:cxn>
              </a:cxnLst>
              <a:rect l="0" t="0" r="r" b="b"/>
              <a:pathLst>
                <a:path w="17" h="17">
                  <a:moveTo>
                    <a:pt x="14" y="0"/>
                  </a:moveTo>
                  <a:lnTo>
                    <a:pt x="17" y="17"/>
                  </a:lnTo>
                  <a:lnTo>
                    <a:pt x="0" y="12"/>
                  </a:lnTo>
                  <a:lnTo>
                    <a:pt x="14" y="0"/>
                  </a:lnTo>
                  <a:lnTo>
                    <a:pt x="14" y="0"/>
                  </a:lnTo>
                  <a:lnTo>
                    <a:pt x="14" y="0"/>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71" name="Freeform 240">
              <a:extLst>
                <a:ext uri="{FF2B5EF4-FFF2-40B4-BE49-F238E27FC236}">
                  <a16:creationId xmlns:a16="http://schemas.microsoft.com/office/drawing/2014/main" id="{1A720A41-C7D6-4C5C-9B9E-B12060FB693C}"/>
                </a:ext>
              </a:extLst>
            </p:cNvPr>
            <p:cNvSpPr>
              <a:spLocks/>
            </p:cNvSpPr>
            <p:nvPr/>
          </p:nvSpPr>
          <p:spPr bwMode="auto">
            <a:xfrm>
              <a:off x="4005263" y="2928938"/>
              <a:ext cx="26988" cy="26988"/>
            </a:xfrm>
            <a:custGeom>
              <a:avLst/>
              <a:gdLst/>
              <a:ahLst/>
              <a:cxnLst>
                <a:cxn ang="0">
                  <a:pos x="14" y="0"/>
                </a:cxn>
                <a:cxn ang="0">
                  <a:pos x="17" y="17"/>
                </a:cxn>
                <a:cxn ang="0">
                  <a:pos x="0" y="12"/>
                </a:cxn>
                <a:cxn ang="0">
                  <a:pos x="14" y="0"/>
                </a:cxn>
                <a:cxn ang="0">
                  <a:pos x="14" y="0"/>
                </a:cxn>
                <a:cxn ang="0">
                  <a:pos x="14" y="0"/>
                </a:cxn>
              </a:cxnLst>
              <a:rect l="0" t="0" r="r" b="b"/>
              <a:pathLst>
                <a:path w="17" h="17">
                  <a:moveTo>
                    <a:pt x="14" y="0"/>
                  </a:moveTo>
                  <a:lnTo>
                    <a:pt x="17" y="17"/>
                  </a:lnTo>
                  <a:lnTo>
                    <a:pt x="0" y="12"/>
                  </a:lnTo>
                  <a:lnTo>
                    <a:pt x="14" y="0"/>
                  </a:lnTo>
                  <a:lnTo>
                    <a:pt x="14" y="0"/>
                  </a:lnTo>
                  <a:lnTo>
                    <a:pt x="14" y="0"/>
                  </a:lnTo>
                  <a:close/>
                </a:path>
              </a:pathLst>
            </a:custGeom>
            <a:solidFill>
              <a:schemeClr val="tx1">
                <a:lumMod val="50000"/>
                <a:lumOff val="50000"/>
              </a:schemeClr>
            </a:solid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72" name="Freeform 241">
              <a:extLst>
                <a:ext uri="{FF2B5EF4-FFF2-40B4-BE49-F238E27FC236}">
                  <a16:creationId xmlns:a16="http://schemas.microsoft.com/office/drawing/2014/main" id="{8C41AEEF-10F2-4151-9CE6-7B605C1E68DA}"/>
                </a:ext>
              </a:extLst>
            </p:cNvPr>
            <p:cNvSpPr>
              <a:spLocks/>
            </p:cNvSpPr>
            <p:nvPr/>
          </p:nvSpPr>
          <p:spPr bwMode="auto">
            <a:xfrm>
              <a:off x="3929063" y="2932113"/>
              <a:ext cx="23813" cy="28575"/>
            </a:xfrm>
            <a:custGeom>
              <a:avLst/>
              <a:gdLst/>
              <a:ahLst/>
              <a:cxnLst>
                <a:cxn ang="0">
                  <a:pos x="4" y="0"/>
                </a:cxn>
                <a:cxn ang="0">
                  <a:pos x="0" y="18"/>
                </a:cxn>
                <a:cxn ang="0">
                  <a:pos x="15" y="11"/>
                </a:cxn>
                <a:cxn ang="0">
                  <a:pos x="4" y="0"/>
                </a:cxn>
                <a:cxn ang="0">
                  <a:pos x="4" y="0"/>
                </a:cxn>
                <a:cxn ang="0">
                  <a:pos x="4" y="0"/>
                </a:cxn>
              </a:cxnLst>
              <a:rect l="0" t="0" r="r" b="b"/>
              <a:pathLst>
                <a:path w="15" h="18">
                  <a:moveTo>
                    <a:pt x="4" y="0"/>
                  </a:moveTo>
                  <a:lnTo>
                    <a:pt x="0" y="18"/>
                  </a:lnTo>
                  <a:lnTo>
                    <a:pt x="15" y="11"/>
                  </a:lnTo>
                  <a:lnTo>
                    <a:pt x="4" y="0"/>
                  </a:lnTo>
                  <a:lnTo>
                    <a:pt x="4" y="0"/>
                  </a:lnTo>
                  <a:lnTo>
                    <a:pt x="4" y="0"/>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73" name="Freeform 242">
              <a:extLst>
                <a:ext uri="{FF2B5EF4-FFF2-40B4-BE49-F238E27FC236}">
                  <a16:creationId xmlns:a16="http://schemas.microsoft.com/office/drawing/2014/main" id="{C3BA35F1-9278-45AA-9A6C-4346E539DBDE}"/>
                </a:ext>
              </a:extLst>
            </p:cNvPr>
            <p:cNvSpPr>
              <a:spLocks/>
            </p:cNvSpPr>
            <p:nvPr/>
          </p:nvSpPr>
          <p:spPr bwMode="auto">
            <a:xfrm>
              <a:off x="3929063" y="2932113"/>
              <a:ext cx="23813" cy="28575"/>
            </a:xfrm>
            <a:custGeom>
              <a:avLst/>
              <a:gdLst/>
              <a:ahLst/>
              <a:cxnLst>
                <a:cxn ang="0">
                  <a:pos x="4" y="0"/>
                </a:cxn>
                <a:cxn ang="0">
                  <a:pos x="0" y="18"/>
                </a:cxn>
                <a:cxn ang="0">
                  <a:pos x="15" y="11"/>
                </a:cxn>
                <a:cxn ang="0">
                  <a:pos x="4" y="0"/>
                </a:cxn>
                <a:cxn ang="0">
                  <a:pos x="4" y="0"/>
                </a:cxn>
                <a:cxn ang="0">
                  <a:pos x="4" y="0"/>
                </a:cxn>
              </a:cxnLst>
              <a:rect l="0" t="0" r="r" b="b"/>
              <a:pathLst>
                <a:path w="15" h="18">
                  <a:moveTo>
                    <a:pt x="4" y="0"/>
                  </a:moveTo>
                  <a:lnTo>
                    <a:pt x="0" y="18"/>
                  </a:lnTo>
                  <a:lnTo>
                    <a:pt x="15" y="11"/>
                  </a:lnTo>
                  <a:lnTo>
                    <a:pt x="4" y="0"/>
                  </a:lnTo>
                  <a:lnTo>
                    <a:pt x="4" y="0"/>
                  </a:lnTo>
                  <a:lnTo>
                    <a:pt x="4" y="0"/>
                  </a:lnTo>
                  <a:close/>
                </a:path>
              </a:pathLst>
            </a:custGeom>
            <a:solidFill>
              <a:schemeClr val="tx1">
                <a:lumMod val="50000"/>
                <a:lumOff val="50000"/>
              </a:schemeClr>
            </a:solid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74" name="Freeform 243">
              <a:extLst>
                <a:ext uri="{FF2B5EF4-FFF2-40B4-BE49-F238E27FC236}">
                  <a16:creationId xmlns:a16="http://schemas.microsoft.com/office/drawing/2014/main" id="{7894FB7E-DC28-40A4-B3AB-A6FCC631A894}"/>
                </a:ext>
              </a:extLst>
            </p:cNvPr>
            <p:cNvSpPr>
              <a:spLocks/>
            </p:cNvSpPr>
            <p:nvPr/>
          </p:nvSpPr>
          <p:spPr bwMode="auto">
            <a:xfrm>
              <a:off x="3752851" y="2928938"/>
              <a:ext cx="92075" cy="76200"/>
            </a:xfrm>
            <a:custGeom>
              <a:avLst/>
              <a:gdLst/>
              <a:ahLst/>
              <a:cxnLst>
                <a:cxn ang="0">
                  <a:pos x="27" y="0"/>
                </a:cxn>
                <a:cxn ang="0">
                  <a:pos x="40" y="9"/>
                </a:cxn>
                <a:cxn ang="0">
                  <a:pos x="47" y="27"/>
                </a:cxn>
                <a:cxn ang="0">
                  <a:pos x="47" y="38"/>
                </a:cxn>
                <a:cxn ang="0">
                  <a:pos x="47" y="39"/>
                </a:cxn>
                <a:cxn ang="0">
                  <a:pos x="0" y="39"/>
                </a:cxn>
              </a:cxnLst>
              <a:rect l="0" t="0" r="r" b="b"/>
              <a:pathLst>
                <a:path w="47" h="39">
                  <a:moveTo>
                    <a:pt x="27" y="0"/>
                  </a:moveTo>
                  <a:cubicBezTo>
                    <a:pt x="32" y="2"/>
                    <a:pt x="36" y="5"/>
                    <a:pt x="40" y="9"/>
                  </a:cubicBezTo>
                  <a:cubicBezTo>
                    <a:pt x="44" y="14"/>
                    <a:pt x="47" y="21"/>
                    <a:pt x="47" y="27"/>
                  </a:cubicBezTo>
                  <a:cubicBezTo>
                    <a:pt x="47" y="38"/>
                    <a:pt x="47" y="38"/>
                    <a:pt x="47" y="38"/>
                  </a:cubicBezTo>
                  <a:cubicBezTo>
                    <a:pt x="47" y="39"/>
                    <a:pt x="47" y="39"/>
                    <a:pt x="47" y="39"/>
                  </a:cubicBezTo>
                  <a:cubicBezTo>
                    <a:pt x="0" y="39"/>
                    <a:pt x="0" y="39"/>
                    <a:pt x="0" y="39"/>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75" name="Freeform 244">
              <a:extLst>
                <a:ext uri="{FF2B5EF4-FFF2-40B4-BE49-F238E27FC236}">
                  <a16:creationId xmlns:a16="http://schemas.microsoft.com/office/drawing/2014/main" id="{8E46EBC9-AC22-47A2-BE68-241FCA9CDC44}"/>
                </a:ext>
              </a:extLst>
            </p:cNvPr>
            <p:cNvSpPr>
              <a:spLocks/>
            </p:cNvSpPr>
            <p:nvPr/>
          </p:nvSpPr>
          <p:spPr bwMode="auto">
            <a:xfrm>
              <a:off x="3729038" y="2928938"/>
              <a:ext cx="38100" cy="76200"/>
            </a:xfrm>
            <a:custGeom>
              <a:avLst/>
              <a:gdLst/>
              <a:ahLst/>
              <a:cxnLst>
                <a:cxn ang="0">
                  <a:pos x="0" y="39"/>
                </a:cxn>
                <a:cxn ang="0">
                  <a:pos x="0" y="38"/>
                </a:cxn>
                <a:cxn ang="0">
                  <a:pos x="0" y="27"/>
                </a:cxn>
                <a:cxn ang="0">
                  <a:pos x="6" y="10"/>
                </a:cxn>
                <a:cxn ang="0">
                  <a:pos x="20" y="0"/>
                </a:cxn>
              </a:cxnLst>
              <a:rect l="0" t="0" r="r" b="b"/>
              <a:pathLst>
                <a:path w="20" h="39">
                  <a:moveTo>
                    <a:pt x="0" y="39"/>
                  </a:moveTo>
                  <a:cubicBezTo>
                    <a:pt x="0" y="38"/>
                    <a:pt x="0" y="38"/>
                    <a:pt x="0" y="38"/>
                  </a:cubicBezTo>
                  <a:cubicBezTo>
                    <a:pt x="0" y="27"/>
                    <a:pt x="0" y="27"/>
                    <a:pt x="0" y="27"/>
                  </a:cubicBezTo>
                  <a:cubicBezTo>
                    <a:pt x="0" y="21"/>
                    <a:pt x="2" y="15"/>
                    <a:pt x="6" y="10"/>
                  </a:cubicBezTo>
                  <a:cubicBezTo>
                    <a:pt x="9" y="6"/>
                    <a:pt x="15" y="2"/>
                    <a:pt x="20" y="0"/>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76" name="Oval 245">
              <a:extLst>
                <a:ext uri="{FF2B5EF4-FFF2-40B4-BE49-F238E27FC236}">
                  <a16:creationId xmlns:a16="http://schemas.microsoft.com/office/drawing/2014/main" id="{00A8E4AA-9762-4AE3-A3ED-1683EDA58A85}"/>
                </a:ext>
              </a:extLst>
            </p:cNvPr>
            <p:cNvSpPr>
              <a:spLocks noChangeArrowheads="1"/>
            </p:cNvSpPr>
            <p:nvPr/>
          </p:nvSpPr>
          <p:spPr bwMode="auto">
            <a:xfrm>
              <a:off x="3756026" y="2859088"/>
              <a:ext cx="61913" cy="76200"/>
            </a:xfrm>
            <a:prstGeom prst="ellipse">
              <a:avLst/>
            </a:pr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77" name="Freeform 246">
              <a:extLst>
                <a:ext uri="{FF2B5EF4-FFF2-40B4-BE49-F238E27FC236}">
                  <a16:creationId xmlns:a16="http://schemas.microsoft.com/office/drawing/2014/main" id="{A8D80472-EA96-41FE-9C48-130A6F2ED751}"/>
                </a:ext>
              </a:extLst>
            </p:cNvPr>
            <p:cNvSpPr>
              <a:spLocks/>
            </p:cNvSpPr>
            <p:nvPr/>
          </p:nvSpPr>
          <p:spPr bwMode="auto">
            <a:xfrm>
              <a:off x="3944938" y="2828925"/>
              <a:ext cx="88900" cy="74613"/>
            </a:xfrm>
            <a:custGeom>
              <a:avLst/>
              <a:gdLst/>
              <a:ahLst/>
              <a:cxnLst>
                <a:cxn ang="0">
                  <a:pos x="27" y="0"/>
                </a:cxn>
                <a:cxn ang="0">
                  <a:pos x="40" y="8"/>
                </a:cxn>
                <a:cxn ang="0">
                  <a:pos x="46" y="27"/>
                </a:cxn>
                <a:cxn ang="0">
                  <a:pos x="46" y="37"/>
                </a:cxn>
                <a:cxn ang="0">
                  <a:pos x="46" y="39"/>
                </a:cxn>
                <a:cxn ang="0">
                  <a:pos x="0" y="39"/>
                </a:cxn>
              </a:cxnLst>
              <a:rect l="0" t="0" r="r" b="b"/>
              <a:pathLst>
                <a:path w="46" h="39">
                  <a:moveTo>
                    <a:pt x="27" y="0"/>
                  </a:moveTo>
                  <a:cubicBezTo>
                    <a:pt x="32" y="2"/>
                    <a:pt x="36" y="5"/>
                    <a:pt x="40" y="8"/>
                  </a:cubicBezTo>
                  <a:cubicBezTo>
                    <a:pt x="44" y="14"/>
                    <a:pt x="46" y="20"/>
                    <a:pt x="46" y="27"/>
                  </a:cubicBezTo>
                  <a:cubicBezTo>
                    <a:pt x="46" y="37"/>
                    <a:pt x="46" y="37"/>
                    <a:pt x="46" y="37"/>
                  </a:cubicBezTo>
                  <a:cubicBezTo>
                    <a:pt x="46" y="39"/>
                    <a:pt x="46" y="39"/>
                    <a:pt x="46" y="39"/>
                  </a:cubicBezTo>
                  <a:cubicBezTo>
                    <a:pt x="0" y="39"/>
                    <a:pt x="0" y="39"/>
                    <a:pt x="0" y="39"/>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78" name="Freeform 247">
              <a:extLst>
                <a:ext uri="{FF2B5EF4-FFF2-40B4-BE49-F238E27FC236}">
                  <a16:creationId xmlns:a16="http://schemas.microsoft.com/office/drawing/2014/main" id="{979C640F-258F-4301-91F5-5DF18C214B44}"/>
                </a:ext>
              </a:extLst>
            </p:cNvPr>
            <p:cNvSpPr>
              <a:spLocks/>
            </p:cNvSpPr>
            <p:nvPr/>
          </p:nvSpPr>
          <p:spPr bwMode="auto">
            <a:xfrm>
              <a:off x="3922713" y="2828925"/>
              <a:ext cx="36513" cy="74613"/>
            </a:xfrm>
            <a:custGeom>
              <a:avLst/>
              <a:gdLst/>
              <a:ahLst/>
              <a:cxnLst>
                <a:cxn ang="0">
                  <a:pos x="0" y="39"/>
                </a:cxn>
                <a:cxn ang="0">
                  <a:pos x="0" y="37"/>
                </a:cxn>
                <a:cxn ang="0">
                  <a:pos x="0" y="27"/>
                </a:cxn>
                <a:cxn ang="0">
                  <a:pos x="6" y="10"/>
                </a:cxn>
                <a:cxn ang="0">
                  <a:pos x="19" y="0"/>
                </a:cxn>
              </a:cxnLst>
              <a:rect l="0" t="0" r="r" b="b"/>
              <a:pathLst>
                <a:path w="19" h="39">
                  <a:moveTo>
                    <a:pt x="0" y="39"/>
                  </a:moveTo>
                  <a:cubicBezTo>
                    <a:pt x="0" y="37"/>
                    <a:pt x="0" y="37"/>
                    <a:pt x="0" y="37"/>
                  </a:cubicBezTo>
                  <a:cubicBezTo>
                    <a:pt x="0" y="27"/>
                    <a:pt x="0" y="27"/>
                    <a:pt x="0" y="27"/>
                  </a:cubicBezTo>
                  <a:cubicBezTo>
                    <a:pt x="0" y="20"/>
                    <a:pt x="2" y="15"/>
                    <a:pt x="6" y="10"/>
                  </a:cubicBezTo>
                  <a:cubicBezTo>
                    <a:pt x="8" y="6"/>
                    <a:pt x="14" y="1"/>
                    <a:pt x="19" y="0"/>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79" name="Freeform 248">
              <a:extLst>
                <a:ext uri="{FF2B5EF4-FFF2-40B4-BE49-F238E27FC236}">
                  <a16:creationId xmlns:a16="http://schemas.microsoft.com/office/drawing/2014/main" id="{4B505652-6D35-4F67-A013-1C02DA7049C6}"/>
                </a:ext>
              </a:extLst>
            </p:cNvPr>
            <p:cNvSpPr>
              <a:spLocks/>
            </p:cNvSpPr>
            <p:nvPr/>
          </p:nvSpPr>
          <p:spPr bwMode="auto">
            <a:xfrm>
              <a:off x="3949701" y="2759075"/>
              <a:ext cx="61913" cy="76200"/>
            </a:xfrm>
            <a:custGeom>
              <a:avLst/>
              <a:gdLst/>
              <a:ahLst/>
              <a:cxnLst>
                <a:cxn ang="0">
                  <a:pos x="32" y="20"/>
                </a:cxn>
                <a:cxn ang="0">
                  <a:pos x="16" y="40"/>
                </a:cxn>
                <a:cxn ang="0">
                  <a:pos x="0" y="20"/>
                </a:cxn>
                <a:cxn ang="0">
                  <a:pos x="16" y="0"/>
                </a:cxn>
                <a:cxn ang="0">
                  <a:pos x="32" y="20"/>
                </a:cxn>
              </a:cxnLst>
              <a:rect l="0" t="0" r="r" b="b"/>
              <a:pathLst>
                <a:path w="32" h="40">
                  <a:moveTo>
                    <a:pt x="32" y="20"/>
                  </a:moveTo>
                  <a:cubicBezTo>
                    <a:pt x="32" y="31"/>
                    <a:pt x="25" y="40"/>
                    <a:pt x="16" y="40"/>
                  </a:cubicBezTo>
                  <a:cubicBezTo>
                    <a:pt x="7" y="40"/>
                    <a:pt x="0" y="31"/>
                    <a:pt x="0" y="20"/>
                  </a:cubicBezTo>
                  <a:cubicBezTo>
                    <a:pt x="0" y="9"/>
                    <a:pt x="7" y="0"/>
                    <a:pt x="16" y="0"/>
                  </a:cubicBezTo>
                  <a:cubicBezTo>
                    <a:pt x="24" y="0"/>
                    <a:pt x="32" y="9"/>
                    <a:pt x="32" y="20"/>
                  </a:cubicBez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80" name="Freeform 249">
              <a:extLst>
                <a:ext uri="{FF2B5EF4-FFF2-40B4-BE49-F238E27FC236}">
                  <a16:creationId xmlns:a16="http://schemas.microsoft.com/office/drawing/2014/main" id="{C8AE2D7B-692D-4956-8159-1B1628EB0DA0}"/>
                </a:ext>
              </a:extLst>
            </p:cNvPr>
            <p:cNvSpPr>
              <a:spLocks/>
            </p:cNvSpPr>
            <p:nvPr/>
          </p:nvSpPr>
          <p:spPr bwMode="auto">
            <a:xfrm>
              <a:off x="4138613" y="2928938"/>
              <a:ext cx="88900" cy="79375"/>
            </a:xfrm>
            <a:custGeom>
              <a:avLst/>
              <a:gdLst/>
              <a:ahLst/>
              <a:cxnLst>
                <a:cxn ang="0">
                  <a:pos x="26" y="0"/>
                </a:cxn>
                <a:cxn ang="0">
                  <a:pos x="39" y="9"/>
                </a:cxn>
                <a:cxn ang="0">
                  <a:pos x="46" y="28"/>
                </a:cxn>
                <a:cxn ang="0">
                  <a:pos x="46" y="39"/>
                </a:cxn>
                <a:cxn ang="0">
                  <a:pos x="46" y="41"/>
                </a:cxn>
                <a:cxn ang="0">
                  <a:pos x="0" y="41"/>
                </a:cxn>
              </a:cxnLst>
              <a:rect l="0" t="0" r="r" b="b"/>
              <a:pathLst>
                <a:path w="46" h="41">
                  <a:moveTo>
                    <a:pt x="26" y="0"/>
                  </a:moveTo>
                  <a:cubicBezTo>
                    <a:pt x="31" y="2"/>
                    <a:pt x="36" y="6"/>
                    <a:pt x="39" y="9"/>
                  </a:cubicBezTo>
                  <a:cubicBezTo>
                    <a:pt x="43" y="15"/>
                    <a:pt x="46" y="21"/>
                    <a:pt x="46" y="28"/>
                  </a:cubicBezTo>
                  <a:cubicBezTo>
                    <a:pt x="46" y="39"/>
                    <a:pt x="46" y="39"/>
                    <a:pt x="46" y="39"/>
                  </a:cubicBezTo>
                  <a:cubicBezTo>
                    <a:pt x="46" y="41"/>
                    <a:pt x="46" y="41"/>
                    <a:pt x="46" y="41"/>
                  </a:cubicBezTo>
                  <a:cubicBezTo>
                    <a:pt x="0" y="41"/>
                    <a:pt x="0" y="41"/>
                    <a:pt x="0" y="41"/>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81" name="Freeform 250">
              <a:extLst>
                <a:ext uri="{FF2B5EF4-FFF2-40B4-BE49-F238E27FC236}">
                  <a16:creationId xmlns:a16="http://schemas.microsoft.com/office/drawing/2014/main" id="{C53CC7F9-CA88-4225-84C7-F903A5D2B2B1}"/>
                </a:ext>
              </a:extLst>
            </p:cNvPr>
            <p:cNvSpPr>
              <a:spLocks/>
            </p:cNvSpPr>
            <p:nvPr/>
          </p:nvSpPr>
          <p:spPr bwMode="auto">
            <a:xfrm>
              <a:off x="4116388" y="2932113"/>
              <a:ext cx="36513" cy="76200"/>
            </a:xfrm>
            <a:custGeom>
              <a:avLst/>
              <a:gdLst/>
              <a:ahLst/>
              <a:cxnLst>
                <a:cxn ang="0">
                  <a:pos x="0" y="39"/>
                </a:cxn>
                <a:cxn ang="0">
                  <a:pos x="0" y="37"/>
                </a:cxn>
                <a:cxn ang="0">
                  <a:pos x="0" y="27"/>
                </a:cxn>
                <a:cxn ang="0">
                  <a:pos x="5" y="10"/>
                </a:cxn>
                <a:cxn ang="0">
                  <a:pos x="19" y="0"/>
                </a:cxn>
              </a:cxnLst>
              <a:rect l="0" t="0" r="r" b="b"/>
              <a:pathLst>
                <a:path w="19" h="39">
                  <a:moveTo>
                    <a:pt x="0" y="39"/>
                  </a:moveTo>
                  <a:cubicBezTo>
                    <a:pt x="0" y="37"/>
                    <a:pt x="0" y="37"/>
                    <a:pt x="0" y="37"/>
                  </a:cubicBezTo>
                  <a:cubicBezTo>
                    <a:pt x="0" y="27"/>
                    <a:pt x="0" y="27"/>
                    <a:pt x="0" y="27"/>
                  </a:cubicBezTo>
                  <a:cubicBezTo>
                    <a:pt x="0" y="20"/>
                    <a:pt x="2" y="15"/>
                    <a:pt x="5" y="10"/>
                  </a:cubicBezTo>
                  <a:cubicBezTo>
                    <a:pt x="8" y="6"/>
                    <a:pt x="14" y="1"/>
                    <a:pt x="19" y="0"/>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82" name="Freeform 251">
              <a:extLst>
                <a:ext uri="{FF2B5EF4-FFF2-40B4-BE49-F238E27FC236}">
                  <a16:creationId xmlns:a16="http://schemas.microsoft.com/office/drawing/2014/main" id="{1B7FA4CE-FD78-4636-BA20-F77AF08B6E63}"/>
                </a:ext>
              </a:extLst>
            </p:cNvPr>
            <p:cNvSpPr>
              <a:spLocks/>
            </p:cNvSpPr>
            <p:nvPr/>
          </p:nvSpPr>
          <p:spPr bwMode="auto">
            <a:xfrm>
              <a:off x="4141788" y="2859088"/>
              <a:ext cx="61913" cy="79375"/>
            </a:xfrm>
            <a:custGeom>
              <a:avLst/>
              <a:gdLst/>
              <a:ahLst/>
              <a:cxnLst>
                <a:cxn ang="0">
                  <a:pos x="32" y="21"/>
                </a:cxn>
                <a:cxn ang="0">
                  <a:pos x="16" y="41"/>
                </a:cxn>
                <a:cxn ang="0">
                  <a:pos x="0" y="21"/>
                </a:cxn>
                <a:cxn ang="0">
                  <a:pos x="16" y="0"/>
                </a:cxn>
                <a:cxn ang="0">
                  <a:pos x="32" y="21"/>
                </a:cxn>
              </a:cxnLst>
              <a:rect l="0" t="0" r="r" b="b"/>
              <a:pathLst>
                <a:path w="32" h="41">
                  <a:moveTo>
                    <a:pt x="32" y="21"/>
                  </a:moveTo>
                  <a:cubicBezTo>
                    <a:pt x="32" y="32"/>
                    <a:pt x="25" y="41"/>
                    <a:pt x="16" y="41"/>
                  </a:cubicBezTo>
                  <a:cubicBezTo>
                    <a:pt x="8" y="41"/>
                    <a:pt x="0" y="32"/>
                    <a:pt x="0" y="21"/>
                  </a:cubicBezTo>
                  <a:cubicBezTo>
                    <a:pt x="0" y="9"/>
                    <a:pt x="7" y="0"/>
                    <a:pt x="16" y="0"/>
                  </a:cubicBezTo>
                  <a:cubicBezTo>
                    <a:pt x="25" y="0"/>
                    <a:pt x="32" y="9"/>
                    <a:pt x="32" y="21"/>
                  </a:cubicBez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83" name="Freeform 252">
              <a:extLst>
                <a:ext uri="{FF2B5EF4-FFF2-40B4-BE49-F238E27FC236}">
                  <a16:creationId xmlns:a16="http://schemas.microsoft.com/office/drawing/2014/main" id="{1173BB97-B526-4BCF-A311-F7641CA120EE}"/>
                </a:ext>
              </a:extLst>
            </p:cNvPr>
            <p:cNvSpPr>
              <a:spLocks/>
            </p:cNvSpPr>
            <p:nvPr/>
          </p:nvSpPr>
          <p:spPr bwMode="auto">
            <a:xfrm>
              <a:off x="4021138" y="3028950"/>
              <a:ext cx="88900" cy="74613"/>
            </a:xfrm>
            <a:custGeom>
              <a:avLst/>
              <a:gdLst/>
              <a:ahLst/>
              <a:cxnLst>
                <a:cxn ang="0">
                  <a:pos x="27" y="0"/>
                </a:cxn>
                <a:cxn ang="0">
                  <a:pos x="39" y="8"/>
                </a:cxn>
                <a:cxn ang="0">
                  <a:pos x="46" y="27"/>
                </a:cxn>
                <a:cxn ang="0">
                  <a:pos x="46" y="37"/>
                </a:cxn>
                <a:cxn ang="0">
                  <a:pos x="46" y="38"/>
                </a:cxn>
                <a:cxn ang="0">
                  <a:pos x="0" y="38"/>
                </a:cxn>
              </a:cxnLst>
              <a:rect l="0" t="0" r="r" b="b"/>
              <a:pathLst>
                <a:path w="46" h="38">
                  <a:moveTo>
                    <a:pt x="27" y="0"/>
                  </a:moveTo>
                  <a:cubicBezTo>
                    <a:pt x="31" y="2"/>
                    <a:pt x="36" y="5"/>
                    <a:pt x="39" y="8"/>
                  </a:cubicBezTo>
                  <a:cubicBezTo>
                    <a:pt x="43" y="13"/>
                    <a:pt x="46" y="20"/>
                    <a:pt x="46" y="27"/>
                  </a:cubicBezTo>
                  <a:cubicBezTo>
                    <a:pt x="46" y="37"/>
                    <a:pt x="46" y="37"/>
                    <a:pt x="46" y="37"/>
                  </a:cubicBezTo>
                  <a:cubicBezTo>
                    <a:pt x="46" y="38"/>
                    <a:pt x="46" y="38"/>
                    <a:pt x="46" y="38"/>
                  </a:cubicBezTo>
                  <a:cubicBezTo>
                    <a:pt x="0" y="38"/>
                    <a:pt x="0" y="38"/>
                    <a:pt x="0" y="38"/>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84" name="Freeform 253">
              <a:extLst>
                <a:ext uri="{FF2B5EF4-FFF2-40B4-BE49-F238E27FC236}">
                  <a16:creationId xmlns:a16="http://schemas.microsoft.com/office/drawing/2014/main" id="{287FA34A-C093-4784-A849-86A13F69D1A6}"/>
                </a:ext>
              </a:extLst>
            </p:cNvPr>
            <p:cNvSpPr>
              <a:spLocks/>
            </p:cNvSpPr>
            <p:nvPr/>
          </p:nvSpPr>
          <p:spPr bwMode="auto">
            <a:xfrm>
              <a:off x="3997326" y="3028950"/>
              <a:ext cx="36513" cy="74613"/>
            </a:xfrm>
            <a:custGeom>
              <a:avLst/>
              <a:gdLst/>
              <a:ahLst/>
              <a:cxnLst>
                <a:cxn ang="0">
                  <a:pos x="0" y="38"/>
                </a:cxn>
                <a:cxn ang="0">
                  <a:pos x="0" y="37"/>
                </a:cxn>
                <a:cxn ang="0">
                  <a:pos x="0" y="27"/>
                </a:cxn>
                <a:cxn ang="0">
                  <a:pos x="5" y="10"/>
                </a:cxn>
                <a:cxn ang="0">
                  <a:pos x="19" y="0"/>
                </a:cxn>
              </a:cxnLst>
              <a:rect l="0" t="0" r="r" b="b"/>
              <a:pathLst>
                <a:path w="19" h="38">
                  <a:moveTo>
                    <a:pt x="0" y="38"/>
                  </a:moveTo>
                  <a:cubicBezTo>
                    <a:pt x="0" y="37"/>
                    <a:pt x="0" y="37"/>
                    <a:pt x="0" y="37"/>
                  </a:cubicBezTo>
                  <a:cubicBezTo>
                    <a:pt x="0" y="27"/>
                    <a:pt x="0" y="27"/>
                    <a:pt x="0" y="27"/>
                  </a:cubicBezTo>
                  <a:cubicBezTo>
                    <a:pt x="0" y="20"/>
                    <a:pt x="2" y="15"/>
                    <a:pt x="5" y="10"/>
                  </a:cubicBezTo>
                  <a:cubicBezTo>
                    <a:pt x="8" y="6"/>
                    <a:pt x="14" y="1"/>
                    <a:pt x="19" y="0"/>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85" name="Freeform 254">
              <a:extLst>
                <a:ext uri="{FF2B5EF4-FFF2-40B4-BE49-F238E27FC236}">
                  <a16:creationId xmlns:a16="http://schemas.microsoft.com/office/drawing/2014/main" id="{380EFA31-4777-4875-80FA-D7D6F9FC68C6}"/>
                </a:ext>
              </a:extLst>
            </p:cNvPr>
            <p:cNvSpPr>
              <a:spLocks/>
            </p:cNvSpPr>
            <p:nvPr/>
          </p:nvSpPr>
          <p:spPr bwMode="auto">
            <a:xfrm>
              <a:off x="4022726" y="2960688"/>
              <a:ext cx="60325" cy="73025"/>
            </a:xfrm>
            <a:custGeom>
              <a:avLst/>
              <a:gdLst/>
              <a:ahLst/>
              <a:cxnLst>
                <a:cxn ang="0">
                  <a:pos x="31" y="19"/>
                </a:cxn>
                <a:cxn ang="0">
                  <a:pos x="16" y="38"/>
                </a:cxn>
                <a:cxn ang="0">
                  <a:pos x="0" y="19"/>
                </a:cxn>
                <a:cxn ang="0">
                  <a:pos x="16" y="0"/>
                </a:cxn>
                <a:cxn ang="0">
                  <a:pos x="31" y="19"/>
                </a:cxn>
              </a:cxnLst>
              <a:rect l="0" t="0" r="r" b="b"/>
              <a:pathLst>
                <a:path w="31" h="38">
                  <a:moveTo>
                    <a:pt x="31" y="19"/>
                  </a:moveTo>
                  <a:cubicBezTo>
                    <a:pt x="31" y="30"/>
                    <a:pt x="24" y="38"/>
                    <a:pt x="16" y="38"/>
                  </a:cubicBezTo>
                  <a:cubicBezTo>
                    <a:pt x="8" y="38"/>
                    <a:pt x="0" y="30"/>
                    <a:pt x="0" y="19"/>
                  </a:cubicBezTo>
                  <a:cubicBezTo>
                    <a:pt x="0" y="8"/>
                    <a:pt x="7" y="0"/>
                    <a:pt x="16" y="0"/>
                  </a:cubicBezTo>
                  <a:cubicBezTo>
                    <a:pt x="24" y="0"/>
                    <a:pt x="31" y="8"/>
                    <a:pt x="31" y="19"/>
                  </a:cubicBez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86" name="Freeform 255">
              <a:extLst>
                <a:ext uri="{FF2B5EF4-FFF2-40B4-BE49-F238E27FC236}">
                  <a16:creationId xmlns:a16="http://schemas.microsoft.com/office/drawing/2014/main" id="{BDEDE466-CDCD-4227-937C-77DFC97A4A56}"/>
                </a:ext>
              </a:extLst>
            </p:cNvPr>
            <p:cNvSpPr>
              <a:spLocks/>
            </p:cNvSpPr>
            <p:nvPr/>
          </p:nvSpPr>
          <p:spPr bwMode="auto">
            <a:xfrm>
              <a:off x="3871913" y="3032125"/>
              <a:ext cx="87313" cy="76200"/>
            </a:xfrm>
            <a:custGeom>
              <a:avLst/>
              <a:gdLst/>
              <a:ahLst/>
              <a:cxnLst>
                <a:cxn ang="0">
                  <a:pos x="26" y="0"/>
                </a:cxn>
                <a:cxn ang="0">
                  <a:pos x="39" y="9"/>
                </a:cxn>
                <a:cxn ang="0">
                  <a:pos x="45" y="28"/>
                </a:cxn>
                <a:cxn ang="0">
                  <a:pos x="45" y="39"/>
                </a:cxn>
                <a:cxn ang="0">
                  <a:pos x="45" y="40"/>
                </a:cxn>
                <a:cxn ang="0">
                  <a:pos x="0" y="40"/>
                </a:cxn>
              </a:cxnLst>
              <a:rect l="0" t="0" r="r" b="b"/>
              <a:pathLst>
                <a:path w="45" h="40">
                  <a:moveTo>
                    <a:pt x="26" y="0"/>
                  </a:moveTo>
                  <a:cubicBezTo>
                    <a:pt x="31" y="2"/>
                    <a:pt x="35" y="5"/>
                    <a:pt x="39" y="9"/>
                  </a:cubicBezTo>
                  <a:cubicBezTo>
                    <a:pt x="43" y="14"/>
                    <a:pt x="45" y="21"/>
                    <a:pt x="45" y="28"/>
                  </a:cubicBezTo>
                  <a:cubicBezTo>
                    <a:pt x="45" y="39"/>
                    <a:pt x="45" y="39"/>
                    <a:pt x="45" y="39"/>
                  </a:cubicBezTo>
                  <a:cubicBezTo>
                    <a:pt x="45" y="40"/>
                    <a:pt x="45" y="40"/>
                    <a:pt x="45" y="40"/>
                  </a:cubicBezTo>
                  <a:cubicBezTo>
                    <a:pt x="0" y="40"/>
                    <a:pt x="0" y="40"/>
                    <a:pt x="0" y="40"/>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87" name="Freeform 256">
              <a:extLst>
                <a:ext uri="{FF2B5EF4-FFF2-40B4-BE49-F238E27FC236}">
                  <a16:creationId xmlns:a16="http://schemas.microsoft.com/office/drawing/2014/main" id="{645A9D42-35AF-4B87-83BF-43C0ADDF73A6}"/>
                </a:ext>
              </a:extLst>
            </p:cNvPr>
            <p:cNvSpPr>
              <a:spLocks/>
            </p:cNvSpPr>
            <p:nvPr/>
          </p:nvSpPr>
          <p:spPr bwMode="auto">
            <a:xfrm>
              <a:off x="3846513" y="3032125"/>
              <a:ext cx="36513" cy="76200"/>
            </a:xfrm>
            <a:custGeom>
              <a:avLst/>
              <a:gdLst/>
              <a:ahLst/>
              <a:cxnLst>
                <a:cxn ang="0">
                  <a:pos x="0" y="40"/>
                </a:cxn>
                <a:cxn ang="0">
                  <a:pos x="0" y="38"/>
                </a:cxn>
                <a:cxn ang="0">
                  <a:pos x="0" y="28"/>
                </a:cxn>
                <a:cxn ang="0">
                  <a:pos x="6" y="10"/>
                </a:cxn>
                <a:cxn ang="0">
                  <a:pos x="19" y="0"/>
                </a:cxn>
              </a:cxnLst>
              <a:rect l="0" t="0" r="r" b="b"/>
              <a:pathLst>
                <a:path w="19" h="40">
                  <a:moveTo>
                    <a:pt x="0" y="40"/>
                  </a:moveTo>
                  <a:cubicBezTo>
                    <a:pt x="0" y="38"/>
                    <a:pt x="0" y="38"/>
                    <a:pt x="0" y="38"/>
                  </a:cubicBezTo>
                  <a:cubicBezTo>
                    <a:pt x="0" y="28"/>
                    <a:pt x="0" y="28"/>
                    <a:pt x="0" y="28"/>
                  </a:cubicBezTo>
                  <a:cubicBezTo>
                    <a:pt x="0" y="21"/>
                    <a:pt x="2" y="15"/>
                    <a:pt x="6" y="10"/>
                  </a:cubicBezTo>
                  <a:cubicBezTo>
                    <a:pt x="9" y="6"/>
                    <a:pt x="15" y="2"/>
                    <a:pt x="19" y="0"/>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88" name="Freeform 257">
              <a:extLst>
                <a:ext uri="{FF2B5EF4-FFF2-40B4-BE49-F238E27FC236}">
                  <a16:creationId xmlns:a16="http://schemas.microsoft.com/office/drawing/2014/main" id="{1EE5B677-D2F2-4C31-A30A-4CCD663A9D22}"/>
                </a:ext>
              </a:extLst>
            </p:cNvPr>
            <p:cNvSpPr>
              <a:spLocks/>
            </p:cNvSpPr>
            <p:nvPr/>
          </p:nvSpPr>
          <p:spPr bwMode="auto">
            <a:xfrm>
              <a:off x="3873501" y="2962275"/>
              <a:ext cx="61913" cy="77788"/>
            </a:xfrm>
            <a:custGeom>
              <a:avLst/>
              <a:gdLst/>
              <a:ahLst/>
              <a:cxnLst>
                <a:cxn ang="0">
                  <a:pos x="32" y="20"/>
                </a:cxn>
                <a:cxn ang="0">
                  <a:pos x="16" y="40"/>
                </a:cxn>
                <a:cxn ang="0">
                  <a:pos x="0" y="20"/>
                </a:cxn>
                <a:cxn ang="0">
                  <a:pos x="16" y="0"/>
                </a:cxn>
                <a:cxn ang="0">
                  <a:pos x="32" y="20"/>
                </a:cxn>
              </a:cxnLst>
              <a:rect l="0" t="0" r="r" b="b"/>
              <a:pathLst>
                <a:path w="32" h="40">
                  <a:moveTo>
                    <a:pt x="32" y="20"/>
                  </a:moveTo>
                  <a:cubicBezTo>
                    <a:pt x="32" y="31"/>
                    <a:pt x="25" y="40"/>
                    <a:pt x="16" y="40"/>
                  </a:cubicBezTo>
                  <a:cubicBezTo>
                    <a:pt x="7" y="40"/>
                    <a:pt x="0" y="31"/>
                    <a:pt x="0" y="20"/>
                  </a:cubicBezTo>
                  <a:cubicBezTo>
                    <a:pt x="0" y="9"/>
                    <a:pt x="7" y="0"/>
                    <a:pt x="16" y="0"/>
                  </a:cubicBezTo>
                  <a:cubicBezTo>
                    <a:pt x="24" y="0"/>
                    <a:pt x="32" y="9"/>
                    <a:pt x="32" y="20"/>
                  </a:cubicBez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89" name="Freeform 258">
              <a:extLst>
                <a:ext uri="{FF2B5EF4-FFF2-40B4-BE49-F238E27FC236}">
                  <a16:creationId xmlns:a16="http://schemas.microsoft.com/office/drawing/2014/main" id="{9A908150-4E23-4896-BC6A-99149BB8C710}"/>
                </a:ext>
              </a:extLst>
            </p:cNvPr>
            <p:cNvSpPr>
              <a:spLocks/>
            </p:cNvSpPr>
            <p:nvPr/>
          </p:nvSpPr>
          <p:spPr bwMode="auto">
            <a:xfrm>
              <a:off x="4048126" y="2759075"/>
              <a:ext cx="114300" cy="69850"/>
            </a:xfrm>
            <a:custGeom>
              <a:avLst/>
              <a:gdLst/>
              <a:ahLst/>
              <a:cxnLst>
                <a:cxn ang="0">
                  <a:pos x="59" y="36"/>
                </a:cxn>
                <a:cxn ang="0">
                  <a:pos x="0" y="7"/>
                </a:cxn>
              </a:cxnLst>
              <a:rect l="0" t="0" r="r" b="b"/>
              <a:pathLst>
                <a:path w="59" h="36">
                  <a:moveTo>
                    <a:pt x="59" y="36"/>
                  </a:moveTo>
                  <a:cubicBezTo>
                    <a:pt x="59" y="36"/>
                    <a:pt x="42" y="0"/>
                    <a:pt x="0" y="7"/>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90" name="Freeform 259">
              <a:extLst>
                <a:ext uri="{FF2B5EF4-FFF2-40B4-BE49-F238E27FC236}">
                  <a16:creationId xmlns:a16="http://schemas.microsoft.com/office/drawing/2014/main" id="{FD27BF90-15A2-44CC-B5AA-20DAE475DBEE}"/>
                </a:ext>
              </a:extLst>
            </p:cNvPr>
            <p:cNvSpPr>
              <a:spLocks/>
            </p:cNvSpPr>
            <p:nvPr/>
          </p:nvSpPr>
          <p:spPr bwMode="auto">
            <a:xfrm>
              <a:off x="4151313" y="2816225"/>
              <a:ext cx="22225" cy="30163"/>
            </a:xfrm>
            <a:custGeom>
              <a:avLst/>
              <a:gdLst/>
              <a:ahLst/>
              <a:cxnLst>
                <a:cxn ang="0">
                  <a:pos x="0" y="9"/>
                </a:cxn>
                <a:cxn ang="0">
                  <a:pos x="13" y="19"/>
                </a:cxn>
                <a:cxn ang="0">
                  <a:pos x="14" y="0"/>
                </a:cxn>
                <a:cxn ang="0">
                  <a:pos x="0" y="9"/>
                </a:cxn>
                <a:cxn ang="0">
                  <a:pos x="0" y="9"/>
                </a:cxn>
                <a:cxn ang="0">
                  <a:pos x="0" y="9"/>
                </a:cxn>
              </a:cxnLst>
              <a:rect l="0" t="0" r="r" b="b"/>
              <a:pathLst>
                <a:path w="14" h="19">
                  <a:moveTo>
                    <a:pt x="0" y="9"/>
                  </a:moveTo>
                  <a:lnTo>
                    <a:pt x="13" y="19"/>
                  </a:lnTo>
                  <a:lnTo>
                    <a:pt x="14" y="0"/>
                  </a:lnTo>
                  <a:lnTo>
                    <a:pt x="0" y="9"/>
                  </a:lnTo>
                  <a:lnTo>
                    <a:pt x="0" y="9"/>
                  </a:lnTo>
                  <a:lnTo>
                    <a:pt x="0" y="9"/>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91" name="Freeform 260">
              <a:extLst>
                <a:ext uri="{FF2B5EF4-FFF2-40B4-BE49-F238E27FC236}">
                  <a16:creationId xmlns:a16="http://schemas.microsoft.com/office/drawing/2014/main" id="{2E524077-D4EF-4B14-8FF1-3CB4D2C76390}"/>
                </a:ext>
              </a:extLst>
            </p:cNvPr>
            <p:cNvSpPr>
              <a:spLocks/>
            </p:cNvSpPr>
            <p:nvPr/>
          </p:nvSpPr>
          <p:spPr bwMode="auto">
            <a:xfrm>
              <a:off x="4151313" y="2816225"/>
              <a:ext cx="22225" cy="30163"/>
            </a:xfrm>
            <a:custGeom>
              <a:avLst/>
              <a:gdLst/>
              <a:ahLst/>
              <a:cxnLst>
                <a:cxn ang="0">
                  <a:pos x="0" y="9"/>
                </a:cxn>
                <a:cxn ang="0">
                  <a:pos x="13" y="19"/>
                </a:cxn>
                <a:cxn ang="0">
                  <a:pos x="14" y="0"/>
                </a:cxn>
                <a:cxn ang="0">
                  <a:pos x="0" y="9"/>
                </a:cxn>
                <a:cxn ang="0">
                  <a:pos x="0" y="9"/>
                </a:cxn>
                <a:cxn ang="0">
                  <a:pos x="0" y="9"/>
                </a:cxn>
              </a:cxnLst>
              <a:rect l="0" t="0" r="r" b="b"/>
              <a:pathLst>
                <a:path w="14" h="19">
                  <a:moveTo>
                    <a:pt x="0" y="9"/>
                  </a:moveTo>
                  <a:lnTo>
                    <a:pt x="13" y="19"/>
                  </a:lnTo>
                  <a:lnTo>
                    <a:pt x="14" y="0"/>
                  </a:lnTo>
                  <a:lnTo>
                    <a:pt x="0" y="9"/>
                  </a:lnTo>
                  <a:lnTo>
                    <a:pt x="0" y="9"/>
                  </a:lnTo>
                  <a:lnTo>
                    <a:pt x="0" y="9"/>
                  </a:lnTo>
                  <a:close/>
                </a:path>
              </a:pathLst>
            </a:custGeom>
            <a:solidFill>
              <a:schemeClr val="tx1">
                <a:lumMod val="50000"/>
                <a:lumOff val="50000"/>
              </a:schemeClr>
            </a:solid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92" name="Freeform 261">
              <a:extLst>
                <a:ext uri="{FF2B5EF4-FFF2-40B4-BE49-F238E27FC236}">
                  <a16:creationId xmlns:a16="http://schemas.microsoft.com/office/drawing/2014/main" id="{81359DE6-FFAD-4A96-8C55-B9F9AE46CE10}"/>
                </a:ext>
              </a:extLst>
            </p:cNvPr>
            <p:cNvSpPr>
              <a:spLocks/>
            </p:cNvSpPr>
            <p:nvPr/>
          </p:nvSpPr>
          <p:spPr bwMode="auto">
            <a:xfrm>
              <a:off x="4027488" y="2759075"/>
              <a:ext cx="28575" cy="28575"/>
            </a:xfrm>
            <a:custGeom>
              <a:avLst/>
              <a:gdLst/>
              <a:ahLst/>
              <a:cxnLst>
                <a:cxn ang="0">
                  <a:pos x="18" y="18"/>
                </a:cxn>
                <a:cxn ang="0">
                  <a:pos x="0" y="11"/>
                </a:cxn>
                <a:cxn ang="0">
                  <a:pos x="14" y="0"/>
                </a:cxn>
                <a:cxn ang="0">
                  <a:pos x="18" y="18"/>
                </a:cxn>
                <a:cxn ang="0">
                  <a:pos x="18" y="18"/>
                </a:cxn>
                <a:cxn ang="0">
                  <a:pos x="18" y="18"/>
                </a:cxn>
              </a:cxnLst>
              <a:rect l="0" t="0" r="r" b="b"/>
              <a:pathLst>
                <a:path w="18" h="18">
                  <a:moveTo>
                    <a:pt x="18" y="18"/>
                  </a:moveTo>
                  <a:lnTo>
                    <a:pt x="0" y="11"/>
                  </a:lnTo>
                  <a:lnTo>
                    <a:pt x="14" y="0"/>
                  </a:lnTo>
                  <a:lnTo>
                    <a:pt x="18" y="18"/>
                  </a:lnTo>
                  <a:lnTo>
                    <a:pt x="18" y="18"/>
                  </a:lnTo>
                  <a:lnTo>
                    <a:pt x="18" y="18"/>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93" name="Freeform 262">
              <a:extLst>
                <a:ext uri="{FF2B5EF4-FFF2-40B4-BE49-F238E27FC236}">
                  <a16:creationId xmlns:a16="http://schemas.microsoft.com/office/drawing/2014/main" id="{F110D79F-8F5B-4E07-A903-F5D1F26D08E4}"/>
                </a:ext>
              </a:extLst>
            </p:cNvPr>
            <p:cNvSpPr>
              <a:spLocks/>
            </p:cNvSpPr>
            <p:nvPr/>
          </p:nvSpPr>
          <p:spPr bwMode="auto">
            <a:xfrm>
              <a:off x="4027488" y="2759075"/>
              <a:ext cx="28575" cy="28575"/>
            </a:xfrm>
            <a:custGeom>
              <a:avLst/>
              <a:gdLst/>
              <a:ahLst/>
              <a:cxnLst>
                <a:cxn ang="0">
                  <a:pos x="18" y="18"/>
                </a:cxn>
                <a:cxn ang="0">
                  <a:pos x="0" y="11"/>
                </a:cxn>
                <a:cxn ang="0">
                  <a:pos x="14" y="0"/>
                </a:cxn>
                <a:cxn ang="0">
                  <a:pos x="18" y="18"/>
                </a:cxn>
                <a:cxn ang="0">
                  <a:pos x="18" y="18"/>
                </a:cxn>
                <a:cxn ang="0">
                  <a:pos x="18" y="18"/>
                </a:cxn>
              </a:cxnLst>
              <a:rect l="0" t="0" r="r" b="b"/>
              <a:pathLst>
                <a:path w="18" h="18">
                  <a:moveTo>
                    <a:pt x="18" y="18"/>
                  </a:moveTo>
                  <a:lnTo>
                    <a:pt x="0" y="11"/>
                  </a:lnTo>
                  <a:lnTo>
                    <a:pt x="14" y="0"/>
                  </a:lnTo>
                  <a:lnTo>
                    <a:pt x="18" y="18"/>
                  </a:lnTo>
                  <a:lnTo>
                    <a:pt x="18" y="18"/>
                  </a:lnTo>
                  <a:lnTo>
                    <a:pt x="18" y="18"/>
                  </a:lnTo>
                  <a:close/>
                </a:path>
              </a:pathLst>
            </a:custGeom>
            <a:solidFill>
              <a:schemeClr val="tx1">
                <a:lumMod val="50000"/>
                <a:lumOff val="50000"/>
              </a:schemeClr>
            </a:solid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94" name="Freeform 263">
              <a:extLst>
                <a:ext uri="{FF2B5EF4-FFF2-40B4-BE49-F238E27FC236}">
                  <a16:creationId xmlns:a16="http://schemas.microsoft.com/office/drawing/2014/main" id="{A9AD0CAA-13A2-47BC-9CFB-2952A3320177}"/>
                </a:ext>
              </a:extLst>
            </p:cNvPr>
            <p:cNvSpPr>
              <a:spLocks/>
            </p:cNvSpPr>
            <p:nvPr/>
          </p:nvSpPr>
          <p:spPr bwMode="auto">
            <a:xfrm>
              <a:off x="3843338" y="2857500"/>
              <a:ext cx="61913" cy="63500"/>
            </a:xfrm>
            <a:custGeom>
              <a:avLst/>
              <a:gdLst/>
              <a:ahLst/>
              <a:cxnLst>
                <a:cxn ang="0">
                  <a:pos x="0" y="5"/>
                </a:cxn>
                <a:cxn ang="0">
                  <a:pos x="31" y="33"/>
                </a:cxn>
              </a:cxnLst>
              <a:rect l="0" t="0" r="r" b="b"/>
              <a:pathLst>
                <a:path w="32" h="33">
                  <a:moveTo>
                    <a:pt x="0" y="5"/>
                  </a:moveTo>
                  <a:cubicBezTo>
                    <a:pt x="0" y="5"/>
                    <a:pt x="32" y="0"/>
                    <a:pt x="31" y="33"/>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95" name="Freeform 264">
              <a:extLst>
                <a:ext uri="{FF2B5EF4-FFF2-40B4-BE49-F238E27FC236}">
                  <a16:creationId xmlns:a16="http://schemas.microsoft.com/office/drawing/2014/main" id="{9F8D146F-7C26-4A2F-9EFC-E2CA519F0406}"/>
                </a:ext>
              </a:extLst>
            </p:cNvPr>
            <p:cNvSpPr>
              <a:spLocks/>
            </p:cNvSpPr>
            <p:nvPr/>
          </p:nvSpPr>
          <p:spPr bwMode="auto">
            <a:xfrm>
              <a:off x="3822701" y="2852738"/>
              <a:ext cx="26988" cy="26988"/>
            </a:xfrm>
            <a:custGeom>
              <a:avLst/>
              <a:gdLst/>
              <a:ahLst/>
              <a:cxnLst>
                <a:cxn ang="0">
                  <a:pos x="14" y="0"/>
                </a:cxn>
                <a:cxn ang="0">
                  <a:pos x="0" y="11"/>
                </a:cxn>
                <a:cxn ang="0">
                  <a:pos x="17" y="17"/>
                </a:cxn>
                <a:cxn ang="0">
                  <a:pos x="14" y="0"/>
                </a:cxn>
                <a:cxn ang="0">
                  <a:pos x="14" y="0"/>
                </a:cxn>
                <a:cxn ang="0">
                  <a:pos x="14" y="0"/>
                </a:cxn>
              </a:cxnLst>
              <a:rect l="0" t="0" r="r" b="b"/>
              <a:pathLst>
                <a:path w="17" h="17">
                  <a:moveTo>
                    <a:pt x="14" y="0"/>
                  </a:moveTo>
                  <a:lnTo>
                    <a:pt x="0" y="11"/>
                  </a:lnTo>
                  <a:lnTo>
                    <a:pt x="17" y="17"/>
                  </a:lnTo>
                  <a:lnTo>
                    <a:pt x="14" y="0"/>
                  </a:lnTo>
                  <a:lnTo>
                    <a:pt x="14" y="0"/>
                  </a:lnTo>
                  <a:lnTo>
                    <a:pt x="14" y="0"/>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96" name="Freeform 265">
              <a:extLst>
                <a:ext uri="{FF2B5EF4-FFF2-40B4-BE49-F238E27FC236}">
                  <a16:creationId xmlns:a16="http://schemas.microsoft.com/office/drawing/2014/main" id="{130DF775-0859-43A7-92CF-9C0B6D93B22C}"/>
                </a:ext>
              </a:extLst>
            </p:cNvPr>
            <p:cNvSpPr>
              <a:spLocks/>
            </p:cNvSpPr>
            <p:nvPr/>
          </p:nvSpPr>
          <p:spPr bwMode="auto">
            <a:xfrm>
              <a:off x="3822701" y="2852738"/>
              <a:ext cx="26988" cy="26988"/>
            </a:xfrm>
            <a:custGeom>
              <a:avLst/>
              <a:gdLst/>
              <a:ahLst/>
              <a:cxnLst>
                <a:cxn ang="0">
                  <a:pos x="14" y="0"/>
                </a:cxn>
                <a:cxn ang="0">
                  <a:pos x="0" y="11"/>
                </a:cxn>
                <a:cxn ang="0">
                  <a:pos x="17" y="17"/>
                </a:cxn>
                <a:cxn ang="0">
                  <a:pos x="14" y="0"/>
                </a:cxn>
                <a:cxn ang="0">
                  <a:pos x="14" y="0"/>
                </a:cxn>
                <a:cxn ang="0">
                  <a:pos x="14" y="0"/>
                </a:cxn>
              </a:cxnLst>
              <a:rect l="0" t="0" r="r" b="b"/>
              <a:pathLst>
                <a:path w="17" h="17">
                  <a:moveTo>
                    <a:pt x="14" y="0"/>
                  </a:moveTo>
                  <a:lnTo>
                    <a:pt x="0" y="11"/>
                  </a:lnTo>
                  <a:lnTo>
                    <a:pt x="17" y="17"/>
                  </a:lnTo>
                  <a:lnTo>
                    <a:pt x="14" y="0"/>
                  </a:lnTo>
                  <a:lnTo>
                    <a:pt x="14" y="0"/>
                  </a:lnTo>
                  <a:lnTo>
                    <a:pt x="14" y="0"/>
                  </a:lnTo>
                  <a:close/>
                </a:path>
              </a:pathLst>
            </a:custGeom>
            <a:solidFill>
              <a:schemeClr val="tx1">
                <a:lumMod val="50000"/>
                <a:lumOff val="50000"/>
              </a:schemeClr>
            </a:solid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97" name="Freeform 266">
              <a:extLst>
                <a:ext uri="{FF2B5EF4-FFF2-40B4-BE49-F238E27FC236}">
                  <a16:creationId xmlns:a16="http://schemas.microsoft.com/office/drawing/2014/main" id="{A7E480E2-CDBA-4B8F-9CFF-9CBE23FE31D9}"/>
                </a:ext>
              </a:extLst>
            </p:cNvPr>
            <p:cNvSpPr>
              <a:spLocks/>
            </p:cNvSpPr>
            <p:nvPr/>
          </p:nvSpPr>
          <p:spPr bwMode="auto">
            <a:xfrm>
              <a:off x="3889376" y="2917825"/>
              <a:ext cx="26988" cy="22225"/>
            </a:xfrm>
            <a:custGeom>
              <a:avLst/>
              <a:gdLst/>
              <a:ahLst/>
              <a:cxnLst>
                <a:cxn ang="0">
                  <a:pos x="17" y="0"/>
                </a:cxn>
                <a:cxn ang="0">
                  <a:pos x="8" y="14"/>
                </a:cxn>
                <a:cxn ang="0">
                  <a:pos x="0" y="0"/>
                </a:cxn>
                <a:cxn ang="0">
                  <a:pos x="17" y="0"/>
                </a:cxn>
                <a:cxn ang="0">
                  <a:pos x="17" y="0"/>
                </a:cxn>
                <a:cxn ang="0">
                  <a:pos x="17" y="0"/>
                </a:cxn>
              </a:cxnLst>
              <a:rect l="0" t="0" r="r" b="b"/>
              <a:pathLst>
                <a:path w="17" h="14">
                  <a:moveTo>
                    <a:pt x="17" y="0"/>
                  </a:moveTo>
                  <a:lnTo>
                    <a:pt x="8" y="14"/>
                  </a:lnTo>
                  <a:lnTo>
                    <a:pt x="0" y="0"/>
                  </a:lnTo>
                  <a:lnTo>
                    <a:pt x="17" y="0"/>
                  </a:lnTo>
                  <a:lnTo>
                    <a:pt x="17" y="0"/>
                  </a:lnTo>
                  <a:lnTo>
                    <a:pt x="17" y="0"/>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298" name="Freeform 267">
              <a:extLst>
                <a:ext uri="{FF2B5EF4-FFF2-40B4-BE49-F238E27FC236}">
                  <a16:creationId xmlns:a16="http://schemas.microsoft.com/office/drawing/2014/main" id="{31EA0688-539D-4F03-AF57-7AF0520E1914}"/>
                </a:ext>
              </a:extLst>
            </p:cNvPr>
            <p:cNvSpPr>
              <a:spLocks/>
            </p:cNvSpPr>
            <p:nvPr/>
          </p:nvSpPr>
          <p:spPr bwMode="auto">
            <a:xfrm>
              <a:off x="3889376" y="2917825"/>
              <a:ext cx="26988" cy="22225"/>
            </a:xfrm>
            <a:custGeom>
              <a:avLst/>
              <a:gdLst/>
              <a:ahLst/>
              <a:cxnLst>
                <a:cxn ang="0">
                  <a:pos x="17" y="0"/>
                </a:cxn>
                <a:cxn ang="0">
                  <a:pos x="8" y="14"/>
                </a:cxn>
                <a:cxn ang="0">
                  <a:pos x="0" y="0"/>
                </a:cxn>
                <a:cxn ang="0">
                  <a:pos x="17" y="0"/>
                </a:cxn>
                <a:cxn ang="0">
                  <a:pos x="17" y="0"/>
                </a:cxn>
                <a:cxn ang="0">
                  <a:pos x="17" y="0"/>
                </a:cxn>
              </a:cxnLst>
              <a:rect l="0" t="0" r="r" b="b"/>
              <a:pathLst>
                <a:path w="17" h="14">
                  <a:moveTo>
                    <a:pt x="17" y="0"/>
                  </a:moveTo>
                  <a:lnTo>
                    <a:pt x="8" y="14"/>
                  </a:lnTo>
                  <a:lnTo>
                    <a:pt x="0" y="0"/>
                  </a:lnTo>
                  <a:lnTo>
                    <a:pt x="17" y="0"/>
                  </a:lnTo>
                  <a:lnTo>
                    <a:pt x="17" y="0"/>
                  </a:lnTo>
                  <a:lnTo>
                    <a:pt x="17" y="0"/>
                  </a:lnTo>
                  <a:close/>
                </a:path>
              </a:pathLst>
            </a:custGeom>
            <a:solidFill>
              <a:schemeClr val="tx1">
                <a:lumMod val="50000"/>
                <a:lumOff val="50000"/>
              </a:schemeClr>
            </a:solid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grpSp>
      <p:grpSp>
        <p:nvGrpSpPr>
          <p:cNvPr id="299" name="Groupe 669">
            <a:extLst>
              <a:ext uri="{FF2B5EF4-FFF2-40B4-BE49-F238E27FC236}">
                <a16:creationId xmlns:a16="http://schemas.microsoft.com/office/drawing/2014/main" id="{B042ECC1-B723-493B-9B0C-AD1FC699B4B4}"/>
              </a:ext>
            </a:extLst>
          </p:cNvPr>
          <p:cNvGrpSpPr/>
          <p:nvPr/>
        </p:nvGrpSpPr>
        <p:grpSpPr>
          <a:xfrm>
            <a:off x="6903734" y="5589336"/>
            <a:ext cx="360000" cy="396000"/>
            <a:chOff x="6470651" y="2876550"/>
            <a:chExt cx="374650" cy="415926"/>
          </a:xfrm>
        </p:grpSpPr>
        <p:sp>
          <p:nvSpPr>
            <p:cNvPr id="300" name="Freeform 283">
              <a:extLst>
                <a:ext uri="{FF2B5EF4-FFF2-40B4-BE49-F238E27FC236}">
                  <a16:creationId xmlns:a16="http://schemas.microsoft.com/office/drawing/2014/main" id="{38C76CB6-6B32-4DBA-95FD-84FA9E5AA071}"/>
                </a:ext>
              </a:extLst>
            </p:cNvPr>
            <p:cNvSpPr>
              <a:spLocks/>
            </p:cNvSpPr>
            <p:nvPr/>
          </p:nvSpPr>
          <p:spPr bwMode="auto">
            <a:xfrm>
              <a:off x="6470651" y="3043238"/>
              <a:ext cx="374650" cy="249238"/>
            </a:xfrm>
            <a:custGeom>
              <a:avLst/>
              <a:gdLst/>
              <a:ahLst/>
              <a:cxnLst>
                <a:cxn ang="0">
                  <a:pos x="194" y="6"/>
                </a:cxn>
                <a:cxn ang="0">
                  <a:pos x="192" y="2"/>
                </a:cxn>
                <a:cxn ang="0">
                  <a:pos x="188" y="0"/>
                </a:cxn>
                <a:cxn ang="0">
                  <a:pos x="154" y="0"/>
                </a:cxn>
                <a:cxn ang="0">
                  <a:pos x="152" y="1"/>
                </a:cxn>
                <a:cxn ang="0">
                  <a:pos x="151" y="1"/>
                </a:cxn>
                <a:cxn ang="0">
                  <a:pos x="148" y="6"/>
                </a:cxn>
                <a:cxn ang="0">
                  <a:pos x="152" y="11"/>
                </a:cxn>
                <a:cxn ang="0">
                  <a:pos x="154" y="11"/>
                </a:cxn>
                <a:cxn ang="0">
                  <a:pos x="166" y="11"/>
                </a:cxn>
                <a:cxn ang="0">
                  <a:pos x="168" y="13"/>
                </a:cxn>
                <a:cxn ang="0">
                  <a:pos x="167" y="15"/>
                </a:cxn>
                <a:cxn ang="0">
                  <a:pos x="95" y="87"/>
                </a:cxn>
                <a:cxn ang="0">
                  <a:pos x="94" y="87"/>
                </a:cxn>
                <a:cxn ang="0">
                  <a:pos x="92" y="87"/>
                </a:cxn>
                <a:cxn ang="0">
                  <a:pos x="72" y="66"/>
                </a:cxn>
                <a:cxn ang="0">
                  <a:pos x="67" y="65"/>
                </a:cxn>
                <a:cxn ang="0">
                  <a:pos x="63" y="66"/>
                </a:cxn>
                <a:cxn ang="0">
                  <a:pos x="0" y="128"/>
                </a:cxn>
                <a:cxn ang="0">
                  <a:pos x="18" y="128"/>
                </a:cxn>
                <a:cxn ang="0">
                  <a:pos x="66" y="81"/>
                </a:cxn>
                <a:cxn ang="0">
                  <a:pos x="67" y="80"/>
                </a:cxn>
                <a:cxn ang="0">
                  <a:pos x="69" y="81"/>
                </a:cxn>
                <a:cxn ang="0">
                  <a:pos x="89" y="101"/>
                </a:cxn>
                <a:cxn ang="0">
                  <a:pos x="94" y="103"/>
                </a:cxn>
                <a:cxn ang="0">
                  <a:pos x="98" y="101"/>
                </a:cxn>
                <a:cxn ang="0">
                  <a:pos x="179" y="21"/>
                </a:cxn>
                <a:cxn ang="0">
                  <a:pos x="179" y="20"/>
                </a:cxn>
                <a:cxn ang="0">
                  <a:pos x="180" y="20"/>
                </a:cxn>
                <a:cxn ang="0">
                  <a:pos x="181" y="20"/>
                </a:cxn>
                <a:cxn ang="0">
                  <a:pos x="182" y="20"/>
                </a:cxn>
                <a:cxn ang="0">
                  <a:pos x="183" y="22"/>
                </a:cxn>
                <a:cxn ang="0">
                  <a:pos x="183" y="39"/>
                </a:cxn>
                <a:cxn ang="0">
                  <a:pos x="188" y="44"/>
                </a:cxn>
                <a:cxn ang="0">
                  <a:pos x="194" y="39"/>
                </a:cxn>
                <a:cxn ang="0">
                  <a:pos x="194" y="6"/>
                </a:cxn>
              </a:cxnLst>
              <a:rect l="0" t="0" r="r" b="b"/>
              <a:pathLst>
                <a:path w="194" h="128">
                  <a:moveTo>
                    <a:pt x="194" y="6"/>
                  </a:moveTo>
                  <a:cubicBezTo>
                    <a:pt x="194" y="4"/>
                    <a:pt x="193" y="3"/>
                    <a:pt x="192" y="2"/>
                  </a:cubicBezTo>
                  <a:cubicBezTo>
                    <a:pt x="191" y="1"/>
                    <a:pt x="190" y="0"/>
                    <a:pt x="188" y="0"/>
                  </a:cubicBezTo>
                  <a:cubicBezTo>
                    <a:pt x="154" y="0"/>
                    <a:pt x="154" y="0"/>
                    <a:pt x="154" y="0"/>
                  </a:cubicBezTo>
                  <a:cubicBezTo>
                    <a:pt x="153" y="0"/>
                    <a:pt x="152" y="0"/>
                    <a:pt x="152" y="1"/>
                  </a:cubicBezTo>
                  <a:cubicBezTo>
                    <a:pt x="151" y="1"/>
                    <a:pt x="151" y="1"/>
                    <a:pt x="151" y="1"/>
                  </a:cubicBezTo>
                  <a:cubicBezTo>
                    <a:pt x="149" y="2"/>
                    <a:pt x="148" y="4"/>
                    <a:pt x="148" y="6"/>
                  </a:cubicBezTo>
                  <a:cubicBezTo>
                    <a:pt x="148" y="8"/>
                    <a:pt x="149" y="10"/>
                    <a:pt x="152" y="11"/>
                  </a:cubicBezTo>
                  <a:cubicBezTo>
                    <a:pt x="152" y="11"/>
                    <a:pt x="153" y="11"/>
                    <a:pt x="154" y="11"/>
                  </a:cubicBezTo>
                  <a:cubicBezTo>
                    <a:pt x="154" y="11"/>
                    <a:pt x="166" y="11"/>
                    <a:pt x="166" y="11"/>
                  </a:cubicBezTo>
                  <a:cubicBezTo>
                    <a:pt x="167" y="11"/>
                    <a:pt x="167" y="12"/>
                    <a:pt x="168" y="13"/>
                  </a:cubicBezTo>
                  <a:cubicBezTo>
                    <a:pt x="168" y="13"/>
                    <a:pt x="168" y="14"/>
                    <a:pt x="167" y="15"/>
                  </a:cubicBezTo>
                  <a:cubicBezTo>
                    <a:pt x="95" y="87"/>
                    <a:pt x="95" y="87"/>
                    <a:pt x="95" y="87"/>
                  </a:cubicBezTo>
                  <a:cubicBezTo>
                    <a:pt x="95" y="87"/>
                    <a:pt x="94" y="87"/>
                    <a:pt x="94" y="87"/>
                  </a:cubicBezTo>
                  <a:cubicBezTo>
                    <a:pt x="93" y="87"/>
                    <a:pt x="93" y="87"/>
                    <a:pt x="92" y="87"/>
                  </a:cubicBezTo>
                  <a:cubicBezTo>
                    <a:pt x="72" y="66"/>
                    <a:pt x="72" y="66"/>
                    <a:pt x="72" y="66"/>
                  </a:cubicBezTo>
                  <a:cubicBezTo>
                    <a:pt x="71" y="65"/>
                    <a:pt x="69" y="65"/>
                    <a:pt x="67" y="65"/>
                  </a:cubicBezTo>
                  <a:cubicBezTo>
                    <a:pt x="66" y="65"/>
                    <a:pt x="64" y="65"/>
                    <a:pt x="63" y="66"/>
                  </a:cubicBezTo>
                  <a:cubicBezTo>
                    <a:pt x="0" y="128"/>
                    <a:pt x="0" y="128"/>
                    <a:pt x="0" y="128"/>
                  </a:cubicBezTo>
                  <a:cubicBezTo>
                    <a:pt x="18" y="128"/>
                    <a:pt x="18" y="128"/>
                    <a:pt x="18" y="128"/>
                  </a:cubicBezTo>
                  <a:cubicBezTo>
                    <a:pt x="66" y="81"/>
                    <a:pt x="66" y="81"/>
                    <a:pt x="66" y="81"/>
                  </a:cubicBezTo>
                  <a:cubicBezTo>
                    <a:pt x="66" y="81"/>
                    <a:pt x="67" y="80"/>
                    <a:pt x="67" y="80"/>
                  </a:cubicBezTo>
                  <a:cubicBezTo>
                    <a:pt x="68" y="80"/>
                    <a:pt x="68" y="81"/>
                    <a:pt x="69" y="81"/>
                  </a:cubicBezTo>
                  <a:cubicBezTo>
                    <a:pt x="89" y="101"/>
                    <a:pt x="89" y="101"/>
                    <a:pt x="89" y="101"/>
                  </a:cubicBezTo>
                  <a:cubicBezTo>
                    <a:pt x="90" y="102"/>
                    <a:pt x="92" y="103"/>
                    <a:pt x="94" y="103"/>
                  </a:cubicBezTo>
                  <a:cubicBezTo>
                    <a:pt x="95" y="103"/>
                    <a:pt x="97" y="102"/>
                    <a:pt x="98" y="101"/>
                  </a:cubicBezTo>
                  <a:cubicBezTo>
                    <a:pt x="179" y="21"/>
                    <a:pt x="179" y="21"/>
                    <a:pt x="179" y="21"/>
                  </a:cubicBezTo>
                  <a:cubicBezTo>
                    <a:pt x="179" y="21"/>
                    <a:pt x="179" y="21"/>
                    <a:pt x="179" y="20"/>
                  </a:cubicBezTo>
                  <a:cubicBezTo>
                    <a:pt x="180" y="20"/>
                    <a:pt x="180" y="20"/>
                    <a:pt x="180" y="20"/>
                  </a:cubicBezTo>
                  <a:cubicBezTo>
                    <a:pt x="180" y="20"/>
                    <a:pt x="180" y="20"/>
                    <a:pt x="181" y="20"/>
                  </a:cubicBezTo>
                  <a:cubicBezTo>
                    <a:pt x="181" y="20"/>
                    <a:pt x="181" y="20"/>
                    <a:pt x="182" y="20"/>
                  </a:cubicBezTo>
                  <a:cubicBezTo>
                    <a:pt x="182" y="20"/>
                    <a:pt x="183" y="21"/>
                    <a:pt x="183" y="22"/>
                  </a:cubicBezTo>
                  <a:cubicBezTo>
                    <a:pt x="183" y="39"/>
                    <a:pt x="183" y="39"/>
                    <a:pt x="183" y="39"/>
                  </a:cubicBezTo>
                  <a:cubicBezTo>
                    <a:pt x="183" y="42"/>
                    <a:pt x="185" y="44"/>
                    <a:pt x="188" y="44"/>
                  </a:cubicBezTo>
                  <a:cubicBezTo>
                    <a:pt x="191" y="44"/>
                    <a:pt x="194" y="42"/>
                    <a:pt x="194" y="39"/>
                  </a:cubicBezTo>
                  <a:lnTo>
                    <a:pt x="194" y="6"/>
                  </a:lnTo>
                  <a:close/>
                </a:path>
              </a:pathLst>
            </a:custGeom>
            <a:noFill/>
            <a:ln w="95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01" name="Freeform 284">
              <a:extLst>
                <a:ext uri="{FF2B5EF4-FFF2-40B4-BE49-F238E27FC236}">
                  <a16:creationId xmlns:a16="http://schemas.microsoft.com/office/drawing/2014/main" id="{9C8D2EB8-1BA9-43AA-B250-8D9391A46522}"/>
                </a:ext>
              </a:extLst>
            </p:cNvPr>
            <p:cNvSpPr>
              <a:spLocks/>
            </p:cNvSpPr>
            <p:nvPr/>
          </p:nvSpPr>
          <p:spPr bwMode="auto">
            <a:xfrm>
              <a:off x="6654801" y="2951163"/>
              <a:ext cx="76200" cy="49213"/>
            </a:xfrm>
            <a:custGeom>
              <a:avLst/>
              <a:gdLst/>
              <a:ahLst/>
              <a:cxnLst>
                <a:cxn ang="0">
                  <a:pos x="0" y="21"/>
                </a:cxn>
                <a:cxn ang="0">
                  <a:pos x="14" y="26"/>
                </a:cxn>
                <a:cxn ang="0">
                  <a:pos x="19" y="25"/>
                </a:cxn>
                <a:cxn ang="0">
                  <a:pos x="37" y="12"/>
                </a:cxn>
                <a:cxn ang="0">
                  <a:pos x="38" y="4"/>
                </a:cxn>
                <a:cxn ang="0">
                  <a:pos x="30" y="2"/>
                </a:cxn>
                <a:cxn ang="0">
                  <a:pos x="14" y="13"/>
                </a:cxn>
              </a:cxnLst>
              <a:rect l="0" t="0" r="r" b="b"/>
              <a:pathLst>
                <a:path w="40" h="26">
                  <a:moveTo>
                    <a:pt x="0" y="21"/>
                  </a:moveTo>
                  <a:cubicBezTo>
                    <a:pt x="14" y="26"/>
                    <a:pt x="14" y="26"/>
                    <a:pt x="14" y="26"/>
                  </a:cubicBezTo>
                  <a:cubicBezTo>
                    <a:pt x="16" y="26"/>
                    <a:pt x="17" y="26"/>
                    <a:pt x="19" y="25"/>
                  </a:cubicBezTo>
                  <a:cubicBezTo>
                    <a:pt x="37" y="12"/>
                    <a:pt x="37" y="12"/>
                    <a:pt x="37" y="12"/>
                  </a:cubicBezTo>
                  <a:cubicBezTo>
                    <a:pt x="40" y="10"/>
                    <a:pt x="40" y="6"/>
                    <a:pt x="38" y="4"/>
                  </a:cubicBezTo>
                  <a:cubicBezTo>
                    <a:pt x="36" y="1"/>
                    <a:pt x="32" y="0"/>
                    <a:pt x="30" y="2"/>
                  </a:cubicBezTo>
                  <a:cubicBezTo>
                    <a:pt x="14" y="13"/>
                    <a:pt x="14" y="13"/>
                    <a:pt x="14" y="13"/>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02" name="Freeform 285">
              <a:extLst>
                <a:ext uri="{FF2B5EF4-FFF2-40B4-BE49-F238E27FC236}">
                  <a16:creationId xmlns:a16="http://schemas.microsoft.com/office/drawing/2014/main" id="{9DF3C134-DA50-46C3-9264-196E01FEDCE7}"/>
                </a:ext>
              </a:extLst>
            </p:cNvPr>
            <p:cNvSpPr>
              <a:spLocks/>
            </p:cNvSpPr>
            <p:nvPr/>
          </p:nvSpPr>
          <p:spPr bwMode="auto">
            <a:xfrm>
              <a:off x="6616701" y="2876550"/>
              <a:ext cx="50800" cy="69850"/>
            </a:xfrm>
            <a:custGeom>
              <a:avLst/>
              <a:gdLst/>
              <a:ahLst/>
              <a:cxnLst>
                <a:cxn ang="0">
                  <a:pos x="16" y="35"/>
                </a:cxn>
                <a:cxn ang="0">
                  <a:pos x="26" y="15"/>
                </a:cxn>
                <a:cxn ang="0">
                  <a:pos x="14" y="0"/>
                </a:cxn>
                <a:cxn ang="0">
                  <a:pos x="0" y="15"/>
                </a:cxn>
                <a:cxn ang="0">
                  <a:pos x="16" y="35"/>
                </a:cxn>
              </a:cxnLst>
              <a:rect l="0" t="0" r="r" b="b"/>
              <a:pathLst>
                <a:path w="26" h="36">
                  <a:moveTo>
                    <a:pt x="16" y="35"/>
                  </a:moveTo>
                  <a:cubicBezTo>
                    <a:pt x="24" y="34"/>
                    <a:pt x="25" y="23"/>
                    <a:pt x="26" y="15"/>
                  </a:cubicBezTo>
                  <a:cubicBezTo>
                    <a:pt x="26" y="6"/>
                    <a:pt x="20" y="0"/>
                    <a:pt x="14" y="0"/>
                  </a:cubicBezTo>
                  <a:cubicBezTo>
                    <a:pt x="6" y="0"/>
                    <a:pt x="0" y="6"/>
                    <a:pt x="0" y="15"/>
                  </a:cubicBezTo>
                  <a:cubicBezTo>
                    <a:pt x="1" y="28"/>
                    <a:pt x="10" y="36"/>
                    <a:pt x="16" y="35"/>
                  </a:cubicBez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fr-FR" sz="1100">
                <a:latin typeface="+mj-lt"/>
                <a:cs typeface="Arial" pitchFamily="34" charset="0"/>
              </a:endParaRPr>
            </a:p>
          </p:txBody>
        </p:sp>
        <p:sp>
          <p:nvSpPr>
            <p:cNvPr id="303" name="Line 286">
              <a:extLst>
                <a:ext uri="{FF2B5EF4-FFF2-40B4-BE49-F238E27FC236}">
                  <a16:creationId xmlns:a16="http://schemas.microsoft.com/office/drawing/2014/main" id="{A2FCC60F-9790-4B8B-9FEA-6D9C3FF952B1}"/>
                </a:ext>
              </a:extLst>
            </p:cNvPr>
            <p:cNvSpPr>
              <a:spLocks noChangeShapeType="1"/>
            </p:cNvSpPr>
            <p:nvPr/>
          </p:nvSpPr>
          <p:spPr bwMode="auto">
            <a:xfrm>
              <a:off x="6648451" y="2960688"/>
              <a:ext cx="1588" cy="1588"/>
            </a:xfrm>
            <a:prstGeom prst="line">
              <a:avLst/>
            </a:pr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fr-FR" sz="1100">
                <a:latin typeface="+mj-lt"/>
                <a:cs typeface="Arial" pitchFamily="34" charset="0"/>
              </a:endParaRPr>
            </a:p>
          </p:txBody>
        </p:sp>
        <p:sp>
          <p:nvSpPr>
            <p:cNvPr id="304" name="Freeform 287">
              <a:extLst>
                <a:ext uri="{FF2B5EF4-FFF2-40B4-BE49-F238E27FC236}">
                  <a16:creationId xmlns:a16="http://schemas.microsoft.com/office/drawing/2014/main" id="{0F28A389-F7E7-4EC4-B443-D06F99574C0B}"/>
                </a:ext>
              </a:extLst>
            </p:cNvPr>
            <p:cNvSpPr>
              <a:spLocks/>
            </p:cNvSpPr>
            <p:nvPr/>
          </p:nvSpPr>
          <p:spPr bwMode="auto">
            <a:xfrm>
              <a:off x="6627813" y="3055938"/>
              <a:ext cx="38100" cy="122238"/>
            </a:xfrm>
            <a:custGeom>
              <a:avLst/>
              <a:gdLst/>
              <a:ahLst/>
              <a:cxnLst>
                <a:cxn ang="0">
                  <a:pos x="4" y="26"/>
                </a:cxn>
                <a:cxn ang="0">
                  <a:pos x="0" y="53"/>
                </a:cxn>
                <a:cxn ang="0">
                  <a:pos x="7" y="63"/>
                </a:cxn>
                <a:cxn ang="0">
                  <a:pos x="15" y="56"/>
                </a:cxn>
                <a:cxn ang="0">
                  <a:pos x="19" y="26"/>
                </a:cxn>
                <a:cxn ang="0">
                  <a:pos x="18" y="18"/>
                </a:cxn>
                <a:cxn ang="0">
                  <a:pos x="3" y="0"/>
                </a:cxn>
              </a:cxnLst>
              <a:rect l="0" t="0" r="r" b="b"/>
              <a:pathLst>
                <a:path w="20" h="63">
                  <a:moveTo>
                    <a:pt x="4" y="26"/>
                  </a:moveTo>
                  <a:cubicBezTo>
                    <a:pt x="5" y="26"/>
                    <a:pt x="0" y="53"/>
                    <a:pt x="0" y="53"/>
                  </a:cubicBezTo>
                  <a:cubicBezTo>
                    <a:pt x="0" y="58"/>
                    <a:pt x="2" y="62"/>
                    <a:pt x="7" y="63"/>
                  </a:cubicBezTo>
                  <a:cubicBezTo>
                    <a:pt x="11" y="63"/>
                    <a:pt x="14" y="60"/>
                    <a:pt x="15" y="56"/>
                  </a:cubicBezTo>
                  <a:cubicBezTo>
                    <a:pt x="15" y="56"/>
                    <a:pt x="19" y="27"/>
                    <a:pt x="19" y="26"/>
                  </a:cubicBezTo>
                  <a:cubicBezTo>
                    <a:pt x="20" y="21"/>
                    <a:pt x="19" y="19"/>
                    <a:pt x="18" y="18"/>
                  </a:cubicBezTo>
                  <a:cubicBezTo>
                    <a:pt x="17" y="17"/>
                    <a:pt x="3" y="1"/>
                    <a:pt x="3" y="0"/>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05" name="Freeform 288">
              <a:extLst>
                <a:ext uri="{FF2B5EF4-FFF2-40B4-BE49-F238E27FC236}">
                  <a16:creationId xmlns:a16="http://schemas.microsoft.com/office/drawing/2014/main" id="{BF1954B6-6DBA-41FF-A587-E0817CB7CE2B}"/>
                </a:ext>
              </a:extLst>
            </p:cNvPr>
            <p:cNvSpPr>
              <a:spLocks/>
            </p:cNvSpPr>
            <p:nvPr/>
          </p:nvSpPr>
          <p:spPr bwMode="auto">
            <a:xfrm>
              <a:off x="6578601" y="2976563"/>
              <a:ext cx="17463" cy="69850"/>
            </a:xfrm>
            <a:custGeom>
              <a:avLst/>
              <a:gdLst/>
              <a:ahLst/>
              <a:cxnLst>
                <a:cxn ang="0">
                  <a:pos x="9" y="0"/>
                </a:cxn>
                <a:cxn ang="0">
                  <a:pos x="0" y="36"/>
                </a:cxn>
              </a:cxnLst>
              <a:rect l="0" t="0" r="r" b="b"/>
              <a:pathLst>
                <a:path w="9" h="36">
                  <a:moveTo>
                    <a:pt x="9" y="0"/>
                  </a:moveTo>
                  <a:cubicBezTo>
                    <a:pt x="7" y="10"/>
                    <a:pt x="1" y="28"/>
                    <a:pt x="0" y="36"/>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06" name="Freeform 289">
              <a:extLst>
                <a:ext uri="{FF2B5EF4-FFF2-40B4-BE49-F238E27FC236}">
                  <a16:creationId xmlns:a16="http://schemas.microsoft.com/office/drawing/2014/main" id="{70F56907-E748-469A-985B-8B73B1399AC0}"/>
                </a:ext>
              </a:extLst>
            </p:cNvPr>
            <p:cNvSpPr>
              <a:spLocks/>
            </p:cNvSpPr>
            <p:nvPr/>
          </p:nvSpPr>
          <p:spPr bwMode="auto">
            <a:xfrm>
              <a:off x="6524626" y="2946400"/>
              <a:ext cx="88900" cy="57150"/>
            </a:xfrm>
            <a:custGeom>
              <a:avLst/>
              <a:gdLst/>
              <a:ahLst/>
              <a:cxnLst>
                <a:cxn ang="0">
                  <a:pos x="46" y="0"/>
                </a:cxn>
                <a:cxn ang="0">
                  <a:pos x="24" y="2"/>
                </a:cxn>
                <a:cxn ang="0">
                  <a:pos x="2" y="18"/>
                </a:cxn>
                <a:cxn ang="0">
                  <a:pos x="2" y="27"/>
                </a:cxn>
                <a:cxn ang="0">
                  <a:pos x="10" y="27"/>
                </a:cxn>
                <a:cxn ang="0">
                  <a:pos x="10" y="27"/>
                </a:cxn>
                <a:cxn ang="0">
                  <a:pos x="35" y="14"/>
                </a:cxn>
              </a:cxnLst>
              <a:rect l="0" t="0" r="r" b="b"/>
              <a:pathLst>
                <a:path w="46" h="29">
                  <a:moveTo>
                    <a:pt x="46" y="0"/>
                  </a:moveTo>
                  <a:cubicBezTo>
                    <a:pt x="42" y="0"/>
                    <a:pt x="34" y="1"/>
                    <a:pt x="24" y="2"/>
                  </a:cubicBezTo>
                  <a:cubicBezTo>
                    <a:pt x="23" y="2"/>
                    <a:pt x="2" y="18"/>
                    <a:pt x="2" y="18"/>
                  </a:cubicBezTo>
                  <a:cubicBezTo>
                    <a:pt x="0" y="20"/>
                    <a:pt x="0" y="24"/>
                    <a:pt x="2" y="27"/>
                  </a:cubicBezTo>
                  <a:cubicBezTo>
                    <a:pt x="4" y="29"/>
                    <a:pt x="8" y="29"/>
                    <a:pt x="10" y="27"/>
                  </a:cubicBezTo>
                  <a:cubicBezTo>
                    <a:pt x="10" y="27"/>
                    <a:pt x="10" y="27"/>
                    <a:pt x="10" y="27"/>
                  </a:cubicBezTo>
                  <a:cubicBezTo>
                    <a:pt x="11" y="27"/>
                    <a:pt x="35" y="14"/>
                    <a:pt x="35" y="14"/>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07" name="Freeform 290">
              <a:extLst>
                <a:ext uri="{FF2B5EF4-FFF2-40B4-BE49-F238E27FC236}">
                  <a16:creationId xmlns:a16="http://schemas.microsoft.com/office/drawing/2014/main" id="{36837F79-9717-40B9-B87A-89BAFECA944A}"/>
                </a:ext>
              </a:extLst>
            </p:cNvPr>
            <p:cNvSpPr>
              <a:spLocks/>
            </p:cNvSpPr>
            <p:nvPr/>
          </p:nvSpPr>
          <p:spPr bwMode="auto">
            <a:xfrm>
              <a:off x="6530976" y="3043238"/>
              <a:ext cx="76200" cy="144463"/>
            </a:xfrm>
            <a:custGeom>
              <a:avLst/>
              <a:gdLst/>
              <a:ahLst/>
              <a:cxnLst>
                <a:cxn ang="0">
                  <a:pos x="25" y="0"/>
                </a:cxn>
                <a:cxn ang="0">
                  <a:pos x="38" y="19"/>
                </a:cxn>
                <a:cxn ang="0">
                  <a:pos x="38" y="44"/>
                </a:cxn>
                <a:cxn ang="0">
                  <a:pos x="14" y="71"/>
                </a:cxn>
                <a:cxn ang="0">
                  <a:pos x="3" y="72"/>
                </a:cxn>
                <a:cxn ang="0">
                  <a:pos x="3" y="61"/>
                </a:cxn>
                <a:cxn ang="0">
                  <a:pos x="26" y="36"/>
                </a:cxn>
              </a:cxnLst>
              <a:rect l="0" t="0" r="r" b="b"/>
              <a:pathLst>
                <a:path w="40" h="74">
                  <a:moveTo>
                    <a:pt x="25" y="0"/>
                  </a:moveTo>
                  <a:cubicBezTo>
                    <a:pt x="38" y="19"/>
                    <a:pt x="38" y="19"/>
                    <a:pt x="38" y="19"/>
                  </a:cubicBezTo>
                  <a:cubicBezTo>
                    <a:pt x="40" y="21"/>
                    <a:pt x="39" y="43"/>
                    <a:pt x="38" y="44"/>
                  </a:cubicBezTo>
                  <a:cubicBezTo>
                    <a:pt x="14" y="71"/>
                    <a:pt x="14" y="71"/>
                    <a:pt x="14" y="71"/>
                  </a:cubicBezTo>
                  <a:cubicBezTo>
                    <a:pt x="11" y="74"/>
                    <a:pt x="6" y="74"/>
                    <a:pt x="3" y="72"/>
                  </a:cubicBezTo>
                  <a:cubicBezTo>
                    <a:pt x="0" y="69"/>
                    <a:pt x="0" y="64"/>
                    <a:pt x="3" y="61"/>
                  </a:cubicBezTo>
                  <a:cubicBezTo>
                    <a:pt x="26" y="36"/>
                    <a:pt x="26" y="36"/>
                    <a:pt x="26" y="36"/>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grpSp>
      <p:grpSp>
        <p:nvGrpSpPr>
          <p:cNvPr id="308" name="Groupe 378">
            <a:extLst>
              <a:ext uri="{FF2B5EF4-FFF2-40B4-BE49-F238E27FC236}">
                <a16:creationId xmlns:a16="http://schemas.microsoft.com/office/drawing/2014/main" id="{71090374-9168-4A87-95F5-81E6BD22C585}"/>
              </a:ext>
            </a:extLst>
          </p:cNvPr>
          <p:cNvGrpSpPr/>
          <p:nvPr/>
        </p:nvGrpSpPr>
        <p:grpSpPr>
          <a:xfrm>
            <a:off x="699777" y="956166"/>
            <a:ext cx="360000" cy="432000"/>
            <a:chOff x="944563" y="3408363"/>
            <a:chExt cx="274638" cy="358775"/>
          </a:xfrm>
        </p:grpSpPr>
        <p:sp>
          <p:nvSpPr>
            <p:cNvPr id="309" name="Freeform 350">
              <a:extLst>
                <a:ext uri="{FF2B5EF4-FFF2-40B4-BE49-F238E27FC236}">
                  <a16:creationId xmlns:a16="http://schemas.microsoft.com/office/drawing/2014/main" id="{560934F3-9A26-450D-A95C-A202C31BFE89}"/>
                </a:ext>
              </a:extLst>
            </p:cNvPr>
            <p:cNvSpPr>
              <a:spLocks/>
            </p:cNvSpPr>
            <p:nvPr/>
          </p:nvSpPr>
          <p:spPr bwMode="auto">
            <a:xfrm>
              <a:off x="1031876" y="3408363"/>
              <a:ext cx="74613" cy="50800"/>
            </a:xfrm>
            <a:custGeom>
              <a:avLst/>
              <a:gdLst/>
              <a:ahLst/>
              <a:cxnLst>
                <a:cxn ang="0">
                  <a:pos x="40" y="32"/>
                </a:cxn>
                <a:cxn ang="0">
                  <a:pos x="40" y="22"/>
                </a:cxn>
                <a:cxn ang="0">
                  <a:pos x="47" y="22"/>
                </a:cxn>
                <a:cxn ang="0">
                  <a:pos x="47" y="0"/>
                </a:cxn>
                <a:cxn ang="0">
                  <a:pos x="0" y="0"/>
                </a:cxn>
                <a:cxn ang="0">
                  <a:pos x="0" y="22"/>
                </a:cxn>
                <a:cxn ang="0">
                  <a:pos x="7" y="22"/>
                </a:cxn>
                <a:cxn ang="0">
                  <a:pos x="7" y="32"/>
                </a:cxn>
              </a:cxnLst>
              <a:rect l="0" t="0" r="r" b="b"/>
              <a:pathLst>
                <a:path w="47" h="32">
                  <a:moveTo>
                    <a:pt x="40" y="32"/>
                  </a:moveTo>
                  <a:lnTo>
                    <a:pt x="40" y="22"/>
                  </a:lnTo>
                  <a:lnTo>
                    <a:pt x="47" y="22"/>
                  </a:lnTo>
                  <a:lnTo>
                    <a:pt x="47" y="0"/>
                  </a:lnTo>
                  <a:lnTo>
                    <a:pt x="0" y="0"/>
                  </a:lnTo>
                  <a:lnTo>
                    <a:pt x="0" y="22"/>
                  </a:lnTo>
                  <a:lnTo>
                    <a:pt x="7" y="22"/>
                  </a:lnTo>
                  <a:lnTo>
                    <a:pt x="7" y="32"/>
                  </a:ln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10" name="Freeform 351">
              <a:extLst>
                <a:ext uri="{FF2B5EF4-FFF2-40B4-BE49-F238E27FC236}">
                  <a16:creationId xmlns:a16="http://schemas.microsoft.com/office/drawing/2014/main" id="{F4953C5E-7830-4D84-A1F6-909FBD283624}"/>
                </a:ext>
              </a:extLst>
            </p:cNvPr>
            <p:cNvSpPr>
              <a:spLocks/>
            </p:cNvSpPr>
            <p:nvPr/>
          </p:nvSpPr>
          <p:spPr bwMode="auto">
            <a:xfrm>
              <a:off x="944563" y="3482975"/>
              <a:ext cx="250825" cy="284163"/>
            </a:xfrm>
            <a:custGeom>
              <a:avLst/>
              <a:gdLst/>
              <a:ahLst/>
              <a:cxnLst>
                <a:cxn ang="0">
                  <a:pos x="16" y="95"/>
                </a:cxn>
                <a:cxn ang="0">
                  <a:pos x="26" y="85"/>
                </a:cxn>
                <a:cxn ang="0">
                  <a:pos x="14" y="56"/>
                </a:cxn>
                <a:cxn ang="0">
                  <a:pos x="26" y="26"/>
                </a:cxn>
                <a:cxn ang="0">
                  <a:pos x="56" y="14"/>
                </a:cxn>
                <a:cxn ang="0">
                  <a:pos x="86" y="26"/>
                </a:cxn>
                <a:cxn ang="0">
                  <a:pos x="98" y="56"/>
                </a:cxn>
                <a:cxn ang="0">
                  <a:pos x="86" y="85"/>
                </a:cxn>
                <a:cxn ang="0">
                  <a:pos x="57" y="97"/>
                </a:cxn>
                <a:cxn ang="0">
                  <a:pos x="57" y="81"/>
                </a:cxn>
                <a:cxn ang="0">
                  <a:pos x="35" y="104"/>
                </a:cxn>
                <a:cxn ang="0">
                  <a:pos x="57" y="126"/>
                </a:cxn>
                <a:cxn ang="0">
                  <a:pos x="57" y="111"/>
                </a:cxn>
                <a:cxn ang="0">
                  <a:pos x="95" y="95"/>
                </a:cxn>
                <a:cxn ang="0">
                  <a:pos x="112" y="56"/>
                </a:cxn>
                <a:cxn ang="0">
                  <a:pos x="95" y="16"/>
                </a:cxn>
                <a:cxn ang="0">
                  <a:pos x="56" y="0"/>
                </a:cxn>
                <a:cxn ang="0">
                  <a:pos x="16" y="16"/>
                </a:cxn>
                <a:cxn ang="0">
                  <a:pos x="0" y="56"/>
                </a:cxn>
                <a:cxn ang="0">
                  <a:pos x="6" y="81"/>
                </a:cxn>
              </a:cxnLst>
              <a:rect l="0" t="0" r="r" b="b"/>
              <a:pathLst>
                <a:path w="112" h="126">
                  <a:moveTo>
                    <a:pt x="16" y="95"/>
                  </a:moveTo>
                  <a:cubicBezTo>
                    <a:pt x="26" y="85"/>
                    <a:pt x="26" y="85"/>
                    <a:pt x="26" y="85"/>
                  </a:cubicBezTo>
                  <a:cubicBezTo>
                    <a:pt x="18" y="77"/>
                    <a:pt x="14" y="67"/>
                    <a:pt x="14" y="56"/>
                  </a:cubicBezTo>
                  <a:cubicBezTo>
                    <a:pt x="14" y="44"/>
                    <a:pt x="18" y="34"/>
                    <a:pt x="26" y="26"/>
                  </a:cubicBezTo>
                  <a:cubicBezTo>
                    <a:pt x="34" y="18"/>
                    <a:pt x="45" y="14"/>
                    <a:pt x="56" y="14"/>
                  </a:cubicBezTo>
                  <a:cubicBezTo>
                    <a:pt x="67" y="14"/>
                    <a:pt x="78" y="18"/>
                    <a:pt x="86" y="26"/>
                  </a:cubicBezTo>
                  <a:cubicBezTo>
                    <a:pt x="93" y="34"/>
                    <a:pt x="98" y="44"/>
                    <a:pt x="98" y="56"/>
                  </a:cubicBezTo>
                  <a:cubicBezTo>
                    <a:pt x="98" y="67"/>
                    <a:pt x="93" y="77"/>
                    <a:pt x="86" y="85"/>
                  </a:cubicBezTo>
                  <a:cubicBezTo>
                    <a:pt x="78" y="93"/>
                    <a:pt x="68" y="97"/>
                    <a:pt x="57" y="97"/>
                  </a:cubicBezTo>
                  <a:cubicBezTo>
                    <a:pt x="57" y="81"/>
                    <a:pt x="57" y="81"/>
                    <a:pt x="57" y="81"/>
                  </a:cubicBezTo>
                  <a:cubicBezTo>
                    <a:pt x="35" y="104"/>
                    <a:pt x="35" y="104"/>
                    <a:pt x="35" y="104"/>
                  </a:cubicBezTo>
                  <a:cubicBezTo>
                    <a:pt x="57" y="126"/>
                    <a:pt x="57" y="126"/>
                    <a:pt x="57" y="126"/>
                  </a:cubicBezTo>
                  <a:cubicBezTo>
                    <a:pt x="57" y="111"/>
                    <a:pt x="57" y="111"/>
                    <a:pt x="57" y="111"/>
                  </a:cubicBezTo>
                  <a:cubicBezTo>
                    <a:pt x="72" y="111"/>
                    <a:pt x="85" y="105"/>
                    <a:pt x="95" y="95"/>
                  </a:cubicBezTo>
                  <a:cubicBezTo>
                    <a:pt x="106" y="85"/>
                    <a:pt x="112" y="70"/>
                    <a:pt x="112" y="56"/>
                  </a:cubicBezTo>
                  <a:cubicBezTo>
                    <a:pt x="112" y="41"/>
                    <a:pt x="106" y="27"/>
                    <a:pt x="95" y="16"/>
                  </a:cubicBezTo>
                  <a:cubicBezTo>
                    <a:pt x="85" y="6"/>
                    <a:pt x="71" y="0"/>
                    <a:pt x="56" y="0"/>
                  </a:cubicBezTo>
                  <a:cubicBezTo>
                    <a:pt x="41" y="0"/>
                    <a:pt x="27" y="6"/>
                    <a:pt x="16" y="16"/>
                  </a:cubicBezTo>
                  <a:cubicBezTo>
                    <a:pt x="6" y="27"/>
                    <a:pt x="0" y="41"/>
                    <a:pt x="0" y="56"/>
                  </a:cubicBezTo>
                  <a:cubicBezTo>
                    <a:pt x="0" y="65"/>
                    <a:pt x="2" y="74"/>
                    <a:pt x="6" y="81"/>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11" name="Freeform 352">
              <a:extLst>
                <a:ext uri="{FF2B5EF4-FFF2-40B4-BE49-F238E27FC236}">
                  <a16:creationId xmlns:a16="http://schemas.microsoft.com/office/drawing/2014/main" id="{3FED9117-EE72-4B12-B4F4-67831BB86A5C}"/>
                </a:ext>
              </a:extLst>
            </p:cNvPr>
            <p:cNvSpPr>
              <a:spLocks/>
            </p:cNvSpPr>
            <p:nvPr/>
          </p:nvSpPr>
          <p:spPr bwMode="auto">
            <a:xfrm>
              <a:off x="1160463" y="3459163"/>
              <a:ext cx="58738" cy="58738"/>
            </a:xfrm>
            <a:custGeom>
              <a:avLst/>
              <a:gdLst/>
              <a:ahLst/>
              <a:cxnLst>
                <a:cxn ang="0">
                  <a:pos x="0" y="15"/>
                </a:cxn>
                <a:cxn ang="0">
                  <a:pos x="15" y="0"/>
                </a:cxn>
                <a:cxn ang="0">
                  <a:pos x="37" y="22"/>
                </a:cxn>
                <a:cxn ang="0">
                  <a:pos x="21" y="37"/>
                </a:cxn>
              </a:cxnLst>
              <a:rect l="0" t="0" r="r" b="b"/>
              <a:pathLst>
                <a:path w="37" h="37">
                  <a:moveTo>
                    <a:pt x="0" y="15"/>
                  </a:moveTo>
                  <a:lnTo>
                    <a:pt x="15" y="0"/>
                  </a:lnTo>
                  <a:lnTo>
                    <a:pt x="37" y="22"/>
                  </a:lnTo>
                  <a:lnTo>
                    <a:pt x="21" y="37"/>
                  </a:ln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12" name="Oval 354">
              <a:extLst>
                <a:ext uri="{FF2B5EF4-FFF2-40B4-BE49-F238E27FC236}">
                  <a16:creationId xmlns:a16="http://schemas.microsoft.com/office/drawing/2014/main" id="{146A48B8-8F61-4C26-87E4-B31A0EF2623D}"/>
                </a:ext>
              </a:extLst>
            </p:cNvPr>
            <p:cNvSpPr>
              <a:spLocks noChangeArrowheads="1"/>
            </p:cNvSpPr>
            <p:nvPr/>
          </p:nvSpPr>
          <p:spPr bwMode="auto">
            <a:xfrm>
              <a:off x="1058863" y="3592513"/>
              <a:ext cx="25400" cy="26988"/>
            </a:xfrm>
            <a:prstGeom prst="ellipse">
              <a:avLst/>
            </a:pr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grpSp>
      <p:grpSp>
        <p:nvGrpSpPr>
          <p:cNvPr id="313" name="Group 312">
            <a:extLst>
              <a:ext uri="{FF2B5EF4-FFF2-40B4-BE49-F238E27FC236}">
                <a16:creationId xmlns:a16="http://schemas.microsoft.com/office/drawing/2014/main" id="{CF92B7B4-A078-4971-9AE9-0B932BB9B591}"/>
              </a:ext>
            </a:extLst>
          </p:cNvPr>
          <p:cNvGrpSpPr/>
          <p:nvPr/>
        </p:nvGrpSpPr>
        <p:grpSpPr>
          <a:xfrm>
            <a:off x="676435" y="1929371"/>
            <a:ext cx="360000" cy="360000"/>
            <a:chOff x="5738075" y="5792269"/>
            <a:chExt cx="333340" cy="338341"/>
          </a:xfrm>
        </p:grpSpPr>
        <p:sp>
          <p:nvSpPr>
            <p:cNvPr id="314" name="Freeform 755">
              <a:extLst>
                <a:ext uri="{FF2B5EF4-FFF2-40B4-BE49-F238E27FC236}">
                  <a16:creationId xmlns:a16="http://schemas.microsoft.com/office/drawing/2014/main" id="{FF2689A6-DB78-48D0-888D-BFB5F65B2253}"/>
                </a:ext>
              </a:extLst>
            </p:cNvPr>
            <p:cNvSpPr>
              <a:spLocks noEditPoints="1"/>
            </p:cNvSpPr>
            <p:nvPr/>
          </p:nvSpPr>
          <p:spPr bwMode="auto">
            <a:xfrm>
              <a:off x="5796412" y="5870604"/>
              <a:ext cx="225005" cy="196671"/>
            </a:xfrm>
            <a:custGeom>
              <a:avLst/>
              <a:gdLst/>
              <a:ahLst/>
              <a:cxnLst>
                <a:cxn ang="0">
                  <a:pos x="92" y="3"/>
                </a:cxn>
                <a:cxn ang="0">
                  <a:pos x="94" y="6"/>
                </a:cxn>
                <a:cxn ang="0">
                  <a:pos x="91" y="8"/>
                </a:cxn>
                <a:cxn ang="0">
                  <a:pos x="90" y="8"/>
                </a:cxn>
                <a:cxn ang="0">
                  <a:pos x="66" y="18"/>
                </a:cxn>
                <a:cxn ang="0">
                  <a:pos x="45" y="40"/>
                </a:cxn>
                <a:cxn ang="0">
                  <a:pos x="22" y="79"/>
                </a:cxn>
                <a:cxn ang="0">
                  <a:pos x="21" y="80"/>
                </a:cxn>
                <a:cxn ang="0">
                  <a:pos x="18" y="82"/>
                </a:cxn>
                <a:cxn ang="0">
                  <a:pos x="16" y="80"/>
                </a:cxn>
                <a:cxn ang="0">
                  <a:pos x="0" y="44"/>
                </a:cxn>
                <a:cxn ang="0">
                  <a:pos x="1" y="40"/>
                </a:cxn>
                <a:cxn ang="0">
                  <a:pos x="3" y="40"/>
                </a:cxn>
                <a:cxn ang="0">
                  <a:pos x="5" y="40"/>
                </a:cxn>
                <a:cxn ang="0">
                  <a:pos x="20" y="52"/>
                </a:cxn>
                <a:cxn ang="0">
                  <a:pos x="56" y="10"/>
                </a:cxn>
                <a:cxn ang="0">
                  <a:pos x="82" y="0"/>
                </a:cxn>
                <a:cxn ang="0">
                  <a:pos x="92" y="3"/>
                </a:cxn>
                <a:cxn ang="0">
                  <a:pos x="61" y="14"/>
                </a:cxn>
                <a:cxn ang="0">
                  <a:pos x="63" y="13"/>
                </a:cxn>
                <a:cxn ang="0">
                  <a:pos x="60" y="15"/>
                </a:cxn>
                <a:cxn ang="0">
                  <a:pos x="23" y="58"/>
                </a:cxn>
                <a:cxn ang="0">
                  <a:pos x="21" y="59"/>
                </a:cxn>
                <a:cxn ang="0">
                  <a:pos x="20" y="59"/>
                </a:cxn>
                <a:cxn ang="0">
                  <a:pos x="19" y="59"/>
                </a:cxn>
                <a:cxn ang="0">
                  <a:pos x="10" y="52"/>
                </a:cxn>
                <a:cxn ang="0">
                  <a:pos x="19" y="72"/>
                </a:cxn>
                <a:cxn ang="0">
                  <a:pos x="28" y="54"/>
                </a:cxn>
                <a:cxn ang="0">
                  <a:pos x="61" y="14"/>
                </a:cxn>
              </a:cxnLst>
              <a:rect l="0" t="0" r="r" b="b"/>
              <a:pathLst>
                <a:path w="94" h="82">
                  <a:moveTo>
                    <a:pt x="92" y="3"/>
                  </a:moveTo>
                  <a:cubicBezTo>
                    <a:pt x="93" y="3"/>
                    <a:pt x="94" y="5"/>
                    <a:pt x="94" y="6"/>
                  </a:cubicBezTo>
                  <a:cubicBezTo>
                    <a:pt x="93" y="7"/>
                    <a:pt x="92" y="8"/>
                    <a:pt x="91" y="8"/>
                  </a:cubicBezTo>
                  <a:cubicBezTo>
                    <a:pt x="90" y="8"/>
                    <a:pt x="90" y="8"/>
                    <a:pt x="90" y="8"/>
                  </a:cubicBezTo>
                  <a:cubicBezTo>
                    <a:pt x="82" y="8"/>
                    <a:pt x="74" y="12"/>
                    <a:pt x="66" y="18"/>
                  </a:cubicBezTo>
                  <a:cubicBezTo>
                    <a:pt x="58" y="24"/>
                    <a:pt x="51" y="32"/>
                    <a:pt x="45" y="40"/>
                  </a:cubicBezTo>
                  <a:cubicBezTo>
                    <a:pt x="32" y="57"/>
                    <a:pt x="23" y="75"/>
                    <a:pt x="22" y="79"/>
                  </a:cubicBezTo>
                  <a:cubicBezTo>
                    <a:pt x="21" y="80"/>
                    <a:pt x="21" y="80"/>
                    <a:pt x="21" y="80"/>
                  </a:cubicBezTo>
                  <a:cubicBezTo>
                    <a:pt x="21" y="81"/>
                    <a:pt x="20" y="82"/>
                    <a:pt x="18" y="82"/>
                  </a:cubicBezTo>
                  <a:cubicBezTo>
                    <a:pt x="17" y="82"/>
                    <a:pt x="16" y="81"/>
                    <a:pt x="16" y="80"/>
                  </a:cubicBezTo>
                  <a:cubicBezTo>
                    <a:pt x="0" y="44"/>
                    <a:pt x="0" y="44"/>
                    <a:pt x="0" y="44"/>
                  </a:cubicBezTo>
                  <a:cubicBezTo>
                    <a:pt x="0" y="43"/>
                    <a:pt x="0" y="41"/>
                    <a:pt x="1" y="40"/>
                  </a:cubicBezTo>
                  <a:cubicBezTo>
                    <a:pt x="2" y="40"/>
                    <a:pt x="2" y="40"/>
                    <a:pt x="3" y="40"/>
                  </a:cubicBezTo>
                  <a:cubicBezTo>
                    <a:pt x="3" y="40"/>
                    <a:pt x="4" y="40"/>
                    <a:pt x="5" y="40"/>
                  </a:cubicBezTo>
                  <a:cubicBezTo>
                    <a:pt x="20" y="52"/>
                    <a:pt x="20" y="52"/>
                    <a:pt x="20" y="52"/>
                  </a:cubicBezTo>
                  <a:cubicBezTo>
                    <a:pt x="34" y="31"/>
                    <a:pt x="46" y="18"/>
                    <a:pt x="56" y="10"/>
                  </a:cubicBezTo>
                  <a:cubicBezTo>
                    <a:pt x="67" y="2"/>
                    <a:pt x="75" y="0"/>
                    <a:pt x="82" y="0"/>
                  </a:cubicBezTo>
                  <a:cubicBezTo>
                    <a:pt x="88" y="0"/>
                    <a:pt x="92" y="2"/>
                    <a:pt x="92" y="3"/>
                  </a:cubicBezTo>
                  <a:close/>
                  <a:moveTo>
                    <a:pt x="61" y="14"/>
                  </a:moveTo>
                  <a:cubicBezTo>
                    <a:pt x="62" y="14"/>
                    <a:pt x="62" y="13"/>
                    <a:pt x="63" y="13"/>
                  </a:cubicBezTo>
                  <a:cubicBezTo>
                    <a:pt x="62" y="13"/>
                    <a:pt x="61" y="14"/>
                    <a:pt x="60" y="15"/>
                  </a:cubicBezTo>
                  <a:cubicBezTo>
                    <a:pt x="50" y="22"/>
                    <a:pt x="37" y="35"/>
                    <a:pt x="23" y="58"/>
                  </a:cubicBezTo>
                  <a:cubicBezTo>
                    <a:pt x="22" y="59"/>
                    <a:pt x="22" y="59"/>
                    <a:pt x="21" y="59"/>
                  </a:cubicBezTo>
                  <a:cubicBezTo>
                    <a:pt x="21" y="59"/>
                    <a:pt x="21" y="59"/>
                    <a:pt x="20" y="59"/>
                  </a:cubicBezTo>
                  <a:cubicBezTo>
                    <a:pt x="20" y="59"/>
                    <a:pt x="19" y="59"/>
                    <a:pt x="19" y="59"/>
                  </a:cubicBezTo>
                  <a:cubicBezTo>
                    <a:pt x="10" y="52"/>
                    <a:pt x="10" y="52"/>
                    <a:pt x="10" y="52"/>
                  </a:cubicBezTo>
                  <a:cubicBezTo>
                    <a:pt x="19" y="72"/>
                    <a:pt x="19" y="72"/>
                    <a:pt x="19" y="72"/>
                  </a:cubicBezTo>
                  <a:cubicBezTo>
                    <a:pt x="21" y="67"/>
                    <a:pt x="24" y="61"/>
                    <a:pt x="28" y="54"/>
                  </a:cubicBezTo>
                  <a:cubicBezTo>
                    <a:pt x="36" y="41"/>
                    <a:pt x="48" y="25"/>
                    <a:pt x="61" y="14"/>
                  </a:cubicBezTo>
                </a:path>
              </a:pathLst>
            </a:custGeom>
            <a:solidFill>
              <a:srgbClr val="F2F2F2"/>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15" name="Freeform 756">
              <a:extLst>
                <a:ext uri="{FF2B5EF4-FFF2-40B4-BE49-F238E27FC236}">
                  <a16:creationId xmlns:a16="http://schemas.microsoft.com/office/drawing/2014/main" id="{392E6BD6-FB92-4A3D-9AE2-945DB35DD693}"/>
                </a:ext>
              </a:extLst>
            </p:cNvPr>
            <p:cNvSpPr>
              <a:spLocks/>
            </p:cNvSpPr>
            <p:nvPr/>
          </p:nvSpPr>
          <p:spPr bwMode="auto">
            <a:xfrm>
              <a:off x="5738075" y="5792269"/>
              <a:ext cx="333340" cy="338341"/>
            </a:xfrm>
            <a:custGeom>
              <a:avLst/>
              <a:gdLst/>
              <a:ahLst/>
              <a:cxnLst>
                <a:cxn ang="0">
                  <a:pos x="128" y="98"/>
                </a:cxn>
                <a:cxn ang="0">
                  <a:pos x="111" y="21"/>
                </a:cxn>
                <a:cxn ang="0">
                  <a:pos x="111" y="22"/>
                </a:cxn>
                <a:cxn ang="0">
                  <a:pos x="22" y="32"/>
                </a:cxn>
                <a:cxn ang="0">
                  <a:pos x="22" y="31"/>
                </a:cxn>
                <a:cxn ang="0">
                  <a:pos x="32" y="121"/>
                </a:cxn>
                <a:cxn ang="0">
                  <a:pos x="30" y="120"/>
                </a:cxn>
                <a:cxn ang="0">
                  <a:pos x="120" y="110"/>
                </a:cxn>
              </a:cxnLst>
              <a:rect l="0" t="0" r="r" b="b"/>
              <a:pathLst>
                <a:path w="140" h="142">
                  <a:moveTo>
                    <a:pt x="128" y="98"/>
                  </a:moveTo>
                  <a:cubicBezTo>
                    <a:pt x="140" y="66"/>
                    <a:pt x="132" y="42"/>
                    <a:pt x="111" y="21"/>
                  </a:cubicBezTo>
                  <a:cubicBezTo>
                    <a:pt x="111" y="22"/>
                    <a:pt x="111" y="22"/>
                    <a:pt x="111" y="22"/>
                  </a:cubicBezTo>
                  <a:cubicBezTo>
                    <a:pt x="84" y="0"/>
                    <a:pt x="44" y="4"/>
                    <a:pt x="22" y="32"/>
                  </a:cubicBezTo>
                  <a:cubicBezTo>
                    <a:pt x="22" y="31"/>
                    <a:pt x="22" y="31"/>
                    <a:pt x="22" y="31"/>
                  </a:cubicBezTo>
                  <a:cubicBezTo>
                    <a:pt x="0" y="59"/>
                    <a:pt x="4" y="99"/>
                    <a:pt x="32" y="121"/>
                  </a:cubicBezTo>
                  <a:cubicBezTo>
                    <a:pt x="30" y="120"/>
                    <a:pt x="30" y="120"/>
                    <a:pt x="30" y="120"/>
                  </a:cubicBezTo>
                  <a:cubicBezTo>
                    <a:pt x="58" y="142"/>
                    <a:pt x="98" y="138"/>
                    <a:pt x="120" y="110"/>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grpSp>
      <p:grpSp>
        <p:nvGrpSpPr>
          <p:cNvPr id="316" name="Groupe 275">
            <a:extLst>
              <a:ext uri="{FF2B5EF4-FFF2-40B4-BE49-F238E27FC236}">
                <a16:creationId xmlns:a16="http://schemas.microsoft.com/office/drawing/2014/main" id="{CF061311-2AF4-4335-AAD4-6192E428725C}"/>
              </a:ext>
            </a:extLst>
          </p:cNvPr>
          <p:cNvGrpSpPr/>
          <p:nvPr/>
        </p:nvGrpSpPr>
        <p:grpSpPr>
          <a:xfrm>
            <a:off x="6911360" y="4680064"/>
            <a:ext cx="360000" cy="396000"/>
            <a:chOff x="485775" y="2794001"/>
            <a:chExt cx="346076" cy="388938"/>
          </a:xfrm>
        </p:grpSpPr>
        <p:sp>
          <p:nvSpPr>
            <p:cNvPr id="317" name="Freeform 814">
              <a:extLst>
                <a:ext uri="{FF2B5EF4-FFF2-40B4-BE49-F238E27FC236}">
                  <a16:creationId xmlns:a16="http://schemas.microsoft.com/office/drawing/2014/main" id="{31478CFB-ED1A-4436-9564-56F824224FC3}"/>
                </a:ext>
              </a:extLst>
            </p:cNvPr>
            <p:cNvSpPr>
              <a:spLocks/>
            </p:cNvSpPr>
            <p:nvPr/>
          </p:nvSpPr>
          <p:spPr bwMode="auto">
            <a:xfrm>
              <a:off x="657225" y="2917826"/>
              <a:ext cx="77788" cy="141288"/>
            </a:xfrm>
            <a:custGeom>
              <a:avLst/>
              <a:gdLst/>
              <a:ahLst/>
              <a:cxnLst>
                <a:cxn ang="0">
                  <a:pos x="0" y="89"/>
                </a:cxn>
                <a:cxn ang="0">
                  <a:pos x="0" y="23"/>
                </a:cxn>
                <a:cxn ang="0">
                  <a:pos x="49" y="0"/>
                </a:cxn>
                <a:cxn ang="0">
                  <a:pos x="49" y="66"/>
                </a:cxn>
                <a:cxn ang="0">
                  <a:pos x="0" y="89"/>
                </a:cxn>
                <a:cxn ang="0">
                  <a:pos x="0" y="89"/>
                </a:cxn>
                <a:cxn ang="0">
                  <a:pos x="0" y="89"/>
                </a:cxn>
              </a:cxnLst>
              <a:rect l="0" t="0" r="r" b="b"/>
              <a:pathLst>
                <a:path w="49" h="89">
                  <a:moveTo>
                    <a:pt x="0" y="89"/>
                  </a:moveTo>
                  <a:lnTo>
                    <a:pt x="0" y="23"/>
                  </a:lnTo>
                  <a:lnTo>
                    <a:pt x="49" y="0"/>
                  </a:lnTo>
                  <a:lnTo>
                    <a:pt x="49" y="66"/>
                  </a:lnTo>
                  <a:lnTo>
                    <a:pt x="0" y="89"/>
                  </a:lnTo>
                  <a:lnTo>
                    <a:pt x="0" y="89"/>
                  </a:lnTo>
                  <a:lnTo>
                    <a:pt x="0" y="89"/>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18" name="Freeform 815">
              <a:extLst>
                <a:ext uri="{FF2B5EF4-FFF2-40B4-BE49-F238E27FC236}">
                  <a16:creationId xmlns:a16="http://schemas.microsoft.com/office/drawing/2014/main" id="{4FDD384D-91E5-4DCC-A953-0F9E42B5645F}"/>
                </a:ext>
              </a:extLst>
            </p:cNvPr>
            <p:cNvSpPr>
              <a:spLocks/>
            </p:cNvSpPr>
            <p:nvPr/>
          </p:nvSpPr>
          <p:spPr bwMode="auto">
            <a:xfrm>
              <a:off x="755650" y="2874963"/>
              <a:ext cx="76200" cy="141288"/>
            </a:xfrm>
            <a:custGeom>
              <a:avLst/>
              <a:gdLst/>
              <a:ahLst/>
              <a:cxnLst>
                <a:cxn ang="0">
                  <a:pos x="0" y="89"/>
                </a:cxn>
                <a:cxn ang="0">
                  <a:pos x="0" y="21"/>
                </a:cxn>
                <a:cxn ang="0">
                  <a:pos x="48" y="0"/>
                </a:cxn>
                <a:cxn ang="0">
                  <a:pos x="48" y="66"/>
                </a:cxn>
                <a:cxn ang="0">
                  <a:pos x="0" y="89"/>
                </a:cxn>
                <a:cxn ang="0">
                  <a:pos x="0" y="89"/>
                </a:cxn>
                <a:cxn ang="0">
                  <a:pos x="0" y="89"/>
                </a:cxn>
              </a:cxnLst>
              <a:rect l="0" t="0" r="r" b="b"/>
              <a:pathLst>
                <a:path w="48" h="89">
                  <a:moveTo>
                    <a:pt x="0" y="89"/>
                  </a:moveTo>
                  <a:lnTo>
                    <a:pt x="0" y="21"/>
                  </a:lnTo>
                  <a:lnTo>
                    <a:pt x="48" y="0"/>
                  </a:lnTo>
                  <a:lnTo>
                    <a:pt x="48" y="66"/>
                  </a:lnTo>
                  <a:lnTo>
                    <a:pt x="0" y="89"/>
                  </a:lnTo>
                  <a:lnTo>
                    <a:pt x="0" y="89"/>
                  </a:lnTo>
                  <a:lnTo>
                    <a:pt x="0" y="89"/>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19" name="Freeform 816">
              <a:extLst>
                <a:ext uri="{FF2B5EF4-FFF2-40B4-BE49-F238E27FC236}">
                  <a16:creationId xmlns:a16="http://schemas.microsoft.com/office/drawing/2014/main" id="{79A89FFD-4B31-423A-B8B8-B8CE32D92310}"/>
                </a:ext>
              </a:extLst>
            </p:cNvPr>
            <p:cNvSpPr>
              <a:spLocks/>
            </p:cNvSpPr>
            <p:nvPr/>
          </p:nvSpPr>
          <p:spPr bwMode="auto">
            <a:xfrm>
              <a:off x="485775" y="2876551"/>
              <a:ext cx="76200" cy="142875"/>
            </a:xfrm>
            <a:custGeom>
              <a:avLst/>
              <a:gdLst/>
              <a:ahLst/>
              <a:cxnLst>
                <a:cxn ang="0">
                  <a:pos x="0" y="0"/>
                </a:cxn>
                <a:cxn ang="0">
                  <a:pos x="48" y="22"/>
                </a:cxn>
                <a:cxn ang="0">
                  <a:pos x="48" y="90"/>
                </a:cxn>
                <a:cxn ang="0">
                  <a:pos x="0" y="68"/>
                </a:cxn>
                <a:cxn ang="0">
                  <a:pos x="0" y="0"/>
                </a:cxn>
                <a:cxn ang="0">
                  <a:pos x="0" y="0"/>
                </a:cxn>
                <a:cxn ang="0">
                  <a:pos x="0" y="0"/>
                </a:cxn>
              </a:cxnLst>
              <a:rect l="0" t="0" r="r" b="b"/>
              <a:pathLst>
                <a:path w="48" h="90">
                  <a:moveTo>
                    <a:pt x="0" y="0"/>
                  </a:moveTo>
                  <a:lnTo>
                    <a:pt x="48" y="22"/>
                  </a:lnTo>
                  <a:lnTo>
                    <a:pt x="48" y="90"/>
                  </a:lnTo>
                  <a:lnTo>
                    <a:pt x="0" y="68"/>
                  </a:lnTo>
                  <a:lnTo>
                    <a:pt x="0" y="0"/>
                  </a:lnTo>
                  <a:lnTo>
                    <a:pt x="0" y="0"/>
                  </a:lnTo>
                  <a:lnTo>
                    <a:pt x="0" y="0"/>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20" name="Freeform 817">
              <a:extLst>
                <a:ext uri="{FF2B5EF4-FFF2-40B4-BE49-F238E27FC236}">
                  <a16:creationId xmlns:a16="http://schemas.microsoft.com/office/drawing/2014/main" id="{5C0CBE72-DA1A-4CC9-BDDD-770DD80404BF}"/>
                </a:ext>
              </a:extLst>
            </p:cNvPr>
            <p:cNvSpPr>
              <a:spLocks/>
            </p:cNvSpPr>
            <p:nvPr/>
          </p:nvSpPr>
          <p:spPr bwMode="auto">
            <a:xfrm>
              <a:off x="657225" y="3044826"/>
              <a:ext cx="77788" cy="138113"/>
            </a:xfrm>
            <a:custGeom>
              <a:avLst/>
              <a:gdLst/>
              <a:ahLst/>
              <a:cxnLst>
                <a:cxn ang="0">
                  <a:pos x="0" y="87"/>
                </a:cxn>
                <a:cxn ang="0">
                  <a:pos x="0" y="22"/>
                </a:cxn>
                <a:cxn ang="0">
                  <a:pos x="49" y="0"/>
                </a:cxn>
                <a:cxn ang="0">
                  <a:pos x="49" y="66"/>
                </a:cxn>
                <a:cxn ang="0">
                  <a:pos x="0" y="87"/>
                </a:cxn>
                <a:cxn ang="0">
                  <a:pos x="0" y="87"/>
                </a:cxn>
                <a:cxn ang="0">
                  <a:pos x="0" y="87"/>
                </a:cxn>
              </a:cxnLst>
              <a:rect l="0" t="0" r="r" b="b"/>
              <a:pathLst>
                <a:path w="49" h="87">
                  <a:moveTo>
                    <a:pt x="0" y="87"/>
                  </a:moveTo>
                  <a:lnTo>
                    <a:pt x="0" y="22"/>
                  </a:lnTo>
                  <a:lnTo>
                    <a:pt x="49" y="0"/>
                  </a:lnTo>
                  <a:lnTo>
                    <a:pt x="49" y="66"/>
                  </a:lnTo>
                  <a:lnTo>
                    <a:pt x="0" y="87"/>
                  </a:lnTo>
                  <a:lnTo>
                    <a:pt x="0" y="87"/>
                  </a:lnTo>
                  <a:lnTo>
                    <a:pt x="0" y="87"/>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21" name="Freeform 818">
              <a:extLst>
                <a:ext uri="{FF2B5EF4-FFF2-40B4-BE49-F238E27FC236}">
                  <a16:creationId xmlns:a16="http://schemas.microsoft.com/office/drawing/2014/main" id="{F10E1B5E-C06E-4FFC-86CE-38BB964B7034}"/>
                </a:ext>
              </a:extLst>
            </p:cNvPr>
            <p:cNvSpPr>
              <a:spLocks/>
            </p:cNvSpPr>
            <p:nvPr/>
          </p:nvSpPr>
          <p:spPr bwMode="auto">
            <a:xfrm>
              <a:off x="581025" y="3044826"/>
              <a:ext cx="76200" cy="138113"/>
            </a:xfrm>
            <a:custGeom>
              <a:avLst/>
              <a:gdLst/>
              <a:ahLst/>
              <a:cxnLst>
                <a:cxn ang="0">
                  <a:pos x="0" y="0"/>
                </a:cxn>
                <a:cxn ang="0">
                  <a:pos x="48" y="22"/>
                </a:cxn>
                <a:cxn ang="0">
                  <a:pos x="48" y="87"/>
                </a:cxn>
                <a:cxn ang="0">
                  <a:pos x="0" y="66"/>
                </a:cxn>
                <a:cxn ang="0">
                  <a:pos x="0" y="0"/>
                </a:cxn>
                <a:cxn ang="0">
                  <a:pos x="0" y="0"/>
                </a:cxn>
                <a:cxn ang="0">
                  <a:pos x="0" y="0"/>
                </a:cxn>
              </a:cxnLst>
              <a:rect l="0" t="0" r="r" b="b"/>
              <a:pathLst>
                <a:path w="48" h="87">
                  <a:moveTo>
                    <a:pt x="0" y="0"/>
                  </a:moveTo>
                  <a:lnTo>
                    <a:pt x="48" y="22"/>
                  </a:lnTo>
                  <a:lnTo>
                    <a:pt x="48" y="87"/>
                  </a:lnTo>
                  <a:lnTo>
                    <a:pt x="0" y="66"/>
                  </a:lnTo>
                  <a:lnTo>
                    <a:pt x="0" y="0"/>
                  </a:lnTo>
                  <a:lnTo>
                    <a:pt x="0" y="0"/>
                  </a:lnTo>
                  <a:lnTo>
                    <a:pt x="0" y="0"/>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22" name="Freeform 819">
              <a:extLst>
                <a:ext uri="{FF2B5EF4-FFF2-40B4-BE49-F238E27FC236}">
                  <a16:creationId xmlns:a16="http://schemas.microsoft.com/office/drawing/2014/main" id="{876FB988-D72B-47FE-B82D-DA0279CC2334}"/>
                </a:ext>
              </a:extLst>
            </p:cNvPr>
            <p:cNvSpPr>
              <a:spLocks/>
            </p:cNvSpPr>
            <p:nvPr/>
          </p:nvSpPr>
          <p:spPr bwMode="auto">
            <a:xfrm>
              <a:off x="755650" y="3000376"/>
              <a:ext cx="76200" cy="142875"/>
            </a:xfrm>
            <a:custGeom>
              <a:avLst/>
              <a:gdLst/>
              <a:ahLst/>
              <a:cxnLst>
                <a:cxn ang="0">
                  <a:pos x="0" y="90"/>
                </a:cxn>
                <a:cxn ang="0">
                  <a:pos x="0" y="22"/>
                </a:cxn>
                <a:cxn ang="0">
                  <a:pos x="48" y="0"/>
                </a:cxn>
                <a:cxn ang="0">
                  <a:pos x="48" y="67"/>
                </a:cxn>
                <a:cxn ang="0">
                  <a:pos x="0" y="90"/>
                </a:cxn>
                <a:cxn ang="0">
                  <a:pos x="0" y="90"/>
                </a:cxn>
                <a:cxn ang="0">
                  <a:pos x="0" y="90"/>
                </a:cxn>
              </a:cxnLst>
              <a:rect l="0" t="0" r="r" b="b"/>
              <a:pathLst>
                <a:path w="48" h="90">
                  <a:moveTo>
                    <a:pt x="0" y="90"/>
                  </a:moveTo>
                  <a:lnTo>
                    <a:pt x="0" y="22"/>
                  </a:lnTo>
                  <a:lnTo>
                    <a:pt x="48" y="0"/>
                  </a:lnTo>
                  <a:lnTo>
                    <a:pt x="48" y="67"/>
                  </a:lnTo>
                  <a:lnTo>
                    <a:pt x="0" y="90"/>
                  </a:lnTo>
                  <a:lnTo>
                    <a:pt x="0" y="90"/>
                  </a:lnTo>
                  <a:lnTo>
                    <a:pt x="0" y="90"/>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23" name="Freeform 820">
              <a:extLst>
                <a:ext uri="{FF2B5EF4-FFF2-40B4-BE49-F238E27FC236}">
                  <a16:creationId xmlns:a16="http://schemas.microsoft.com/office/drawing/2014/main" id="{64226DA9-0DBB-4562-BF00-486944AC87F9}"/>
                </a:ext>
              </a:extLst>
            </p:cNvPr>
            <p:cNvSpPr>
              <a:spLocks/>
            </p:cNvSpPr>
            <p:nvPr/>
          </p:nvSpPr>
          <p:spPr bwMode="auto">
            <a:xfrm>
              <a:off x="485775" y="3001963"/>
              <a:ext cx="76200" cy="142875"/>
            </a:xfrm>
            <a:custGeom>
              <a:avLst/>
              <a:gdLst/>
              <a:ahLst/>
              <a:cxnLst>
                <a:cxn ang="0">
                  <a:pos x="0" y="0"/>
                </a:cxn>
                <a:cxn ang="0">
                  <a:pos x="48" y="23"/>
                </a:cxn>
                <a:cxn ang="0">
                  <a:pos x="48" y="90"/>
                </a:cxn>
                <a:cxn ang="0">
                  <a:pos x="0" y="67"/>
                </a:cxn>
                <a:cxn ang="0">
                  <a:pos x="0" y="0"/>
                </a:cxn>
                <a:cxn ang="0">
                  <a:pos x="0" y="0"/>
                </a:cxn>
                <a:cxn ang="0">
                  <a:pos x="0" y="0"/>
                </a:cxn>
              </a:cxnLst>
              <a:rect l="0" t="0" r="r" b="b"/>
              <a:pathLst>
                <a:path w="48" h="90">
                  <a:moveTo>
                    <a:pt x="0" y="0"/>
                  </a:moveTo>
                  <a:lnTo>
                    <a:pt x="48" y="23"/>
                  </a:lnTo>
                  <a:lnTo>
                    <a:pt x="48" y="90"/>
                  </a:lnTo>
                  <a:lnTo>
                    <a:pt x="0" y="67"/>
                  </a:lnTo>
                  <a:lnTo>
                    <a:pt x="0" y="0"/>
                  </a:lnTo>
                  <a:lnTo>
                    <a:pt x="0" y="0"/>
                  </a:lnTo>
                  <a:lnTo>
                    <a:pt x="0" y="0"/>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24" name="Freeform 821">
              <a:extLst>
                <a:ext uri="{FF2B5EF4-FFF2-40B4-BE49-F238E27FC236}">
                  <a16:creationId xmlns:a16="http://schemas.microsoft.com/office/drawing/2014/main" id="{AB34C61D-2032-436C-830D-37B50B978946}"/>
                </a:ext>
              </a:extLst>
            </p:cNvPr>
            <p:cNvSpPr>
              <a:spLocks/>
            </p:cNvSpPr>
            <p:nvPr/>
          </p:nvSpPr>
          <p:spPr bwMode="auto">
            <a:xfrm>
              <a:off x="677863" y="2841626"/>
              <a:ext cx="153988" cy="66675"/>
            </a:xfrm>
            <a:custGeom>
              <a:avLst/>
              <a:gdLst/>
              <a:ahLst/>
              <a:cxnLst>
                <a:cxn ang="0">
                  <a:pos x="49" y="42"/>
                </a:cxn>
                <a:cxn ang="0">
                  <a:pos x="0" y="21"/>
                </a:cxn>
                <a:cxn ang="0">
                  <a:pos x="49" y="0"/>
                </a:cxn>
                <a:cxn ang="0">
                  <a:pos x="97" y="21"/>
                </a:cxn>
                <a:cxn ang="0">
                  <a:pos x="49" y="42"/>
                </a:cxn>
                <a:cxn ang="0">
                  <a:pos x="49" y="42"/>
                </a:cxn>
                <a:cxn ang="0">
                  <a:pos x="49" y="42"/>
                </a:cxn>
              </a:cxnLst>
              <a:rect l="0" t="0" r="r" b="b"/>
              <a:pathLst>
                <a:path w="97" h="42">
                  <a:moveTo>
                    <a:pt x="49" y="42"/>
                  </a:moveTo>
                  <a:lnTo>
                    <a:pt x="0" y="21"/>
                  </a:lnTo>
                  <a:lnTo>
                    <a:pt x="49" y="0"/>
                  </a:lnTo>
                  <a:lnTo>
                    <a:pt x="97" y="21"/>
                  </a:lnTo>
                  <a:lnTo>
                    <a:pt x="49" y="42"/>
                  </a:lnTo>
                  <a:lnTo>
                    <a:pt x="49" y="42"/>
                  </a:lnTo>
                  <a:lnTo>
                    <a:pt x="49" y="42"/>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25" name="Freeform 822">
              <a:extLst>
                <a:ext uri="{FF2B5EF4-FFF2-40B4-BE49-F238E27FC236}">
                  <a16:creationId xmlns:a16="http://schemas.microsoft.com/office/drawing/2014/main" id="{7514F4F0-CEE6-4874-B151-D2E15C478C72}"/>
                </a:ext>
              </a:extLst>
            </p:cNvPr>
            <p:cNvSpPr>
              <a:spLocks/>
            </p:cNvSpPr>
            <p:nvPr/>
          </p:nvSpPr>
          <p:spPr bwMode="auto">
            <a:xfrm>
              <a:off x="485775" y="2841626"/>
              <a:ext cx="153988" cy="69850"/>
            </a:xfrm>
            <a:custGeom>
              <a:avLst/>
              <a:gdLst/>
              <a:ahLst/>
              <a:cxnLst>
                <a:cxn ang="0">
                  <a:pos x="48" y="44"/>
                </a:cxn>
                <a:cxn ang="0">
                  <a:pos x="0" y="22"/>
                </a:cxn>
                <a:cxn ang="0">
                  <a:pos x="48" y="0"/>
                </a:cxn>
                <a:cxn ang="0">
                  <a:pos x="97" y="22"/>
                </a:cxn>
                <a:cxn ang="0">
                  <a:pos x="48" y="44"/>
                </a:cxn>
                <a:cxn ang="0">
                  <a:pos x="48" y="44"/>
                </a:cxn>
                <a:cxn ang="0">
                  <a:pos x="48" y="44"/>
                </a:cxn>
              </a:cxnLst>
              <a:rect l="0" t="0" r="r" b="b"/>
              <a:pathLst>
                <a:path w="97" h="44">
                  <a:moveTo>
                    <a:pt x="48" y="44"/>
                  </a:moveTo>
                  <a:lnTo>
                    <a:pt x="0" y="22"/>
                  </a:lnTo>
                  <a:lnTo>
                    <a:pt x="48" y="0"/>
                  </a:lnTo>
                  <a:lnTo>
                    <a:pt x="97" y="22"/>
                  </a:lnTo>
                  <a:lnTo>
                    <a:pt x="48" y="44"/>
                  </a:lnTo>
                  <a:lnTo>
                    <a:pt x="48" y="44"/>
                  </a:lnTo>
                  <a:lnTo>
                    <a:pt x="48" y="44"/>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26" name="Freeform 823">
              <a:extLst>
                <a:ext uri="{FF2B5EF4-FFF2-40B4-BE49-F238E27FC236}">
                  <a16:creationId xmlns:a16="http://schemas.microsoft.com/office/drawing/2014/main" id="{633EA2E7-85BD-4568-80D0-F1D963F81796}"/>
                </a:ext>
              </a:extLst>
            </p:cNvPr>
            <p:cNvSpPr>
              <a:spLocks/>
            </p:cNvSpPr>
            <p:nvPr/>
          </p:nvSpPr>
          <p:spPr bwMode="auto">
            <a:xfrm>
              <a:off x="581025" y="2794001"/>
              <a:ext cx="153988" cy="71438"/>
            </a:xfrm>
            <a:custGeom>
              <a:avLst/>
              <a:gdLst/>
              <a:ahLst/>
              <a:cxnLst>
                <a:cxn ang="0">
                  <a:pos x="48" y="45"/>
                </a:cxn>
                <a:cxn ang="0">
                  <a:pos x="0" y="22"/>
                </a:cxn>
                <a:cxn ang="0">
                  <a:pos x="48" y="0"/>
                </a:cxn>
                <a:cxn ang="0">
                  <a:pos x="97" y="22"/>
                </a:cxn>
                <a:cxn ang="0">
                  <a:pos x="48" y="45"/>
                </a:cxn>
                <a:cxn ang="0">
                  <a:pos x="48" y="45"/>
                </a:cxn>
                <a:cxn ang="0">
                  <a:pos x="48" y="45"/>
                </a:cxn>
              </a:cxnLst>
              <a:rect l="0" t="0" r="r" b="b"/>
              <a:pathLst>
                <a:path w="97" h="45">
                  <a:moveTo>
                    <a:pt x="48" y="45"/>
                  </a:moveTo>
                  <a:lnTo>
                    <a:pt x="0" y="22"/>
                  </a:lnTo>
                  <a:lnTo>
                    <a:pt x="48" y="0"/>
                  </a:lnTo>
                  <a:lnTo>
                    <a:pt x="97" y="22"/>
                  </a:lnTo>
                  <a:lnTo>
                    <a:pt x="48" y="45"/>
                  </a:lnTo>
                  <a:lnTo>
                    <a:pt x="48" y="45"/>
                  </a:lnTo>
                  <a:lnTo>
                    <a:pt x="48" y="45"/>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27" name="Freeform 824">
              <a:extLst>
                <a:ext uri="{FF2B5EF4-FFF2-40B4-BE49-F238E27FC236}">
                  <a16:creationId xmlns:a16="http://schemas.microsoft.com/office/drawing/2014/main" id="{96E13468-3365-4B6F-88F2-D6D50C5593DB}"/>
                </a:ext>
              </a:extLst>
            </p:cNvPr>
            <p:cNvSpPr>
              <a:spLocks/>
            </p:cNvSpPr>
            <p:nvPr/>
          </p:nvSpPr>
          <p:spPr bwMode="auto">
            <a:xfrm>
              <a:off x="581025" y="2884488"/>
              <a:ext cx="153988" cy="68263"/>
            </a:xfrm>
            <a:custGeom>
              <a:avLst/>
              <a:gdLst/>
              <a:ahLst/>
              <a:cxnLst>
                <a:cxn ang="0">
                  <a:pos x="0" y="21"/>
                </a:cxn>
                <a:cxn ang="0">
                  <a:pos x="48" y="0"/>
                </a:cxn>
                <a:cxn ang="0">
                  <a:pos x="97" y="21"/>
                </a:cxn>
                <a:cxn ang="0">
                  <a:pos x="48" y="43"/>
                </a:cxn>
                <a:cxn ang="0">
                  <a:pos x="14" y="28"/>
                </a:cxn>
              </a:cxnLst>
              <a:rect l="0" t="0" r="r" b="b"/>
              <a:pathLst>
                <a:path w="97" h="43">
                  <a:moveTo>
                    <a:pt x="0" y="21"/>
                  </a:moveTo>
                  <a:lnTo>
                    <a:pt x="48" y="0"/>
                  </a:lnTo>
                  <a:lnTo>
                    <a:pt x="97" y="21"/>
                  </a:lnTo>
                  <a:lnTo>
                    <a:pt x="48" y="43"/>
                  </a:lnTo>
                  <a:lnTo>
                    <a:pt x="14" y="28"/>
                  </a:ln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28" name="Freeform 825">
              <a:extLst>
                <a:ext uri="{FF2B5EF4-FFF2-40B4-BE49-F238E27FC236}">
                  <a16:creationId xmlns:a16="http://schemas.microsoft.com/office/drawing/2014/main" id="{1E5669C2-161B-4DA2-ACEF-1AA59ED91E44}"/>
                </a:ext>
              </a:extLst>
            </p:cNvPr>
            <p:cNvSpPr>
              <a:spLocks/>
            </p:cNvSpPr>
            <p:nvPr/>
          </p:nvSpPr>
          <p:spPr bwMode="auto">
            <a:xfrm>
              <a:off x="581025" y="2952751"/>
              <a:ext cx="76200" cy="106363"/>
            </a:xfrm>
            <a:custGeom>
              <a:avLst/>
              <a:gdLst/>
              <a:ahLst/>
              <a:cxnLst>
                <a:cxn ang="0">
                  <a:pos x="48" y="0"/>
                </a:cxn>
                <a:cxn ang="0">
                  <a:pos x="48" y="67"/>
                </a:cxn>
                <a:cxn ang="0">
                  <a:pos x="0" y="44"/>
                </a:cxn>
                <a:cxn ang="0">
                  <a:pos x="0" y="0"/>
                </a:cxn>
              </a:cxnLst>
              <a:rect l="0" t="0" r="r" b="b"/>
              <a:pathLst>
                <a:path w="48" h="67">
                  <a:moveTo>
                    <a:pt x="48" y="0"/>
                  </a:moveTo>
                  <a:lnTo>
                    <a:pt x="48" y="67"/>
                  </a:lnTo>
                  <a:lnTo>
                    <a:pt x="0" y="44"/>
                  </a:lnTo>
                  <a:lnTo>
                    <a:pt x="0" y="0"/>
                  </a:ln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grpSp>
      <p:grpSp>
        <p:nvGrpSpPr>
          <p:cNvPr id="329" name="Group 328">
            <a:extLst>
              <a:ext uri="{FF2B5EF4-FFF2-40B4-BE49-F238E27FC236}">
                <a16:creationId xmlns:a16="http://schemas.microsoft.com/office/drawing/2014/main" id="{9EAA7851-9386-48A2-91F2-94F9C5A6190D}"/>
              </a:ext>
            </a:extLst>
          </p:cNvPr>
          <p:cNvGrpSpPr/>
          <p:nvPr/>
        </p:nvGrpSpPr>
        <p:grpSpPr>
          <a:xfrm>
            <a:off x="572253" y="2754649"/>
            <a:ext cx="605210" cy="571823"/>
            <a:chOff x="7821595" y="5344227"/>
            <a:chExt cx="623867" cy="589451"/>
          </a:xfrm>
        </p:grpSpPr>
        <p:grpSp>
          <p:nvGrpSpPr>
            <p:cNvPr id="330" name="Groupe 283">
              <a:extLst>
                <a:ext uri="{FF2B5EF4-FFF2-40B4-BE49-F238E27FC236}">
                  <a16:creationId xmlns:a16="http://schemas.microsoft.com/office/drawing/2014/main" id="{652D6A4E-21CD-4195-8F42-89A9FFF43DF0}"/>
                </a:ext>
              </a:extLst>
            </p:cNvPr>
            <p:cNvGrpSpPr/>
            <p:nvPr/>
          </p:nvGrpSpPr>
          <p:grpSpPr>
            <a:xfrm>
              <a:off x="7953110" y="5461456"/>
              <a:ext cx="360836" cy="354993"/>
              <a:chOff x="6229350" y="2817813"/>
              <a:chExt cx="392113" cy="385763"/>
            </a:xfrm>
          </p:grpSpPr>
          <p:sp>
            <p:nvSpPr>
              <p:cNvPr id="332" name="Freeform 877">
                <a:extLst>
                  <a:ext uri="{FF2B5EF4-FFF2-40B4-BE49-F238E27FC236}">
                    <a16:creationId xmlns:a16="http://schemas.microsoft.com/office/drawing/2014/main" id="{FC94D09E-CD17-4CB7-8EEB-C2A2F46781D6}"/>
                  </a:ext>
                </a:extLst>
              </p:cNvPr>
              <p:cNvSpPr>
                <a:spLocks/>
              </p:cNvSpPr>
              <p:nvPr/>
            </p:nvSpPr>
            <p:spPr bwMode="auto">
              <a:xfrm>
                <a:off x="6297613" y="2974976"/>
                <a:ext cx="117475" cy="228600"/>
              </a:xfrm>
              <a:custGeom>
                <a:avLst/>
                <a:gdLst/>
                <a:ahLst/>
                <a:cxnLst>
                  <a:cxn ang="0">
                    <a:pos x="0" y="0"/>
                  </a:cxn>
                  <a:cxn ang="0">
                    <a:pos x="0" y="101"/>
                  </a:cxn>
                  <a:cxn ang="0">
                    <a:pos x="74" y="144"/>
                  </a:cxn>
                  <a:cxn ang="0">
                    <a:pos x="74" y="37"/>
                  </a:cxn>
                  <a:cxn ang="0">
                    <a:pos x="0" y="0"/>
                  </a:cxn>
                </a:cxnLst>
                <a:rect l="0" t="0" r="r" b="b"/>
                <a:pathLst>
                  <a:path w="74" h="144">
                    <a:moveTo>
                      <a:pt x="0" y="0"/>
                    </a:moveTo>
                    <a:lnTo>
                      <a:pt x="0" y="101"/>
                    </a:lnTo>
                    <a:lnTo>
                      <a:pt x="74" y="144"/>
                    </a:lnTo>
                    <a:lnTo>
                      <a:pt x="74" y="37"/>
                    </a:lnTo>
                    <a:lnTo>
                      <a:pt x="0" y="0"/>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33" name="Freeform 878">
                <a:extLst>
                  <a:ext uri="{FF2B5EF4-FFF2-40B4-BE49-F238E27FC236}">
                    <a16:creationId xmlns:a16="http://schemas.microsoft.com/office/drawing/2014/main" id="{679D2D9E-20B5-4D5B-A59C-EFF1FCA416D3}"/>
                  </a:ext>
                </a:extLst>
              </p:cNvPr>
              <p:cNvSpPr>
                <a:spLocks/>
              </p:cNvSpPr>
              <p:nvPr/>
            </p:nvSpPr>
            <p:spPr bwMode="auto">
              <a:xfrm>
                <a:off x="6415088" y="3027363"/>
                <a:ext cx="130175" cy="176213"/>
              </a:xfrm>
              <a:custGeom>
                <a:avLst/>
                <a:gdLst/>
                <a:ahLst/>
                <a:cxnLst>
                  <a:cxn ang="0">
                    <a:pos x="82" y="0"/>
                  </a:cxn>
                  <a:cxn ang="0">
                    <a:pos x="82" y="68"/>
                  </a:cxn>
                  <a:cxn ang="0">
                    <a:pos x="0" y="111"/>
                  </a:cxn>
                  <a:cxn ang="0">
                    <a:pos x="0" y="4"/>
                  </a:cxn>
                </a:cxnLst>
                <a:rect l="0" t="0" r="r" b="b"/>
                <a:pathLst>
                  <a:path w="82" h="111">
                    <a:moveTo>
                      <a:pt x="82" y="0"/>
                    </a:moveTo>
                    <a:lnTo>
                      <a:pt x="82" y="68"/>
                    </a:lnTo>
                    <a:lnTo>
                      <a:pt x="0" y="111"/>
                    </a:lnTo>
                    <a:lnTo>
                      <a:pt x="0" y="4"/>
                    </a:ln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34" name="Freeform 879">
                <a:extLst>
                  <a:ext uri="{FF2B5EF4-FFF2-40B4-BE49-F238E27FC236}">
                    <a16:creationId xmlns:a16="http://schemas.microsoft.com/office/drawing/2014/main" id="{6482145D-6736-48B7-858D-1F904B07A7DB}"/>
                  </a:ext>
                </a:extLst>
              </p:cNvPr>
              <p:cNvSpPr>
                <a:spLocks/>
              </p:cNvSpPr>
              <p:nvPr/>
            </p:nvSpPr>
            <p:spPr bwMode="auto">
              <a:xfrm>
                <a:off x="6415088" y="2965451"/>
                <a:ext cx="206375" cy="93663"/>
              </a:xfrm>
              <a:custGeom>
                <a:avLst/>
                <a:gdLst/>
                <a:ahLst/>
                <a:cxnLst>
                  <a:cxn ang="0">
                    <a:pos x="0" y="43"/>
                  </a:cxn>
                  <a:cxn ang="0">
                    <a:pos x="47" y="59"/>
                  </a:cxn>
                  <a:cxn ang="0">
                    <a:pos x="130" y="9"/>
                  </a:cxn>
                  <a:cxn ang="0">
                    <a:pos x="77" y="0"/>
                  </a:cxn>
                  <a:cxn ang="0">
                    <a:pos x="0" y="43"/>
                  </a:cxn>
                </a:cxnLst>
                <a:rect l="0" t="0" r="r" b="b"/>
                <a:pathLst>
                  <a:path w="130" h="59">
                    <a:moveTo>
                      <a:pt x="0" y="43"/>
                    </a:moveTo>
                    <a:lnTo>
                      <a:pt x="47" y="59"/>
                    </a:lnTo>
                    <a:lnTo>
                      <a:pt x="130" y="9"/>
                    </a:lnTo>
                    <a:lnTo>
                      <a:pt x="77" y="0"/>
                    </a:lnTo>
                    <a:lnTo>
                      <a:pt x="0" y="43"/>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35" name="Freeform 880">
                <a:extLst>
                  <a:ext uri="{FF2B5EF4-FFF2-40B4-BE49-F238E27FC236}">
                    <a16:creationId xmlns:a16="http://schemas.microsoft.com/office/drawing/2014/main" id="{DB0D40B5-E31C-4187-9CD6-737339F1943F}"/>
                  </a:ext>
                </a:extLst>
              </p:cNvPr>
              <p:cNvSpPr>
                <a:spLocks/>
              </p:cNvSpPr>
              <p:nvPr/>
            </p:nvSpPr>
            <p:spPr bwMode="auto">
              <a:xfrm>
                <a:off x="6297613" y="2913063"/>
                <a:ext cx="239713" cy="120650"/>
              </a:xfrm>
              <a:custGeom>
                <a:avLst/>
                <a:gdLst/>
                <a:ahLst/>
                <a:cxnLst>
                  <a:cxn ang="0">
                    <a:pos x="0" y="39"/>
                  </a:cxn>
                  <a:cxn ang="0">
                    <a:pos x="79" y="0"/>
                  </a:cxn>
                  <a:cxn ang="0">
                    <a:pos x="151" y="33"/>
                  </a:cxn>
                  <a:cxn ang="0">
                    <a:pos x="74" y="76"/>
                  </a:cxn>
                  <a:cxn ang="0">
                    <a:pos x="0" y="39"/>
                  </a:cxn>
                </a:cxnLst>
                <a:rect l="0" t="0" r="r" b="b"/>
                <a:pathLst>
                  <a:path w="151" h="76">
                    <a:moveTo>
                      <a:pt x="0" y="39"/>
                    </a:moveTo>
                    <a:lnTo>
                      <a:pt x="79" y="0"/>
                    </a:lnTo>
                    <a:lnTo>
                      <a:pt x="151" y="33"/>
                    </a:lnTo>
                    <a:lnTo>
                      <a:pt x="74" y="76"/>
                    </a:lnTo>
                    <a:lnTo>
                      <a:pt x="0" y="39"/>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36" name="Freeform 881">
                <a:extLst>
                  <a:ext uri="{FF2B5EF4-FFF2-40B4-BE49-F238E27FC236}">
                    <a16:creationId xmlns:a16="http://schemas.microsoft.com/office/drawing/2014/main" id="{438E87DF-5E96-4084-8BEC-195C6FDBB250}"/>
                  </a:ext>
                </a:extLst>
              </p:cNvPr>
              <p:cNvSpPr>
                <a:spLocks/>
              </p:cNvSpPr>
              <p:nvPr/>
            </p:nvSpPr>
            <p:spPr bwMode="auto">
              <a:xfrm>
                <a:off x="6229350" y="2847976"/>
                <a:ext cx="193675" cy="127000"/>
              </a:xfrm>
              <a:custGeom>
                <a:avLst/>
                <a:gdLst/>
                <a:ahLst/>
                <a:cxnLst>
                  <a:cxn ang="0">
                    <a:pos x="0" y="36"/>
                  </a:cxn>
                  <a:cxn ang="0">
                    <a:pos x="43" y="80"/>
                  </a:cxn>
                  <a:cxn ang="0">
                    <a:pos x="122" y="41"/>
                  </a:cxn>
                  <a:cxn ang="0">
                    <a:pos x="82" y="0"/>
                  </a:cxn>
                  <a:cxn ang="0">
                    <a:pos x="0" y="36"/>
                  </a:cxn>
                </a:cxnLst>
                <a:rect l="0" t="0" r="r" b="b"/>
                <a:pathLst>
                  <a:path w="122" h="80">
                    <a:moveTo>
                      <a:pt x="0" y="36"/>
                    </a:moveTo>
                    <a:lnTo>
                      <a:pt x="43" y="80"/>
                    </a:lnTo>
                    <a:lnTo>
                      <a:pt x="122" y="41"/>
                    </a:lnTo>
                    <a:lnTo>
                      <a:pt x="82" y="0"/>
                    </a:lnTo>
                    <a:lnTo>
                      <a:pt x="0" y="36"/>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37" name="Freeform 882">
                <a:extLst>
                  <a:ext uri="{FF2B5EF4-FFF2-40B4-BE49-F238E27FC236}">
                    <a16:creationId xmlns:a16="http://schemas.microsoft.com/office/drawing/2014/main" id="{F3F231F4-B047-496C-BCC1-54EE72A2F046}"/>
                  </a:ext>
                </a:extLst>
              </p:cNvPr>
              <p:cNvSpPr>
                <a:spLocks/>
              </p:cNvSpPr>
              <p:nvPr/>
            </p:nvSpPr>
            <p:spPr bwMode="auto">
              <a:xfrm>
                <a:off x="6424613" y="2841626"/>
                <a:ext cx="184150" cy="119063"/>
              </a:xfrm>
              <a:custGeom>
                <a:avLst/>
                <a:gdLst/>
                <a:ahLst/>
                <a:cxnLst>
                  <a:cxn ang="0">
                    <a:pos x="70" y="75"/>
                  </a:cxn>
                  <a:cxn ang="0">
                    <a:pos x="116" y="27"/>
                  </a:cxn>
                  <a:cxn ang="0">
                    <a:pos x="41" y="0"/>
                  </a:cxn>
                  <a:cxn ang="0">
                    <a:pos x="0" y="44"/>
                  </a:cxn>
                </a:cxnLst>
                <a:rect l="0" t="0" r="r" b="b"/>
                <a:pathLst>
                  <a:path w="116" h="75">
                    <a:moveTo>
                      <a:pt x="70" y="75"/>
                    </a:moveTo>
                    <a:lnTo>
                      <a:pt x="116" y="27"/>
                    </a:lnTo>
                    <a:lnTo>
                      <a:pt x="41" y="0"/>
                    </a:lnTo>
                    <a:lnTo>
                      <a:pt x="0" y="44"/>
                    </a:ln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38" name="Freeform 883">
                <a:extLst>
                  <a:ext uri="{FF2B5EF4-FFF2-40B4-BE49-F238E27FC236}">
                    <a16:creationId xmlns:a16="http://schemas.microsoft.com/office/drawing/2014/main" id="{B0B36F87-A396-47D4-B408-C3531F220AD9}"/>
                  </a:ext>
                </a:extLst>
              </p:cNvPr>
              <p:cNvSpPr>
                <a:spLocks/>
              </p:cNvSpPr>
              <p:nvPr/>
            </p:nvSpPr>
            <p:spPr bwMode="auto">
              <a:xfrm>
                <a:off x="6489700" y="2817813"/>
                <a:ext cx="115888" cy="66675"/>
              </a:xfrm>
              <a:custGeom>
                <a:avLst/>
                <a:gdLst/>
                <a:ahLst/>
                <a:cxnLst>
                  <a:cxn ang="0">
                    <a:pos x="73" y="42"/>
                  </a:cxn>
                  <a:cxn ang="0">
                    <a:pos x="73" y="25"/>
                  </a:cxn>
                  <a:cxn ang="0">
                    <a:pos x="2" y="0"/>
                  </a:cxn>
                  <a:cxn ang="0">
                    <a:pos x="0" y="15"/>
                  </a:cxn>
                </a:cxnLst>
                <a:rect l="0" t="0" r="r" b="b"/>
                <a:pathLst>
                  <a:path w="73" h="42">
                    <a:moveTo>
                      <a:pt x="73" y="42"/>
                    </a:moveTo>
                    <a:lnTo>
                      <a:pt x="73" y="25"/>
                    </a:lnTo>
                    <a:lnTo>
                      <a:pt x="2" y="0"/>
                    </a:lnTo>
                    <a:lnTo>
                      <a:pt x="0" y="15"/>
                    </a:ln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grpSp>
        <p:sp>
          <p:nvSpPr>
            <p:cNvPr id="331" name="Oval 20">
              <a:extLst>
                <a:ext uri="{FF2B5EF4-FFF2-40B4-BE49-F238E27FC236}">
                  <a16:creationId xmlns:a16="http://schemas.microsoft.com/office/drawing/2014/main" id="{BD264E53-9A80-4420-BAB9-59977B0E9450}"/>
                </a:ext>
              </a:extLst>
            </p:cNvPr>
            <p:cNvSpPr/>
            <p:nvPr/>
          </p:nvSpPr>
          <p:spPr>
            <a:xfrm>
              <a:off x="7821595" y="5344227"/>
              <a:ext cx="623867" cy="5894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latin typeface="+mj-lt"/>
              </a:endParaRPr>
            </a:p>
          </p:txBody>
        </p:sp>
      </p:grpSp>
      <p:grpSp>
        <p:nvGrpSpPr>
          <p:cNvPr id="339" name="Group 338">
            <a:extLst>
              <a:ext uri="{FF2B5EF4-FFF2-40B4-BE49-F238E27FC236}">
                <a16:creationId xmlns:a16="http://schemas.microsoft.com/office/drawing/2014/main" id="{36CEB5C3-B635-4F0A-82D4-BB61388DF5BD}"/>
              </a:ext>
            </a:extLst>
          </p:cNvPr>
          <p:cNvGrpSpPr/>
          <p:nvPr/>
        </p:nvGrpSpPr>
        <p:grpSpPr>
          <a:xfrm>
            <a:off x="608367" y="4638231"/>
            <a:ext cx="534323" cy="504847"/>
            <a:chOff x="242584" y="5394639"/>
            <a:chExt cx="623867" cy="589451"/>
          </a:xfrm>
        </p:grpSpPr>
        <p:grpSp>
          <p:nvGrpSpPr>
            <p:cNvPr id="340" name="Groupe 685">
              <a:extLst>
                <a:ext uri="{FF2B5EF4-FFF2-40B4-BE49-F238E27FC236}">
                  <a16:creationId xmlns:a16="http://schemas.microsoft.com/office/drawing/2014/main" id="{D8EF9CFE-5022-435C-A3F4-1C9B6C013EDD}"/>
                </a:ext>
              </a:extLst>
            </p:cNvPr>
            <p:cNvGrpSpPr/>
            <p:nvPr/>
          </p:nvGrpSpPr>
          <p:grpSpPr>
            <a:xfrm>
              <a:off x="348272" y="5550560"/>
              <a:ext cx="412491" cy="277608"/>
              <a:chOff x="455613" y="5014912"/>
              <a:chExt cx="417513" cy="280988"/>
            </a:xfrm>
          </p:grpSpPr>
          <p:sp>
            <p:nvSpPr>
              <p:cNvPr id="342" name="Freeform 522">
                <a:extLst>
                  <a:ext uri="{FF2B5EF4-FFF2-40B4-BE49-F238E27FC236}">
                    <a16:creationId xmlns:a16="http://schemas.microsoft.com/office/drawing/2014/main" id="{041D8F22-490C-4BC0-ACCB-B4F3D6B41050}"/>
                  </a:ext>
                </a:extLst>
              </p:cNvPr>
              <p:cNvSpPr>
                <a:spLocks/>
              </p:cNvSpPr>
              <p:nvPr/>
            </p:nvSpPr>
            <p:spPr bwMode="auto">
              <a:xfrm>
                <a:off x="455613" y="5165725"/>
                <a:ext cx="207963" cy="130175"/>
              </a:xfrm>
              <a:custGeom>
                <a:avLst/>
                <a:gdLst/>
                <a:ahLst/>
                <a:cxnLst>
                  <a:cxn ang="0">
                    <a:pos x="103" y="49"/>
                  </a:cxn>
                  <a:cxn ang="0">
                    <a:pos x="103" y="63"/>
                  </a:cxn>
                  <a:cxn ang="0">
                    <a:pos x="103" y="63"/>
                  </a:cxn>
                  <a:cxn ang="0">
                    <a:pos x="89" y="63"/>
                  </a:cxn>
                  <a:cxn ang="0">
                    <a:pos x="36" y="10"/>
                  </a:cxn>
                  <a:cxn ang="0">
                    <a:pos x="0" y="1"/>
                  </a:cxn>
                </a:cxnLst>
                <a:rect l="0" t="0" r="r" b="b"/>
                <a:pathLst>
                  <a:path w="107" h="67">
                    <a:moveTo>
                      <a:pt x="103" y="49"/>
                    </a:moveTo>
                    <a:cubicBezTo>
                      <a:pt x="107" y="53"/>
                      <a:pt x="106" y="60"/>
                      <a:pt x="103" y="63"/>
                    </a:cubicBezTo>
                    <a:cubicBezTo>
                      <a:pt x="103" y="63"/>
                      <a:pt x="103" y="63"/>
                      <a:pt x="103" y="63"/>
                    </a:cubicBezTo>
                    <a:cubicBezTo>
                      <a:pt x="99" y="67"/>
                      <a:pt x="92" y="67"/>
                      <a:pt x="89" y="63"/>
                    </a:cubicBezTo>
                    <a:cubicBezTo>
                      <a:pt x="89" y="63"/>
                      <a:pt x="51" y="18"/>
                      <a:pt x="36" y="10"/>
                    </a:cubicBezTo>
                    <a:cubicBezTo>
                      <a:pt x="16" y="0"/>
                      <a:pt x="0" y="1"/>
                      <a:pt x="0" y="1"/>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43" name="Freeform 523">
                <a:extLst>
                  <a:ext uri="{FF2B5EF4-FFF2-40B4-BE49-F238E27FC236}">
                    <a16:creationId xmlns:a16="http://schemas.microsoft.com/office/drawing/2014/main" id="{B8DD4700-672F-484D-987A-4F25946E7CD9}"/>
                  </a:ext>
                </a:extLst>
              </p:cNvPr>
              <p:cNvSpPr>
                <a:spLocks/>
              </p:cNvSpPr>
              <p:nvPr/>
            </p:nvSpPr>
            <p:spPr bwMode="auto">
              <a:xfrm>
                <a:off x="598488" y="5180012"/>
                <a:ext cx="96838" cy="96838"/>
              </a:xfrm>
              <a:custGeom>
                <a:avLst/>
                <a:gdLst/>
                <a:ahLst/>
                <a:cxnLst>
                  <a:cxn ang="0">
                    <a:pos x="14" y="0"/>
                  </a:cxn>
                  <a:cxn ang="0">
                    <a:pos x="47" y="32"/>
                  </a:cxn>
                  <a:cxn ang="0">
                    <a:pos x="46" y="46"/>
                  </a:cxn>
                  <a:cxn ang="0">
                    <a:pos x="46" y="46"/>
                  </a:cxn>
                  <a:cxn ang="0">
                    <a:pos x="32" y="46"/>
                  </a:cxn>
                  <a:cxn ang="0">
                    <a:pos x="0" y="14"/>
                  </a:cxn>
                </a:cxnLst>
                <a:rect l="0" t="0" r="r" b="b"/>
                <a:pathLst>
                  <a:path w="50" h="50">
                    <a:moveTo>
                      <a:pt x="14" y="0"/>
                    </a:moveTo>
                    <a:cubicBezTo>
                      <a:pt x="47" y="32"/>
                      <a:pt x="47" y="32"/>
                      <a:pt x="47" y="32"/>
                    </a:cubicBezTo>
                    <a:cubicBezTo>
                      <a:pt x="50" y="36"/>
                      <a:pt x="50" y="42"/>
                      <a:pt x="46" y="46"/>
                    </a:cubicBezTo>
                    <a:cubicBezTo>
                      <a:pt x="46" y="46"/>
                      <a:pt x="46" y="46"/>
                      <a:pt x="46" y="46"/>
                    </a:cubicBezTo>
                    <a:cubicBezTo>
                      <a:pt x="43" y="50"/>
                      <a:pt x="36" y="50"/>
                      <a:pt x="32" y="46"/>
                    </a:cubicBezTo>
                    <a:cubicBezTo>
                      <a:pt x="0" y="14"/>
                      <a:pt x="0" y="14"/>
                      <a:pt x="0" y="14"/>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44" name="Freeform 524">
                <a:extLst>
                  <a:ext uri="{FF2B5EF4-FFF2-40B4-BE49-F238E27FC236}">
                    <a16:creationId xmlns:a16="http://schemas.microsoft.com/office/drawing/2014/main" id="{83E25B60-C08D-4C2A-8AB8-2EF4F20128C7}"/>
                  </a:ext>
                </a:extLst>
              </p:cNvPr>
              <p:cNvSpPr>
                <a:spLocks/>
              </p:cNvSpPr>
              <p:nvPr/>
            </p:nvSpPr>
            <p:spPr bwMode="auto">
              <a:xfrm>
                <a:off x="655638" y="5119687"/>
                <a:ext cx="122238" cy="130175"/>
              </a:xfrm>
              <a:custGeom>
                <a:avLst/>
                <a:gdLst/>
                <a:ahLst/>
                <a:cxnLst>
                  <a:cxn ang="0">
                    <a:pos x="21" y="0"/>
                  </a:cxn>
                  <a:cxn ang="0">
                    <a:pos x="59" y="49"/>
                  </a:cxn>
                  <a:cxn ang="0">
                    <a:pos x="59" y="63"/>
                  </a:cxn>
                  <a:cxn ang="0">
                    <a:pos x="59" y="63"/>
                  </a:cxn>
                  <a:cxn ang="0">
                    <a:pos x="45" y="63"/>
                  </a:cxn>
                  <a:cxn ang="0">
                    <a:pos x="0" y="17"/>
                  </a:cxn>
                </a:cxnLst>
                <a:rect l="0" t="0" r="r" b="b"/>
                <a:pathLst>
                  <a:path w="63" h="67">
                    <a:moveTo>
                      <a:pt x="21" y="0"/>
                    </a:moveTo>
                    <a:cubicBezTo>
                      <a:pt x="59" y="49"/>
                      <a:pt x="59" y="49"/>
                      <a:pt x="59" y="49"/>
                    </a:cubicBezTo>
                    <a:cubicBezTo>
                      <a:pt x="63" y="53"/>
                      <a:pt x="63" y="59"/>
                      <a:pt x="59" y="63"/>
                    </a:cubicBezTo>
                    <a:cubicBezTo>
                      <a:pt x="59" y="63"/>
                      <a:pt x="59" y="63"/>
                      <a:pt x="59" y="63"/>
                    </a:cubicBezTo>
                    <a:cubicBezTo>
                      <a:pt x="55" y="67"/>
                      <a:pt x="49" y="67"/>
                      <a:pt x="45" y="63"/>
                    </a:cubicBezTo>
                    <a:cubicBezTo>
                      <a:pt x="0" y="17"/>
                      <a:pt x="0" y="17"/>
                      <a:pt x="0" y="17"/>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45" name="Freeform 525">
                <a:extLst>
                  <a:ext uri="{FF2B5EF4-FFF2-40B4-BE49-F238E27FC236}">
                    <a16:creationId xmlns:a16="http://schemas.microsoft.com/office/drawing/2014/main" id="{62A04515-449F-4FC1-82CA-C283A328A39A}"/>
                  </a:ext>
                </a:extLst>
              </p:cNvPr>
              <p:cNvSpPr>
                <a:spLocks/>
              </p:cNvSpPr>
              <p:nvPr/>
            </p:nvSpPr>
            <p:spPr bwMode="auto">
              <a:xfrm>
                <a:off x="557213" y="5035550"/>
                <a:ext cx="315913" cy="107950"/>
              </a:xfrm>
              <a:custGeom>
                <a:avLst/>
                <a:gdLst/>
                <a:ahLst/>
                <a:cxnLst>
                  <a:cxn ang="0">
                    <a:pos x="163" y="9"/>
                  </a:cxn>
                  <a:cxn ang="0">
                    <a:pos x="126" y="23"/>
                  </a:cxn>
                  <a:cxn ang="0">
                    <a:pos x="68" y="0"/>
                  </a:cxn>
                  <a:cxn ang="0">
                    <a:pos x="8" y="25"/>
                  </a:cxn>
                  <a:cxn ang="0">
                    <a:pos x="2" y="38"/>
                  </a:cxn>
                  <a:cxn ang="0">
                    <a:pos x="2" y="38"/>
                  </a:cxn>
                  <a:cxn ang="0">
                    <a:pos x="15" y="44"/>
                  </a:cxn>
                  <a:cxn ang="0">
                    <a:pos x="56" y="28"/>
                  </a:cxn>
                  <a:cxn ang="0">
                    <a:pos x="92" y="53"/>
                  </a:cxn>
                  <a:cxn ang="0">
                    <a:pos x="114" y="52"/>
                  </a:cxn>
                </a:cxnLst>
                <a:rect l="0" t="0" r="r" b="b"/>
                <a:pathLst>
                  <a:path w="163" h="55">
                    <a:moveTo>
                      <a:pt x="163" y="9"/>
                    </a:moveTo>
                    <a:cubicBezTo>
                      <a:pt x="163" y="9"/>
                      <a:pt x="138" y="24"/>
                      <a:pt x="126" y="23"/>
                    </a:cubicBezTo>
                    <a:cubicBezTo>
                      <a:pt x="110" y="22"/>
                      <a:pt x="84" y="1"/>
                      <a:pt x="68" y="0"/>
                    </a:cubicBezTo>
                    <a:cubicBezTo>
                      <a:pt x="58" y="0"/>
                      <a:pt x="8" y="25"/>
                      <a:pt x="8" y="25"/>
                    </a:cubicBezTo>
                    <a:cubicBezTo>
                      <a:pt x="2" y="27"/>
                      <a:pt x="0" y="33"/>
                      <a:pt x="2" y="38"/>
                    </a:cubicBezTo>
                    <a:cubicBezTo>
                      <a:pt x="2" y="38"/>
                      <a:pt x="2" y="38"/>
                      <a:pt x="2" y="38"/>
                    </a:cubicBezTo>
                    <a:cubicBezTo>
                      <a:pt x="4" y="43"/>
                      <a:pt x="10" y="46"/>
                      <a:pt x="15" y="44"/>
                    </a:cubicBezTo>
                    <a:cubicBezTo>
                      <a:pt x="56" y="28"/>
                      <a:pt x="56" y="28"/>
                      <a:pt x="56" y="28"/>
                    </a:cubicBezTo>
                    <a:cubicBezTo>
                      <a:pt x="56" y="28"/>
                      <a:pt x="75" y="50"/>
                      <a:pt x="92" y="53"/>
                    </a:cubicBezTo>
                    <a:cubicBezTo>
                      <a:pt x="105" y="55"/>
                      <a:pt x="114" y="52"/>
                      <a:pt x="114" y="52"/>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46" name="Freeform 526">
                <a:extLst>
                  <a:ext uri="{FF2B5EF4-FFF2-40B4-BE49-F238E27FC236}">
                    <a16:creationId xmlns:a16="http://schemas.microsoft.com/office/drawing/2014/main" id="{CB410082-3705-4D7E-B591-646114D94102}"/>
                  </a:ext>
                </a:extLst>
              </p:cNvPr>
              <p:cNvSpPr>
                <a:spLocks/>
              </p:cNvSpPr>
              <p:nvPr/>
            </p:nvSpPr>
            <p:spPr bwMode="auto">
              <a:xfrm>
                <a:off x="693738" y="5219700"/>
                <a:ext cx="34925" cy="34925"/>
              </a:xfrm>
              <a:custGeom>
                <a:avLst/>
                <a:gdLst/>
                <a:ahLst/>
                <a:cxnLst>
                  <a:cxn ang="0">
                    <a:pos x="14" y="0"/>
                  </a:cxn>
                  <a:cxn ang="0">
                    <a:pos x="14" y="14"/>
                  </a:cxn>
                  <a:cxn ang="0">
                    <a:pos x="14" y="14"/>
                  </a:cxn>
                  <a:cxn ang="0">
                    <a:pos x="0" y="14"/>
                  </a:cxn>
                </a:cxnLst>
                <a:rect l="0" t="0" r="r" b="b"/>
                <a:pathLst>
                  <a:path w="18" h="18">
                    <a:moveTo>
                      <a:pt x="14" y="0"/>
                    </a:moveTo>
                    <a:cubicBezTo>
                      <a:pt x="18" y="4"/>
                      <a:pt x="18" y="10"/>
                      <a:pt x="14" y="14"/>
                    </a:cubicBezTo>
                    <a:cubicBezTo>
                      <a:pt x="14" y="14"/>
                      <a:pt x="14" y="14"/>
                      <a:pt x="14" y="14"/>
                    </a:cubicBezTo>
                    <a:cubicBezTo>
                      <a:pt x="10" y="18"/>
                      <a:pt x="4" y="18"/>
                      <a:pt x="0" y="14"/>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47" name="Freeform 527">
                <a:extLst>
                  <a:ext uri="{FF2B5EF4-FFF2-40B4-BE49-F238E27FC236}">
                    <a16:creationId xmlns:a16="http://schemas.microsoft.com/office/drawing/2014/main" id="{6C7B28D4-AD0A-4632-9B5B-4AF810AEF201}"/>
                  </a:ext>
                </a:extLst>
              </p:cNvPr>
              <p:cNvSpPr>
                <a:spLocks/>
              </p:cNvSpPr>
              <p:nvPr/>
            </p:nvSpPr>
            <p:spPr bwMode="auto">
              <a:xfrm>
                <a:off x="768351" y="5167312"/>
                <a:ext cx="104775" cy="38100"/>
              </a:xfrm>
              <a:custGeom>
                <a:avLst/>
                <a:gdLst/>
                <a:ahLst/>
                <a:cxnLst>
                  <a:cxn ang="0">
                    <a:pos x="0" y="19"/>
                  </a:cxn>
                  <a:cxn ang="0">
                    <a:pos x="54" y="0"/>
                  </a:cxn>
                </a:cxnLst>
                <a:rect l="0" t="0" r="r" b="b"/>
                <a:pathLst>
                  <a:path w="54" h="19">
                    <a:moveTo>
                      <a:pt x="0" y="19"/>
                    </a:moveTo>
                    <a:cubicBezTo>
                      <a:pt x="0" y="19"/>
                      <a:pt x="41" y="16"/>
                      <a:pt x="54" y="0"/>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48" name="Freeform 528">
                <a:extLst>
                  <a:ext uri="{FF2B5EF4-FFF2-40B4-BE49-F238E27FC236}">
                    <a16:creationId xmlns:a16="http://schemas.microsoft.com/office/drawing/2014/main" id="{576BCAD4-94C9-43EA-A644-9EB502BAE571}"/>
                  </a:ext>
                </a:extLst>
              </p:cNvPr>
              <p:cNvSpPr>
                <a:spLocks/>
              </p:cNvSpPr>
              <p:nvPr/>
            </p:nvSpPr>
            <p:spPr bwMode="auto">
              <a:xfrm>
                <a:off x="474663" y="5014912"/>
                <a:ext cx="171450" cy="34925"/>
              </a:xfrm>
              <a:custGeom>
                <a:avLst/>
                <a:gdLst/>
                <a:ahLst/>
                <a:cxnLst>
                  <a:cxn ang="0">
                    <a:pos x="0" y="8"/>
                  </a:cxn>
                  <a:cxn ang="0">
                    <a:pos x="88" y="18"/>
                  </a:cxn>
                </a:cxnLst>
                <a:rect l="0" t="0" r="r" b="b"/>
                <a:pathLst>
                  <a:path w="88" h="18">
                    <a:moveTo>
                      <a:pt x="0" y="8"/>
                    </a:moveTo>
                    <a:cubicBezTo>
                      <a:pt x="34" y="0"/>
                      <a:pt x="88" y="18"/>
                      <a:pt x="88" y="18"/>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grpSp>
        <p:sp>
          <p:nvSpPr>
            <p:cNvPr id="341" name="Oval 20">
              <a:extLst>
                <a:ext uri="{FF2B5EF4-FFF2-40B4-BE49-F238E27FC236}">
                  <a16:creationId xmlns:a16="http://schemas.microsoft.com/office/drawing/2014/main" id="{0A9F32D1-A983-4637-B9DF-08173F6D09A0}"/>
                </a:ext>
              </a:extLst>
            </p:cNvPr>
            <p:cNvSpPr/>
            <p:nvPr/>
          </p:nvSpPr>
          <p:spPr>
            <a:xfrm>
              <a:off x="242584" y="5394639"/>
              <a:ext cx="623867" cy="5894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latin typeface="+mj-lt"/>
              </a:endParaRPr>
            </a:p>
          </p:txBody>
        </p:sp>
      </p:grpSp>
      <p:grpSp>
        <p:nvGrpSpPr>
          <p:cNvPr id="349" name="Group 348">
            <a:extLst>
              <a:ext uri="{FF2B5EF4-FFF2-40B4-BE49-F238E27FC236}">
                <a16:creationId xmlns:a16="http://schemas.microsoft.com/office/drawing/2014/main" id="{8636A6F8-E86C-4908-ABBF-DA49A9A5225D}"/>
              </a:ext>
            </a:extLst>
          </p:cNvPr>
          <p:cNvGrpSpPr/>
          <p:nvPr/>
        </p:nvGrpSpPr>
        <p:grpSpPr>
          <a:xfrm>
            <a:off x="6808416" y="933361"/>
            <a:ext cx="520127" cy="502615"/>
            <a:chOff x="931585" y="3317399"/>
            <a:chExt cx="623867" cy="589451"/>
          </a:xfrm>
        </p:grpSpPr>
        <p:grpSp>
          <p:nvGrpSpPr>
            <p:cNvPr id="350" name="Groupe 385">
              <a:extLst>
                <a:ext uri="{FF2B5EF4-FFF2-40B4-BE49-F238E27FC236}">
                  <a16:creationId xmlns:a16="http://schemas.microsoft.com/office/drawing/2014/main" id="{ED7FD133-5FB2-46EB-877C-0A7C1B740527}"/>
                </a:ext>
              </a:extLst>
            </p:cNvPr>
            <p:cNvGrpSpPr/>
            <p:nvPr/>
          </p:nvGrpSpPr>
          <p:grpSpPr>
            <a:xfrm>
              <a:off x="1012334" y="3466300"/>
              <a:ext cx="462369" cy="291648"/>
              <a:chOff x="4862513" y="3441700"/>
              <a:chExt cx="515938" cy="325438"/>
            </a:xfrm>
          </p:grpSpPr>
          <p:sp>
            <p:nvSpPr>
              <p:cNvPr id="352" name="Freeform 487">
                <a:extLst>
                  <a:ext uri="{FF2B5EF4-FFF2-40B4-BE49-F238E27FC236}">
                    <a16:creationId xmlns:a16="http://schemas.microsoft.com/office/drawing/2014/main" id="{98A5A1A1-B893-4BBB-8EA4-D9BE9AB522D2}"/>
                  </a:ext>
                </a:extLst>
              </p:cNvPr>
              <p:cNvSpPr>
                <a:spLocks/>
              </p:cNvSpPr>
              <p:nvPr/>
            </p:nvSpPr>
            <p:spPr bwMode="auto">
              <a:xfrm>
                <a:off x="4862513" y="3441700"/>
                <a:ext cx="515938" cy="325438"/>
              </a:xfrm>
              <a:custGeom>
                <a:avLst/>
                <a:gdLst/>
                <a:ahLst/>
                <a:cxnLst>
                  <a:cxn ang="0">
                    <a:pos x="229" y="129"/>
                  </a:cxn>
                  <a:cxn ang="0">
                    <a:pos x="214" y="144"/>
                  </a:cxn>
                  <a:cxn ang="0">
                    <a:pos x="15" y="144"/>
                  </a:cxn>
                  <a:cxn ang="0">
                    <a:pos x="0" y="129"/>
                  </a:cxn>
                  <a:cxn ang="0">
                    <a:pos x="209" y="129"/>
                  </a:cxn>
                  <a:cxn ang="0">
                    <a:pos x="209" y="0"/>
                  </a:cxn>
                  <a:cxn ang="0">
                    <a:pos x="20" y="0"/>
                  </a:cxn>
                  <a:cxn ang="0">
                    <a:pos x="20" y="111"/>
                  </a:cxn>
                </a:cxnLst>
                <a:rect l="0" t="0" r="r" b="b"/>
                <a:pathLst>
                  <a:path w="229" h="144">
                    <a:moveTo>
                      <a:pt x="229" y="129"/>
                    </a:moveTo>
                    <a:cubicBezTo>
                      <a:pt x="229" y="137"/>
                      <a:pt x="222" y="144"/>
                      <a:pt x="214" y="144"/>
                    </a:cubicBezTo>
                    <a:cubicBezTo>
                      <a:pt x="15" y="144"/>
                      <a:pt x="15" y="144"/>
                      <a:pt x="15" y="144"/>
                    </a:cubicBezTo>
                    <a:cubicBezTo>
                      <a:pt x="7" y="144"/>
                      <a:pt x="0" y="137"/>
                      <a:pt x="0" y="129"/>
                    </a:cubicBezTo>
                    <a:cubicBezTo>
                      <a:pt x="209" y="129"/>
                      <a:pt x="209" y="129"/>
                      <a:pt x="209" y="129"/>
                    </a:cubicBezTo>
                    <a:cubicBezTo>
                      <a:pt x="209" y="0"/>
                      <a:pt x="209" y="0"/>
                      <a:pt x="209" y="0"/>
                    </a:cubicBezTo>
                    <a:cubicBezTo>
                      <a:pt x="20" y="0"/>
                      <a:pt x="20" y="0"/>
                      <a:pt x="20" y="0"/>
                    </a:cubicBezTo>
                    <a:cubicBezTo>
                      <a:pt x="20" y="111"/>
                      <a:pt x="20" y="111"/>
                      <a:pt x="20" y="111"/>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53" name="Freeform 488">
                <a:extLst>
                  <a:ext uri="{FF2B5EF4-FFF2-40B4-BE49-F238E27FC236}">
                    <a16:creationId xmlns:a16="http://schemas.microsoft.com/office/drawing/2014/main" id="{F5CEA9ED-3EAE-46C7-B55F-C372EB2D0B4D}"/>
                  </a:ext>
                </a:extLst>
              </p:cNvPr>
              <p:cNvSpPr>
                <a:spLocks/>
              </p:cNvSpPr>
              <p:nvPr/>
            </p:nvSpPr>
            <p:spPr bwMode="auto">
              <a:xfrm>
                <a:off x="5018088" y="3484563"/>
                <a:ext cx="204788" cy="204788"/>
              </a:xfrm>
              <a:custGeom>
                <a:avLst/>
                <a:gdLst/>
                <a:ahLst/>
                <a:cxnLst>
                  <a:cxn ang="0">
                    <a:pos x="46" y="91"/>
                  </a:cxn>
                  <a:cxn ang="0">
                    <a:pos x="0" y="45"/>
                  </a:cxn>
                  <a:cxn ang="0">
                    <a:pos x="46" y="0"/>
                  </a:cxn>
                  <a:cxn ang="0">
                    <a:pos x="91" y="45"/>
                  </a:cxn>
                  <a:cxn ang="0">
                    <a:pos x="66" y="86"/>
                  </a:cxn>
                </a:cxnLst>
                <a:rect l="0" t="0" r="r" b="b"/>
                <a:pathLst>
                  <a:path w="91" h="91">
                    <a:moveTo>
                      <a:pt x="46" y="91"/>
                    </a:moveTo>
                    <a:cubicBezTo>
                      <a:pt x="21" y="91"/>
                      <a:pt x="0" y="70"/>
                      <a:pt x="0" y="45"/>
                    </a:cubicBezTo>
                    <a:cubicBezTo>
                      <a:pt x="0" y="20"/>
                      <a:pt x="21" y="0"/>
                      <a:pt x="46" y="0"/>
                    </a:cubicBezTo>
                    <a:cubicBezTo>
                      <a:pt x="71" y="0"/>
                      <a:pt x="91" y="20"/>
                      <a:pt x="91" y="45"/>
                    </a:cubicBezTo>
                    <a:cubicBezTo>
                      <a:pt x="91" y="63"/>
                      <a:pt x="81" y="78"/>
                      <a:pt x="66" y="86"/>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54" name="Line 489">
                <a:extLst>
                  <a:ext uri="{FF2B5EF4-FFF2-40B4-BE49-F238E27FC236}">
                    <a16:creationId xmlns:a16="http://schemas.microsoft.com/office/drawing/2014/main" id="{B14D0DAE-4B66-4B12-8FDA-A8622E32242D}"/>
                  </a:ext>
                </a:extLst>
              </p:cNvPr>
              <p:cNvSpPr>
                <a:spLocks noChangeShapeType="1"/>
              </p:cNvSpPr>
              <p:nvPr/>
            </p:nvSpPr>
            <p:spPr bwMode="auto">
              <a:xfrm>
                <a:off x="5122863" y="3484563"/>
                <a:ext cx="1588" cy="17463"/>
              </a:xfrm>
              <a:prstGeom prst="line">
                <a:avLst/>
              </a:pr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55" name="Line 490">
                <a:extLst>
                  <a:ext uri="{FF2B5EF4-FFF2-40B4-BE49-F238E27FC236}">
                    <a16:creationId xmlns:a16="http://schemas.microsoft.com/office/drawing/2014/main" id="{A20D7E1C-C761-46E0-A63C-404703913735}"/>
                  </a:ext>
                </a:extLst>
              </p:cNvPr>
              <p:cNvSpPr>
                <a:spLocks noChangeShapeType="1"/>
              </p:cNvSpPr>
              <p:nvPr/>
            </p:nvSpPr>
            <p:spPr bwMode="auto">
              <a:xfrm>
                <a:off x="5018088" y="3586163"/>
                <a:ext cx="19050" cy="1588"/>
              </a:xfrm>
              <a:prstGeom prst="line">
                <a:avLst/>
              </a:pr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56" name="Line 491">
                <a:extLst>
                  <a:ext uri="{FF2B5EF4-FFF2-40B4-BE49-F238E27FC236}">
                    <a16:creationId xmlns:a16="http://schemas.microsoft.com/office/drawing/2014/main" id="{CBFD161D-5E16-44A2-BCE8-DCD75992965F}"/>
                  </a:ext>
                </a:extLst>
              </p:cNvPr>
              <p:cNvSpPr>
                <a:spLocks noChangeShapeType="1"/>
              </p:cNvSpPr>
              <p:nvPr/>
            </p:nvSpPr>
            <p:spPr bwMode="auto">
              <a:xfrm flipV="1">
                <a:off x="5122863" y="3670300"/>
                <a:ext cx="1588" cy="19050"/>
              </a:xfrm>
              <a:prstGeom prst="line">
                <a:avLst/>
              </a:pr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57" name="Line 492">
                <a:extLst>
                  <a:ext uri="{FF2B5EF4-FFF2-40B4-BE49-F238E27FC236}">
                    <a16:creationId xmlns:a16="http://schemas.microsoft.com/office/drawing/2014/main" id="{6796E04D-9FAA-4C31-B196-149B8AE09707}"/>
                  </a:ext>
                </a:extLst>
              </p:cNvPr>
              <p:cNvSpPr>
                <a:spLocks noChangeShapeType="1"/>
              </p:cNvSpPr>
              <p:nvPr/>
            </p:nvSpPr>
            <p:spPr bwMode="auto">
              <a:xfrm flipH="1">
                <a:off x="5205413" y="3586163"/>
                <a:ext cx="17463" cy="1588"/>
              </a:xfrm>
              <a:prstGeom prst="line">
                <a:avLst/>
              </a:pr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58" name="Freeform 493">
                <a:extLst>
                  <a:ext uri="{FF2B5EF4-FFF2-40B4-BE49-F238E27FC236}">
                    <a16:creationId xmlns:a16="http://schemas.microsoft.com/office/drawing/2014/main" id="{AA53EC8A-B66E-4C25-93EB-605794B6DBF9}"/>
                  </a:ext>
                </a:extLst>
              </p:cNvPr>
              <p:cNvSpPr>
                <a:spLocks/>
              </p:cNvSpPr>
              <p:nvPr/>
            </p:nvSpPr>
            <p:spPr bwMode="auto">
              <a:xfrm>
                <a:off x="5081588" y="3521075"/>
                <a:ext cx="79375" cy="65088"/>
              </a:xfrm>
              <a:custGeom>
                <a:avLst/>
                <a:gdLst/>
                <a:ahLst/>
                <a:cxnLst>
                  <a:cxn ang="0">
                    <a:pos x="0" y="0"/>
                  </a:cxn>
                  <a:cxn ang="0">
                    <a:pos x="26" y="41"/>
                  </a:cxn>
                  <a:cxn ang="0">
                    <a:pos x="50" y="41"/>
                  </a:cxn>
                </a:cxnLst>
                <a:rect l="0" t="0" r="r" b="b"/>
                <a:pathLst>
                  <a:path w="50" h="41">
                    <a:moveTo>
                      <a:pt x="0" y="0"/>
                    </a:moveTo>
                    <a:lnTo>
                      <a:pt x="26" y="41"/>
                    </a:lnTo>
                    <a:lnTo>
                      <a:pt x="50" y="41"/>
                    </a:ln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grpSp>
        <p:sp>
          <p:nvSpPr>
            <p:cNvPr id="351" name="Oval 20">
              <a:extLst>
                <a:ext uri="{FF2B5EF4-FFF2-40B4-BE49-F238E27FC236}">
                  <a16:creationId xmlns:a16="http://schemas.microsoft.com/office/drawing/2014/main" id="{886D6FDD-5829-4B11-81A6-24DF72688360}"/>
                </a:ext>
              </a:extLst>
            </p:cNvPr>
            <p:cNvSpPr/>
            <p:nvPr/>
          </p:nvSpPr>
          <p:spPr>
            <a:xfrm>
              <a:off x="931585" y="3317399"/>
              <a:ext cx="623867" cy="5894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latin typeface="+mj-lt"/>
              </a:endParaRPr>
            </a:p>
          </p:txBody>
        </p:sp>
      </p:grpSp>
      <p:grpSp>
        <p:nvGrpSpPr>
          <p:cNvPr id="359" name="Group 358">
            <a:extLst>
              <a:ext uri="{FF2B5EF4-FFF2-40B4-BE49-F238E27FC236}">
                <a16:creationId xmlns:a16="http://schemas.microsoft.com/office/drawing/2014/main" id="{17E83C44-D0CD-4E75-93E1-4C241E442F8D}"/>
              </a:ext>
            </a:extLst>
          </p:cNvPr>
          <p:cNvGrpSpPr/>
          <p:nvPr/>
        </p:nvGrpSpPr>
        <p:grpSpPr>
          <a:xfrm>
            <a:off x="6801103" y="1848542"/>
            <a:ext cx="578861" cy="546928"/>
            <a:chOff x="4353008" y="4962346"/>
            <a:chExt cx="623867" cy="589451"/>
          </a:xfrm>
        </p:grpSpPr>
        <p:grpSp>
          <p:nvGrpSpPr>
            <p:cNvPr id="360" name="Groupe 174">
              <a:extLst>
                <a:ext uri="{FF2B5EF4-FFF2-40B4-BE49-F238E27FC236}">
                  <a16:creationId xmlns:a16="http://schemas.microsoft.com/office/drawing/2014/main" id="{AC113BF4-1872-4E0F-B60E-CA969DE9B931}"/>
                </a:ext>
              </a:extLst>
            </p:cNvPr>
            <p:cNvGrpSpPr/>
            <p:nvPr/>
          </p:nvGrpSpPr>
          <p:grpSpPr>
            <a:xfrm>
              <a:off x="4459363" y="5060519"/>
              <a:ext cx="411156" cy="393104"/>
              <a:chOff x="4675202" y="3954464"/>
              <a:chExt cx="325438" cy="311149"/>
            </a:xfrm>
          </p:grpSpPr>
          <p:sp>
            <p:nvSpPr>
              <p:cNvPr id="362" name="Freeform 627">
                <a:extLst>
                  <a:ext uri="{FF2B5EF4-FFF2-40B4-BE49-F238E27FC236}">
                    <a16:creationId xmlns:a16="http://schemas.microsoft.com/office/drawing/2014/main" id="{8370D712-8543-4ABD-90C5-42372C05FC95}"/>
                  </a:ext>
                </a:extLst>
              </p:cNvPr>
              <p:cNvSpPr>
                <a:spLocks/>
              </p:cNvSpPr>
              <p:nvPr/>
            </p:nvSpPr>
            <p:spPr bwMode="auto">
              <a:xfrm>
                <a:off x="4689475" y="4100513"/>
                <a:ext cx="23813" cy="93663"/>
              </a:xfrm>
              <a:custGeom>
                <a:avLst/>
                <a:gdLst/>
                <a:ahLst/>
                <a:cxnLst>
                  <a:cxn ang="0">
                    <a:pos x="12" y="48"/>
                  </a:cxn>
                  <a:cxn ang="0">
                    <a:pos x="0" y="6"/>
                  </a:cxn>
                  <a:cxn ang="0">
                    <a:pos x="0" y="0"/>
                  </a:cxn>
                </a:cxnLst>
                <a:rect l="0" t="0" r="r" b="b"/>
                <a:pathLst>
                  <a:path w="12" h="48">
                    <a:moveTo>
                      <a:pt x="12" y="48"/>
                    </a:moveTo>
                    <a:cubicBezTo>
                      <a:pt x="3" y="35"/>
                      <a:pt x="0" y="23"/>
                      <a:pt x="0" y="6"/>
                    </a:cubicBezTo>
                    <a:cubicBezTo>
                      <a:pt x="0" y="4"/>
                      <a:pt x="0" y="2"/>
                      <a:pt x="0" y="0"/>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63" name="Freeform 628">
                <a:extLst>
                  <a:ext uri="{FF2B5EF4-FFF2-40B4-BE49-F238E27FC236}">
                    <a16:creationId xmlns:a16="http://schemas.microsoft.com/office/drawing/2014/main" id="{DAF48865-9DA7-45F3-8A92-ACA600A05A8D}"/>
                  </a:ext>
                </a:extLst>
              </p:cNvPr>
              <p:cNvSpPr>
                <a:spLocks/>
              </p:cNvSpPr>
              <p:nvPr/>
            </p:nvSpPr>
            <p:spPr bwMode="auto">
              <a:xfrm>
                <a:off x="4675188" y="4079875"/>
                <a:ext cx="30163" cy="28575"/>
              </a:xfrm>
              <a:custGeom>
                <a:avLst/>
                <a:gdLst/>
                <a:ahLst/>
                <a:cxnLst>
                  <a:cxn ang="0">
                    <a:pos x="19" y="18"/>
                  </a:cxn>
                  <a:cxn ang="0">
                    <a:pos x="12" y="0"/>
                  </a:cxn>
                  <a:cxn ang="0">
                    <a:pos x="0" y="16"/>
                  </a:cxn>
                  <a:cxn ang="0">
                    <a:pos x="19" y="18"/>
                  </a:cxn>
                </a:cxnLst>
                <a:rect l="0" t="0" r="r" b="b"/>
                <a:pathLst>
                  <a:path w="19" h="18">
                    <a:moveTo>
                      <a:pt x="19" y="18"/>
                    </a:moveTo>
                    <a:lnTo>
                      <a:pt x="12" y="0"/>
                    </a:lnTo>
                    <a:lnTo>
                      <a:pt x="0" y="16"/>
                    </a:lnTo>
                    <a:lnTo>
                      <a:pt x="19" y="18"/>
                    </a:lnTo>
                    <a:close/>
                  </a:path>
                </a:pathLst>
              </a:custGeom>
              <a:solidFill>
                <a:schemeClr val="tx1">
                  <a:lumMod val="50000"/>
                  <a:lumOff val="50000"/>
                </a:schemeClr>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64" name="Freeform 629">
                <a:extLst>
                  <a:ext uri="{FF2B5EF4-FFF2-40B4-BE49-F238E27FC236}">
                    <a16:creationId xmlns:a16="http://schemas.microsoft.com/office/drawing/2014/main" id="{99265DC9-384C-4DB1-8357-39201775E417}"/>
                  </a:ext>
                </a:extLst>
              </p:cNvPr>
              <p:cNvSpPr>
                <a:spLocks/>
              </p:cNvSpPr>
              <p:nvPr/>
            </p:nvSpPr>
            <p:spPr bwMode="auto">
              <a:xfrm>
                <a:off x="4772025" y="4246563"/>
                <a:ext cx="146050" cy="19050"/>
              </a:xfrm>
              <a:custGeom>
                <a:avLst/>
                <a:gdLst/>
                <a:ahLst/>
                <a:cxnLst>
                  <a:cxn ang="0">
                    <a:pos x="76" y="0"/>
                  </a:cxn>
                  <a:cxn ang="0">
                    <a:pos x="38" y="10"/>
                  </a:cxn>
                  <a:cxn ang="0">
                    <a:pos x="0" y="2"/>
                  </a:cxn>
                </a:cxnLst>
                <a:rect l="0" t="0" r="r" b="b"/>
                <a:pathLst>
                  <a:path w="76" h="10">
                    <a:moveTo>
                      <a:pt x="76" y="0"/>
                    </a:moveTo>
                    <a:cubicBezTo>
                      <a:pt x="65" y="7"/>
                      <a:pt x="52" y="10"/>
                      <a:pt x="38" y="10"/>
                    </a:cubicBezTo>
                    <a:cubicBezTo>
                      <a:pt x="23" y="10"/>
                      <a:pt x="11" y="8"/>
                      <a:pt x="0" y="2"/>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65" name="Freeform 630">
                <a:extLst>
                  <a:ext uri="{FF2B5EF4-FFF2-40B4-BE49-F238E27FC236}">
                    <a16:creationId xmlns:a16="http://schemas.microsoft.com/office/drawing/2014/main" id="{FA7399A9-B449-45D1-949E-54570EFA3397}"/>
                  </a:ext>
                </a:extLst>
              </p:cNvPr>
              <p:cNvSpPr>
                <a:spLocks/>
              </p:cNvSpPr>
              <p:nvPr/>
            </p:nvSpPr>
            <p:spPr bwMode="auto">
              <a:xfrm>
                <a:off x="4754563" y="4237038"/>
                <a:ext cx="30163" cy="26988"/>
              </a:xfrm>
              <a:custGeom>
                <a:avLst/>
                <a:gdLst/>
                <a:ahLst/>
                <a:cxnLst>
                  <a:cxn ang="0">
                    <a:pos x="19" y="1"/>
                  </a:cxn>
                  <a:cxn ang="0">
                    <a:pos x="0" y="0"/>
                  </a:cxn>
                  <a:cxn ang="0">
                    <a:pos x="8" y="17"/>
                  </a:cxn>
                  <a:cxn ang="0">
                    <a:pos x="19" y="1"/>
                  </a:cxn>
                </a:cxnLst>
                <a:rect l="0" t="0" r="r" b="b"/>
                <a:pathLst>
                  <a:path w="19" h="17">
                    <a:moveTo>
                      <a:pt x="19" y="1"/>
                    </a:moveTo>
                    <a:lnTo>
                      <a:pt x="0" y="0"/>
                    </a:lnTo>
                    <a:lnTo>
                      <a:pt x="8" y="17"/>
                    </a:lnTo>
                    <a:lnTo>
                      <a:pt x="19" y="1"/>
                    </a:lnTo>
                    <a:close/>
                  </a:path>
                </a:pathLst>
              </a:custGeom>
              <a:solidFill>
                <a:schemeClr val="tx1">
                  <a:lumMod val="50000"/>
                  <a:lumOff val="50000"/>
                </a:schemeClr>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66" name="Freeform 631">
                <a:extLst>
                  <a:ext uri="{FF2B5EF4-FFF2-40B4-BE49-F238E27FC236}">
                    <a16:creationId xmlns:a16="http://schemas.microsoft.com/office/drawing/2014/main" id="{67533592-E8B5-43C1-8C29-C4BB516AD4DC}"/>
                  </a:ext>
                </a:extLst>
              </p:cNvPr>
              <p:cNvSpPr>
                <a:spLocks/>
              </p:cNvSpPr>
              <p:nvPr/>
            </p:nvSpPr>
            <p:spPr bwMode="auto">
              <a:xfrm>
                <a:off x="4878388" y="3962400"/>
                <a:ext cx="73025" cy="41275"/>
              </a:xfrm>
              <a:custGeom>
                <a:avLst/>
                <a:gdLst/>
                <a:ahLst/>
                <a:cxnLst>
                  <a:cxn ang="0">
                    <a:pos x="0" y="0"/>
                  </a:cxn>
                  <a:cxn ang="0">
                    <a:pos x="38" y="22"/>
                  </a:cxn>
                </a:cxnLst>
                <a:rect l="0" t="0" r="r" b="b"/>
                <a:pathLst>
                  <a:path w="38" h="22">
                    <a:moveTo>
                      <a:pt x="0" y="0"/>
                    </a:moveTo>
                    <a:cubicBezTo>
                      <a:pt x="15" y="4"/>
                      <a:pt x="28" y="11"/>
                      <a:pt x="38" y="22"/>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67" name="Freeform 632">
                <a:extLst>
                  <a:ext uri="{FF2B5EF4-FFF2-40B4-BE49-F238E27FC236}">
                    <a16:creationId xmlns:a16="http://schemas.microsoft.com/office/drawing/2014/main" id="{3EAF1B9F-C233-4C0E-AB6B-E9DA5119A1CB}"/>
                  </a:ext>
                </a:extLst>
              </p:cNvPr>
              <p:cNvSpPr>
                <a:spLocks/>
              </p:cNvSpPr>
              <p:nvPr/>
            </p:nvSpPr>
            <p:spPr bwMode="auto">
              <a:xfrm>
                <a:off x="4938713" y="3990975"/>
                <a:ext cx="28575" cy="28575"/>
              </a:xfrm>
              <a:custGeom>
                <a:avLst/>
                <a:gdLst/>
                <a:ahLst/>
                <a:cxnLst>
                  <a:cxn ang="0">
                    <a:pos x="0" y="12"/>
                  </a:cxn>
                  <a:cxn ang="0">
                    <a:pos x="18" y="18"/>
                  </a:cxn>
                  <a:cxn ang="0">
                    <a:pos x="14" y="0"/>
                  </a:cxn>
                  <a:cxn ang="0">
                    <a:pos x="0" y="12"/>
                  </a:cxn>
                </a:cxnLst>
                <a:rect l="0" t="0" r="r" b="b"/>
                <a:pathLst>
                  <a:path w="18" h="18">
                    <a:moveTo>
                      <a:pt x="0" y="12"/>
                    </a:moveTo>
                    <a:lnTo>
                      <a:pt x="18" y="18"/>
                    </a:lnTo>
                    <a:lnTo>
                      <a:pt x="14" y="0"/>
                    </a:lnTo>
                    <a:lnTo>
                      <a:pt x="0" y="12"/>
                    </a:lnTo>
                    <a:close/>
                  </a:path>
                </a:pathLst>
              </a:custGeom>
              <a:solidFill>
                <a:schemeClr val="tx1">
                  <a:lumMod val="50000"/>
                  <a:lumOff val="50000"/>
                </a:schemeClr>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68" name="Freeform 633">
                <a:extLst>
                  <a:ext uri="{FF2B5EF4-FFF2-40B4-BE49-F238E27FC236}">
                    <a16:creationId xmlns:a16="http://schemas.microsoft.com/office/drawing/2014/main" id="{B5CB02CA-4D06-4BB0-8591-2AD2BE1C27E5}"/>
                  </a:ext>
                </a:extLst>
              </p:cNvPr>
              <p:cNvSpPr>
                <a:spLocks/>
              </p:cNvSpPr>
              <p:nvPr/>
            </p:nvSpPr>
            <p:spPr bwMode="auto">
              <a:xfrm>
                <a:off x="4714875" y="3967163"/>
                <a:ext cx="79375" cy="61913"/>
              </a:xfrm>
              <a:custGeom>
                <a:avLst/>
                <a:gdLst/>
                <a:ahLst/>
                <a:cxnLst>
                  <a:cxn ang="0">
                    <a:pos x="0" y="32"/>
                  </a:cxn>
                  <a:cxn ang="0">
                    <a:pos x="41" y="0"/>
                  </a:cxn>
                </a:cxnLst>
                <a:rect l="0" t="0" r="r" b="b"/>
                <a:pathLst>
                  <a:path w="41" h="32">
                    <a:moveTo>
                      <a:pt x="0" y="32"/>
                    </a:moveTo>
                    <a:cubicBezTo>
                      <a:pt x="9" y="17"/>
                      <a:pt x="24" y="5"/>
                      <a:pt x="41" y="0"/>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69" name="Freeform 634">
                <a:extLst>
                  <a:ext uri="{FF2B5EF4-FFF2-40B4-BE49-F238E27FC236}">
                    <a16:creationId xmlns:a16="http://schemas.microsoft.com/office/drawing/2014/main" id="{F05B6D86-2421-46C1-9686-6AC36AC0B4BF}"/>
                  </a:ext>
                </a:extLst>
              </p:cNvPr>
              <p:cNvSpPr>
                <a:spLocks/>
              </p:cNvSpPr>
              <p:nvPr/>
            </p:nvSpPr>
            <p:spPr bwMode="auto">
              <a:xfrm>
                <a:off x="4786313" y="3954463"/>
                <a:ext cx="30163" cy="28575"/>
              </a:xfrm>
              <a:custGeom>
                <a:avLst/>
                <a:gdLst/>
                <a:ahLst/>
                <a:cxnLst>
                  <a:cxn ang="0">
                    <a:pos x="5" y="18"/>
                  </a:cxn>
                  <a:cxn ang="0">
                    <a:pos x="19" y="5"/>
                  </a:cxn>
                  <a:cxn ang="0">
                    <a:pos x="0" y="0"/>
                  </a:cxn>
                  <a:cxn ang="0">
                    <a:pos x="5" y="18"/>
                  </a:cxn>
                </a:cxnLst>
                <a:rect l="0" t="0" r="r" b="b"/>
                <a:pathLst>
                  <a:path w="19" h="18">
                    <a:moveTo>
                      <a:pt x="5" y="18"/>
                    </a:moveTo>
                    <a:lnTo>
                      <a:pt x="19" y="5"/>
                    </a:lnTo>
                    <a:lnTo>
                      <a:pt x="0" y="0"/>
                    </a:lnTo>
                    <a:lnTo>
                      <a:pt x="5" y="18"/>
                    </a:lnTo>
                    <a:close/>
                  </a:path>
                </a:pathLst>
              </a:custGeom>
              <a:solidFill>
                <a:schemeClr val="tx1">
                  <a:lumMod val="50000"/>
                  <a:lumOff val="50000"/>
                </a:schemeClr>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70" name="Freeform 635">
                <a:extLst>
                  <a:ext uri="{FF2B5EF4-FFF2-40B4-BE49-F238E27FC236}">
                    <a16:creationId xmlns:a16="http://schemas.microsoft.com/office/drawing/2014/main" id="{9E52E5F8-2579-4780-9C14-CC63780CA0B4}"/>
                  </a:ext>
                </a:extLst>
              </p:cNvPr>
              <p:cNvSpPr>
                <a:spLocks/>
              </p:cNvSpPr>
              <p:nvPr/>
            </p:nvSpPr>
            <p:spPr bwMode="auto">
              <a:xfrm>
                <a:off x="4978400" y="4067175"/>
                <a:ext cx="22225" cy="117475"/>
              </a:xfrm>
              <a:custGeom>
                <a:avLst/>
                <a:gdLst/>
                <a:ahLst/>
                <a:cxnLst>
                  <a:cxn ang="0">
                    <a:pos x="5" y="0"/>
                  </a:cxn>
                  <a:cxn ang="0">
                    <a:pos x="8" y="40"/>
                  </a:cxn>
                  <a:cxn ang="0">
                    <a:pos x="0" y="61"/>
                  </a:cxn>
                </a:cxnLst>
                <a:rect l="0" t="0" r="r" b="b"/>
                <a:pathLst>
                  <a:path w="11" h="61">
                    <a:moveTo>
                      <a:pt x="5" y="0"/>
                    </a:moveTo>
                    <a:cubicBezTo>
                      <a:pt x="10" y="12"/>
                      <a:pt x="11" y="26"/>
                      <a:pt x="8" y="40"/>
                    </a:cubicBezTo>
                    <a:cubicBezTo>
                      <a:pt x="6" y="47"/>
                      <a:pt x="4" y="55"/>
                      <a:pt x="0" y="61"/>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71" name="Freeform 636">
                <a:extLst>
                  <a:ext uri="{FF2B5EF4-FFF2-40B4-BE49-F238E27FC236}">
                    <a16:creationId xmlns:a16="http://schemas.microsoft.com/office/drawing/2014/main" id="{DC9FFDDB-15D7-4ED9-A20B-31295608D153}"/>
                  </a:ext>
                </a:extLst>
              </p:cNvPr>
              <p:cNvSpPr>
                <a:spLocks/>
              </p:cNvSpPr>
              <p:nvPr/>
            </p:nvSpPr>
            <p:spPr bwMode="auto">
              <a:xfrm>
                <a:off x="4968875" y="4173538"/>
                <a:ext cx="25400" cy="30163"/>
              </a:xfrm>
              <a:custGeom>
                <a:avLst/>
                <a:gdLst/>
                <a:ahLst/>
                <a:cxnLst>
                  <a:cxn ang="0">
                    <a:pos x="0" y="0"/>
                  </a:cxn>
                  <a:cxn ang="0">
                    <a:pos x="0" y="19"/>
                  </a:cxn>
                  <a:cxn ang="0">
                    <a:pos x="16" y="9"/>
                  </a:cxn>
                  <a:cxn ang="0">
                    <a:pos x="0" y="0"/>
                  </a:cxn>
                </a:cxnLst>
                <a:rect l="0" t="0" r="r" b="b"/>
                <a:pathLst>
                  <a:path w="16" h="19">
                    <a:moveTo>
                      <a:pt x="0" y="0"/>
                    </a:moveTo>
                    <a:lnTo>
                      <a:pt x="0" y="19"/>
                    </a:lnTo>
                    <a:lnTo>
                      <a:pt x="16" y="9"/>
                    </a:lnTo>
                    <a:lnTo>
                      <a:pt x="0" y="0"/>
                    </a:lnTo>
                    <a:close/>
                  </a:path>
                </a:pathLst>
              </a:custGeom>
              <a:solidFill>
                <a:schemeClr val="tx1">
                  <a:lumMod val="50000"/>
                  <a:lumOff val="50000"/>
                </a:schemeClr>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72" name="Line 637">
                <a:extLst>
                  <a:ext uri="{FF2B5EF4-FFF2-40B4-BE49-F238E27FC236}">
                    <a16:creationId xmlns:a16="http://schemas.microsoft.com/office/drawing/2014/main" id="{1728D7FF-0CE1-491C-9B8C-8CF0DAD0CE80}"/>
                  </a:ext>
                </a:extLst>
              </p:cNvPr>
              <p:cNvSpPr>
                <a:spLocks noChangeShapeType="1"/>
              </p:cNvSpPr>
              <p:nvPr/>
            </p:nvSpPr>
            <p:spPr bwMode="auto">
              <a:xfrm>
                <a:off x="4713288" y="4194175"/>
                <a:ext cx="1588" cy="1588"/>
              </a:xfrm>
              <a:prstGeom prst="line">
                <a:avLst/>
              </a:pr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73" name="Freeform 638">
                <a:extLst>
                  <a:ext uri="{FF2B5EF4-FFF2-40B4-BE49-F238E27FC236}">
                    <a16:creationId xmlns:a16="http://schemas.microsoft.com/office/drawing/2014/main" id="{9E40C035-286B-43B9-83A5-572805B27266}"/>
                  </a:ext>
                </a:extLst>
              </p:cNvPr>
              <p:cNvSpPr>
                <a:spLocks/>
              </p:cNvSpPr>
              <p:nvPr/>
            </p:nvSpPr>
            <p:spPr bwMode="auto">
              <a:xfrm>
                <a:off x="4740275" y="4008438"/>
                <a:ext cx="184150" cy="182563"/>
              </a:xfrm>
              <a:custGeom>
                <a:avLst/>
                <a:gdLst/>
                <a:ahLst/>
                <a:cxnLst>
                  <a:cxn ang="0">
                    <a:pos x="71" y="44"/>
                  </a:cxn>
                  <a:cxn ang="0">
                    <a:pos x="75" y="43"/>
                  </a:cxn>
                  <a:cxn ang="0">
                    <a:pos x="86" y="48"/>
                  </a:cxn>
                  <a:cxn ang="0">
                    <a:pos x="84" y="36"/>
                  </a:cxn>
                  <a:cxn ang="0">
                    <a:pos x="95" y="32"/>
                  </a:cxn>
                  <a:cxn ang="0">
                    <a:pos x="86" y="24"/>
                  </a:cxn>
                  <a:cxn ang="0">
                    <a:pos x="93" y="14"/>
                  </a:cxn>
                  <a:cxn ang="0">
                    <a:pos x="81" y="14"/>
                  </a:cxn>
                  <a:cxn ang="0">
                    <a:pos x="79" y="2"/>
                  </a:cxn>
                  <a:cxn ang="0">
                    <a:pos x="70" y="9"/>
                  </a:cxn>
                  <a:cxn ang="0">
                    <a:pos x="61" y="1"/>
                  </a:cxn>
                  <a:cxn ang="0">
                    <a:pos x="59" y="13"/>
                  </a:cxn>
                  <a:cxn ang="0">
                    <a:pos x="47" y="13"/>
                  </a:cxn>
                  <a:cxn ang="0">
                    <a:pos x="52" y="23"/>
                  </a:cxn>
                  <a:cxn ang="0">
                    <a:pos x="43" y="30"/>
                  </a:cxn>
                  <a:cxn ang="0">
                    <a:pos x="54" y="35"/>
                  </a:cxn>
                  <a:cxn ang="0">
                    <a:pos x="51" y="46"/>
                  </a:cxn>
                  <a:cxn ang="0">
                    <a:pos x="62" y="47"/>
                  </a:cxn>
                  <a:cxn ang="0">
                    <a:pos x="56" y="57"/>
                  </a:cxn>
                  <a:cxn ang="0">
                    <a:pos x="65" y="64"/>
                  </a:cxn>
                  <a:cxn ang="0">
                    <a:pos x="55" y="69"/>
                  </a:cxn>
                  <a:cxn ang="0">
                    <a:pos x="60" y="80"/>
                  </a:cxn>
                  <a:cxn ang="0">
                    <a:pos x="48" y="80"/>
                  </a:cxn>
                  <a:cxn ang="0">
                    <a:pos x="47" y="91"/>
                  </a:cxn>
                  <a:cxn ang="0">
                    <a:pos x="37" y="85"/>
                  </a:cxn>
                  <a:cxn ang="0">
                    <a:pos x="30" y="94"/>
                  </a:cxn>
                  <a:cxn ang="0">
                    <a:pos x="25" y="84"/>
                  </a:cxn>
                  <a:cxn ang="0">
                    <a:pos x="14" y="89"/>
                  </a:cxn>
                  <a:cxn ang="0">
                    <a:pos x="15" y="77"/>
                  </a:cxn>
                  <a:cxn ang="0">
                    <a:pos x="3" y="76"/>
                  </a:cxn>
                  <a:cxn ang="0">
                    <a:pos x="9" y="66"/>
                  </a:cxn>
                  <a:cxn ang="0">
                    <a:pos x="0" y="59"/>
                  </a:cxn>
                  <a:cxn ang="0">
                    <a:pos x="10" y="54"/>
                  </a:cxn>
                  <a:cxn ang="0">
                    <a:pos x="6" y="43"/>
                  </a:cxn>
                  <a:cxn ang="0">
                    <a:pos x="17" y="43"/>
                  </a:cxn>
                  <a:cxn ang="0">
                    <a:pos x="19" y="32"/>
                  </a:cxn>
                  <a:cxn ang="0">
                    <a:pos x="28" y="38"/>
                  </a:cxn>
                  <a:cxn ang="0">
                    <a:pos x="35" y="29"/>
                  </a:cxn>
                  <a:cxn ang="0">
                    <a:pos x="41" y="39"/>
                  </a:cxn>
                </a:cxnLst>
                <a:rect l="0" t="0" r="r" b="b"/>
                <a:pathLst>
                  <a:path w="95" h="94">
                    <a:moveTo>
                      <a:pt x="68" y="53"/>
                    </a:moveTo>
                    <a:cubicBezTo>
                      <a:pt x="71" y="44"/>
                      <a:pt x="71" y="44"/>
                      <a:pt x="71" y="44"/>
                    </a:cubicBezTo>
                    <a:cubicBezTo>
                      <a:pt x="72" y="44"/>
                      <a:pt x="72" y="44"/>
                      <a:pt x="73" y="44"/>
                    </a:cubicBezTo>
                    <a:cubicBezTo>
                      <a:pt x="73" y="43"/>
                      <a:pt x="74" y="43"/>
                      <a:pt x="75" y="43"/>
                    </a:cubicBezTo>
                    <a:cubicBezTo>
                      <a:pt x="81" y="50"/>
                      <a:pt x="81" y="50"/>
                      <a:pt x="81" y="50"/>
                    </a:cubicBezTo>
                    <a:cubicBezTo>
                      <a:pt x="86" y="48"/>
                      <a:pt x="86" y="48"/>
                      <a:pt x="86" y="48"/>
                    </a:cubicBezTo>
                    <a:cubicBezTo>
                      <a:pt x="82" y="39"/>
                      <a:pt x="82" y="39"/>
                      <a:pt x="82" y="39"/>
                    </a:cubicBezTo>
                    <a:cubicBezTo>
                      <a:pt x="83" y="38"/>
                      <a:pt x="83" y="37"/>
                      <a:pt x="84" y="36"/>
                    </a:cubicBezTo>
                    <a:cubicBezTo>
                      <a:pt x="94" y="37"/>
                      <a:pt x="94" y="37"/>
                      <a:pt x="94" y="37"/>
                    </a:cubicBezTo>
                    <a:cubicBezTo>
                      <a:pt x="95" y="32"/>
                      <a:pt x="95" y="32"/>
                      <a:pt x="95" y="32"/>
                    </a:cubicBezTo>
                    <a:cubicBezTo>
                      <a:pt x="87" y="28"/>
                      <a:pt x="87" y="28"/>
                      <a:pt x="87" y="28"/>
                    </a:cubicBezTo>
                    <a:cubicBezTo>
                      <a:pt x="87" y="27"/>
                      <a:pt x="87" y="26"/>
                      <a:pt x="86" y="24"/>
                    </a:cubicBezTo>
                    <a:cubicBezTo>
                      <a:pt x="95" y="19"/>
                      <a:pt x="95" y="19"/>
                      <a:pt x="95" y="19"/>
                    </a:cubicBezTo>
                    <a:cubicBezTo>
                      <a:pt x="93" y="14"/>
                      <a:pt x="93" y="14"/>
                      <a:pt x="93" y="14"/>
                    </a:cubicBezTo>
                    <a:cubicBezTo>
                      <a:pt x="83" y="16"/>
                      <a:pt x="83" y="16"/>
                      <a:pt x="83" y="16"/>
                    </a:cubicBezTo>
                    <a:cubicBezTo>
                      <a:pt x="83" y="15"/>
                      <a:pt x="82" y="15"/>
                      <a:pt x="81" y="14"/>
                    </a:cubicBezTo>
                    <a:cubicBezTo>
                      <a:pt x="84" y="5"/>
                      <a:pt x="84" y="5"/>
                      <a:pt x="84" y="5"/>
                    </a:cubicBezTo>
                    <a:cubicBezTo>
                      <a:pt x="79" y="2"/>
                      <a:pt x="79" y="2"/>
                      <a:pt x="79" y="2"/>
                    </a:cubicBezTo>
                    <a:cubicBezTo>
                      <a:pt x="73" y="10"/>
                      <a:pt x="73" y="10"/>
                      <a:pt x="73" y="10"/>
                    </a:cubicBezTo>
                    <a:cubicBezTo>
                      <a:pt x="72" y="10"/>
                      <a:pt x="71" y="9"/>
                      <a:pt x="70" y="9"/>
                    </a:cubicBezTo>
                    <a:cubicBezTo>
                      <a:pt x="66" y="0"/>
                      <a:pt x="66" y="0"/>
                      <a:pt x="66" y="0"/>
                    </a:cubicBezTo>
                    <a:cubicBezTo>
                      <a:pt x="61" y="1"/>
                      <a:pt x="61" y="1"/>
                      <a:pt x="61" y="1"/>
                    </a:cubicBezTo>
                    <a:cubicBezTo>
                      <a:pt x="62" y="11"/>
                      <a:pt x="62" y="11"/>
                      <a:pt x="62" y="11"/>
                    </a:cubicBezTo>
                    <a:cubicBezTo>
                      <a:pt x="61" y="12"/>
                      <a:pt x="60" y="12"/>
                      <a:pt x="59" y="13"/>
                    </a:cubicBezTo>
                    <a:cubicBezTo>
                      <a:pt x="50" y="8"/>
                      <a:pt x="50" y="8"/>
                      <a:pt x="50" y="8"/>
                    </a:cubicBezTo>
                    <a:cubicBezTo>
                      <a:pt x="47" y="13"/>
                      <a:pt x="47" y="13"/>
                      <a:pt x="47" y="13"/>
                    </a:cubicBezTo>
                    <a:cubicBezTo>
                      <a:pt x="53" y="20"/>
                      <a:pt x="53" y="20"/>
                      <a:pt x="53" y="20"/>
                    </a:cubicBezTo>
                    <a:cubicBezTo>
                      <a:pt x="53" y="21"/>
                      <a:pt x="53" y="22"/>
                      <a:pt x="52" y="23"/>
                    </a:cubicBezTo>
                    <a:cubicBezTo>
                      <a:pt x="43" y="25"/>
                      <a:pt x="43" y="25"/>
                      <a:pt x="43" y="25"/>
                    </a:cubicBezTo>
                    <a:cubicBezTo>
                      <a:pt x="43" y="30"/>
                      <a:pt x="43" y="30"/>
                      <a:pt x="43" y="30"/>
                    </a:cubicBezTo>
                    <a:cubicBezTo>
                      <a:pt x="53" y="32"/>
                      <a:pt x="53" y="32"/>
                      <a:pt x="53" y="32"/>
                    </a:cubicBezTo>
                    <a:cubicBezTo>
                      <a:pt x="53" y="33"/>
                      <a:pt x="54" y="34"/>
                      <a:pt x="54" y="35"/>
                    </a:cubicBezTo>
                    <a:cubicBezTo>
                      <a:pt x="49" y="43"/>
                      <a:pt x="49" y="43"/>
                      <a:pt x="49" y="43"/>
                    </a:cubicBezTo>
                    <a:cubicBezTo>
                      <a:pt x="51" y="46"/>
                      <a:pt x="51" y="46"/>
                      <a:pt x="51" y="46"/>
                    </a:cubicBezTo>
                    <a:cubicBezTo>
                      <a:pt x="60" y="43"/>
                      <a:pt x="60" y="43"/>
                      <a:pt x="60" y="43"/>
                    </a:cubicBezTo>
                    <a:cubicBezTo>
                      <a:pt x="62" y="47"/>
                      <a:pt x="62" y="47"/>
                      <a:pt x="62" y="47"/>
                    </a:cubicBezTo>
                    <a:cubicBezTo>
                      <a:pt x="55" y="54"/>
                      <a:pt x="55" y="54"/>
                      <a:pt x="55" y="54"/>
                    </a:cubicBezTo>
                    <a:cubicBezTo>
                      <a:pt x="56" y="55"/>
                      <a:pt x="56" y="56"/>
                      <a:pt x="56" y="57"/>
                    </a:cubicBezTo>
                    <a:cubicBezTo>
                      <a:pt x="65" y="59"/>
                      <a:pt x="65" y="59"/>
                      <a:pt x="65" y="59"/>
                    </a:cubicBezTo>
                    <a:cubicBezTo>
                      <a:pt x="65" y="64"/>
                      <a:pt x="65" y="64"/>
                      <a:pt x="65" y="64"/>
                    </a:cubicBezTo>
                    <a:cubicBezTo>
                      <a:pt x="56" y="66"/>
                      <a:pt x="56" y="66"/>
                      <a:pt x="56" y="66"/>
                    </a:cubicBezTo>
                    <a:cubicBezTo>
                      <a:pt x="56" y="67"/>
                      <a:pt x="56" y="68"/>
                      <a:pt x="55" y="69"/>
                    </a:cubicBezTo>
                    <a:cubicBezTo>
                      <a:pt x="62" y="76"/>
                      <a:pt x="62" y="76"/>
                      <a:pt x="62" y="76"/>
                    </a:cubicBezTo>
                    <a:cubicBezTo>
                      <a:pt x="60" y="80"/>
                      <a:pt x="60" y="80"/>
                      <a:pt x="60" y="80"/>
                    </a:cubicBezTo>
                    <a:cubicBezTo>
                      <a:pt x="51" y="77"/>
                      <a:pt x="51" y="77"/>
                      <a:pt x="51" y="77"/>
                    </a:cubicBezTo>
                    <a:cubicBezTo>
                      <a:pt x="50" y="78"/>
                      <a:pt x="49" y="79"/>
                      <a:pt x="48" y="80"/>
                    </a:cubicBezTo>
                    <a:cubicBezTo>
                      <a:pt x="51" y="89"/>
                      <a:pt x="51" y="89"/>
                      <a:pt x="51" y="89"/>
                    </a:cubicBezTo>
                    <a:cubicBezTo>
                      <a:pt x="47" y="91"/>
                      <a:pt x="47" y="91"/>
                      <a:pt x="47" y="91"/>
                    </a:cubicBezTo>
                    <a:cubicBezTo>
                      <a:pt x="41" y="84"/>
                      <a:pt x="41" y="84"/>
                      <a:pt x="41" y="84"/>
                    </a:cubicBezTo>
                    <a:cubicBezTo>
                      <a:pt x="40" y="84"/>
                      <a:pt x="38" y="85"/>
                      <a:pt x="37" y="85"/>
                    </a:cubicBezTo>
                    <a:cubicBezTo>
                      <a:pt x="35" y="94"/>
                      <a:pt x="35" y="94"/>
                      <a:pt x="35" y="94"/>
                    </a:cubicBezTo>
                    <a:cubicBezTo>
                      <a:pt x="30" y="94"/>
                      <a:pt x="30" y="94"/>
                      <a:pt x="30" y="94"/>
                    </a:cubicBezTo>
                    <a:cubicBezTo>
                      <a:pt x="28" y="85"/>
                      <a:pt x="28" y="85"/>
                      <a:pt x="28" y="85"/>
                    </a:cubicBezTo>
                    <a:cubicBezTo>
                      <a:pt x="27" y="85"/>
                      <a:pt x="26" y="84"/>
                      <a:pt x="25" y="84"/>
                    </a:cubicBezTo>
                    <a:cubicBezTo>
                      <a:pt x="19" y="91"/>
                      <a:pt x="19" y="91"/>
                      <a:pt x="19" y="91"/>
                    </a:cubicBezTo>
                    <a:cubicBezTo>
                      <a:pt x="14" y="89"/>
                      <a:pt x="14" y="89"/>
                      <a:pt x="14" y="89"/>
                    </a:cubicBezTo>
                    <a:cubicBezTo>
                      <a:pt x="17" y="80"/>
                      <a:pt x="17" y="80"/>
                      <a:pt x="17" y="80"/>
                    </a:cubicBezTo>
                    <a:cubicBezTo>
                      <a:pt x="16" y="79"/>
                      <a:pt x="15" y="78"/>
                      <a:pt x="15" y="77"/>
                    </a:cubicBezTo>
                    <a:cubicBezTo>
                      <a:pt x="6" y="80"/>
                      <a:pt x="6" y="80"/>
                      <a:pt x="6" y="80"/>
                    </a:cubicBezTo>
                    <a:cubicBezTo>
                      <a:pt x="3" y="76"/>
                      <a:pt x="3" y="76"/>
                      <a:pt x="3" y="76"/>
                    </a:cubicBezTo>
                    <a:cubicBezTo>
                      <a:pt x="10" y="69"/>
                      <a:pt x="10" y="69"/>
                      <a:pt x="10" y="69"/>
                    </a:cubicBezTo>
                    <a:cubicBezTo>
                      <a:pt x="10" y="68"/>
                      <a:pt x="10" y="67"/>
                      <a:pt x="9" y="66"/>
                    </a:cubicBezTo>
                    <a:cubicBezTo>
                      <a:pt x="0" y="64"/>
                      <a:pt x="0" y="64"/>
                      <a:pt x="0" y="64"/>
                    </a:cubicBezTo>
                    <a:cubicBezTo>
                      <a:pt x="0" y="59"/>
                      <a:pt x="0" y="59"/>
                      <a:pt x="0" y="59"/>
                    </a:cubicBezTo>
                    <a:cubicBezTo>
                      <a:pt x="9" y="57"/>
                      <a:pt x="9" y="57"/>
                      <a:pt x="9" y="57"/>
                    </a:cubicBezTo>
                    <a:cubicBezTo>
                      <a:pt x="10" y="56"/>
                      <a:pt x="10" y="55"/>
                      <a:pt x="10" y="54"/>
                    </a:cubicBezTo>
                    <a:cubicBezTo>
                      <a:pt x="3" y="47"/>
                      <a:pt x="3" y="47"/>
                      <a:pt x="3" y="47"/>
                    </a:cubicBezTo>
                    <a:cubicBezTo>
                      <a:pt x="6" y="43"/>
                      <a:pt x="6" y="43"/>
                      <a:pt x="6" y="43"/>
                    </a:cubicBezTo>
                    <a:cubicBezTo>
                      <a:pt x="15" y="46"/>
                      <a:pt x="15" y="46"/>
                      <a:pt x="15" y="46"/>
                    </a:cubicBezTo>
                    <a:cubicBezTo>
                      <a:pt x="15" y="45"/>
                      <a:pt x="16" y="44"/>
                      <a:pt x="17" y="43"/>
                    </a:cubicBezTo>
                    <a:cubicBezTo>
                      <a:pt x="14" y="35"/>
                      <a:pt x="14" y="35"/>
                      <a:pt x="14" y="35"/>
                    </a:cubicBezTo>
                    <a:cubicBezTo>
                      <a:pt x="19" y="32"/>
                      <a:pt x="19" y="32"/>
                      <a:pt x="19" y="32"/>
                    </a:cubicBezTo>
                    <a:cubicBezTo>
                      <a:pt x="25" y="39"/>
                      <a:pt x="25" y="39"/>
                      <a:pt x="25" y="39"/>
                    </a:cubicBezTo>
                    <a:cubicBezTo>
                      <a:pt x="26" y="39"/>
                      <a:pt x="27" y="38"/>
                      <a:pt x="28" y="38"/>
                    </a:cubicBezTo>
                    <a:cubicBezTo>
                      <a:pt x="30" y="29"/>
                      <a:pt x="30" y="29"/>
                      <a:pt x="30" y="29"/>
                    </a:cubicBezTo>
                    <a:cubicBezTo>
                      <a:pt x="35" y="29"/>
                      <a:pt x="35" y="29"/>
                      <a:pt x="35" y="29"/>
                    </a:cubicBezTo>
                    <a:cubicBezTo>
                      <a:pt x="37" y="38"/>
                      <a:pt x="37" y="38"/>
                      <a:pt x="37" y="38"/>
                    </a:cubicBezTo>
                    <a:cubicBezTo>
                      <a:pt x="38" y="38"/>
                      <a:pt x="40" y="39"/>
                      <a:pt x="41" y="39"/>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74" name="Oval 639">
                <a:extLst>
                  <a:ext uri="{FF2B5EF4-FFF2-40B4-BE49-F238E27FC236}">
                    <a16:creationId xmlns:a16="http://schemas.microsoft.com/office/drawing/2014/main" id="{FB3251B0-0DF1-48B4-9BD3-61B7D262D228}"/>
                  </a:ext>
                </a:extLst>
              </p:cNvPr>
              <p:cNvSpPr>
                <a:spLocks noChangeArrowheads="1"/>
              </p:cNvSpPr>
              <p:nvPr/>
            </p:nvSpPr>
            <p:spPr bwMode="auto">
              <a:xfrm>
                <a:off x="4784725" y="4108450"/>
                <a:ext cx="36513" cy="38100"/>
              </a:xfrm>
              <a:prstGeom prst="ellipse">
                <a:avLst/>
              </a:pr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75" name="Oval 640">
                <a:extLst>
                  <a:ext uri="{FF2B5EF4-FFF2-40B4-BE49-F238E27FC236}">
                    <a16:creationId xmlns:a16="http://schemas.microsoft.com/office/drawing/2014/main" id="{C38EC8B9-AD97-4E02-93BC-8C358BCEE90D}"/>
                  </a:ext>
                </a:extLst>
              </p:cNvPr>
              <p:cNvSpPr>
                <a:spLocks noChangeArrowheads="1"/>
              </p:cNvSpPr>
              <p:nvPr/>
            </p:nvSpPr>
            <p:spPr bwMode="auto">
              <a:xfrm>
                <a:off x="4856163" y="4043363"/>
                <a:ext cx="34925" cy="33338"/>
              </a:xfrm>
              <a:prstGeom prst="ellipse">
                <a:avLst/>
              </a:pr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76" name="Freeform 641">
                <a:extLst>
                  <a:ext uri="{FF2B5EF4-FFF2-40B4-BE49-F238E27FC236}">
                    <a16:creationId xmlns:a16="http://schemas.microsoft.com/office/drawing/2014/main" id="{1436480D-68B9-4E84-8BFE-4B9AA42192CC}"/>
                  </a:ext>
                </a:extLst>
              </p:cNvPr>
              <p:cNvSpPr>
                <a:spLocks/>
              </p:cNvSpPr>
              <p:nvPr/>
            </p:nvSpPr>
            <p:spPr bwMode="auto">
              <a:xfrm>
                <a:off x="4868863" y="4111625"/>
                <a:ext cx="80963" cy="80963"/>
              </a:xfrm>
              <a:custGeom>
                <a:avLst/>
                <a:gdLst/>
                <a:ahLst/>
                <a:cxnLst>
                  <a:cxn ang="0">
                    <a:pos x="2" y="1"/>
                  </a:cxn>
                  <a:cxn ang="0">
                    <a:pos x="8" y="5"/>
                  </a:cxn>
                  <a:cxn ang="0">
                    <a:pos x="12" y="0"/>
                  </a:cxn>
                  <a:cxn ang="0">
                    <a:pos x="14" y="1"/>
                  </a:cxn>
                  <a:cxn ang="0">
                    <a:pos x="16" y="6"/>
                  </a:cxn>
                  <a:cxn ang="0">
                    <a:pos x="19" y="6"/>
                  </a:cxn>
                  <a:cxn ang="0">
                    <a:pos x="20" y="0"/>
                  </a:cxn>
                  <a:cxn ang="0">
                    <a:pos x="23" y="1"/>
                  </a:cxn>
                  <a:cxn ang="0">
                    <a:pos x="24" y="6"/>
                  </a:cxn>
                  <a:cxn ang="0">
                    <a:pos x="26" y="7"/>
                  </a:cxn>
                  <a:cxn ang="0">
                    <a:pos x="30" y="3"/>
                  </a:cxn>
                  <a:cxn ang="0">
                    <a:pos x="33" y="4"/>
                  </a:cxn>
                  <a:cxn ang="0">
                    <a:pos x="31" y="10"/>
                  </a:cxn>
                  <a:cxn ang="0">
                    <a:pos x="33" y="12"/>
                  </a:cxn>
                  <a:cxn ang="0">
                    <a:pos x="38" y="10"/>
                  </a:cxn>
                  <a:cxn ang="0">
                    <a:pos x="40" y="13"/>
                  </a:cxn>
                  <a:cxn ang="0">
                    <a:pos x="35" y="17"/>
                  </a:cxn>
                  <a:cxn ang="0">
                    <a:pos x="36" y="19"/>
                  </a:cxn>
                  <a:cxn ang="0">
                    <a:pos x="42" y="20"/>
                  </a:cxn>
                  <a:cxn ang="0">
                    <a:pos x="42" y="23"/>
                  </a:cxn>
                  <a:cxn ang="0">
                    <a:pos x="36" y="24"/>
                  </a:cxn>
                  <a:cxn ang="0">
                    <a:pos x="35" y="27"/>
                  </a:cxn>
                  <a:cxn ang="0">
                    <a:pos x="40" y="31"/>
                  </a:cxn>
                  <a:cxn ang="0">
                    <a:pos x="38" y="33"/>
                  </a:cxn>
                  <a:cxn ang="0">
                    <a:pos x="32" y="31"/>
                  </a:cxn>
                  <a:cxn ang="0">
                    <a:pos x="31" y="33"/>
                  </a:cxn>
                  <a:cxn ang="0">
                    <a:pos x="32" y="39"/>
                  </a:cxn>
                  <a:cxn ang="0">
                    <a:pos x="30" y="40"/>
                  </a:cxn>
                  <a:cxn ang="0">
                    <a:pos x="26" y="36"/>
                  </a:cxn>
                  <a:cxn ang="0">
                    <a:pos x="23" y="36"/>
                  </a:cxn>
                  <a:cxn ang="0">
                    <a:pos x="22" y="42"/>
                  </a:cxn>
                  <a:cxn ang="0">
                    <a:pos x="19" y="42"/>
                  </a:cxn>
                  <a:cxn ang="0">
                    <a:pos x="18" y="36"/>
                  </a:cxn>
                  <a:cxn ang="0">
                    <a:pos x="16" y="35"/>
                  </a:cxn>
                  <a:cxn ang="0">
                    <a:pos x="12" y="40"/>
                  </a:cxn>
                  <a:cxn ang="0">
                    <a:pos x="9" y="38"/>
                  </a:cxn>
                  <a:cxn ang="0">
                    <a:pos x="11" y="32"/>
                  </a:cxn>
                  <a:cxn ang="0">
                    <a:pos x="9" y="31"/>
                  </a:cxn>
                  <a:cxn ang="0">
                    <a:pos x="4" y="33"/>
                  </a:cxn>
                  <a:cxn ang="0">
                    <a:pos x="2" y="30"/>
                  </a:cxn>
                  <a:cxn ang="0">
                    <a:pos x="7" y="26"/>
                  </a:cxn>
                  <a:cxn ang="0">
                    <a:pos x="6" y="24"/>
                  </a:cxn>
                  <a:cxn ang="0">
                    <a:pos x="0" y="22"/>
                  </a:cxn>
                  <a:cxn ang="0">
                    <a:pos x="0" y="19"/>
                  </a:cxn>
                  <a:cxn ang="0">
                    <a:pos x="6" y="18"/>
                  </a:cxn>
                  <a:cxn ang="0">
                    <a:pos x="7" y="16"/>
                  </a:cxn>
                  <a:cxn ang="0">
                    <a:pos x="2" y="12"/>
                  </a:cxn>
                  <a:cxn ang="0">
                    <a:pos x="4" y="9"/>
                  </a:cxn>
                  <a:cxn ang="0">
                    <a:pos x="10" y="11"/>
                  </a:cxn>
                  <a:cxn ang="0">
                    <a:pos x="12" y="10"/>
                  </a:cxn>
                </a:cxnLst>
                <a:rect l="0" t="0" r="r" b="b"/>
                <a:pathLst>
                  <a:path w="42" h="42">
                    <a:moveTo>
                      <a:pt x="2" y="1"/>
                    </a:moveTo>
                    <a:cubicBezTo>
                      <a:pt x="8" y="5"/>
                      <a:pt x="8" y="5"/>
                      <a:pt x="8" y="5"/>
                    </a:cubicBezTo>
                    <a:cubicBezTo>
                      <a:pt x="12" y="0"/>
                      <a:pt x="12" y="0"/>
                      <a:pt x="12" y="0"/>
                    </a:cubicBezTo>
                    <a:cubicBezTo>
                      <a:pt x="12" y="1"/>
                      <a:pt x="13" y="1"/>
                      <a:pt x="14" y="1"/>
                    </a:cubicBezTo>
                    <a:cubicBezTo>
                      <a:pt x="16" y="6"/>
                      <a:pt x="16" y="6"/>
                      <a:pt x="16" y="6"/>
                    </a:cubicBezTo>
                    <a:cubicBezTo>
                      <a:pt x="19" y="6"/>
                      <a:pt x="19" y="6"/>
                      <a:pt x="19" y="6"/>
                    </a:cubicBezTo>
                    <a:cubicBezTo>
                      <a:pt x="20" y="0"/>
                      <a:pt x="20" y="0"/>
                      <a:pt x="20" y="0"/>
                    </a:cubicBezTo>
                    <a:cubicBezTo>
                      <a:pt x="23" y="1"/>
                      <a:pt x="23" y="1"/>
                      <a:pt x="23" y="1"/>
                    </a:cubicBezTo>
                    <a:cubicBezTo>
                      <a:pt x="24" y="6"/>
                      <a:pt x="24" y="6"/>
                      <a:pt x="24" y="6"/>
                    </a:cubicBezTo>
                    <a:cubicBezTo>
                      <a:pt x="25" y="7"/>
                      <a:pt x="26" y="7"/>
                      <a:pt x="26" y="7"/>
                    </a:cubicBezTo>
                    <a:cubicBezTo>
                      <a:pt x="30" y="3"/>
                      <a:pt x="30" y="3"/>
                      <a:pt x="30" y="3"/>
                    </a:cubicBezTo>
                    <a:cubicBezTo>
                      <a:pt x="33" y="4"/>
                      <a:pt x="33" y="4"/>
                      <a:pt x="33" y="4"/>
                    </a:cubicBezTo>
                    <a:cubicBezTo>
                      <a:pt x="31" y="10"/>
                      <a:pt x="31" y="10"/>
                      <a:pt x="31" y="10"/>
                    </a:cubicBezTo>
                    <a:cubicBezTo>
                      <a:pt x="32" y="11"/>
                      <a:pt x="32" y="11"/>
                      <a:pt x="33" y="12"/>
                    </a:cubicBezTo>
                    <a:cubicBezTo>
                      <a:pt x="38" y="10"/>
                      <a:pt x="38" y="10"/>
                      <a:pt x="38" y="10"/>
                    </a:cubicBezTo>
                    <a:cubicBezTo>
                      <a:pt x="40" y="13"/>
                      <a:pt x="40" y="13"/>
                      <a:pt x="40" y="13"/>
                    </a:cubicBezTo>
                    <a:cubicBezTo>
                      <a:pt x="35" y="17"/>
                      <a:pt x="35" y="17"/>
                      <a:pt x="35" y="17"/>
                    </a:cubicBezTo>
                    <a:cubicBezTo>
                      <a:pt x="36" y="17"/>
                      <a:pt x="36" y="18"/>
                      <a:pt x="36" y="19"/>
                    </a:cubicBezTo>
                    <a:cubicBezTo>
                      <a:pt x="42" y="20"/>
                      <a:pt x="42" y="20"/>
                      <a:pt x="42" y="20"/>
                    </a:cubicBezTo>
                    <a:cubicBezTo>
                      <a:pt x="42" y="23"/>
                      <a:pt x="42" y="23"/>
                      <a:pt x="42" y="23"/>
                    </a:cubicBezTo>
                    <a:cubicBezTo>
                      <a:pt x="36" y="24"/>
                      <a:pt x="36" y="24"/>
                      <a:pt x="36" y="24"/>
                    </a:cubicBezTo>
                    <a:cubicBezTo>
                      <a:pt x="36" y="25"/>
                      <a:pt x="35" y="26"/>
                      <a:pt x="35" y="27"/>
                    </a:cubicBezTo>
                    <a:cubicBezTo>
                      <a:pt x="40" y="31"/>
                      <a:pt x="40" y="31"/>
                      <a:pt x="40" y="31"/>
                    </a:cubicBezTo>
                    <a:cubicBezTo>
                      <a:pt x="38" y="33"/>
                      <a:pt x="38" y="33"/>
                      <a:pt x="38" y="33"/>
                    </a:cubicBezTo>
                    <a:cubicBezTo>
                      <a:pt x="32" y="31"/>
                      <a:pt x="32" y="31"/>
                      <a:pt x="32" y="31"/>
                    </a:cubicBezTo>
                    <a:cubicBezTo>
                      <a:pt x="32" y="32"/>
                      <a:pt x="31" y="32"/>
                      <a:pt x="31" y="33"/>
                    </a:cubicBezTo>
                    <a:cubicBezTo>
                      <a:pt x="32" y="39"/>
                      <a:pt x="32" y="39"/>
                      <a:pt x="32" y="39"/>
                    </a:cubicBezTo>
                    <a:cubicBezTo>
                      <a:pt x="30" y="40"/>
                      <a:pt x="30" y="40"/>
                      <a:pt x="30" y="40"/>
                    </a:cubicBezTo>
                    <a:cubicBezTo>
                      <a:pt x="26" y="36"/>
                      <a:pt x="26" y="36"/>
                      <a:pt x="26" y="36"/>
                    </a:cubicBezTo>
                    <a:cubicBezTo>
                      <a:pt x="25" y="36"/>
                      <a:pt x="24" y="36"/>
                      <a:pt x="23" y="36"/>
                    </a:cubicBezTo>
                    <a:cubicBezTo>
                      <a:pt x="22" y="42"/>
                      <a:pt x="22" y="42"/>
                      <a:pt x="22" y="42"/>
                    </a:cubicBezTo>
                    <a:cubicBezTo>
                      <a:pt x="19" y="42"/>
                      <a:pt x="19" y="42"/>
                      <a:pt x="19" y="42"/>
                    </a:cubicBezTo>
                    <a:cubicBezTo>
                      <a:pt x="18" y="36"/>
                      <a:pt x="18" y="36"/>
                      <a:pt x="18" y="36"/>
                    </a:cubicBezTo>
                    <a:cubicBezTo>
                      <a:pt x="17" y="36"/>
                      <a:pt x="16" y="36"/>
                      <a:pt x="16" y="35"/>
                    </a:cubicBezTo>
                    <a:cubicBezTo>
                      <a:pt x="12" y="40"/>
                      <a:pt x="12" y="40"/>
                      <a:pt x="12" y="40"/>
                    </a:cubicBezTo>
                    <a:cubicBezTo>
                      <a:pt x="9" y="38"/>
                      <a:pt x="9" y="38"/>
                      <a:pt x="9" y="38"/>
                    </a:cubicBezTo>
                    <a:cubicBezTo>
                      <a:pt x="11" y="32"/>
                      <a:pt x="11" y="32"/>
                      <a:pt x="11" y="32"/>
                    </a:cubicBezTo>
                    <a:cubicBezTo>
                      <a:pt x="10" y="32"/>
                      <a:pt x="10" y="31"/>
                      <a:pt x="9" y="31"/>
                    </a:cubicBezTo>
                    <a:cubicBezTo>
                      <a:pt x="4" y="33"/>
                      <a:pt x="4" y="33"/>
                      <a:pt x="4" y="33"/>
                    </a:cubicBezTo>
                    <a:cubicBezTo>
                      <a:pt x="2" y="30"/>
                      <a:pt x="2" y="30"/>
                      <a:pt x="2" y="30"/>
                    </a:cubicBezTo>
                    <a:cubicBezTo>
                      <a:pt x="7" y="26"/>
                      <a:pt x="7" y="26"/>
                      <a:pt x="7" y="26"/>
                    </a:cubicBezTo>
                    <a:cubicBezTo>
                      <a:pt x="6" y="25"/>
                      <a:pt x="6" y="24"/>
                      <a:pt x="6" y="24"/>
                    </a:cubicBezTo>
                    <a:cubicBezTo>
                      <a:pt x="0" y="22"/>
                      <a:pt x="0" y="22"/>
                      <a:pt x="0" y="22"/>
                    </a:cubicBezTo>
                    <a:cubicBezTo>
                      <a:pt x="0" y="19"/>
                      <a:pt x="0" y="19"/>
                      <a:pt x="0" y="19"/>
                    </a:cubicBezTo>
                    <a:cubicBezTo>
                      <a:pt x="6" y="18"/>
                      <a:pt x="6" y="18"/>
                      <a:pt x="6" y="18"/>
                    </a:cubicBezTo>
                    <a:cubicBezTo>
                      <a:pt x="6" y="17"/>
                      <a:pt x="7" y="17"/>
                      <a:pt x="7" y="16"/>
                    </a:cubicBezTo>
                    <a:cubicBezTo>
                      <a:pt x="2" y="12"/>
                      <a:pt x="2" y="12"/>
                      <a:pt x="2" y="12"/>
                    </a:cubicBezTo>
                    <a:cubicBezTo>
                      <a:pt x="4" y="9"/>
                      <a:pt x="4" y="9"/>
                      <a:pt x="4" y="9"/>
                    </a:cubicBezTo>
                    <a:cubicBezTo>
                      <a:pt x="10" y="11"/>
                      <a:pt x="10" y="11"/>
                      <a:pt x="10" y="11"/>
                    </a:cubicBezTo>
                    <a:cubicBezTo>
                      <a:pt x="10" y="11"/>
                      <a:pt x="11" y="10"/>
                      <a:pt x="12" y="10"/>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sp>
            <p:nvSpPr>
              <p:cNvPr id="377" name="Freeform 642">
                <a:extLst>
                  <a:ext uri="{FF2B5EF4-FFF2-40B4-BE49-F238E27FC236}">
                    <a16:creationId xmlns:a16="http://schemas.microsoft.com/office/drawing/2014/main" id="{124F2ED1-BA25-4F79-BD69-09F22D2B320D}"/>
                  </a:ext>
                </a:extLst>
              </p:cNvPr>
              <p:cNvSpPr>
                <a:spLocks/>
              </p:cNvSpPr>
              <p:nvPr/>
            </p:nvSpPr>
            <p:spPr bwMode="auto">
              <a:xfrm>
                <a:off x="4895850" y="4140200"/>
                <a:ext cx="26988" cy="25400"/>
              </a:xfrm>
              <a:custGeom>
                <a:avLst/>
                <a:gdLst/>
                <a:ahLst/>
                <a:cxnLst>
                  <a:cxn ang="0">
                    <a:pos x="10" y="1"/>
                  </a:cxn>
                  <a:cxn ang="0">
                    <a:pos x="12" y="10"/>
                  </a:cxn>
                  <a:cxn ang="0">
                    <a:pos x="4" y="11"/>
                  </a:cxn>
                  <a:cxn ang="0">
                    <a:pos x="2" y="3"/>
                  </a:cxn>
                  <a:cxn ang="0">
                    <a:pos x="10" y="1"/>
                  </a:cxn>
                </a:cxnLst>
                <a:rect l="0" t="0" r="r" b="b"/>
                <a:pathLst>
                  <a:path w="14" h="13">
                    <a:moveTo>
                      <a:pt x="10" y="1"/>
                    </a:moveTo>
                    <a:cubicBezTo>
                      <a:pt x="13" y="3"/>
                      <a:pt x="14" y="7"/>
                      <a:pt x="12" y="10"/>
                    </a:cubicBezTo>
                    <a:cubicBezTo>
                      <a:pt x="10" y="12"/>
                      <a:pt x="6" y="13"/>
                      <a:pt x="4" y="11"/>
                    </a:cubicBezTo>
                    <a:cubicBezTo>
                      <a:pt x="1" y="9"/>
                      <a:pt x="0" y="6"/>
                      <a:pt x="2" y="3"/>
                    </a:cubicBezTo>
                    <a:cubicBezTo>
                      <a:pt x="4" y="0"/>
                      <a:pt x="8" y="0"/>
                      <a:pt x="10" y="1"/>
                    </a:cubicBez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cs typeface="Arial" pitchFamily="34" charset="0"/>
                </a:endParaRPr>
              </a:p>
            </p:txBody>
          </p:sp>
        </p:grpSp>
        <p:sp>
          <p:nvSpPr>
            <p:cNvPr id="361" name="Oval 20">
              <a:extLst>
                <a:ext uri="{FF2B5EF4-FFF2-40B4-BE49-F238E27FC236}">
                  <a16:creationId xmlns:a16="http://schemas.microsoft.com/office/drawing/2014/main" id="{38238D23-0AF7-4F13-82DA-DB14B469153E}"/>
                </a:ext>
              </a:extLst>
            </p:cNvPr>
            <p:cNvSpPr/>
            <p:nvPr/>
          </p:nvSpPr>
          <p:spPr>
            <a:xfrm>
              <a:off x="4353008" y="4962346"/>
              <a:ext cx="623867" cy="5894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latin typeface="+mj-lt"/>
              </a:endParaRPr>
            </a:p>
          </p:txBody>
        </p:sp>
      </p:grpSp>
      <p:grpSp>
        <p:nvGrpSpPr>
          <p:cNvPr id="378" name="Group 377">
            <a:extLst>
              <a:ext uri="{FF2B5EF4-FFF2-40B4-BE49-F238E27FC236}">
                <a16:creationId xmlns:a16="http://schemas.microsoft.com/office/drawing/2014/main" id="{54151633-0662-40AA-94C8-084760C51BB8}"/>
              </a:ext>
            </a:extLst>
          </p:cNvPr>
          <p:cNvGrpSpPr/>
          <p:nvPr/>
        </p:nvGrpSpPr>
        <p:grpSpPr>
          <a:xfrm>
            <a:off x="6782325" y="2753189"/>
            <a:ext cx="581459" cy="549382"/>
            <a:chOff x="1621714" y="3317399"/>
            <a:chExt cx="623867" cy="589451"/>
          </a:xfrm>
        </p:grpSpPr>
        <p:grpSp>
          <p:nvGrpSpPr>
            <p:cNvPr id="379" name="Groupe 386">
              <a:extLst>
                <a:ext uri="{FF2B5EF4-FFF2-40B4-BE49-F238E27FC236}">
                  <a16:creationId xmlns:a16="http://schemas.microsoft.com/office/drawing/2014/main" id="{27B9288E-BEF8-4682-9CFD-1BB75CABB1B5}"/>
                </a:ext>
              </a:extLst>
            </p:cNvPr>
            <p:cNvGrpSpPr/>
            <p:nvPr/>
          </p:nvGrpSpPr>
          <p:grpSpPr>
            <a:xfrm>
              <a:off x="1691375" y="3429000"/>
              <a:ext cx="446016" cy="314458"/>
              <a:chOff x="5543551" y="3457575"/>
              <a:chExt cx="441325" cy="311151"/>
            </a:xfrm>
          </p:grpSpPr>
          <p:sp>
            <p:nvSpPr>
              <p:cNvPr id="381" name="Freeform 450">
                <a:extLst>
                  <a:ext uri="{FF2B5EF4-FFF2-40B4-BE49-F238E27FC236}">
                    <a16:creationId xmlns:a16="http://schemas.microsoft.com/office/drawing/2014/main" id="{CB049107-B61E-4EBE-9EDC-C2E75228EB65}"/>
                  </a:ext>
                </a:extLst>
              </p:cNvPr>
              <p:cNvSpPr>
                <a:spLocks/>
              </p:cNvSpPr>
              <p:nvPr/>
            </p:nvSpPr>
            <p:spPr bwMode="auto">
              <a:xfrm>
                <a:off x="5629276" y="3484563"/>
                <a:ext cx="296863" cy="106363"/>
              </a:xfrm>
              <a:custGeom>
                <a:avLst/>
                <a:gdLst/>
                <a:ahLst/>
                <a:cxnLst>
                  <a:cxn ang="0">
                    <a:pos x="0" y="47"/>
                  </a:cxn>
                  <a:cxn ang="0">
                    <a:pos x="109" y="24"/>
                  </a:cxn>
                  <a:cxn ang="0">
                    <a:pos x="132" y="47"/>
                  </a:cxn>
                </a:cxnLst>
                <a:rect l="0" t="0" r="r" b="b"/>
                <a:pathLst>
                  <a:path w="132" h="47">
                    <a:moveTo>
                      <a:pt x="0" y="47"/>
                    </a:moveTo>
                    <a:cubicBezTo>
                      <a:pt x="24" y="11"/>
                      <a:pt x="72" y="0"/>
                      <a:pt x="109" y="24"/>
                    </a:cubicBezTo>
                    <a:cubicBezTo>
                      <a:pt x="118" y="30"/>
                      <a:pt x="126" y="38"/>
                      <a:pt x="132" y="47"/>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82" name="Freeform 451">
                <a:extLst>
                  <a:ext uri="{FF2B5EF4-FFF2-40B4-BE49-F238E27FC236}">
                    <a16:creationId xmlns:a16="http://schemas.microsoft.com/office/drawing/2014/main" id="{9FE5DA20-8542-4F15-9ACB-17D94A18848D}"/>
                  </a:ext>
                </a:extLst>
              </p:cNvPr>
              <p:cNvSpPr>
                <a:spLocks/>
              </p:cNvSpPr>
              <p:nvPr/>
            </p:nvSpPr>
            <p:spPr bwMode="auto">
              <a:xfrm>
                <a:off x="5575301" y="3468688"/>
                <a:ext cx="403225" cy="185738"/>
              </a:xfrm>
              <a:custGeom>
                <a:avLst/>
                <a:gdLst/>
                <a:ahLst/>
                <a:cxnLst>
                  <a:cxn ang="0">
                    <a:pos x="0" y="82"/>
                  </a:cxn>
                  <a:cxn ang="0">
                    <a:pos x="105" y="8"/>
                  </a:cxn>
                  <a:cxn ang="0">
                    <a:pos x="179" y="82"/>
                  </a:cxn>
                </a:cxnLst>
                <a:rect l="0" t="0" r="r" b="b"/>
                <a:pathLst>
                  <a:path w="179" h="82">
                    <a:moveTo>
                      <a:pt x="0" y="82"/>
                    </a:moveTo>
                    <a:cubicBezTo>
                      <a:pt x="9" y="32"/>
                      <a:pt x="56" y="0"/>
                      <a:pt x="105" y="8"/>
                    </a:cubicBezTo>
                    <a:cubicBezTo>
                      <a:pt x="143" y="15"/>
                      <a:pt x="172" y="44"/>
                      <a:pt x="179" y="82"/>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83" name="Freeform 452">
                <a:extLst>
                  <a:ext uri="{FF2B5EF4-FFF2-40B4-BE49-F238E27FC236}">
                    <a16:creationId xmlns:a16="http://schemas.microsoft.com/office/drawing/2014/main" id="{C441DBD0-EF5E-48C6-92FB-7DD8E65D4A18}"/>
                  </a:ext>
                </a:extLst>
              </p:cNvPr>
              <p:cNvSpPr>
                <a:spLocks/>
              </p:cNvSpPr>
              <p:nvPr/>
            </p:nvSpPr>
            <p:spPr bwMode="auto">
              <a:xfrm>
                <a:off x="5543551" y="3457575"/>
                <a:ext cx="441325" cy="309563"/>
              </a:xfrm>
              <a:custGeom>
                <a:avLst/>
                <a:gdLst/>
                <a:ahLst/>
                <a:cxnLst>
                  <a:cxn ang="0">
                    <a:pos x="19" y="137"/>
                  </a:cxn>
                  <a:cxn ang="0">
                    <a:pos x="69" y="19"/>
                  </a:cxn>
                  <a:cxn ang="0">
                    <a:pos x="187" y="69"/>
                  </a:cxn>
                  <a:cxn ang="0">
                    <a:pos x="187" y="137"/>
                  </a:cxn>
                </a:cxnLst>
                <a:rect l="0" t="0" r="r" b="b"/>
                <a:pathLst>
                  <a:path w="196" h="137">
                    <a:moveTo>
                      <a:pt x="19" y="137"/>
                    </a:moveTo>
                    <a:cubicBezTo>
                      <a:pt x="0" y="91"/>
                      <a:pt x="23" y="38"/>
                      <a:pt x="69" y="19"/>
                    </a:cubicBezTo>
                    <a:cubicBezTo>
                      <a:pt x="115" y="0"/>
                      <a:pt x="168" y="22"/>
                      <a:pt x="187" y="69"/>
                    </a:cubicBezTo>
                    <a:cubicBezTo>
                      <a:pt x="196" y="91"/>
                      <a:pt x="196" y="115"/>
                      <a:pt x="187" y="137"/>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84" name="Line 453">
                <a:extLst>
                  <a:ext uri="{FF2B5EF4-FFF2-40B4-BE49-F238E27FC236}">
                    <a16:creationId xmlns:a16="http://schemas.microsoft.com/office/drawing/2014/main" id="{1370054E-517E-4E2D-AC37-F8BB57946A6C}"/>
                  </a:ext>
                </a:extLst>
              </p:cNvPr>
              <p:cNvSpPr>
                <a:spLocks noChangeShapeType="1"/>
              </p:cNvSpPr>
              <p:nvPr/>
            </p:nvSpPr>
            <p:spPr bwMode="auto">
              <a:xfrm>
                <a:off x="5775326" y="3509963"/>
                <a:ext cx="1588" cy="17463"/>
              </a:xfrm>
              <a:prstGeom prst="line">
                <a:avLst/>
              </a:pr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85" name="Line 454">
                <a:extLst>
                  <a:ext uri="{FF2B5EF4-FFF2-40B4-BE49-F238E27FC236}">
                    <a16:creationId xmlns:a16="http://schemas.microsoft.com/office/drawing/2014/main" id="{49C28928-AB66-4220-987D-1DAE868AC137}"/>
                  </a:ext>
                </a:extLst>
              </p:cNvPr>
              <p:cNvSpPr>
                <a:spLocks noChangeShapeType="1"/>
              </p:cNvSpPr>
              <p:nvPr/>
            </p:nvSpPr>
            <p:spPr bwMode="auto">
              <a:xfrm>
                <a:off x="5629276" y="3590925"/>
                <a:ext cx="17463" cy="1588"/>
              </a:xfrm>
              <a:prstGeom prst="line">
                <a:avLst/>
              </a:pr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86" name="Line 455">
                <a:extLst>
                  <a:ext uri="{FF2B5EF4-FFF2-40B4-BE49-F238E27FC236}">
                    <a16:creationId xmlns:a16="http://schemas.microsoft.com/office/drawing/2014/main" id="{DE1E1B19-C506-4734-8CB3-DFDA3B7489BA}"/>
                  </a:ext>
                </a:extLst>
              </p:cNvPr>
              <p:cNvSpPr>
                <a:spLocks noChangeShapeType="1"/>
              </p:cNvSpPr>
              <p:nvPr/>
            </p:nvSpPr>
            <p:spPr bwMode="auto">
              <a:xfrm>
                <a:off x="5905501" y="3590925"/>
                <a:ext cx="19050" cy="1588"/>
              </a:xfrm>
              <a:prstGeom prst="line">
                <a:avLst/>
              </a:pr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87" name="Line 456">
                <a:extLst>
                  <a:ext uri="{FF2B5EF4-FFF2-40B4-BE49-F238E27FC236}">
                    <a16:creationId xmlns:a16="http://schemas.microsoft.com/office/drawing/2014/main" id="{D7C8E23D-5879-4D10-8860-9F7AC20CF4A3}"/>
                  </a:ext>
                </a:extLst>
              </p:cNvPr>
              <p:cNvSpPr>
                <a:spLocks noChangeShapeType="1"/>
              </p:cNvSpPr>
              <p:nvPr/>
            </p:nvSpPr>
            <p:spPr bwMode="auto">
              <a:xfrm>
                <a:off x="5691188" y="3532188"/>
                <a:ext cx="7938" cy="12700"/>
              </a:xfrm>
              <a:prstGeom prst="line">
                <a:avLst/>
              </a:pr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88" name="Line 457">
                <a:extLst>
                  <a:ext uri="{FF2B5EF4-FFF2-40B4-BE49-F238E27FC236}">
                    <a16:creationId xmlns:a16="http://schemas.microsoft.com/office/drawing/2014/main" id="{22751DDD-BDEB-4C6D-8606-E77508635AA5}"/>
                  </a:ext>
                </a:extLst>
              </p:cNvPr>
              <p:cNvSpPr>
                <a:spLocks noChangeShapeType="1"/>
              </p:cNvSpPr>
              <p:nvPr/>
            </p:nvSpPr>
            <p:spPr bwMode="auto">
              <a:xfrm flipH="1">
                <a:off x="5851526" y="3532188"/>
                <a:ext cx="9525" cy="12700"/>
              </a:xfrm>
              <a:prstGeom prst="line">
                <a:avLst/>
              </a:pr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89" name="Freeform 458">
                <a:extLst>
                  <a:ext uri="{FF2B5EF4-FFF2-40B4-BE49-F238E27FC236}">
                    <a16:creationId xmlns:a16="http://schemas.microsoft.com/office/drawing/2014/main" id="{E5EB9D5B-2518-4A7A-871D-95028724F136}"/>
                  </a:ext>
                </a:extLst>
              </p:cNvPr>
              <p:cNvSpPr>
                <a:spLocks/>
              </p:cNvSpPr>
              <p:nvPr/>
            </p:nvSpPr>
            <p:spPr bwMode="auto">
              <a:xfrm>
                <a:off x="5780088" y="3554413"/>
                <a:ext cx="77788" cy="92075"/>
              </a:xfrm>
              <a:custGeom>
                <a:avLst/>
                <a:gdLst/>
                <a:ahLst/>
                <a:cxnLst>
                  <a:cxn ang="0">
                    <a:pos x="0" y="39"/>
                  </a:cxn>
                  <a:cxn ang="0">
                    <a:pos x="32" y="0"/>
                  </a:cxn>
                  <a:cxn ang="0">
                    <a:pos x="35" y="2"/>
                  </a:cxn>
                  <a:cxn ang="0">
                    <a:pos x="2" y="41"/>
                  </a:cxn>
                </a:cxnLst>
                <a:rect l="0" t="0" r="r" b="b"/>
                <a:pathLst>
                  <a:path w="35" h="41">
                    <a:moveTo>
                      <a:pt x="0" y="39"/>
                    </a:moveTo>
                    <a:cubicBezTo>
                      <a:pt x="32" y="0"/>
                      <a:pt x="32" y="0"/>
                      <a:pt x="32" y="0"/>
                    </a:cubicBezTo>
                    <a:cubicBezTo>
                      <a:pt x="35" y="2"/>
                      <a:pt x="35" y="2"/>
                      <a:pt x="35" y="2"/>
                    </a:cubicBezTo>
                    <a:cubicBezTo>
                      <a:pt x="22" y="18"/>
                      <a:pt x="16" y="25"/>
                      <a:pt x="2" y="41"/>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90" name="Freeform 459">
                <a:extLst>
                  <a:ext uri="{FF2B5EF4-FFF2-40B4-BE49-F238E27FC236}">
                    <a16:creationId xmlns:a16="http://schemas.microsoft.com/office/drawing/2014/main" id="{C2049094-2308-455F-8308-92B9ADA00862}"/>
                  </a:ext>
                </a:extLst>
              </p:cNvPr>
              <p:cNvSpPr>
                <a:spLocks/>
              </p:cNvSpPr>
              <p:nvPr/>
            </p:nvSpPr>
            <p:spPr bwMode="auto">
              <a:xfrm>
                <a:off x="5768976" y="3649663"/>
                <a:ext cx="19050" cy="15875"/>
              </a:xfrm>
              <a:custGeom>
                <a:avLst/>
                <a:gdLst/>
                <a:ahLst/>
                <a:cxnLst>
                  <a:cxn ang="0">
                    <a:pos x="8" y="0"/>
                  </a:cxn>
                  <a:cxn ang="0">
                    <a:pos x="6" y="6"/>
                  </a:cxn>
                  <a:cxn ang="0">
                    <a:pos x="0" y="4"/>
                  </a:cxn>
                  <a:cxn ang="0">
                    <a:pos x="0" y="2"/>
                  </a:cxn>
                </a:cxnLst>
                <a:rect l="0" t="0" r="r" b="b"/>
                <a:pathLst>
                  <a:path w="9" h="7">
                    <a:moveTo>
                      <a:pt x="8" y="0"/>
                    </a:moveTo>
                    <a:cubicBezTo>
                      <a:pt x="9" y="2"/>
                      <a:pt x="8" y="5"/>
                      <a:pt x="6" y="6"/>
                    </a:cubicBezTo>
                    <a:cubicBezTo>
                      <a:pt x="4" y="7"/>
                      <a:pt x="1" y="6"/>
                      <a:pt x="0" y="4"/>
                    </a:cubicBezTo>
                    <a:cubicBezTo>
                      <a:pt x="0" y="3"/>
                      <a:pt x="0" y="3"/>
                      <a:pt x="0" y="2"/>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91" name="Line 461">
                <a:extLst>
                  <a:ext uri="{FF2B5EF4-FFF2-40B4-BE49-F238E27FC236}">
                    <a16:creationId xmlns:a16="http://schemas.microsoft.com/office/drawing/2014/main" id="{06EEE045-0512-4A68-8C16-45DF27B565D9}"/>
                  </a:ext>
                </a:extLst>
              </p:cNvPr>
              <p:cNvSpPr>
                <a:spLocks noChangeShapeType="1"/>
              </p:cNvSpPr>
              <p:nvPr/>
            </p:nvSpPr>
            <p:spPr bwMode="auto">
              <a:xfrm>
                <a:off x="5576888" y="3656013"/>
                <a:ext cx="188913" cy="1588"/>
              </a:xfrm>
              <a:prstGeom prst="line">
                <a:avLst/>
              </a:pr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92" name="Line 462">
                <a:extLst>
                  <a:ext uri="{FF2B5EF4-FFF2-40B4-BE49-F238E27FC236}">
                    <a16:creationId xmlns:a16="http://schemas.microsoft.com/office/drawing/2014/main" id="{C5B67DF1-6C75-4ED9-A0EB-35F0006BD608}"/>
                  </a:ext>
                </a:extLst>
              </p:cNvPr>
              <p:cNvSpPr>
                <a:spLocks noChangeShapeType="1"/>
              </p:cNvSpPr>
              <p:nvPr/>
            </p:nvSpPr>
            <p:spPr bwMode="auto">
              <a:xfrm>
                <a:off x="5838825" y="3656013"/>
                <a:ext cx="139700" cy="1588"/>
              </a:xfrm>
              <a:prstGeom prst="line">
                <a:avLst/>
              </a:pr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93" name="Line 463">
                <a:extLst>
                  <a:ext uri="{FF2B5EF4-FFF2-40B4-BE49-F238E27FC236}">
                    <a16:creationId xmlns:a16="http://schemas.microsoft.com/office/drawing/2014/main" id="{486FD769-5B70-48D5-901C-3FAB1105AE19}"/>
                  </a:ext>
                </a:extLst>
              </p:cNvPr>
              <p:cNvSpPr>
                <a:spLocks noChangeShapeType="1"/>
              </p:cNvSpPr>
              <p:nvPr/>
            </p:nvSpPr>
            <p:spPr bwMode="auto">
              <a:xfrm>
                <a:off x="5588000" y="3767138"/>
                <a:ext cx="352425" cy="1588"/>
              </a:xfrm>
              <a:prstGeom prst="line">
                <a:avLst/>
              </a:pr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94" name="Freeform 464">
                <a:extLst>
                  <a:ext uri="{FF2B5EF4-FFF2-40B4-BE49-F238E27FC236}">
                    <a16:creationId xmlns:a16="http://schemas.microsoft.com/office/drawing/2014/main" id="{5492CAAC-B5FE-4FBE-8050-156E52AF3159}"/>
                  </a:ext>
                </a:extLst>
              </p:cNvPr>
              <p:cNvSpPr>
                <a:spLocks/>
              </p:cNvSpPr>
              <p:nvPr/>
            </p:nvSpPr>
            <p:spPr bwMode="auto">
              <a:xfrm>
                <a:off x="5653088" y="3716338"/>
                <a:ext cx="247650" cy="50800"/>
              </a:xfrm>
              <a:custGeom>
                <a:avLst/>
                <a:gdLst/>
                <a:ahLst/>
                <a:cxnLst>
                  <a:cxn ang="0">
                    <a:pos x="0" y="0"/>
                  </a:cxn>
                  <a:cxn ang="0">
                    <a:pos x="156" y="0"/>
                  </a:cxn>
                  <a:cxn ang="0">
                    <a:pos x="156" y="32"/>
                  </a:cxn>
                  <a:cxn ang="0">
                    <a:pos x="0" y="32"/>
                  </a:cxn>
                  <a:cxn ang="0">
                    <a:pos x="0" y="0"/>
                  </a:cxn>
                  <a:cxn ang="0">
                    <a:pos x="0" y="0"/>
                  </a:cxn>
                </a:cxnLst>
                <a:rect l="0" t="0" r="r" b="b"/>
                <a:pathLst>
                  <a:path w="156" h="32">
                    <a:moveTo>
                      <a:pt x="0" y="0"/>
                    </a:moveTo>
                    <a:lnTo>
                      <a:pt x="156" y="0"/>
                    </a:lnTo>
                    <a:lnTo>
                      <a:pt x="156" y="32"/>
                    </a:lnTo>
                    <a:lnTo>
                      <a:pt x="0" y="32"/>
                    </a:lnTo>
                    <a:lnTo>
                      <a:pt x="0" y="0"/>
                    </a:lnTo>
                    <a:lnTo>
                      <a:pt x="0" y="0"/>
                    </a:lnTo>
                    <a:close/>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grpSp>
        <p:sp>
          <p:nvSpPr>
            <p:cNvPr id="380" name="Oval 20">
              <a:extLst>
                <a:ext uri="{FF2B5EF4-FFF2-40B4-BE49-F238E27FC236}">
                  <a16:creationId xmlns:a16="http://schemas.microsoft.com/office/drawing/2014/main" id="{8ABA7B0E-B8D9-4F08-9852-C9A87D1406E6}"/>
                </a:ext>
              </a:extLst>
            </p:cNvPr>
            <p:cNvSpPr/>
            <p:nvPr/>
          </p:nvSpPr>
          <p:spPr>
            <a:xfrm>
              <a:off x="1621714" y="3317399"/>
              <a:ext cx="623867" cy="5894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latin typeface="+mj-lt"/>
              </a:endParaRPr>
            </a:p>
          </p:txBody>
        </p:sp>
      </p:grpSp>
      <p:grpSp>
        <p:nvGrpSpPr>
          <p:cNvPr id="395" name="Group 394">
            <a:extLst>
              <a:ext uri="{FF2B5EF4-FFF2-40B4-BE49-F238E27FC236}">
                <a16:creationId xmlns:a16="http://schemas.microsoft.com/office/drawing/2014/main" id="{F228B36D-F205-4993-8A2F-E0D2613B36C3}"/>
              </a:ext>
            </a:extLst>
          </p:cNvPr>
          <p:cNvGrpSpPr/>
          <p:nvPr/>
        </p:nvGrpSpPr>
        <p:grpSpPr>
          <a:xfrm>
            <a:off x="6782325" y="3664360"/>
            <a:ext cx="584672" cy="552418"/>
            <a:chOff x="6443593" y="5344227"/>
            <a:chExt cx="623867" cy="589451"/>
          </a:xfrm>
        </p:grpSpPr>
        <p:sp>
          <p:nvSpPr>
            <p:cNvPr id="396" name="Freeform 813">
              <a:extLst>
                <a:ext uri="{FF2B5EF4-FFF2-40B4-BE49-F238E27FC236}">
                  <a16:creationId xmlns:a16="http://schemas.microsoft.com/office/drawing/2014/main" id="{B43068F8-7FD1-448E-8170-B669287BC8FD}"/>
                </a:ext>
              </a:extLst>
            </p:cNvPr>
            <p:cNvSpPr>
              <a:spLocks noEditPoints="1"/>
            </p:cNvSpPr>
            <p:nvPr/>
          </p:nvSpPr>
          <p:spPr bwMode="auto">
            <a:xfrm>
              <a:off x="6577189" y="5489782"/>
              <a:ext cx="356674" cy="298340"/>
            </a:xfrm>
            <a:custGeom>
              <a:avLst/>
              <a:gdLst/>
              <a:ahLst/>
              <a:cxnLst>
                <a:cxn ang="0">
                  <a:pos x="91" y="65"/>
                </a:cxn>
                <a:cxn ang="0">
                  <a:pos x="91" y="0"/>
                </a:cxn>
                <a:cxn ang="0">
                  <a:pos x="59" y="0"/>
                </a:cxn>
                <a:cxn ang="0">
                  <a:pos x="59" y="65"/>
                </a:cxn>
                <a:cxn ang="0">
                  <a:pos x="37" y="65"/>
                </a:cxn>
                <a:cxn ang="0">
                  <a:pos x="75" y="103"/>
                </a:cxn>
                <a:cxn ang="0">
                  <a:pos x="113" y="65"/>
                </a:cxn>
                <a:cxn ang="0">
                  <a:pos x="91" y="65"/>
                </a:cxn>
                <a:cxn ang="0">
                  <a:pos x="150" y="86"/>
                </a:cxn>
                <a:cxn ang="0">
                  <a:pos x="150" y="117"/>
                </a:cxn>
                <a:cxn ang="0">
                  <a:pos x="143" y="125"/>
                </a:cxn>
                <a:cxn ang="0">
                  <a:pos x="7" y="125"/>
                </a:cxn>
                <a:cxn ang="0">
                  <a:pos x="0" y="117"/>
                </a:cxn>
                <a:cxn ang="0">
                  <a:pos x="0" y="86"/>
                </a:cxn>
              </a:cxnLst>
              <a:rect l="0" t="0" r="r" b="b"/>
              <a:pathLst>
                <a:path w="150" h="125">
                  <a:moveTo>
                    <a:pt x="91" y="65"/>
                  </a:moveTo>
                  <a:cubicBezTo>
                    <a:pt x="91" y="0"/>
                    <a:pt x="91" y="0"/>
                    <a:pt x="91" y="0"/>
                  </a:cubicBezTo>
                  <a:cubicBezTo>
                    <a:pt x="59" y="0"/>
                    <a:pt x="59" y="0"/>
                    <a:pt x="59" y="0"/>
                  </a:cubicBezTo>
                  <a:cubicBezTo>
                    <a:pt x="59" y="65"/>
                    <a:pt x="59" y="65"/>
                    <a:pt x="59" y="65"/>
                  </a:cubicBezTo>
                  <a:cubicBezTo>
                    <a:pt x="37" y="65"/>
                    <a:pt x="37" y="65"/>
                    <a:pt x="37" y="65"/>
                  </a:cubicBezTo>
                  <a:cubicBezTo>
                    <a:pt x="75" y="103"/>
                    <a:pt x="75" y="103"/>
                    <a:pt x="75" y="103"/>
                  </a:cubicBezTo>
                  <a:cubicBezTo>
                    <a:pt x="113" y="65"/>
                    <a:pt x="113" y="65"/>
                    <a:pt x="113" y="65"/>
                  </a:cubicBezTo>
                  <a:lnTo>
                    <a:pt x="91" y="65"/>
                  </a:lnTo>
                  <a:close/>
                  <a:moveTo>
                    <a:pt x="150" y="86"/>
                  </a:moveTo>
                  <a:cubicBezTo>
                    <a:pt x="150" y="117"/>
                    <a:pt x="150" y="117"/>
                    <a:pt x="150" y="117"/>
                  </a:cubicBezTo>
                  <a:cubicBezTo>
                    <a:pt x="150" y="121"/>
                    <a:pt x="147" y="125"/>
                    <a:pt x="143" y="125"/>
                  </a:cubicBezTo>
                  <a:cubicBezTo>
                    <a:pt x="7" y="125"/>
                    <a:pt x="7" y="125"/>
                    <a:pt x="7" y="125"/>
                  </a:cubicBezTo>
                  <a:cubicBezTo>
                    <a:pt x="3" y="125"/>
                    <a:pt x="0" y="121"/>
                    <a:pt x="0" y="117"/>
                  </a:cubicBezTo>
                  <a:cubicBezTo>
                    <a:pt x="0" y="86"/>
                    <a:pt x="0" y="86"/>
                    <a:pt x="0" y="86"/>
                  </a:cubicBezTo>
                </a:path>
              </a:pathLst>
            </a:custGeom>
            <a:no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fr-FR" sz="1100">
                <a:latin typeface="+mj-lt"/>
              </a:endParaRPr>
            </a:p>
          </p:txBody>
        </p:sp>
        <p:sp>
          <p:nvSpPr>
            <p:cNvPr id="397" name="Oval 20">
              <a:extLst>
                <a:ext uri="{FF2B5EF4-FFF2-40B4-BE49-F238E27FC236}">
                  <a16:creationId xmlns:a16="http://schemas.microsoft.com/office/drawing/2014/main" id="{5393A336-6037-4C96-822D-5BC94C9A26A2}"/>
                </a:ext>
              </a:extLst>
            </p:cNvPr>
            <p:cNvSpPr/>
            <p:nvPr/>
          </p:nvSpPr>
          <p:spPr>
            <a:xfrm>
              <a:off x="6443593" y="5344227"/>
              <a:ext cx="623867" cy="5894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latin typeface="+mj-lt"/>
              </a:endParaRPr>
            </a:p>
          </p:txBody>
        </p:sp>
      </p:grpSp>
    </p:spTree>
    <p:extLst>
      <p:ext uri="{BB962C8B-B14F-4D97-AF65-F5344CB8AC3E}">
        <p14:creationId xmlns:p14="http://schemas.microsoft.com/office/powerpoint/2010/main" val="3813413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0ED01E4-D758-F34E-A548-53F0E0E08A5C}"/>
              </a:ext>
            </a:extLst>
          </p:cNvPr>
          <p:cNvPicPr>
            <a:picLocks noChangeAspect="1"/>
          </p:cNvPicPr>
          <p:nvPr/>
        </p:nvPicPr>
        <p:blipFill>
          <a:blip r:embed="rId2"/>
          <a:stretch>
            <a:fillRect/>
          </a:stretch>
        </p:blipFill>
        <p:spPr>
          <a:xfrm>
            <a:off x="2184400" y="2044700"/>
            <a:ext cx="7823200" cy="2768600"/>
          </a:xfrm>
          <a:prstGeom prst="rect">
            <a:avLst/>
          </a:prstGeom>
        </p:spPr>
      </p:pic>
      <p:pic>
        <p:nvPicPr>
          <p:cNvPr id="7" name="Image 6">
            <a:extLst>
              <a:ext uri="{FF2B5EF4-FFF2-40B4-BE49-F238E27FC236}">
                <a16:creationId xmlns:a16="http://schemas.microsoft.com/office/drawing/2014/main" id="{E034AC26-F940-7047-B3CA-5B53B9B78BBF}"/>
              </a:ext>
            </a:extLst>
          </p:cNvPr>
          <p:cNvPicPr>
            <a:picLocks noChangeAspect="1"/>
          </p:cNvPicPr>
          <p:nvPr/>
        </p:nvPicPr>
        <p:blipFill rotWithShape="1">
          <a:blip r:embed="rId3">
            <a:extLst>
              <a:ext uri="{28A0092B-C50C-407E-A947-70E740481C1C}">
                <a14:useLocalDpi xmlns:a14="http://schemas.microsoft.com/office/drawing/2010/main" val="0"/>
              </a:ext>
            </a:extLst>
          </a:blip>
          <a:srcRect l="7851"/>
          <a:stretch/>
        </p:blipFill>
        <p:spPr>
          <a:xfrm>
            <a:off x="225631" y="742994"/>
            <a:ext cx="10541329" cy="5372012"/>
          </a:xfrm>
          <a:prstGeom prst="rect">
            <a:avLst/>
          </a:prstGeom>
        </p:spPr>
      </p:pic>
      <p:sp>
        <p:nvSpPr>
          <p:cNvPr id="8" name="Title 4">
            <a:extLst>
              <a:ext uri="{FF2B5EF4-FFF2-40B4-BE49-F238E27FC236}">
                <a16:creationId xmlns:a16="http://schemas.microsoft.com/office/drawing/2014/main" id="{E85FFE77-E1F4-AB44-9ACA-500123F994D4}"/>
              </a:ext>
            </a:extLst>
          </p:cNvPr>
          <p:cNvSpPr>
            <a:spLocks noGrp="1"/>
          </p:cNvSpPr>
          <p:nvPr>
            <p:ph type="title"/>
          </p:nvPr>
        </p:nvSpPr>
        <p:spPr>
          <a:xfrm>
            <a:off x="640080" y="91440"/>
            <a:ext cx="10343951" cy="865739"/>
          </a:xfrm>
        </p:spPr>
        <p:txBody>
          <a:bodyPr/>
          <a:lstStyle/>
          <a:p>
            <a:r>
              <a:rPr lang="fr-FR" dirty="0"/>
              <a:t>Data science </a:t>
            </a:r>
            <a:r>
              <a:rPr lang="fr-FR" dirty="0" err="1"/>
              <a:t>framework</a:t>
            </a:r>
            <a:r>
              <a:rPr lang="fr-FR"/>
              <a:t> </a:t>
            </a:r>
            <a:endParaRPr lang="fr-FR" dirty="0"/>
          </a:p>
        </p:txBody>
      </p:sp>
    </p:spTree>
    <p:extLst>
      <p:ext uri="{BB962C8B-B14F-4D97-AF65-F5344CB8AC3E}">
        <p14:creationId xmlns:p14="http://schemas.microsoft.com/office/powerpoint/2010/main" val="823456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27C5CD-D4A0-4D2A-9325-05E9E46BEE56}"/>
              </a:ext>
            </a:extLst>
          </p:cNvPr>
          <p:cNvSpPr>
            <a:spLocks noGrp="1"/>
          </p:cNvSpPr>
          <p:nvPr>
            <p:ph type="body" sz="quarter" idx="10"/>
          </p:nvPr>
        </p:nvSpPr>
        <p:spPr>
          <a:xfrm>
            <a:off x="3969572" y="1572768"/>
            <a:ext cx="7779516" cy="4604937"/>
          </a:xfrm>
        </p:spPr>
        <p:txBody>
          <a:bodyPr/>
          <a:lstStyle/>
          <a:p>
            <a:pPr>
              <a:buSzPct val="125000"/>
            </a:pPr>
            <a:r>
              <a:rPr lang="fr-FR" sz="2100" kern="1200" spc="250" dirty="0">
                <a:latin typeface="Nunito" pitchFamily="2" charset="0"/>
                <a:ea typeface="Verdana" panose="020B0604030504040204" pitchFamily="34" charset="0"/>
                <a:cs typeface="+mn-cs"/>
              </a:rPr>
              <a:t>Introduction</a:t>
            </a:r>
          </a:p>
          <a:p>
            <a:pPr>
              <a:buSzPct val="125000"/>
            </a:pPr>
            <a:r>
              <a:rPr lang="fr-FR" sz="2100" kern="1200" spc="250" dirty="0">
                <a:latin typeface="Nunito" pitchFamily="2" charset="0"/>
                <a:ea typeface="Verdana" panose="020B0604030504040204" pitchFamily="34" charset="0"/>
              </a:rPr>
              <a:t>Data science </a:t>
            </a:r>
            <a:r>
              <a:rPr lang="fr-FR" sz="2100" kern="1200" spc="250" dirty="0" err="1">
                <a:latin typeface="Nunito" pitchFamily="2" charset="0"/>
                <a:ea typeface="Verdana" panose="020B0604030504040204" pitchFamily="34" charset="0"/>
              </a:rPr>
              <a:t>what</a:t>
            </a:r>
            <a:r>
              <a:rPr lang="fr-FR" sz="2100" kern="1200" spc="250" dirty="0">
                <a:latin typeface="Nunito" pitchFamily="2" charset="0"/>
                <a:ea typeface="Verdana" panose="020B0604030504040204" pitchFamily="34" charset="0"/>
              </a:rPr>
              <a:t> </a:t>
            </a:r>
            <a:r>
              <a:rPr lang="fr-FR" sz="2100" kern="1200" spc="250" dirty="0" err="1">
                <a:latin typeface="Nunito" pitchFamily="2" charset="0"/>
                <a:ea typeface="Verdana" panose="020B0604030504040204" pitchFamily="34" charset="0"/>
              </a:rPr>
              <a:t>is</a:t>
            </a:r>
            <a:r>
              <a:rPr lang="fr-FR" sz="2100" kern="1200" spc="250" dirty="0">
                <a:latin typeface="Nunito" pitchFamily="2" charset="0"/>
                <a:ea typeface="Verdana" panose="020B0604030504040204" pitchFamily="34" charset="0"/>
              </a:rPr>
              <a:t> </a:t>
            </a:r>
            <a:r>
              <a:rPr lang="fr-FR" sz="2100" kern="1200" spc="250" dirty="0" err="1">
                <a:latin typeface="Nunito" pitchFamily="2" charset="0"/>
                <a:ea typeface="Verdana" panose="020B0604030504040204" pitchFamily="34" charset="0"/>
              </a:rPr>
              <a:t>it</a:t>
            </a:r>
            <a:r>
              <a:rPr lang="fr-FR" sz="2100" kern="1200" spc="250" dirty="0">
                <a:latin typeface="Nunito" pitchFamily="2" charset="0"/>
                <a:ea typeface="Verdana" panose="020B0604030504040204" pitchFamily="34" charset="0"/>
              </a:rPr>
              <a:t> ?</a:t>
            </a:r>
            <a:endParaRPr lang="fr-FR" sz="2100" kern="1200" spc="250" dirty="0">
              <a:latin typeface="Nunito" pitchFamily="2" charset="0"/>
              <a:ea typeface="Verdana" panose="020B0604030504040204" pitchFamily="34" charset="0"/>
              <a:cs typeface="+mn-cs"/>
            </a:endParaRPr>
          </a:p>
          <a:p>
            <a:pPr>
              <a:buSzPct val="125000"/>
            </a:pPr>
            <a:r>
              <a:rPr lang="fr-FR" sz="2100" kern="1200" spc="250" dirty="0">
                <a:latin typeface="Nunito" pitchFamily="2" charset="0"/>
                <a:ea typeface="Verdana" panose="020B0604030504040204" pitchFamily="34" charset="0"/>
                <a:cs typeface="+mn-cs"/>
              </a:rPr>
              <a:t>Data science &amp; B</a:t>
            </a:r>
            <a:r>
              <a:rPr lang="fr-FR" sz="2100" kern="1200" spc="250" dirty="0">
                <a:latin typeface="Nunito" pitchFamily="2" charset="0"/>
                <a:ea typeface="Verdana" panose="020B0604030504040204" pitchFamily="34" charset="0"/>
              </a:rPr>
              <a:t>usiness application </a:t>
            </a:r>
            <a:endParaRPr lang="fr-FR" sz="2100" kern="1200" spc="250" dirty="0">
              <a:latin typeface="Nunito" pitchFamily="2" charset="0"/>
              <a:ea typeface="Verdana" panose="020B0604030504040204" pitchFamily="34" charset="0"/>
              <a:cs typeface="+mn-cs"/>
            </a:endParaRPr>
          </a:p>
          <a:p>
            <a:pPr>
              <a:buSzPct val="125000"/>
            </a:pPr>
            <a:r>
              <a:rPr lang="fr-FR" sz="2100" kern="1200" spc="250" dirty="0">
                <a:latin typeface="Nunito" pitchFamily="2" charset="0"/>
                <a:ea typeface="Verdana" panose="020B0604030504040204" pitchFamily="34" charset="0"/>
              </a:rPr>
              <a:t>Agile data </a:t>
            </a:r>
            <a:r>
              <a:rPr lang="fr-FR" sz="2100" kern="1200" spc="250" dirty="0" err="1">
                <a:latin typeface="Nunito" pitchFamily="2" charset="0"/>
                <a:ea typeface="Verdana" panose="020B0604030504040204" pitchFamily="34" charset="0"/>
              </a:rPr>
              <a:t>delivery</a:t>
            </a:r>
            <a:endParaRPr lang="fr-FR" sz="2100" kern="1200" spc="250" dirty="0">
              <a:latin typeface="Nunito" pitchFamily="2" charset="0"/>
              <a:ea typeface="Verdana" panose="020B0604030504040204" pitchFamily="34" charset="0"/>
            </a:endParaRPr>
          </a:p>
          <a:p>
            <a:pPr>
              <a:buSzPct val="125000"/>
            </a:pPr>
            <a:r>
              <a:rPr lang="fr-FR" sz="2100" kern="1200" spc="250" dirty="0">
                <a:latin typeface="Nunito" pitchFamily="2" charset="0"/>
                <a:ea typeface="Verdana" panose="020B0604030504040204" pitchFamily="34" charset="0"/>
              </a:rPr>
              <a:t>Delivery pipeline in data science project</a:t>
            </a:r>
          </a:p>
          <a:p>
            <a:pPr marL="169329" indent="0">
              <a:buSzPct val="125000"/>
              <a:buNone/>
            </a:pPr>
            <a:endParaRPr lang="fr-FR" sz="2100" kern="1200" spc="250" dirty="0">
              <a:latin typeface="Nunito" pitchFamily="2" charset="0"/>
              <a:ea typeface="Verdana" panose="020B0604030504040204" pitchFamily="34" charset="0"/>
            </a:endParaRPr>
          </a:p>
        </p:txBody>
      </p:sp>
      <p:sp>
        <p:nvSpPr>
          <p:cNvPr id="7" name="Rectangle: Rounded Corners 6">
            <a:extLst>
              <a:ext uri="{FF2B5EF4-FFF2-40B4-BE49-F238E27FC236}">
                <a16:creationId xmlns:a16="http://schemas.microsoft.com/office/drawing/2014/main" id="{4DEA1B75-1914-464D-9183-E36AABE4EBBA}"/>
              </a:ext>
            </a:extLst>
          </p:cNvPr>
          <p:cNvSpPr/>
          <p:nvPr/>
        </p:nvSpPr>
        <p:spPr>
          <a:xfrm>
            <a:off x="4088326" y="2840616"/>
            <a:ext cx="7205040" cy="451104"/>
          </a:xfrm>
          <a:prstGeom prst="round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defTabSz="1219170">
              <a:buClr>
                <a:srgbClr val="000000"/>
              </a:buClr>
            </a:pPr>
            <a:endParaRPr lang="fr-FR" sz="1867" kern="0" dirty="0">
              <a:solidFill>
                <a:srgbClr val="004575"/>
              </a:solidFill>
              <a:latin typeface="Calibri Light" panose="020F0302020204030204" pitchFamily="34" charset="0"/>
              <a:sym typeface="Arial"/>
            </a:endParaRPr>
          </a:p>
        </p:txBody>
      </p:sp>
      <p:sp>
        <p:nvSpPr>
          <p:cNvPr id="5" name="Title 4">
            <a:extLst>
              <a:ext uri="{FF2B5EF4-FFF2-40B4-BE49-F238E27FC236}">
                <a16:creationId xmlns:a16="http://schemas.microsoft.com/office/drawing/2014/main" id="{AC0F0782-3443-442C-BF4A-49178451121E}"/>
              </a:ext>
            </a:extLst>
          </p:cNvPr>
          <p:cNvSpPr>
            <a:spLocks noGrp="1"/>
          </p:cNvSpPr>
          <p:nvPr>
            <p:ph type="title"/>
          </p:nvPr>
        </p:nvSpPr>
        <p:spPr>
          <a:xfrm>
            <a:off x="609600" y="148426"/>
            <a:ext cx="10972800" cy="865739"/>
          </a:xfrm>
        </p:spPr>
        <p:txBody>
          <a:bodyPr/>
          <a:lstStyle/>
          <a:p>
            <a:r>
              <a:rPr lang="fr-FR" sz="2800" b="1" kern="1200" spc="250">
                <a:latin typeface="Nunito" pitchFamily="2" charset="0"/>
                <a:ea typeface="Verdana" panose="020B0604030504040204" pitchFamily="34" charset="0"/>
                <a:cs typeface="+mn-cs"/>
              </a:rPr>
              <a:t>Agenda</a:t>
            </a:r>
          </a:p>
        </p:txBody>
      </p:sp>
    </p:spTree>
    <p:extLst>
      <p:ext uri="{BB962C8B-B14F-4D97-AF65-F5344CB8AC3E}">
        <p14:creationId xmlns:p14="http://schemas.microsoft.com/office/powerpoint/2010/main" val="344448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 name="think-cell Slide" r:id="rId6" imgW="395" imgH="394" progId="TCLayout.ActiveDocument.1">
                  <p:embed/>
                </p:oleObj>
              </mc:Choice>
              <mc:Fallback>
                <p:oleObj name="think-cell Slide" r:id="rId6" imgW="395" imgH="394" progId="TCLayout.ActiveDocument.1">
                  <p:embed/>
                  <p:pic>
                    <p:nvPicPr>
                      <p:cNvPr id="5" name="Object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rgbClr val="32074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pitchFamily="34" charset="0"/>
              <a:ea typeface="+mn-ea"/>
              <a:cs typeface="+mn-cs"/>
              <a:sym typeface="Verdana" panose="020B0604030504040204" pitchFamily="34" charset="0"/>
            </a:endParaRPr>
          </a:p>
        </p:txBody>
      </p:sp>
      <p:sp>
        <p:nvSpPr>
          <p:cNvPr id="3" name="Title 2"/>
          <p:cNvSpPr>
            <a:spLocks noGrp="1"/>
          </p:cNvSpPr>
          <p:nvPr>
            <p:ph type="title"/>
          </p:nvPr>
        </p:nvSpPr>
        <p:spPr/>
        <p:txBody>
          <a:bodyPr/>
          <a:lstStyle/>
          <a:p>
            <a:r>
              <a:rPr lang="en-US"/>
              <a:t>Data Science vs Machine Learning vs Deep Learning vs AI</a:t>
            </a:r>
          </a:p>
        </p:txBody>
      </p:sp>
      <p:sp>
        <p:nvSpPr>
          <p:cNvPr id="97" name="Ellipse 7">
            <a:extLst>
              <a:ext uri="{FF2B5EF4-FFF2-40B4-BE49-F238E27FC236}">
                <a16:creationId xmlns:a16="http://schemas.microsoft.com/office/drawing/2014/main" id="{EF569389-DA8B-0D4C-9850-2BF36BA73289}"/>
              </a:ext>
            </a:extLst>
          </p:cNvPr>
          <p:cNvSpPr/>
          <p:nvPr/>
        </p:nvSpPr>
        <p:spPr>
          <a:xfrm>
            <a:off x="550200" y="1272099"/>
            <a:ext cx="4559096" cy="4559098"/>
          </a:xfrm>
          <a:prstGeom prst="ellipse">
            <a:avLst/>
          </a:prstGeom>
          <a:solidFill>
            <a:srgbClr val="E6185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solidFill>
                <a:srgbClr val="FFFFFF"/>
              </a:solidFill>
              <a:latin typeface="Verdana" panose="020B0604030504040204" pitchFamily="34" charset="0"/>
              <a:ea typeface="Verdana" panose="020B0604030504040204" pitchFamily="34" charset="0"/>
            </a:endParaRPr>
          </a:p>
        </p:txBody>
      </p:sp>
      <p:sp>
        <p:nvSpPr>
          <p:cNvPr id="118" name="Ellipse 6">
            <a:extLst>
              <a:ext uri="{FF2B5EF4-FFF2-40B4-BE49-F238E27FC236}">
                <a16:creationId xmlns:a16="http://schemas.microsoft.com/office/drawing/2014/main" id="{8955167A-25D4-9A4B-AEE8-EB12A0F121A5}"/>
              </a:ext>
            </a:extLst>
          </p:cNvPr>
          <p:cNvSpPr/>
          <p:nvPr/>
        </p:nvSpPr>
        <p:spPr>
          <a:xfrm>
            <a:off x="2829748" y="2648583"/>
            <a:ext cx="3161954" cy="316195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solidFill>
                <a:srgbClr val="FFFFFF"/>
              </a:solidFill>
              <a:latin typeface="Verdana" panose="020B0604030504040204" pitchFamily="34" charset="0"/>
              <a:ea typeface="Verdana" panose="020B0604030504040204" pitchFamily="34" charset="0"/>
            </a:endParaRPr>
          </a:p>
        </p:txBody>
      </p:sp>
      <p:sp>
        <p:nvSpPr>
          <p:cNvPr id="119" name="Ellipse 5">
            <a:extLst>
              <a:ext uri="{FF2B5EF4-FFF2-40B4-BE49-F238E27FC236}">
                <a16:creationId xmlns:a16="http://schemas.microsoft.com/office/drawing/2014/main" id="{6097B292-77EE-1144-8083-FE4E59F18801}"/>
              </a:ext>
            </a:extLst>
          </p:cNvPr>
          <p:cNvSpPr/>
          <p:nvPr/>
        </p:nvSpPr>
        <p:spPr>
          <a:xfrm>
            <a:off x="1167881" y="2683949"/>
            <a:ext cx="3147247" cy="3147248"/>
          </a:xfrm>
          <a:prstGeom prst="ellipse">
            <a:avLst/>
          </a:prstGeom>
          <a:solidFill>
            <a:srgbClr val="385D8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solidFill>
                <a:srgbClr val="FFFFFF"/>
              </a:solidFill>
              <a:latin typeface="Verdana" panose="020B0604030504040204" pitchFamily="34" charset="0"/>
              <a:ea typeface="Verdana" panose="020B0604030504040204" pitchFamily="34" charset="0"/>
            </a:endParaRPr>
          </a:p>
        </p:txBody>
      </p:sp>
      <p:sp>
        <p:nvSpPr>
          <p:cNvPr id="120" name="Ellipse 4">
            <a:extLst>
              <a:ext uri="{FF2B5EF4-FFF2-40B4-BE49-F238E27FC236}">
                <a16:creationId xmlns:a16="http://schemas.microsoft.com/office/drawing/2014/main" id="{1748E84F-30F2-B84B-A97E-3C31FA17393D}"/>
              </a:ext>
            </a:extLst>
          </p:cNvPr>
          <p:cNvSpPr/>
          <p:nvPr/>
        </p:nvSpPr>
        <p:spPr>
          <a:xfrm>
            <a:off x="1991460" y="4331106"/>
            <a:ext cx="1500090" cy="1500091"/>
          </a:xfrm>
          <a:prstGeom prst="ellipse">
            <a:avLst/>
          </a:prstGeom>
          <a:solidFill>
            <a:srgbClr val="000000">
              <a:alpha val="6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21" name="ZoneTexte 8">
            <a:extLst>
              <a:ext uri="{FF2B5EF4-FFF2-40B4-BE49-F238E27FC236}">
                <a16:creationId xmlns:a16="http://schemas.microsoft.com/office/drawing/2014/main" id="{2CDC2984-F8FC-E04B-937B-CB23E2F7A655}"/>
              </a:ext>
            </a:extLst>
          </p:cNvPr>
          <p:cNvSpPr txBox="1"/>
          <p:nvPr/>
        </p:nvSpPr>
        <p:spPr>
          <a:xfrm>
            <a:off x="2050287" y="2765241"/>
            <a:ext cx="138243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Machine Learning</a:t>
            </a:r>
          </a:p>
        </p:txBody>
      </p:sp>
      <p:sp>
        <p:nvSpPr>
          <p:cNvPr id="122" name="ZoneTexte 9">
            <a:extLst>
              <a:ext uri="{FF2B5EF4-FFF2-40B4-BE49-F238E27FC236}">
                <a16:creationId xmlns:a16="http://schemas.microsoft.com/office/drawing/2014/main" id="{CC7E0691-CFD7-3E45-876F-3E7391FA2AD8}"/>
              </a:ext>
            </a:extLst>
          </p:cNvPr>
          <p:cNvSpPr txBox="1"/>
          <p:nvPr/>
        </p:nvSpPr>
        <p:spPr>
          <a:xfrm>
            <a:off x="4153358" y="2865560"/>
            <a:ext cx="114712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Data Science</a:t>
            </a:r>
          </a:p>
        </p:txBody>
      </p:sp>
      <p:sp>
        <p:nvSpPr>
          <p:cNvPr id="123" name="ZoneTexte 10">
            <a:extLst>
              <a:ext uri="{FF2B5EF4-FFF2-40B4-BE49-F238E27FC236}">
                <a16:creationId xmlns:a16="http://schemas.microsoft.com/office/drawing/2014/main" id="{DD381131-90E4-4342-A83A-1289EB7F0C1A}"/>
              </a:ext>
            </a:extLst>
          </p:cNvPr>
          <p:cNvSpPr txBox="1"/>
          <p:nvPr/>
        </p:nvSpPr>
        <p:spPr>
          <a:xfrm>
            <a:off x="1991463" y="1414804"/>
            <a:ext cx="167656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FFFFFF"/>
                </a:solidFill>
                <a:effectLst/>
                <a:uLnTx/>
                <a:uFillTx/>
                <a:ea typeface="Verdana" panose="020B0604030504040204" pitchFamily="34" charset="0"/>
                <a:cs typeface="Verdana" panose="020B0604030504040204" pitchFamily="34" charset="0"/>
              </a:rPr>
              <a:t>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FFFFFF"/>
                </a:solidFill>
                <a:effectLst/>
                <a:uLnTx/>
                <a:uFillTx/>
                <a:ea typeface="Verdana" panose="020B0604030504040204" pitchFamily="34" charset="0"/>
                <a:cs typeface="Verdana" panose="020B0604030504040204" pitchFamily="34" charset="0"/>
              </a:rPr>
              <a:t>Artificial</a:t>
            </a:r>
            <a:endParaRPr kumimoji="0" lang="fr-FR" sz="1600" b="0" i="0" u="none" strike="noStrike" kern="1200" cap="none" spc="0" normalizeH="0" baseline="0" noProof="0" dirty="0">
              <a:ln>
                <a:noFill/>
              </a:ln>
              <a:solidFill>
                <a:srgbClr val="FFFFFF"/>
              </a:solidFill>
              <a:effectLst/>
              <a:uLnTx/>
              <a:uFillTx/>
              <a:ea typeface="Verdana" panose="020B0604030504040204" pitchFamily="34" charset="0"/>
              <a:cs typeface="Verdana" panose="020B0604030504040204" pitchFamily="34" charset="0"/>
            </a:endParaRPr>
          </a:p>
        </p:txBody>
      </p:sp>
      <p:sp>
        <p:nvSpPr>
          <p:cNvPr id="124" name="ZoneTexte 11">
            <a:extLst>
              <a:ext uri="{FF2B5EF4-FFF2-40B4-BE49-F238E27FC236}">
                <a16:creationId xmlns:a16="http://schemas.microsoft.com/office/drawing/2014/main" id="{83C45043-EF8A-FF46-A6F0-D1A32DAB5F15}"/>
              </a:ext>
            </a:extLst>
          </p:cNvPr>
          <p:cNvSpPr txBox="1"/>
          <p:nvPr/>
        </p:nvSpPr>
        <p:spPr>
          <a:xfrm>
            <a:off x="2050287" y="4459080"/>
            <a:ext cx="138243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err="1">
                <a:ln>
                  <a:noFill/>
                </a:ln>
                <a:solidFill>
                  <a:srgbClr val="FFFFFF"/>
                </a:solidFill>
                <a:effectLst/>
                <a:uLnTx/>
                <a:uFillTx/>
                <a:ea typeface="Verdana" panose="020B0604030504040204" pitchFamily="34" charset="0"/>
                <a:cs typeface="Verdana" panose="020B0604030504040204" pitchFamily="34" charset="0"/>
              </a:rPr>
              <a:t>Deep Learning</a:t>
            </a:r>
          </a:p>
        </p:txBody>
      </p:sp>
      <p:grpSp>
        <p:nvGrpSpPr>
          <p:cNvPr id="75" name="Group 74">
            <a:extLst>
              <a:ext uri="{FF2B5EF4-FFF2-40B4-BE49-F238E27FC236}">
                <a16:creationId xmlns:a16="http://schemas.microsoft.com/office/drawing/2014/main" id="{36E742C0-A34B-9543-839E-3145B30BC1A3}"/>
              </a:ext>
            </a:extLst>
          </p:cNvPr>
          <p:cNvGrpSpPr/>
          <p:nvPr/>
        </p:nvGrpSpPr>
        <p:grpSpPr>
          <a:xfrm>
            <a:off x="4399239" y="3518915"/>
            <a:ext cx="655363" cy="595497"/>
            <a:chOff x="5718104" y="5818067"/>
            <a:chExt cx="619884" cy="563261"/>
          </a:xfrm>
          <a:solidFill>
            <a:schemeClr val="bg1"/>
          </a:solidFill>
        </p:grpSpPr>
        <p:sp>
          <p:nvSpPr>
            <p:cNvPr id="76" name="Freeform 71">
              <a:extLst>
                <a:ext uri="{FF2B5EF4-FFF2-40B4-BE49-F238E27FC236}">
                  <a16:creationId xmlns:a16="http://schemas.microsoft.com/office/drawing/2014/main" id="{E61B7BFA-2A92-3F4D-B60E-31890A5EE451}"/>
                </a:ext>
              </a:extLst>
            </p:cNvPr>
            <p:cNvSpPr>
              <a:spLocks noEditPoints="1"/>
            </p:cNvSpPr>
            <p:nvPr/>
          </p:nvSpPr>
          <p:spPr bwMode="auto">
            <a:xfrm>
              <a:off x="5718104" y="5818067"/>
              <a:ext cx="619884" cy="563261"/>
            </a:xfrm>
            <a:custGeom>
              <a:avLst/>
              <a:gdLst>
                <a:gd name="T0" fmla="*/ 480 w 592"/>
                <a:gd name="T1" fmla="*/ 169 h 541"/>
                <a:gd name="T2" fmla="*/ 444 w 592"/>
                <a:gd name="T3" fmla="*/ 19 h 541"/>
                <a:gd name="T4" fmla="*/ 324 w 592"/>
                <a:gd name="T5" fmla="*/ 59 h 541"/>
                <a:gd name="T6" fmla="*/ 429 w 592"/>
                <a:gd name="T7" fmla="*/ 44 h 541"/>
                <a:gd name="T8" fmla="*/ 429 w 592"/>
                <a:gd name="T9" fmla="*/ 239 h 541"/>
                <a:gd name="T10" fmla="*/ 394 w 592"/>
                <a:gd name="T11" fmla="*/ 178 h 541"/>
                <a:gd name="T12" fmla="*/ 426 w 592"/>
                <a:gd name="T13" fmla="*/ 169 h 541"/>
                <a:gd name="T14" fmla="*/ 371 w 592"/>
                <a:gd name="T15" fmla="*/ 145 h 541"/>
                <a:gd name="T16" fmla="*/ 148 w 592"/>
                <a:gd name="T17" fmla="*/ 19 h 541"/>
                <a:gd name="T18" fmla="*/ 112 w 592"/>
                <a:gd name="T19" fmla="*/ 169 h 541"/>
                <a:gd name="T20" fmla="*/ 0 w 592"/>
                <a:gd name="T21" fmla="*/ 275 h 541"/>
                <a:gd name="T22" fmla="*/ 112 w 592"/>
                <a:gd name="T23" fmla="*/ 382 h 541"/>
                <a:gd name="T24" fmla="*/ 184 w 592"/>
                <a:gd name="T25" fmla="*/ 541 h 541"/>
                <a:gd name="T26" fmla="*/ 296 w 592"/>
                <a:gd name="T27" fmla="*/ 488 h 541"/>
                <a:gd name="T28" fmla="*/ 444 w 592"/>
                <a:gd name="T29" fmla="*/ 532 h 541"/>
                <a:gd name="T30" fmla="*/ 592 w 592"/>
                <a:gd name="T31" fmla="*/ 275 h 541"/>
                <a:gd name="T32" fmla="*/ 162 w 592"/>
                <a:gd name="T33" fmla="*/ 44 h 541"/>
                <a:gd name="T34" fmla="*/ 331 w 592"/>
                <a:gd name="T35" fmla="*/ 142 h 541"/>
                <a:gd name="T36" fmla="*/ 140 w 592"/>
                <a:gd name="T37" fmla="*/ 160 h 541"/>
                <a:gd name="T38" fmla="*/ 29 w 592"/>
                <a:gd name="T39" fmla="*/ 275 h 541"/>
                <a:gd name="T40" fmla="*/ 118 w 592"/>
                <a:gd name="T41" fmla="*/ 198 h 541"/>
                <a:gd name="T42" fmla="*/ 192 w 592"/>
                <a:gd name="T43" fmla="*/ 350 h 541"/>
                <a:gd name="T44" fmla="*/ 205 w 592"/>
                <a:gd name="T45" fmla="*/ 328 h 541"/>
                <a:gd name="T46" fmla="*/ 296 w 592"/>
                <a:gd name="T47" fmla="*/ 170 h 541"/>
                <a:gd name="T48" fmla="*/ 387 w 592"/>
                <a:gd name="T49" fmla="*/ 223 h 541"/>
                <a:gd name="T50" fmla="*/ 387 w 592"/>
                <a:gd name="T51" fmla="*/ 328 h 541"/>
                <a:gd name="T52" fmla="*/ 349 w 592"/>
                <a:gd name="T53" fmla="*/ 386 h 541"/>
                <a:gd name="T54" fmla="*/ 260 w 592"/>
                <a:gd name="T55" fmla="*/ 409 h 541"/>
                <a:gd name="T56" fmla="*/ 310 w 592"/>
                <a:gd name="T57" fmla="*/ 395 h 541"/>
                <a:gd name="T58" fmla="*/ 234 w 592"/>
                <a:gd name="T59" fmla="*/ 377 h 541"/>
                <a:gd name="T60" fmla="*/ 261 w 592"/>
                <a:gd name="T61" fmla="*/ 478 h 541"/>
                <a:gd name="T62" fmla="*/ 140 w 592"/>
                <a:gd name="T63" fmla="*/ 390 h 541"/>
                <a:gd name="T64" fmla="*/ 222 w 592"/>
                <a:gd name="T65" fmla="*/ 407 h 541"/>
                <a:gd name="T66" fmla="*/ 261 w 592"/>
                <a:gd name="T67" fmla="*/ 478 h 541"/>
                <a:gd name="T68" fmla="*/ 317 w 592"/>
                <a:gd name="T69" fmla="*/ 468 h 541"/>
                <a:gd name="T70" fmla="*/ 451 w 592"/>
                <a:gd name="T71" fmla="*/ 390 h 541"/>
                <a:gd name="T72" fmla="*/ 394 w 592"/>
                <a:gd name="T73" fmla="*/ 373 h 541"/>
                <a:gd name="T74" fmla="*/ 473 w 592"/>
                <a:gd name="T75" fmla="*/ 198 h 541"/>
                <a:gd name="T76" fmla="*/ 394 w 592"/>
                <a:gd name="T77" fmla="*/ 373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2" h="541">
                  <a:moveTo>
                    <a:pt x="592" y="275"/>
                  </a:moveTo>
                  <a:cubicBezTo>
                    <a:pt x="592" y="233"/>
                    <a:pt x="551" y="194"/>
                    <a:pt x="480" y="169"/>
                  </a:cubicBezTo>
                  <a:cubicBezTo>
                    <a:pt x="481" y="162"/>
                    <a:pt x="482" y="154"/>
                    <a:pt x="483" y="147"/>
                  </a:cubicBezTo>
                  <a:cubicBezTo>
                    <a:pt x="491" y="84"/>
                    <a:pt x="477" y="38"/>
                    <a:pt x="444" y="19"/>
                  </a:cubicBezTo>
                  <a:cubicBezTo>
                    <a:pt x="414" y="2"/>
                    <a:pt x="373" y="9"/>
                    <a:pt x="328" y="38"/>
                  </a:cubicBezTo>
                  <a:cubicBezTo>
                    <a:pt x="322" y="43"/>
                    <a:pt x="320" y="52"/>
                    <a:pt x="324" y="59"/>
                  </a:cubicBezTo>
                  <a:cubicBezTo>
                    <a:pt x="329" y="65"/>
                    <a:pt x="338" y="67"/>
                    <a:pt x="345" y="63"/>
                  </a:cubicBezTo>
                  <a:cubicBezTo>
                    <a:pt x="380" y="40"/>
                    <a:pt x="410" y="33"/>
                    <a:pt x="429" y="44"/>
                  </a:cubicBezTo>
                  <a:cubicBezTo>
                    <a:pt x="451" y="57"/>
                    <a:pt x="460" y="93"/>
                    <a:pt x="454" y="144"/>
                  </a:cubicBezTo>
                  <a:cubicBezTo>
                    <a:pt x="450" y="173"/>
                    <a:pt x="442" y="206"/>
                    <a:pt x="429" y="239"/>
                  </a:cubicBezTo>
                  <a:cubicBezTo>
                    <a:pt x="424" y="229"/>
                    <a:pt x="418" y="218"/>
                    <a:pt x="412" y="208"/>
                  </a:cubicBezTo>
                  <a:cubicBezTo>
                    <a:pt x="406" y="198"/>
                    <a:pt x="400" y="188"/>
                    <a:pt x="394" y="178"/>
                  </a:cubicBezTo>
                  <a:cubicBezTo>
                    <a:pt x="399" y="179"/>
                    <a:pt x="404" y="180"/>
                    <a:pt x="409" y="181"/>
                  </a:cubicBezTo>
                  <a:cubicBezTo>
                    <a:pt x="417" y="182"/>
                    <a:pt x="424" y="177"/>
                    <a:pt x="426" y="169"/>
                  </a:cubicBezTo>
                  <a:cubicBezTo>
                    <a:pt x="427" y="161"/>
                    <a:pt x="422" y="153"/>
                    <a:pt x="414" y="152"/>
                  </a:cubicBezTo>
                  <a:cubicBezTo>
                    <a:pt x="400" y="149"/>
                    <a:pt x="386" y="147"/>
                    <a:pt x="371" y="145"/>
                  </a:cubicBezTo>
                  <a:cubicBezTo>
                    <a:pt x="342" y="106"/>
                    <a:pt x="310" y="73"/>
                    <a:pt x="278" y="49"/>
                  </a:cubicBezTo>
                  <a:cubicBezTo>
                    <a:pt x="227" y="10"/>
                    <a:pt x="181" y="0"/>
                    <a:pt x="148" y="19"/>
                  </a:cubicBezTo>
                  <a:cubicBezTo>
                    <a:pt x="115" y="38"/>
                    <a:pt x="101" y="84"/>
                    <a:pt x="108" y="147"/>
                  </a:cubicBezTo>
                  <a:cubicBezTo>
                    <a:pt x="109" y="154"/>
                    <a:pt x="110" y="162"/>
                    <a:pt x="112" y="169"/>
                  </a:cubicBezTo>
                  <a:cubicBezTo>
                    <a:pt x="105" y="172"/>
                    <a:pt x="98" y="174"/>
                    <a:pt x="91" y="177"/>
                  </a:cubicBezTo>
                  <a:cubicBezTo>
                    <a:pt x="32" y="202"/>
                    <a:pt x="0" y="237"/>
                    <a:pt x="0" y="275"/>
                  </a:cubicBezTo>
                  <a:cubicBezTo>
                    <a:pt x="0" y="309"/>
                    <a:pt x="24" y="339"/>
                    <a:pt x="70" y="364"/>
                  </a:cubicBezTo>
                  <a:cubicBezTo>
                    <a:pt x="83" y="370"/>
                    <a:pt x="97" y="376"/>
                    <a:pt x="112" y="382"/>
                  </a:cubicBezTo>
                  <a:cubicBezTo>
                    <a:pt x="98" y="456"/>
                    <a:pt x="111" y="510"/>
                    <a:pt x="148" y="532"/>
                  </a:cubicBezTo>
                  <a:cubicBezTo>
                    <a:pt x="158" y="538"/>
                    <a:pt x="171" y="541"/>
                    <a:pt x="184" y="541"/>
                  </a:cubicBezTo>
                  <a:cubicBezTo>
                    <a:pt x="211" y="541"/>
                    <a:pt x="244" y="528"/>
                    <a:pt x="278" y="502"/>
                  </a:cubicBezTo>
                  <a:cubicBezTo>
                    <a:pt x="284" y="497"/>
                    <a:pt x="290" y="493"/>
                    <a:pt x="296" y="488"/>
                  </a:cubicBezTo>
                  <a:cubicBezTo>
                    <a:pt x="336" y="522"/>
                    <a:pt x="375" y="541"/>
                    <a:pt x="408" y="541"/>
                  </a:cubicBezTo>
                  <a:cubicBezTo>
                    <a:pt x="421" y="541"/>
                    <a:pt x="433" y="538"/>
                    <a:pt x="444" y="532"/>
                  </a:cubicBezTo>
                  <a:cubicBezTo>
                    <a:pt x="481" y="510"/>
                    <a:pt x="494" y="456"/>
                    <a:pt x="480" y="382"/>
                  </a:cubicBezTo>
                  <a:cubicBezTo>
                    <a:pt x="549" y="357"/>
                    <a:pt x="592" y="319"/>
                    <a:pt x="592" y="275"/>
                  </a:cubicBezTo>
                  <a:close/>
                  <a:moveTo>
                    <a:pt x="138" y="144"/>
                  </a:moveTo>
                  <a:cubicBezTo>
                    <a:pt x="131" y="93"/>
                    <a:pt x="141" y="57"/>
                    <a:pt x="162" y="44"/>
                  </a:cubicBezTo>
                  <a:cubicBezTo>
                    <a:pt x="184" y="32"/>
                    <a:pt x="220" y="42"/>
                    <a:pt x="261" y="72"/>
                  </a:cubicBezTo>
                  <a:cubicBezTo>
                    <a:pt x="285" y="90"/>
                    <a:pt x="308" y="114"/>
                    <a:pt x="331" y="142"/>
                  </a:cubicBezTo>
                  <a:cubicBezTo>
                    <a:pt x="319" y="141"/>
                    <a:pt x="308" y="141"/>
                    <a:pt x="296" y="141"/>
                  </a:cubicBezTo>
                  <a:cubicBezTo>
                    <a:pt x="240" y="141"/>
                    <a:pt x="186" y="148"/>
                    <a:pt x="140" y="160"/>
                  </a:cubicBezTo>
                  <a:cubicBezTo>
                    <a:pt x="139" y="155"/>
                    <a:pt x="138" y="149"/>
                    <a:pt x="138" y="144"/>
                  </a:cubicBezTo>
                  <a:close/>
                  <a:moveTo>
                    <a:pt x="29" y="275"/>
                  </a:moveTo>
                  <a:cubicBezTo>
                    <a:pt x="29" y="250"/>
                    <a:pt x="56" y="224"/>
                    <a:pt x="103" y="204"/>
                  </a:cubicBezTo>
                  <a:cubicBezTo>
                    <a:pt x="108" y="202"/>
                    <a:pt x="113" y="200"/>
                    <a:pt x="118" y="198"/>
                  </a:cubicBezTo>
                  <a:cubicBezTo>
                    <a:pt x="131" y="244"/>
                    <a:pt x="151" y="294"/>
                    <a:pt x="179" y="343"/>
                  </a:cubicBezTo>
                  <a:cubicBezTo>
                    <a:pt x="182" y="347"/>
                    <a:pt x="187" y="350"/>
                    <a:pt x="192" y="350"/>
                  </a:cubicBezTo>
                  <a:cubicBezTo>
                    <a:pt x="195" y="350"/>
                    <a:pt x="197" y="349"/>
                    <a:pt x="199" y="348"/>
                  </a:cubicBezTo>
                  <a:cubicBezTo>
                    <a:pt x="207" y="344"/>
                    <a:pt x="209" y="335"/>
                    <a:pt x="205" y="328"/>
                  </a:cubicBezTo>
                  <a:cubicBezTo>
                    <a:pt x="178" y="281"/>
                    <a:pt x="158" y="233"/>
                    <a:pt x="146" y="189"/>
                  </a:cubicBezTo>
                  <a:cubicBezTo>
                    <a:pt x="190" y="177"/>
                    <a:pt x="242" y="170"/>
                    <a:pt x="296" y="170"/>
                  </a:cubicBezTo>
                  <a:cubicBezTo>
                    <a:pt x="316" y="170"/>
                    <a:pt x="336" y="171"/>
                    <a:pt x="355" y="173"/>
                  </a:cubicBezTo>
                  <a:cubicBezTo>
                    <a:pt x="366" y="189"/>
                    <a:pt x="377" y="205"/>
                    <a:pt x="387" y="223"/>
                  </a:cubicBezTo>
                  <a:cubicBezTo>
                    <a:pt x="397" y="240"/>
                    <a:pt x="406" y="258"/>
                    <a:pt x="414" y="275"/>
                  </a:cubicBezTo>
                  <a:cubicBezTo>
                    <a:pt x="406" y="293"/>
                    <a:pt x="397" y="310"/>
                    <a:pt x="387" y="328"/>
                  </a:cubicBezTo>
                  <a:cubicBezTo>
                    <a:pt x="376" y="346"/>
                    <a:pt x="365" y="364"/>
                    <a:pt x="353" y="380"/>
                  </a:cubicBezTo>
                  <a:cubicBezTo>
                    <a:pt x="351" y="382"/>
                    <a:pt x="349" y="384"/>
                    <a:pt x="349" y="386"/>
                  </a:cubicBezTo>
                  <a:cubicBezTo>
                    <a:pt x="332" y="409"/>
                    <a:pt x="314" y="430"/>
                    <a:pt x="296" y="448"/>
                  </a:cubicBezTo>
                  <a:cubicBezTo>
                    <a:pt x="284" y="436"/>
                    <a:pt x="272" y="423"/>
                    <a:pt x="260" y="409"/>
                  </a:cubicBezTo>
                  <a:cubicBezTo>
                    <a:pt x="272" y="409"/>
                    <a:pt x="284" y="410"/>
                    <a:pt x="296" y="410"/>
                  </a:cubicBezTo>
                  <a:cubicBezTo>
                    <a:pt x="304" y="410"/>
                    <a:pt x="310" y="403"/>
                    <a:pt x="310" y="395"/>
                  </a:cubicBezTo>
                  <a:cubicBezTo>
                    <a:pt x="310" y="387"/>
                    <a:pt x="304" y="380"/>
                    <a:pt x="296" y="380"/>
                  </a:cubicBezTo>
                  <a:cubicBezTo>
                    <a:pt x="275" y="380"/>
                    <a:pt x="254" y="379"/>
                    <a:pt x="234" y="377"/>
                  </a:cubicBezTo>
                  <a:cubicBezTo>
                    <a:pt x="117" y="366"/>
                    <a:pt x="29" y="322"/>
                    <a:pt x="29" y="275"/>
                  </a:cubicBezTo>
                  <a:close/>
                  <a:moveTo>
                    <a:pt x="261" y="478"/>
                  </a:moveTo>
                  <a:cubicBezTo>
                    <a:pt x="220" y="509"/>
                    <a:pt x="184" y="519"/>
                    <a:pt x="162" y="506"/>
                  </a:cubicBezTo>
                  <a:cubicBezTo>
                    <a:pt x="138" y="492"/>
                    <a:pt x="130" y="448"/>
                    <a:pt x="140" y="390"/>
                  </a:cubicBezTo>
                  <a:cubicBezTo>
                    <a:pt x="165" y="397"/>
                    <a:pt x="192" y="402"/>
                    <a:pt x="221" y="406"/>
                  </a:cubicBezTo>
                  <a:cubicBezTo>
                    <a:pt x="221" y="406"/>
                    <a:pt x="221" y="406"/>
                    <a:pt x="222" y="407"/>
                  </a:cubicBezTo>
                  <a:cubicBezTo>
                    <a:pt x="239" y="430"/>
                    <a:pt x="256" y="450"/>
                    <a:pt x="274" y="468"/>
                  </a:cubicBezTo>
                  <a:cubicBezTo>
                    <a:pt x="270" y="471"/>
                    <a:pt x="265" y="475"/>
                    <a:pt x="261" y="478"/>
                  </a:cubicBezTo>
                  <a:close/>
                  <a:moveTo>
                    <a:pt x="429" y="506"/>
                  </a:moveTo>
                  <a:cubicBezTo>
                    <a:pt x="404" y="521"/>
                    <a:pt x="362" y="505"/>
                    <a:pt x="317" y="468"/>
                  </a:cubicBezTo>
                  <a:cubicBezTo>
                    <a:pt x="336" y="449"/>
                    <a:pt x="354" y="429"/>
                    <a:pt x="371" y="406"/>
                  </a:cubicBezTo>
                  <a:cubicBezTo>
                    <a:pt x="400" y="402"/>
                    <a:pt x="427" y="397"/>
                    <a:pt x="451" y="390"/>
                  </a:cubicBezTo>
                  <a:cubicBezTo>
                    <a:pt x="462" y="449"/>
                    <a:pt x="454" y="492"/>
                    <a:pt x="429" y="506"/>
                  </a:cubicBezTo>
                  <a:close/>
                  <a:moveTo>
                    <a:pt x="394" y="373"/>
                  </a:moveTo>
                  <a:cubicBezTo>
                    <a:pt x="400" y="363"/>
                    <a:pt x="406" y="353"/>
                    <a:pt x="412" y="343"/>
                  </a:cubicBezTo>
                  <a:cubicBezTo>
                    <a:pt x="440" y="294"/>
                    <a:pt x="461" y="244"/>
                    <a:pt x="473" y="198"/>
                  </a:cubicBezTo>
                  <a:cubicBezTo>
                    <a:pt x="529" y="218"/>
                    <a:pt x="562" y="247"/>
                    <a:pt x="562" y="275"/>
                  </a:cubicBezTo>
                  <a:cubicBezTo>
                    <a:pt x="562" y="317"/>
                    <a:pt x="492" y="357"/>
                    <a:pt x="394"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7" name="Oval 76">
              <a:extLst>
                <a:ext uri="{FF2B5EF4-FFF2-40B4-BE49-F238E27FC236}">
                  <a16:creationId xmlns:a16="http://schemas.microsoft.com/office/drawing/2014/main" id="{57B0889A-FC06-4F41-925B-D92765AEE994}"/>
                </a:ext>
              </a:extLst>
            </p:cNvPr>
            <p:cNvSpPr>
              <a:spLocks noChangeArrowheads="1"/>
            </p:cNvSpPr>
            <p:nvPr/>
          </p:nvSpPr>
          <p:spPr bwMode="auto">
            <a:xfrm>
              <a:off x="5955826" y="6032286"/>
              <a:ext cx="144439" cy="1453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30" name="Group 129">
            <a:extLst>
              <a:ext uri="{FF2B5EF4-FFF2-40B4-BE49-F238E27FC236}">
                <a16:creationId xmlns:a16="http://schemas.microsoft.com/office/drawing/2014/main" id="{0EA14A9B-A1E7-1146-9284-654DC42F8BDF}"/>
              </a:ext>
            </a:extLst>
          </p:cNvPr>
          <p:cNvGrpSpPr/>
          <p:nvPr/>
        </p:nvGrpSpPr>
        <p:grpSpPr>
          <a:xfrm>
            <a:off x="2338146" y="5133131"/>
            <a:ext cx="797300" cy="484288"/>
            <a:chOff x="9202738" y="4889500"/>
            <a:chExt cx="642937" cy="390526"/>
          </a:xfrm>
          <a:solidFill>
            <a:schemeClr val="bg1"/>
          </a:solidFill>
        </p:grpSpPr>
        <p:sp>
          <p:nvSpPr>
            <p:cNvPr id="131" name="Freeform 402">
              <a:extLst>
                <a:ext uri="{FF2B5EF4-FFF2-40B4-BE49-F238E27FC236}">
                  <a16:creationId xmlns:a16="http://schemas.microsoft.com/office/drawing/2014/main" id="{DF2E21C2-1246-EE4C-A20E-5C10C0D8017F}"/>
                </a:ext>
              </a:extLst>
            </p:cNvPr>
            <p:cNvSpPr>
              <a:spLocks noEditPoints="1"/>
            </p:cNvSpPr>
            <p:nvPr/>
          </p:nvSpPr>
          <p:spPr bwMode="auto">
            <a:xfrm>
              <a:off x="9529763" y="4978400"/>
              <a:ext cx="98425" cy="184150"/>
            </a:xfrm>
            <a:custGeom>
              <a:avLst/>
              <a:gdLst>
                <a:gd name="T0" fmla="*/ 38 w 62"/>
                <a:gd name="T1" fmla="*/ 68 h 116"/>
                <a:gd name="T2" fmla="*/ 57 w 62"/>
                <a:gd name="T3" fmla="*/ 63 h 116"/>
                <a:gd name="T4" fmla="*/ 62 w 62"/>
                <a:gd name="T5" fmla="*/ 55 h 116"/>
                <a:gd name="T6" fmla="*/ 62 w 62"/>
                <a:gd name="T7" fmla="*/ 39 h 116"/>
                <a:gd name="T8" fmla="*/ 49 w 62"/>
                <a:gd name="T9" fmla="*/ 32 h 116"/>
                <a:gd name="T10" fmla="*/ 31 w 62"/>
                <a:gd name="T11" fmla="*/ 37 h 116"/>
                <a:gd name="T12" fmla="*/ 23 w 62"/>
                <a:gd name="T13" fmla="*/ 49 h 116"/>
                <a:gd name="T14" fmla="*/ 26 w 62"/>
                <a:gd name="T15" fmla="*/ 34 h 116"/>
                <a:gd name="T16" fmla="*/ 46 w 62"/>
                <a:gd name="T17" fmla="*/ 29 h 116"/>
                <a:gd name="T18" fmla="*/ 46 w 62"/>
                <a:gd name="T19" fmla="*/ 16 h 116"/>
                <a:gd name="T20" fmla="*/ 26 w 62"/>
                <a:gd name="T21" fmla="*/ 5 h 116"/>
                <a:gd name="T22" fmla="*/ 17 w 62"/>
                <a:gd name="T23" fmla="*/ 26 h 116"/>
                <a:gd name="T24" fmla="*/ 22 w 62"/>
                <a:gd name="T25" fmla="*/ 5 h 116"/>
                <a:gd name="T26" fmla="*/ 0 w 62"/>
                <a:gd name="T27" fmla="*/ 0 h 116"/>
                <a:gd name="T28" fmla="*/ 0 w 62"/>
                <a:gd name="T29" fmla="*/ 111 h 116"/>
                <a:gd name="T30" fmla="*/ 14 w 62"/>
                <a:gd name="T31" fmla="*/ 116 h 116"/>
                <a:gd name="T32" fmla="*/ 27 w 62"/>
                <a:gd name="T33" fmla="*/ 116 h 116"/>
                <a:gd name="T34" fmla="*/ 48 w 62"/>
                <a:gd name="T35" fmla="*/ 97 h 116"/>
                <a:gd name="T36" fmla="*/ 48 w 62"/>
                <a:gd name="T37" fmla="*/ 88 h 116"/>
                <a:gd name="T38" fmla="*/ 57 w 62"/>
                <a:gd name="T39" fmla="*/ 79 h 116"/>
                <a:gd name="T40" fmla="*/ 57 w 62"/>
                <a:gd name="T41" fmla="*/ 66 h 116"/>
                <a:gd name="T42" fmla="*/ 38 w 62"/>
                <a:gd name="T43" fmla="*/ 68 h 116"/>
                <a:gd name="T44" fmla="*/ 12 w 62"/>
                <a:gd name="T45" fmla="*/ 101 h 116"/>
                <a:gd name="T46" fmla="*/ 26 w 62"/>
                <a:gd name="T47" fmla="*/ 83 h 116"/>
                <a:gd name="T48" fmla="*/ 12 w 62"/>
                <a:gd name="T49" fmla="*/ 68 h 116"/>
                <a:gd name="T50" fmla="*/ 35 w 62"/>
                <a:gd name="T51" fmla="*/ 81 h 116"/>
                <a:gd name="T52" fmla="*/ 12 w 62"/>
                <a:gd name="T53" fmla="*/ 10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 h="116">
                  <a:moveTo>
                    <a:pt x="38" y="68"/>
                  </a:moveTo>
                  <a:lnTo>
                    <a:pt x="57" y="63"/>
                  </a:lnTo>
                  <a:lnTo>
                    <a:pt x="62" y="55"/>
                  </a:lnTo>
                  <a:lnTo>
                    <a:pt x="62" y="39"/>
                  </a:lnTo>
                  <a:lnTo>
                    <a:pt x="49" y="32"/>
                  </a:lnTo>
                  <a:lnTo>
                    <a:pt x="31" y="37"/>
                  </a:lnTo>
                  <a:lnTo>
                    <a:pt x="23" y="49"/>
                  </a:lnTo>
                  <a:lnTo>
                    <a:pt x="26" y="34"/>
                  </a:lnTo>
                  <a:lnTo>
                    <a:pt x="46" y="29"/>
                  </a:lnTo>
                  <a:lnTo>
                    <a:pt x="46" y="16"/>
                  </a:lnTo>
                  <a:lnTo>
                    <a:pt x="26" y="5"/>
                  </a:lnTo>
                  <a:lnTo>
                    <a:pt x="17" y="26"/>
                  </a:lnTo>
                  <a:lnTo>
                    <a:pt x="22" y="5"/>
                  </a:lnTo>
                  <a:lnTo>
                    <a:pt x="0" y="0"/>
                  </a:lnTo>
                  <a:lnTo>
                    <a:pt x="0" y="111"/>
                  </a:lnTo>
                  <a:lnTo>
                    <a:pt x="14" y="116"/>
                  </a:lnTo>
                  <a:lnTo>
                    <a:pt x="27" y="116"/>
                  </a:lnTo>
                  <a:lnTo>
                    <a:pt x="48" y="97"/>
                  </a:lnTo>
                  <a:lnTo>
                    <a:pt x="48" y="88"/>
                  </a:lnTo>
                  <a:lnTo>
                    <a:pt x="57" y="79"/>
                  </a:lnTo>
                  <a:lnTo>
                    <a:pt x="57" y="66"/>
                  </a:lnTo>
                  <a:lnTo>
                    <a:pt x="38" y="68"/>
                  </a:lnTo>
                  <a:close/>
                  <a:moveTo>
                    <a:pt x="12" y="101"/>
                  </a:moveTo>
                  <a:lnTo>
                    <a:pt x="26" y="83"/>
                  </a:lnTo>
                  <a:lnTo>
                    <a:pt x="12" y="68"/>
                  </a:lnTo>
                  <a:lnTo>
                    <a:pt x="35" y="81"/>
                  </a:lnTo>
                  <a:lnTo>
                    <a:pt x="12"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2" name="Freeform 403">
              <a:extLst>
                <a:ext uri="{FF2B5EF4-FFF2-40B4-BE49-F238E27FC236}">
                  <a16:creationId xmlns:a16="http://schemas.microsoft.com/office/drawing/2014/main" id="{4158FA5E-DFEA-7F43-9E16-60116797011E}"/>
                </a:ext>
              </a:extLst>
            </p:cNvPr>
            <p:cNvSpPr>
              <a:spLocks noEditPoints="1"/>
            </p:cNvSpPr>
            <p:nvPr/>
          </p:nvSpPr>
          <p:spPr bwMode="auto">
            <a:xfrm>
              <a:off x="9424988" y="4978400"/>
              <a:ext cx="98425" cy="184150"/>
            </a:xfrm>
            <a:custGeom>
              <a:avLst/>
              <a:gdLst>
                <a:gd name="T0" fmla="*/ 6 w 62"/>
                <a:gd name="T1" fmla="*/ 66 h 116"/>
                <a:gd name="T2" fmla="*/ 6 w 62"/>
                <a:gd name="T3" fmla="*/ 79 h 116"/>
                <a:gd name="T4" fmla="*/ 15 w 62"/>
                <a:gd name="T5" fmla="*/ 88 h 116"/>
                <a:gd name="T6" fmla="*/ 15 w 62"/>
                <a:gd name="T7" fmla="*/ 97 h 116"/>
                <a:gd name="T8" fmla="*/ 34 w 62"/>
                <a:gd name="T9" fmla="*/ 116 h 116"/>
                <a:gd name="T10" fmla="*/ 49 w 62"/>
                <a:gd name="T11" fmla="*/ 116 h 116"/>
                <a:gd name="T12" fmla="*/ 62 w 62"/>
                <a:gd name="T13" fmla="*/ 111 h 116"/>
                <a:gd name="T14" fmla="*/ 62 w 62"/>
                <a:gd name="T15" fmla="*/ 0 h 116"/>
                <a:gd name="T16" fmla="*/ 40 w 62"/>
                <a:gd name="T17" fmla="*/ 5 h 116"/>
                <a:gd name="T18" fmla="*/ 45 w 62"/>
                <a:gd name="T19" fmla="*/ 26 h 116"/>
                <a:gd name="T20" fmla="*/ 37 w 62"/>
                <a:gd name="T21" fmla="*/ 5 h 116"/>
                <a:gd name="T22" fmla="*/ 17 w 62"/>
                <a:gd name="T23" fmla="*/ 16 h 116"/>
                <a:gd name="T24" fmla="*/ 17 w 62"/>
                <a:gd name="T25" fmla="*/ 29 h 116"/>
                <a:gd name="T26" fmla="*/ 35 w 62"/>
                <a:gd name="T27" fmla="*/ 34 h 116"/>
                <a:gd name="T28" fmla="*/ 39 w 62"/>
                <a:gd name="T29" fmla="*/ 49 h 116"/>
                <a:gd name="T30" fmla="*/ 32 w 62"/>
                <a:gd name="T31" fmla="*/ 37 h 116"/>
                <a:gd name="T32" fmla="*/ 12 w 62"/>
                <a:gd name="T33" fmla="*/ 32 h 116"/>
                <a:gd name="T34" fmla="*/ 0 w 62"/>
                <a:gd name="T35" fmla="*/ 39 h 116"/>
                <a:gd name="T36" fmla="*/ 0 w 62"/>
                <a:gd name="T37" fmla="*/ 55 h 116"/>
                <a:gd name="T38" fmla="*/ 6 w 62"/>
                <a:gd name="T39" fmla="*/ 63 h 116"/>
                <a:gd name="T40" fmla="*/ 24 w 62"/>
                <a:gd name="T41" fmla="*/ 68 h 116"/>
                <a:gd name="T42" fmla="*/ 6 w 62"/>
                <a:gd name="T43" fmla="*/ 66 h 116"/>
                <a:gd name="T44" fmla="*/ 28 w 62"/>
                <a:gd name="T45" fmla="*/ 81 h 116"/>
                <a:gd name="T46" fmla="*/ 50 w 62"/>
                <a:gd name="T47" fmla="*/ 68 h 116"/>
                <a:gd name="T48" fmla="*/ 37 w 62"/>
                <a:gd name="T49" fmla="*/ 83 h 116"/>
                <a:gd name="T50" fmla="*/ 50 w 62"/>
                <a:gd name="T51" fmla="*/ 101 h 116"/>
                <a:gd name="T52" fmla="*/ 28 w 62"/>
                <a:gd name="T53" fmla="*/ 8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 h="116">
                  <a:moveTo>
                    <a:pt x="6" y="66"/>
                  </a:moveTo>
                  <a:lnTo>
                    <a:pt x="6" y="79"/>
                  </a:lnTo>
                  <a:lnTo>
                    <a:pt x="15" y="88"/>
                  </a:lnTo>
                  <a:lnTo>
                    <a:pt x="15" y="97"/>
                  </a:lnTo>
                  <a:lnTo>
                    <a:pt x="34" y="116"/>
                  </a:lnTo>
                  <a:lnTo>
                    <a:pt x="49" y="116"/>
                  </a:lnTo>
                  <a:lnTo>
                    <a:pt x="62" y="111"/>
                  </a:lnTo>
                  <a:lnTo>
                    <a:pt x="62" y="0"/>
                  </a:lnTo>
                  <a:lnTo>
                    <a:pt x="40" y="5"/>
                  </a:lnTo>
                  <a:lnTo>
                    <a:pt x="45" y="26"/>
                  </a:lnTo>
                  <a:lnTo>
                    <a:pt x="37" y="5"/>
                  </a:lnTo>
                  <a:lnTo>
                    <a:pt x="17" y="16"/>
                  </a:lnTo>
                  <a:lnTo>
                    <a:pt x="17" y="29"/>
                  </a:lnTo>
                  <a:lnTo>
                    <a:pt x="35" y="34"/>
                  </a:lnTo>
                  <a:lnTo>
                    <a:pt x="39" y="49"/>
                  </a:lnTo>
                  <a:lnTo>
                    <a:pt x="32" y="37"/>
                  </a:lnTo>
                  <a:lnTo>
                    <a:pt x="12" y="32"/>
                  </a:lnTo>
                  <a:lnTo>
                    <a:pt x="0" y="39"/>
                  </a:lnTo>
                  <a:lnTo>
                    <a:pt x="0" y="55"/>
                  </a:lnTo>
                  <a:lnTo>
                    <a:pt x="6" y="63"/>
                  </a:lnTo>
                  <a:lnTo>
                    <a:pt x="24" y="68"/>
                  </a:lnTo>
                  <a:lnTo>
                    <a:pt x="6" y="66"/>
                  </a:lnTo>
                  <a:close/>
                  <a:moveTo>
                    <a:pt x="28" y="81"/>
                  </a:moveTo>
                  <a:lnTo>
                    <a:pt x="50" y="68"/>
                  </a:lnTo>
                  <a:lnTo>
                    <a:pt x="37" y="83"/>
                  </a:lnTo>
                  <a:lnTo>
                    <a:pt x="50" y="101"/>
                  </a:lnTo>
                  <a:lnTo>
                    <a:pt x="28"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3" name="Rectangle 404">
              <a:extLst>
                <a:ext uri="{FF2B5EF4-FFF2-40B4-BE49-F238E27FC236}">
                  <a16:creationId xmlns:a16="http://schemas.microsoft.com/office/drawing/2014/main" id="{14848EB2-AFE8-714B-A25C-34A10FD28A16}"/>
                </a:ext>
              </a:extLst>
            </p:cNvPr>
            <p:cNvSpPr>
              <a:spLocks noChangeArrowheads="1"/>
            </p:cNvSpPr>
            <p:nvPr/>
          </p:nvSpPr>
          <p:spPr bwMode="auto">
            <a:xfrm>
              <a:off x="9251950" y="5073650"/>
              <a:ext cx="952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4" name="Freeform 405">
              <a:extLst>
                <a:ext uri="{FF2B5EF4-FFF2-40B4-BE49-F238E27FC236}">
                  <a16:creationId xmlns:a16="http://schemas.microsoft.com/office/drawing/2014/main" id="{C3540DAC-DF9E-1341-8894-013178E3CBDC}"/>
                </a:ext>
              </a:extLst>
            </p:cNvPr>
            <p:cNvSpPr>
              <a:spLocks/>
            </p:cNvSpPr>
            <p:nvPr/>
          </p:nvSpPr>
          <p:spPr bwMode="auto">
            <a:xfrm>
              <a:off x="9239250" y="4921250"/>
              <a:ext cx="127000" cy="90488"/>
            </a:xfrm>
            <a:custGeom>
              <a:avLst/>
              <a:gdLst>
                <a:gd name="T0" fmla="*/ 80 w 80"/>
                <a:gd name="T1" fmla="*/ 43 h 57"/>
                <a:gd name="T2" fmla="*/ 80 w 80"/>
                <a:gd name="T3" fmla="*/ 57 h 57"/>
                <a:gd name="T4" fmla="*/ 48 w 80"/>
                <a:gd name="T5" fmla="*/ 57 h 57"/>
                <a:gd name="T6" fmla="*/ 0 w 80"/>
                <a:gd name="T7" fmla="*/ 10 h 57"/>
                <a:gd name="T8" fmla="*/ 10 w 80"/>
                <a:gd name="T9" fmla="*/ 0 h 57"/>
                <a:gd name="T10" fmla="*/ 53 w 80"/>
                <a:gd name="T11" fmla="*/ 43 h 57"/>
                <a:gd name="T12" fmla="*/ 80 w 80"/>
                <a:gd name="T13" fmla="*/ 43 h 57"/>
              </a:gdLst>
              <a:ahLst/>
              <a:cxnLst>
                <a:cxn ang="0">
                  <a:pos x="T0" y="T1"/>
                </a:cxn>
                <a:cxn ang="0">
                  <a:pos x="T2" y="T3"/>
                </a:cxn>
                <a:cxn ang="0">
                  <a:pos x="T4" y="T5"/>
                </a:cxn>
                <a:cxn ang="0">
                  <a:pos x="T6" y="T7"/>
                </a:cxn>
                <a:cxn ang="0">
                  <a:pos x="T8" y="T9"/>
                </a:cxn>
                <a:cxn ang="0">
                  <a:pos x="T10" y="T11"/>
                </a:cxn>
                <a:cxn ang="0">
                  <a:pos x="T12" y="T13"/>
                </a:cxn>
              </a:cxnLst>
              <a:rect l="0" t="0" r="r" b="b"/>
              <a:pathLst>
                <a:path w="80" h="57">
                  <a:moveTo>
                    <a:pt x="80" y="43"/>
                  </a:moveTo>
                  <a:lnTo>
                    <a:pt x="80" y="57"/>
                  </a:lnTo>
                  <a:lnTo>
                    <a:pt x="48" y="57"/>
                  </a:lnTo>
                  <a:lnTo>
                    <a:pt x="0" y="10"/>
                  </a:lnTo>
                  <a:lnTo>
                    <a:pt x="10" y="0"/>
                  </a:lnTo>
                  <a:lnTo>
                    <a:pt x="53" y="43"/>
                  </a:lnTo>
                  <a:lnTo>
                    <a:pt x="8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5" name="Oval 406">
              <a:extLst>
                <a:ext uri="{FF2B5EF4-FFF2-40B4-BE49-F238E27FC236}">
                  <a16:creationId xmlns:a16="http://schemas.microsoft.com/office/drawing/2014/main" id="{3F93458D-C8CC-1D4E-A6C4-D7BD749498E3}"/>
                </a:ext>
              </a:extLst>
            </p:cNvPr>
            <p:cNvSpPr>
              <a:spLocks noChangeArrowheads="1"/>
            </p:cNvSpPr>
            <p:nvPr/>
          </p:nvSpPr>
          <p:spPr bwMode="auto">
            <a:xfrm>
              <a:off x="9202738" y="5049838"/>
              <a:ext cx="69850" cy="698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6" name="Oval 407">
              <a:extLst>
                <a:ext uri="{FF2B5EF4-FFF2-40B4-BE49-F238E27FC236}">
                  <a16:creationId xmlns:a16="http://schemas.microsoft.com/office/drawing/2014/main" id="{ADDA1B9D-9327-834D-BCFA-DAEE3D263DE2}"/>
                </a:ext>
              </a:extLst>
            </p:cNvPr>
            <p:cNvSpPr>
              <a:spLocks noChangeArrowheads="1"/>
            </p:cNvSpPr>
            <p:nvPr/>
          </p:nvSpPr>
          <p:spPr bwMode="auto">
            <a:xfrm>
              <a:off x="9202738" y="4889500"/>
              <a:ext cx="69850" cy="682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7" name="Freeform 408">
              <a:extLst>
                <a:ext uri="{FF2B5EF4-FFF2-40B4-BE49-F238E27FC236}">
                  <a16:creationId xmlns:a16="http://schemas.microsoft.com/office/drawing/2014/main" id="{92F3682D-AD72-974D-8696-09F6DFEC07CD}"/>
                </a:ext>
              </a:extLst>
            </p:cNvPr>
            <p:cNvSpPr>
              <a:spLocks/>
            </p:cNvSpPr>
            <p:nvPr/>
          </p:nvSpPr>
          <p:spPr bwMode="auto">
            <a:xfrm>
              <a:off x="9239250" y="5159375"/>
              <a:ext cx="127000" cy="88900"/>
            </a:xfrm>
            <a:custGeom>
              <a:avLst/>
              <a:gdLst>
                <a:gd name="T0" fmla="*/ 80 w 80"/>
                <a:gd name="T1" fmla="*/ 0 h 56"/>
                <a:gd name="T2" fmla="*/ 80 w 80"/>
                <a:gd name="T3" fmla="*/ 12 h 56"/>
                <a:gd name="T4" fmla="*/ 53 w 80"/>
                <a:gd name="T5" fmla="*/ 12 h 56"/>
                <a:gd name="T6" fmla="*/ 10 w 80"/>
                <a:gd name="T7" fmla="*/ 56 h 56"/>
                <a:gd name="T8" fmla="*/ 0 w 80"/>
                <a:gd name="T9" fmla="*/ 47 h 56"/>
                <a:gd name="T10" fmla="*/ 48 w 80"/>
                <a:gd name="T11" fmla="*/ 0 h 56"/>
                <a:gd name="T12" fmla="*/ 80 w 80"/>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0" h="56">
                  <a:moveTo>
                    <a:pt x="80" y="0"/>
                  </a:moveTo>
                  <a:lnTo>
                    <a:pt x="80" y="12"/>
                  </a:lnTo>
                  <a:lnTo>
                    <a:pt x="53" y="12"/>
                  </a:lnTo>
                  <a:lnTo>
                    <a:pt x="10" y="56"/>
                  </a:lnTo>
                  <a:lnTo>
                    <a:pt x="0" y="47"/>
                  </a:lnTo>
                  <a:lnTo>
                    <a:pt x="48" y="0"/>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8" name="Oval 409">
              <a:extLst>
                <a:ext uri="{FF2B5EF4-FFF2-40B4-BE49-F238E27FC236}">
                  <a16:creationId xmlns:a16="http://schemas.microsoft.com/office/drawing/2014/main" id="{B36E8DAF-B6EB-8647-A07D-ABBC345126DD}"/>
                </a:ext>
              </a:extLst>
            </p:cNvPr>
            <p:cNvSpPr>
              <a:spLocks noChangeArrowheads="1"/>
            </p:cNvSpPr>
            <p:nvPr/>
          </p:nvSpPr>
          <p:spPr bwMode="auto">
            <a:xfrm>
              <a:off x="9202738" y="5211763"/>
              <a:ext cx="69850" cy="682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9" name="Rectangle 410">
              <a:extLst>
                <a:ext uri="{FF2B5EF4-FFF2-40B4-BE49-F238E27FC236}">
                  <a16:creationId xmlns:a16="http://schemas.microsoft.com/office/drawing/2014/main" id="{9C94CEF9-4113-E443-BEAC-E7ABCBE61911}"/>
                </a:ext>
              </a:extLst>
            </p:cNvPr>
            <p:cNvSpPr>
              <a:spLocks noChangeArrowheads="1"/>
            </p:cNvSpPr>
            <p:nvPr/>
          </p:nvSpPr>
          <p:spPr bwMode="auto">
            <a:xfrm>
              <a:off x="9701213" y="5073650"/>
              <a:ext cx="952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0" name="Freeform 411">
              <a:extLst>
                <a:ext uri="{FF2B5EF4-FFF2-40B4-BE49-F238E27FC236}">
                  <a16:creationId xmlns:a16="http://schemas.microsoft.com/office/drawing/2014/main" id="{57213D2E-2AB9-D24A-931B-E93B411D3B3F}"/>
                </a:ext>
              </a:extLst>
            </p:cNvPr>
            <p:cNvSpPr>
              <a:spLocks/>
            </p:cNvSpPr>
            <p:nvPr/>
          </p:nvSpPr>
          <p:spPr bwMode="auto">
            <a:xfrm>
              <a:off x="9682163" y="4921250"/>
              <a:ext cx="127000" cy="90488"/>
            </a:xfrm>
            <a:custGeom>
              <a:avLst/>
              <a:gdLst>
                <a:gd name="T0" fmla="*/ 0 w 80"/>
                <a:gd name="T1" fmla="*/ 43 h 57"/>
                <a:gd name="T2" fmla="*/ 0 w 80"/>
                <a:gd name="T3" fmla="*/ 57 h 57"/>
                <a:gd name="T4" fmla="*/ 32 w 80"/>
                <a:gd name="T5" fmla="*/ 57 h 57"/>
                <a:gd name="T6" fmla="*/ 80 w 80"/>
                <a:gd name="T7" fmla="*/ 10 h 57"/>
                <a:gd name="T8" fmla="*/ 70 w 80"/>
                <a:gd name="T9" fmla="*/ 0 h 57"/>
                <a:gd name="T10" fmla="*/ 27 w 80"/>
                <a:gd name="T11" fmla="*/ 43 h 57"/>
                <a:gd name="T12" fmla="*/ 0 w 80"/>
                <a:gd name="T13" fmla="*/ 43 h 57"/>
              </a:gdLst>
              <a:ahLst/>
              <a:cxnLst>
                <a:cxn ang="0">
                  <a:pos x="T0" y="T1"/>
                </a:cxn>
                <a:cxn ang="0">
                  <a:pos x="T2" y="T3"/>
                </a:cxn>
                <a:cxn ang="0">
                  <a:pos x="T4" y="T5"/>
                </a:cxn>
                <a:cxn ang="0">
                  <a:pos x="T6" y="T7"/>
                </a:cxn>
                <a:cxn ang="0">
                  <a:pos x="T8" y="T9"/>
                </a:cxn>
                <a:cxn ang="0">
                  <a:pos x="T10" y="T11"/>
                </a:cxn>
                <a:cxn ang="0">
                  <a:pos x="T12" y="T13"/>
                </a:cxn>
              </a:cxnLst>
              <a:rect l="0" t="0" r="r" b="b"/>
              <a:pathLst>
                <a:path w="80" h="57">
                  <a:moveTo>
                    <a:pt x="0" y="43"/>
                  </a:moveTo>
                  <a:lnTo>
                    <a:pt x="0" y="57"/>
                  </a:lnTo>
                  <a:lnTo>
                    <a:pt x="32" y="57"/>
                  </a:lnTo>
                  <a:lnTo>
                    <a:pt x="80" y="10"/>
                  </a:lnTo>
                  <a:lnTo>
                    <a:pt x="70" y="0"/>
                  </a:lnTo>
                  <a:lnTo>
                    <a:pt x="27" y="43"/>
                  </a:ln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1" name="Oval 412">
              <a:extLst>
                <a:ext uri="{FF2B5EF4-FFF2-40B4-BE49-F238E27FC236}">
                  <a16:creationId xmlns:a16="http://schemas.microsoft.com/office/drawing/2014/main" id="{D1A6BD21-FEA6-AF4C-92FD-8765AF3D443F}"/>
                </a:ext>
              </a:extLst>
            </p:cNvPr>
            <p:cNvSpPr>
              <a:spLocks noChangeArrowheads="1"/>
            </p:cNvSpPr>
            <p:nvPr/>
          </p:nvSpPr>
          <p:spPr bwMode="auto">
            <a:xfrm>
              <a:off x="9775825" y="5049838"/>
              <a:ext cx="69850" cy="698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2" name="Oval 413">
              <a:extLst>
                <a:ext uri="{FF2B5EF4-FFF2-40B4-BE49-F238E27FC236}">
                  <a16:creationId xmlns:a16="http://schemas.microsoft.com/office/drawing/2014/main" id="{46BA9582-B2E3-324C-8B05-6AD9478C7051}"/>
                </a:ext>
              </a:extLst>
            </p:cNvPr>
            <p:cNvSpPr>
              <a:spLocks noChangeArrowheads="1"/>
            </p:cNvSpPr>
            <p:nvPr/>
          </p:nvSpPr>
          <p:spPr bwMode="auto">
            <a:xfrm>
              <a:off x="9775825" y="4889500"/>
              <a:ext cx="69850" cy="682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3" name="Freeform 414">
              <a:extLst>
                <a:ext uri="{FF2B5EF4-FFF2-40B4-BE49-F238E27FC236}">
                  <a16:creationId xmlns:a16="http://schemas.microsoft.com/office/drawing/2014/main" id="{43638E6F-489B-4947-9D88-D2F4628DF149}"/>
                </a:ext>
              </a:extLst>
            </p:cNvPr>
            <p:cNvSpPr>
              <a:spLocks/>
            </p:cNvSpPr>
            <p:nvPr/>
          </p:nvSpPr>
          <p:spPr bwMode="auto">
            <a:xfrm>
              <a:off x="9682163" y="5159375"/>
              <a:ext cx="127000" cy="88900"/>
            </a:xfrm>
            <a:custGeom>
              <a:avLst/>
              <a:gdLst>
                <a:gd name="T0" fmla="*/ 0 w 80"/>
                <a:gd name="T1" fmla="*/ 0 h 56"/>
                <a:gd name="T2" fmla="*/ 0 w 80"/>
                <a:gd name="T3" fmla="*/ 12 h 56"/>
                <a:gd name="T4" fmla="*/ 27 w 80"/>
                <a:gd name="T5" fmla="*/ 12 h 56"/>
                <a:gd name="T6" fmla="*/ 70 w 80"/>
                <a:gd name="T7" fmla="*/ 56 h 56"/>
                <a:gd name="T8" fmla="*/ 80 w 80"/>
                <a:gd name="T9" fmla="*/ 47 h 56"/>
                <a:gd name="T10" fmla="*/ 32 w 80"/>
                <a:gd name="T11" fmla="*/ 0 h 56"/>
                <a:gd name="T12" fmla="*/ 0 w 80"/>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0" h="56">
                  <a:moveTo>
                    <a:pt x="0" y="0"/>
                  </a:moveTo>
                  <a:lnTo>
                    <a:pt x="0" y="12"/>
                  </a:lnTo>
                  <a:lnTo>
                    <a:pt x="27" y="12"/>
                  </a:lnTo>
                  <a:lnTo>
                    <a:pt x="70" y="56"/>
                  </a:lnTo>
                  <a:lnTo>
                    <a:pt x="80" y="47"/>
                  </a:lnTo>
                  <a:lnTo>
                    <a:pt x="3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4" name="Oval 415">
              <a:extLst>
                <a:ext uri="{FF2B5EF4-FFF2-40B4-BE49-F238E27FC236}">
                  <a16:creationId xmlns:a16="http://schemas.microsoft.com/office/drawing/2014/main" id="{FCD991C2-39E8-B84B-A0BF-5922527684CF}"/>
                </a:ext>
              </a:extLst>
            </p:cNvPr>
            <p:cNvSpPr>
              <a:spLocks noChangeArrowheads="1"/>
            </p:cNvSpPr>
            <p:nvPr/>
          </p:nvSpPr>
          <p:spPr bwMode="auto">
            <a:xfrm>
              <a:off x="9775825" y="5211763"/>
              <a:ext cx="69850" cy="682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5" name="Freeform 416">
              <a:extLst>
                <a:ext uri="{FF2B5EF4-FFF2-40B4-BE49-F238E27FC236}">
                  <a16:creationId xmlns:a16="http://schemas.microsoft.com/office/drawing/2014/main" id="{9B173F6D-8807-5047-9BAB-F8C341A0AFBE}"/>
                </a:ext>
              </a:extLst>
            </p:cNvPr>
            <p:cNvSpPr>
              <a:spLocks/>
            </p:cNvSpPr>
            <p:nvPr/>
          </p:nvSpPr>
          <p:spPr bwMode="auto">
            <a:xfrm>
              <a:off x="9402763" y="5154613"/>
              <a:ext cx="246062" cy="84138"/>
            </a:xfrm>
            <a:custGeom>
              <a:avLst/>
              <a:gdLst>
                <a:gd name="T0" fmla="*/ 126 w 126"/>
                <a:gd name="T1" fmla="*/ 10 h 43"/>
                <a:gd name="T2" fmla="*/ 116 w 126"/>
                <a:gd name="T3" fmla="*/ 5 h 43"/>
                <a:gd name="T4" fmla="*/ 68 w 126"/>
                <a:gd name="T5" fmla="*/ 30 h 43"/>
                <a:gd name="T6" fmla="*/ 16 w 126"/>
                <a:gd name="T7" fmla="*/ 11 h 43"/>
                <a:gd name="T8" fmla="*/ 26 w 126"/>
                <a:gd name="T9" fmla="*/ 4 h 43"/>
                <a:gd name="T10" fmla="*/ 4 w 126"/>
                <a:gd name="T11" fmla="*/ 0 h 43"/>
                <a:gd name="T12" fmla="*/ 0 w 126"/>
                <a:gd name="T13" fmla="*/ 22 h 43"/>
                <a:gd name="T14" fmla="*/ 7 w 126"/>
                <a:gd name="T15" fmla="*/ 17 h 43"/>
                <a:gd name="T16" fmla="*/ 69 w 126"/>
                <a:gd name="T17" fmla="*/ 41 h 43"/>
                <a:gd name="T18" fmla="*/ 126 w 126"/>
                <a:gd name="T19"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43">
                  <a:moveTo>
                    <a:pt x="126" y="10"/>
                  </a:moveTo>
                  <a:cubicBezTo>
                    <a:pt x="116" y="5"/>
                    <a:pt x="116" y="5"/>
                    <a:pt x="116" y="5"/>
                  </a:cubicBezTo>
                  <a:cubicBezTo>
                    <a:pt x="104" y="19"/>
                    <a:pt x="87" y="28"/>
                    <a:pt x="68" y="30"/>
                  </a:cubicBezTo>
                  <a:cubicBezTo>
                    <a:pt x="48" y="31"/>
                    <a:pt x="30" y="24"/>
                    <a:pt x="16" y="11"/>
                  </a:cubicBezTo>
                  <a:cubicBezTo>
                    <a:pt x="26" y="4"/>
                    <a:pt x="26" y="4"/>
                    <a:pt x="26" y="4"/>
                  </a:cubicBezTo>
                  <a:cubicBezTo>
                    <a:pt x="4" y="0"/>
                    <a:pt x="4" y="0"/>
                    <a:pt x="4" y="0"/>
                  </a:cubicBezTo>
                  <a:cubicBezTo>
                    <a:pt x="0" y="22"/>
                    <a:pt x="0" y="22"/>
                    <a:pt x="0" y="22"/>
                  </a:cubicBezTo>
                  <a:cubicBezTo>
                    <a:pt x="7" y="17"/>
                    <a:pt x="7" y="17"/>
                    <a:pt x="7" y="17"/>
                  </a:cubicBezTo>
                  <a:cubicBezTo>
                    <a:pt x="22" y="33"/>
                    <a:pt x="45" y="43"/>
                    <a:pt x="69" y="41"/>
                  </a:cubicBezTo>
                  <a:cubicBezTo>
                    <a:pt x="92" y="39"/>
                    <a:pt x="113" y="27"/>
                    <a:pt x="12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6" name="Freeform 417">
              <a:extLst>
                <a:ext uri="{FF2B5EF4-FFF2-40B4-BE49-F238E27FC236}">
                  <a16:creationId xmlns:a16="http://schemas.microsoft.com/office/drawing/2014/main" id="{FED0A2DA-D8A9-2447-B16B-C443A87528C2}"/>
                </a:ext>
              </a:extLst>
            </p:cNvPr>
            <p:cNvSpPr>
              <a:spLocks/>
            </p:cNvSpPr>
            <p:nvPr/>
          </p:nvSpPr>
          <p:spPr bwMode="auto">
            <a:xfrm>
              <a:off x="9542463" y="4926013"/>
              <a:ext cx="149225" cy="217488"/>
            </a:xfrm>
            <a:custGeom>
              <a:avLst/>
              <a:gdLst>
                <a:gd name="T0" fmla="*/ 59 w 77"/>
                <a:gd name="T1" fmla="*/ 74 h 110"/>
                <a:gd name="T2" fmla="*/ 58 w 77"/>
                <a:gd name="T3" fmla="*/ 93 h 110"/>
                <a:gd name="T4" fmla="*/ 48 w 77"/>
                <a:gd name="T5" fmla="*/ 88 h 110"/>
                <a:gd name="T6" fmla="*/ 56 w 77"/>
                <a:gd name="T7" fmla="*/ 110 h 110"/>
                <a:gd name="T8" fmla="*/ 77 w 77"/>
                <a:gd name="T9" fmla="*/ 103 h 110"/>
                <a:gd name="T10" fmla="*/ 68 w 77"/>
                <a:gd name="T11" fmla="*/ 98 h 110"/>
                <a:gd name="T12" fmla="*/ 71 w 77"/>
                <a:gd name="T13" fmla="*/ 73 h 110"/>
                <a:gd name="T14" fmla="*/ 0 w 77"/>
                <a:gd name="T15" fmla="*/ 0 h 110"/>
                <a:gd name="T16" fmla="*/ 1 w 77"/>
                <a:gd name="T17" fmla="*/ 12 h 110"/>
                <a:gd name="T18" fmla="*/ 59 w 77"/>
                <a:gd name="T19" fmla="*/ 7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10">
                  <a:moveTo>
                    <a:pt x="59" y="74"/>
                  </a:moveTo>
                  <a:cubicBezTo>
                    <a:pt x="60" y="81"/>
                    <a:pt x="59" y="87"/>
                    <a:pt x="58" y="93"/>
                  </a:cubicBezTo>
                  <a:cubicBezTo>
                    <a:pt x="48" y="88"/>
                    <a:pt x="48" y="88"/>
                    <a:pt x="48" y="88"/>
                  </a:cubicBezTo>
                  <a:cubicBezTo>
                    <a:pt x="56" y="110"/>
                    <a:pt x="56" y="110"/>
                    <a:pt x="56" y="110"/>
                  </a:cubicBezTo>
                  <a:cubicBezTo>
                    <a:pt x="77" y="103"/>
                    <a:pt x="77" y="103"/>
                    <a:pt x="77" y="103"/>
                  </a:cubicBezTo>
                  <a:cubicBezTo>
                    <a:pt x="68" y="98"/>
                    <a:pt x="68" y="98"/>
                    <a:pt x="68" y="98"/>
                  </a:cubicBezTo>
                  <a:cubicBezTo>
                    <a:pt x="70" y="90"/>
                    <a:pt x="71" y="82"/>
                    <a:pt x="71" y="73"/>
                  </a:cubicBezTo>
                  <a:cubicBezTo>
                    <a:pt x="68" y="35"/>
                    <a:pt x="38" y="4"/>
                    <a:pt x="0" y="0"/>
                  </a:cubicBezTo>
                  <a:cubicBezTo>
                    <a:pt x="1" y="12"/>
                    <a:pt x="1" y="12"/>
                    <a:pt x="1" y="12"/>
                  </a:cubicBezTo>
                  <a:cubicBezTo>
                    <a:pt x="32" y="16"/>
                    <a:pt x="57" y="41"/>
                    <a:pt x="5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7" name="Freeform 418">
              <a:extLst>
                <a:ext uri="{FF2B5EF4-FFF2-40B4-BE49-F238E27FC236}">
                  <a16:creationId xmlns:a16="http://schemas.microsoft.com/office/drawing/2014/main" id="{DA59CD3E-3BD8-934A-9CC7-A81231FB8735}"/>
                </a:ext>
              </a:extLst>
            </p:cNvPr>
            <p:cNvSpPr>
              <a:spLocks/>
            </p:cNvSpPr>
            <p:nvPr/>
          </p:nvSpPr>
          <p:spPr bwMode="auto">
            <a:xfrm>
              <a:off x="9367838" y="4911725"/>
              <a:ext cx="152400" cy="231775"/>
            </a:xfrm>
            <a:custGeom>
              <a:avLst/>
              <a:gdLst>
                <a:gd name="T0" fmla="*/ 14 w 78"/>
                <a:gd name="T1" fmla="*/ 91 h 118"/>
                <a:gd name="T2" fmla="*/ 63 w 78"/>
                <a:gd name="T3" fmla="*/ 22 h 118"/>
                <a:gd name="T4" fmla="*/ 63 w 78"/>
                <a:gd name="T5" fmla="*/ 32 h 118"/>
                <a:gd name="T6" fmla="*/ 78 w 78"/>
                <a:gd name="T7" fmla="*/ 15 h 118"/>
                <a:gd name="T8" fmla="*/ 61 w 78"/>
                <a:gd name="T9" fmla="*/ 0 h 118"/>
                <a:gd name="T10" fmla="*/ 62 w 78"/>
                <a:gd name="T11" fmla="*/ 10 h 118"/>
                <a:gd name="T12" fmla="*/ 3 w 78"/>
                <a:gd name="T13" fmla="*/ 92 h 118"/>
                <a:gd name="T14" fmla="*/ 9 w 78"/>
                <a:gd name="T15" fmla="*/ 118 h 118"/>
                <a:gd name="T16" fmla="*/ 19 w 78"/>
                <a:gd name="T17" fmla="*/ 111 h 118"/>
                <a:gd name="T18" fmla="*/ 14 w 78"/>
                <a:gd name="T19" fmla="*/ 9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18">
                  <a:moveTo>
                    <a:pt x="14" y="91"/>
                  </a:moveTo>
                  <a:cubicBezTo>
                    <a:pt x="12" y="59"/>
                    <a:pt x="33" y="30"/>
                    <a:pt x="63" y="22"/>
                  </a:cubicBezTo>
                  <a:cubicBezTo>
                    <a:pt x="63" y="32"/>
                    <a:pt x="63" y="32"/>
                    <a:pt x="63" y="32"/>
                  </a:cubicBezTo>
                  <a:cubicBezTo>
                    <a:pt x="78" y="15"/>
                    <a:pt x="78" y="15"/>
                    <a:pt x="78" y="15"/>
                  </a:cubicBezTo>
                  <a:cubicBezTo>
                    <a:pt x="61" y="0"/>
                    <a:pt x="61" y="0"/>
                    <a:pt x="61" y="0"/>
                  </a:cubicBezTo>
                  <a:cubicBezTo>
                    <a:pt x="62" y="10"/>
                    <a:pt x="62" y="10"/>
                    <a:pt x="62" y="10"/>
                  </a:cubicBezTo>
                  <a:cubicBezTo>
                    <a:pt x="26" y="20"/>
                    <a:pt x="0" y="54"/>
                    <a:pt x="3" y="92"/>
                  </a:cubicBezTo>
                  <a:cubicBezTo>
                    <a:pt x="3" y="101"/>
                    <a:pt x="6" y="110"/>
                    <a:pt x="9" y="118"/>
                  </a:cubicBezTo>
                  <a:cubicBezTo>
                    <a:pt x="19" y="111"/>
                    <a:pt x="19" y="111"/>
                    <a:pt x="19" y="111"/>
                  </a:cubicBezTo>
                  <a:cubicBezTo>
                    <a:pt x="16" y="105"/>
                    <a:pt x="14" y="98"/>
                    <a:pt x="14"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60" name="Group 59">
            <a:extLst>
              <a:ext uri="{FF2B5EF4-FFF2-40B4-BE49-F238E27FC236}">
                <a16:creationId xmlns:a16="http://schemas.microsoft.com/office/drawing/2014/main" id="{DA101D84-C8DD-054E-AEE5-EAB641724E0A}"/>
              </a:ext>
            </a:extLst>
          </p:cNvPr>
          <p:cNvGrpSpPr/>
          <p:nvPr/>
        </p:nvGrpSpPr>
        <p:grpSpPr>
          <a:xfrm>
            <a:off x="2431165" y="2027461"/>
            <a:ext cx="711244" cy="579780"/>
            <a:chOff x="-139700" y="2243138"/>
            <a:chExt cx="669925" cy="546100"/>
          </a:xfrm>
          <a:solidFill>
            <a:schemeClr val="bg1"/>
          </a:solidFill>
        </p:grpSpPr>
        <p:sp>
          <p:nvSpPr>
            <p:cNvPr id="61" name="Freeform 5">
              <a:extLst>
                <a:ext uri="{FF2B5EF4-FFF2-40B4-BE49-F238E27FC236}">
                  <a16:creationId xmlns:a16="http://schemas.microsoft.com/office/drawing/2014/main" id="{88AED776-0EAB-1B4B-9408-F7F4808D8FA8}"/>
                </a:ext>
              </a:extLst>
            </p:cNvPr>
            <p:cNvSpPr>
              <a:spLocks noEditPoints="1"/>
            </p:cNvSpPr>
            <p:nvPr/>
          </p:nvSpPr>
          <p:spPr bwMode="auto">
            <a:xfrm>
              <a:off x="201613" y="2301875"/>
              <a:ext cx="195263" cy="433388"/>
            </a:xfrm>
            <a:custGeom>
              <a:avLst/>
              <a:gdLst>
                <a:gd name="T0" fmla="*/ 77 w 123"/>
                <a:gd name="T1" fmla="*/ 159 h 273"/>
                <a:gd name="T2" fmla="*/ 114 w 123"/>
                <a:gd name="T3" fmla="*/ 149 h 273"/>
                <a:gd name="T4" fmla="*/ 123 w 123"/>
                <a:gd name="T5" fmla="*/ 129 h 273"/>
                <a:gd name="T6" fmla="*/ 123 w 123"/>
                <a:gd name="T7" fmla="*/ 93 h 273"/>
                <a:gd name="T8" fmla="*/ 99 w 123"/>
                <a:gd name="T9" fmla="*/ 75 h 273"/>
                <a:gd name="T10" fmla="*/ 62 w 123"/>
                <a:gd name="T11" fmla="*/ 89 h 273"/>
                <a:gd name="T12" fmla="*/ 46 w 123"/>
                <a:gd name="T13" fmla="*/ 117 h 273"/>
                <a:gd name="T14" fmla="*/ 52 w 123"/>
                <a:gd name="T15" fmla="*/ 81 h 273"/>
                <a:gd name="T16" fmla="*/ 92 w 123"/>
                <a:gd name="T17" fmla="*/ 69 h 273"/>
                <a:gd name="T18" fmla="*/ 90 w 123"/>
                <a:gd name="T19" fmla="*/ 37 h 273"/>
                <a:gd name="T20" fmla="*/ 52 w 123"/>
                <a:gd name="T21" fmla="*/ 13 h 273"/>
                <a:gd name="T22" fmla="*/ 34 w 123"/>
                <a:gd name="T23" fmla="*/ 61 h 273"/>
                <a:gd name="T24" fmla="*/ 44 w 123"/>
                <a:gd name="T25" fmla="*/ 11 h 273"/>
                <a:gd name="T26" fmla="*/ 0 w 123"/>
                <a:gd name="T27" fmla="*/ 0 h 273"/>
                <a:gd name="T28" fmla="*/ 0 w 123"/>
                <a:gd name="T29" fmla="*/ 262 h 273"/>
                <a:gd name="T30" fmla="*/ 28 w 123"/>
                <a:gd name="T31" fmla="*/ 273 h 273"/>
                <a:gd name="T32" fmla="*/ 55 w 123"/>
                <a:gd name="T33" fmla="*/ 273 h 273"/>
                <a:gd name="T34" fmla="*/ 96 w 123"/>
                <a:gd name="T35" fmla="*/ 230 h 273"/>
                <a:gd name="T36" fmla="*/ 96 w 123"/>
                <a:gd name="T37" fmla="*/ 207 h 273"/>
                <a:gd name="T38" fmla="*/ 112 w 123"/>
                <a:gd name="T39" fmla="*/ 186 h 273"/>
                <a:gd name="T40" fmla="*/ 112 w 123"/>
                <a:gd name="T41" fmla="*/ 155 h 273"/>
                <a:gd name="T42" fmla="*/ 77 w 123"/>
                <a:gd name="T43" fmla="*/ 159 h 273"/>
                <a:gd name="T44" fmla="*/ 24 w 123"/>
                <a:gd name="T45" fmla="*/ 238 h 273"/>
                <a:gd name="T46" fmla="*/ 51 w 123"/>
                <a:gd name="T47" fmla="*/ 196 h 273"/>
                <a:gd name="T48" fmla="*/ 24 w 123"/>
                <a:gd name="T49" fmla="*/ 159 h 273"/>
                <a:gd name="T50" fmla="*/ 68 w 123"/>
                <a:gd name="T51" fmla="*/ 191 h 273"/>
                <a:gd name="T52" fmla="*/ 24 w 123"/>
                <a:gd name="T53" fmla="*/ 23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273">
                  <a:moveTo>
                    <a:pt x="77" y="159"/>
                  </a:moveTo>
                  <a:lnTo>
                    <a:pt x="114" y="149"/>
                  </a:lnTo>
                  <a:lnTo>
                    <a:pt x="123" y="129"/>
                  </a:lnTo>
                  <a:lnTo>
                    <a:pt x="123" y="93"/>
                  </a:lnTo>
                  <a:lnTo>
                    <a:pt x="99" y="75"/>
                  </a:lnTo>
                  <a:lnTo>
                    <a:pt x="62" y="89"/>
                  </a:lnTo>
                  <a:lnTo>
                    <a:pt x="46" y="117"/>
                  </a:lnTo>
                  <a:lnTo>
                    <a:pt x="52" y="81"/>
                  </a:lnTo>
                  <a:lnTo>
                    <a:pt x="92" y="69"/>
                  </a:lnTo>
                  <a:lnTo>
                    <a:pt x="90" y="37"/>
                  </a:lnTo>
                  <a:lnTo>
                    <a:pt x="52" y="13"/>
                  </a:lnTo>
                  <a:lnTo>
                    <a:pt x="34" y="61"/>
                  </a:lnTo>
                  <a:lnTo>
                    <a:pt x="44" y="11"/>
                  </a:lnTo>
                  <a:lnTo>
                    <a:pt x="0" y="0"/>
                  </a:lnTo>
                  <a:lnTo>
                    <a:pt x="0" y="262"/>
                  </a:lnTo>
                  <a:lnTo>
                    <a:pt x="28" y="273"/>
                  </a:lnTo>
                  <a:lnTo>
                    <a:pt x="55" y="273"/>
                  </a:lnTo>
                  <a:lnTo>
                    <a:pt x="96" y="230"/>
                  </a:lnTo>
                  <a:lnTo>
                    <a:pt x="96" y="207"/>
                  </a:lnTo>
                  <a:lnTo>
                    <a:pt x="112" y="186"/>
                  </a:lnTo>
                  <a:lnTo>
                    <a:pt x="112" y="155"/>
                  </a:lnTo>
                  <a:lnTo>
                    <a:pt x="77" y="159"/>
                  </a:lnTo>
                  <a:close/>
                  <a:moveTo>
                    <a:pt x="24" y="238"/>
                  </a:moveTo>
                  <a:lnTo>
                    <a:pt x="51" y="196"/>
                  </a:lnTo>
                  <a:lnTo>
                    <a:pt x="24" y="159"/>
                  </a:lnTo>
                  <a:lnTo>
                    <a:pt x="68" y="191"/>
                  </a:lnTo>
                  <a:lnTo>
                    <a:pt x="24" y="2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2" name="Freeform 6">
              <a:extLst>
                <a:ext uri="{FF2B5EF4-FFF2-40B4-BE49-F238E27FC236}">
                  <a16:creationId xmlns:a16="http://schemas.microsoft.com/office/drawing/2014/main" id="{7C0C71B6-3326-994E-BA9C-7A52B89EFADA}"/>
                </a:ext>
              </a:extLst>
            </p:cNvPr>
            <p:cNvSpPr>
              <a:spLocks noEditPoints="1"/>
            </p:cNvSpPr>
            <p:nvPr/>
          </p:nvSpPr>
          <p:spPr bwMode="auto">
            <a:xfrm>
              <a:off x="-4762" y="2301875"/>
              <a:ext cx="195263" cy="433388"/>
            </a:xfrm>
            <a:custGeom>
              <a:avLst/>
              <a:gdLst>
                <a:gd name="T0" fmla="*/ 11 w 123"/>
                <a:gd name="T1" fmla="*/ 155 h 273"/>
                <a:gd name="T2" fmla="*/ 11 w 123"/>
                <a:gd name="T3" fmla="*/ 186 h 273"/>
                <a:gd name="T4" fmla="*/ 27 w 123"/>
                <a:gd name="T5" fmla="*/ 207 h 273"/>
                <a:gd name="T6" fmla="*/ 27 w 123"/>
                <a:gd name="T7" fmla="*/ 230 h 273"/>
                <a:gd name="T8" fmla="*/ 68 w 123"/>
                <a:gd name="T9" fmla="*/ 273 h 273"/>
                <a:gd name="T10" fmla="*/ 95 w 123"/>
                <a:gd name="T11" fmla="*/ 273 h 273"/>
                <a:gd name="T12" fmla="*/ 123 w 123"/>
                <a:gd name="T13" fmla="*/ 262 h 273"/>
                <a:gd name="T14" fmla="*/ 123 w 123"/>
                <a:gd name="T15" fmla="*/ 0 h 273"/>
                <a:gd name="T16" fmla="*/ 79 w 123"/>
                <a:gd name="T17" fmla="*/ 11 h 273"/>
                <a:gd name="T18" fmla="*/ 89 w 123"/>
                <a:gd name="T19" fmla="*/ 61 h 273"/>
                <a:gd name="T20" fmla="*/ 71 w 123"/>
                <a:gd name="T21" fmla="*/ 13 h 273"/>
                <a:gd name="T22" fmla="*/ 33 w 123"/>
                <a:gd name="T23" fmla="*/ 37 h 273"/>
                <a:gd name="T24" fmla="*/ 31 w 123"/>
                <a:gd name="T25" fmla="*/ 69 h 273"/>
                <a:gd name="T26" fmla="*/ 71 w 123"/>
                <a:gd name="T27" fmla="*/ 81 h 273"/>
                <a:gd name="T28" fmla="*/ 77 w 123"/>
                <a:gd name="T29" fmla="*/ 117 h 273"/>
                <a:gd name="T30" fmla="*/ 61 w 123"/>
                <a:gd name="T31" fmla="*/ 89 h 273"/>
                <a:gd name="T32" fmla="*/ 24 w 123"/>
                <a:gd name="T33" fmla="*/ 75 h 273"/>
                <a:gd name="T34" fmla="*/ 0 w 123"/>
                <a:gd name="T35" fmla="*/ 93 h 273"/>
                <a:gd name="T36" fmla="*/ 0 w 123"/>
                <a:gd name="T37" fmla="*/ 129 h 273"/>
                <a:gd name="T38" fmla="*/ 9 w 123"/>
                <a:gd name="T39" fmla="*/ 149 h 273"/>
                <a:gd name="T40" fmla="*/ 46 w 123"/>
                <a:gd name="T41" fmla="*/ 159 h 273"/>
                <a:gd name="T42" fmla="*/ 11 w 123"/>
                <a:gd name="T43" fmla="*/ 155 h 273"/>
                <a:gd name="T44" fmla="*/ 55 w 123"/>
                <a:gd name="T45" fmla="*/ 191 h 273"/>
                <a:gd name="T46" fmla="*/ 99 w 123"/>
                <a:gd name="T47" fmla="*/ 159 h 273"/>
                <a:gd name="T48" fmla="*/ 71 w 123"/>
                <a:gd name="T49" fmla="*/ 196 h 273"/>
                <a:gd name="T50" fmla="*/ 99 w 123"/>
                <a:gd name="T51" fmla="*/ 238 h 273"/>
                <a:gd name="T52" fmla="*/ 55 w 123"/>
                <a:gd name="T53" fmla="*/ 19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273">
                  <a:moveTo>
                    <a:pt x="11" y="155"/>
                  </a:moveTo>
                  <a:lnTo>
                    <a:pt x="11" y="186"/>
                  </a:lnTo>
                  <a:lnTo>
                    <a:pt x="27" y="207"/>
                  </a:lnTo>
                  <a:lnTo>
                    <a:pt x="27" y="230"/>
                  </a:lnTo>
                  <a:lnTo>
                    <a:pt x="68" y="273"/>
                  </a:lnTo>
                  <a:lnTo>
                    <a:pt x="95" y="273"/>
                  </a:lnTo>
                  <a:lnTo>
                    <a:pt x="123" y="262"/>
                  </a:lnTo>
                  <a:lnTo>
                    <a:pt x="123" y="0"/>
                  </a:lnTo>
                  <a:lnTo>
                    <a:pt x="79" y="11"/>
                  </a:lnTo>
                  <a:lnTo>
                    <a:pt x="89" y="61"/>
                  </a:lnTo>
                  <a:lnTo>
                    <a:pt x="71" y="13"/>
                  </a:lnTo>
                  <a:lnTo>
                    <a:pt x="33" y="37"/>
                  </a:lnTo>
                  <a:lnTo>
                    <a:pt x="31" y="69"/>
                  </a:lnTo>
                  <a:lnTo>
                    <a:pt x="71" y="81"/>
                  </a:lnTo>
                  <a:lnTo>
                    <a:pt x="77" y="117"/>
                  </a:lnTo>
                  <a:lnTo>
                    <a:pt x="61" y="89"/>
                  </a:lnTo>
                  <a:lnTo>
                    <a:pt x="24" y="75"/>
                  </a:lnTo>
                  <a:lnTo>
                    <a:pt x="0" y="93"/>
                  </a:lnTo>
                  <a:lnTo>
                    <a:pt x="0" y="129"/>
                  </a:lnTo>
                  <a:lnTo>
                    <a:pt x="9" y="149"/>
                  </a:lnTo>
                  <a:lnTo>
                    <a:pt x="46" y="159"/>
                  </a:lnTo>
                  <a:lnTo>
                    <a:pt x="11" y="155"/>
                  </a:lnTo>
                  <a:close/>
                  <a:moveTo>
                    <a:pt x="55" y="191"/>
                  </a:moveTo>
                  <a:lnTo>
                    <a:pt x="99" y="159"/>
                  </a:lnTo>
                  <a:lnTo>
                    <a:pt x="71" y="196"/>
                  </a:lnTo>
                  <a:lnTo>
                    <a:pt x="99" y="238"/>
                  </a:lnTo>
                  <a:lnTo>
                    <a:pt x="55"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3" name="Freeform 7">
              <a:extLst>
                <a:ext uri="{FF2B5EF4-FFF2-40B4-BE49-F238E27FC236}">
                  <a16:creationId xmlns:a16="http://schemas.microsoft.com/office/drawing/2014/main" id="{59EB72B0-DBF5-1F4B-B20F-BE6A31F2C800}"/>
                </a:ext>
              </a:extLst>
            </p:cNvPr>
            <p:cNvSpPr>
              <a:spLocks/>
            </p:cNvSpPr>
            <p:nvPr/>
          </p:nvSpPr>
          <p:spPr bwMode="auto">
            <a:xfrm>
              <a:off x="311150" y="2255838"/>
              <a:ext cx="177800" cy="74613"/>
            </a:xfrm>
            <a:custGeom>
              <a:avLst/>
              <a:gdLst>
                <a:gd name="T0" fmla="*/ 9 w 112"/>
                <a:gd name="T1" fmla="*/ 47 h 47"/>
                <a:gd name="T2" fmla="*/ 0 w 112"/>
                <a:gd name="T3" fmla="*/ 42 h 47"/>
                <a:gd name="T4" fmla="*/ 42 w 112"/>
                <a:gd name="T5" fmla="*/ 0 h 47"/>
                <a:gd name="T6" fmla="*/ 112 w 112"/>
                <a:gd name="T7" fmla="*/ 0 h 47"/>
                <a:gd name="T8" fmla="*/ 112 w 112"/>
                <a:gd name="T9" fmla="*/ 10 h 47"/>
                <a:gd name="T10" fmla="*/ 46 w 112"/>
                <a:gd name="T11" fmla="*/ 10 h 47"/>
                <a:gd name="T12" fmla="*/ 9 w 112"/>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12" h="47">
                  <a:moveTo>
                    <a:pt x="9" y="47"/>
                  </a:moveTo>
                  <a:lnTo>
                    <a:pt x="0" y="42"/>
                  </a:lnTo>
                  <a:lnTo>
                    <a:pt x="42" y="0"/>
                  </a:lnTo>
                  <a:lnTo>
                    <a:pt x="112" y="0"/>
                  </a:lnTo>
                  <a:lnTo>
                    <a:pt x="112" y="10"/>
                  </a:lnTo>
                  <a:lnTo>
                    <a:pt x="46" y="10"/>
                  </a:lnTo>
                  <a:lnTo>
                    <a:pt x="9"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4" name="Rectangle 8">
              <a:extLst>
                <a:ext uri="{FF2B5EF4-FFF2-40B4-BE49-F238E27FC236}">
                  <a16:creationId xmlns:a16="http://schemas.microsoft.com/office/drawing/2014/main" id="{A1AD692C-587B-BA4C-BEA4-F96A3D0A3EA9}"/>
                </a:ext>
              </a:extLst>
            </p:cNvPr>
            <p:cNvSpPr>
              <a:spLocks noChangeArrowheads="1"/>
            </p:cNvSpPr>
            <p:nvPr/>
          </p:nvSpPr>
          <p:spPr bwMode="auto">
            <a:xfrm>
              <a:off x="412750" y="2498725"/>
              <a:ext cx="76200"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5" name="Freeform 9">
              <a:extLst>
                <a:ext uri="{FF2B5EF4-FFF2-40B4-BE49-F238E27FC236}">
                  <a16:creationId xmlns:a16="http://schemas.microsoft.com/office/drawing/2014/main" id="{18E6D634-FF1A-0F40-AF9B-B0DB1743D604}"/>
                </a:ext>
              </a:extLst>
            </p:cNvPr>
            <p:cNvSpPr>
              <a:spLocks/>
            </p:cNvSpPr>
            <p:nvPr/>
          </p:nvSpPr>
          <p:spPr bwMode="auto">
            <a:xfrm>
              <a:off x="325438" y="2708275"/>
              <a:ext cx="163513" cy="66675"/>
            </a:xfrm>
            <a:custGeom>
              <a:avLst/>
              <a:gdLst>
                <a:gd name="T0" fmla="*/ 103 w 103"/>
                <a:gd name="T1" fmla="*/ 42 h 42"/>
                <a:gd name="T2" fmla="*/ 36 w 103"/>
                <a:gd name="T3" fmla="*/ 42 h 42"/>
                <a:gd name="T4" fmla="*/ 0 w 103"/>
                <a:gd name="T5" fmla="*/ 6 h 42"/>
                <a:gd name="T6" fmla="*/ 7 w 103"/>
                <a:gd name="T7" fmla="*/ 0 h 42"/>
                <a:gd name="T8" fmla="*/ 39 w 103"/>
                <a:gd name="T9" fmla="*/ 32 h 42"/>
                <a:gd name="T10" fmla="*/ 103 w 103"/>
                <a:gd name="T11" fmla="*/ 32 h 42"/>
                <a:gd name="T12" fmla="*/ 103 w 103"/>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03" h="42">
                  <a:moveTo>
                    <a:pt x="103" y="42"/>
                  </a:moveTo>
                  <a:lnTo>
                    <a:pt x="36" y="42"/>
                  </a:lnTo>
                  <a:lnTo>
                    <a:pt x="0" y="6"/>
                  </a:lnTo>
                  <a:lnTo>
                    <a:pt x="7" y="0"/>
                  </a:lnTo>
                  <a:lnTo>
                    <a:pt x="39" y="32"/>
                  </a:lnTo>
                  <a:lnTo>
                    <a:pt x="103" y="32"/>
                  </a:lnTo>
                  <a:lnTo>
                    <a:pt x="10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6" name="Freeform 10">
              <a:extLst>
                <a:ext uri="{FF2B5EF4-FFF2-40B4-BE49-F238E27FC236}">
                  <a16:creationId xmlns:a16="http://schemas.microsoft.com/office/drawing/2014/main" id="{ACA51F4C-3604-1147-8493-4672D15E92E7}"/>
                </a:ext>
              </a:extLst>
            </p:cNvPr>
            <p:cNvSpPr>
              <a:spLocks noEditPoints="1"/>
            </p:cNvSpPr>
            <p:nvPr/>
          </p:nvSpPr>
          <p:spPr bwMode="auto">
            <a:xfrm>
              <a:off x="485775" y="2243138"/>
              <a:ext cx="44450" cy="42863"/>
            </a:xfrm>
            <a:custGeom>
              <a:avLst/>
              <a:gdLst>
                <a:gd name="T0" fmla="*/ 11 w 23"/>
                <a:gd name="T1" fmla="*/ 22 h 22"/>
                <a:gd name="T2" fmla="*/ 0 w 23"/>
                <a:gd name="T3" fmla="*/ 11 h 22"/>
                <a:gd name="T4" fmla="*/ 11 w 23"/>
                <a:gd name="T5" fmla="*/ 0 h 22"/>
                <a:gd name="T6" fmla="*/ 23 w 23"/>
                <a:gd name="T7" fmla="*/ 11 h 22"/>
                <a:gd name="T8" fmla="*/ 11 w 23"/>
                <a:gd name="T9" fmla="*/ 22 h 22"/>
                <a:gd name="T10" fmla="*/ 11 w 23"/>
                <a:gd name="T11" fmla="*/ 7 h 22"/>
                <a:gd name="T12" fmla="*/ 8 w 23"/>
                <a:gd name="T13" fmla="*/ 11 h 22"/>
                <a:gd name="T14" fmla="*/ 11 w 23"/>
                <a:gd name="T15" fmla="*/ 15 h 22"/>
                <a:gd name="T16" fmla="*/ 15 w 23"/>
                <a:gd name="T17" fmla="*/ 11 h 22"/>
                <a:gd name="T18" fmla="*/ 11 w 23"/>
                <a:gd name="T19"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11" y="22"/>
                  </a:moveTo>
                  <a:cubicBezTo>
                    <a:pt x="5" y="22"/>
                    <a:pt x="0" y="17"/>
                    <a:pt x="0" y="11"/>
                  </a:cubicBezTo>
                  <a:cubicBezTo>
                    <a:pt x="0" y="5"/>
                    <a:pt x="5" y="0"/>
                    <a:pt x="11" y="0"/>
                  </a:cubicBezTo>
                  <a:cubicBezTo>
                    <a:pt x="18" y="0"/>
                    <a:pt x="23" y="5"/>
                    <a:pt x="23" y="11"/>
                  </a:cubicBezTo>
                  <a:cubicBezTo>
                    <a:pt x="23" y="17"/>
                    <a:pt x="18" y="22"/>
                    <a:pt x="11" y="22"/>
                  </a:cubicBezTo>
                  <a:close/>
                  <a:moveTo>
                    <a:pt x="11" y="7"/>
                  </a:moveTo>
                  <a:cubicBezTo>
                    <a:pt x="9" y="7"/>
                    <a:pt x="8" y="9"/>
                    <a:pt x="8" y="11"/>
                  </a:cubicBezTo>
                  <a:cubicBezTo>
                    <a:pt x="8" y="13"/>
                    <a:pt x="9" y="15"/>
                    <a:pt x="11" y="15"/>
                  </a:cubicBezTo>
                  <a:cubicBezTo>
                    <a:pt x="13" y="15"/>
                    <a:pt x="15" y="13"/>
                    <a:pt x="15" y="11"/>
                  </a:cubicBezTo>
                  <a:cubicBezTo>
                    <a:pt x="15" y="9"/>
                    <a:pt x="13"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7" name="Freeform 11">
              <a:extLst>
                <a:ext uri="{FF2B5EF4-FFF2-40B4-BE49-F238E27FC236}">
                  <a16:creationId xmlns:a16="http://schemas.microsoft.com/office/drawing/2014/main" id="{044D54BF-49A5-CE44-A6DE-DBF9C1140E1C}"/>
                </a:ext>
              </a:extLst>
            </p:cNvPr>
            <p:cNvSpPr>
              <a:spLocks noEditPoints="1"/>
            </p:cNvSpPr>
            <p:nvPr/>
          </p:nvSpPr>
          <p:spPr bwMode="auto">
            <a:xfrm>
              <a:off x="485775" y="2486025"/>
              <a:ext cx="44450" cy="44450"/>
            </a:xfrm>
            <a:custGeom>
              <a:avLst/>
              <a:gdLst>
                <a:gd name="T0" fmla="*/ 11 w 23"/>
                <a:gd name="T1" fmla="*/ 23 h 23"/>
                <a:gd name="T2" fmla="*/ 0 w 23"/>
                <a:gd name="T3" fmla="*/ 11 h 23"/>
                <a:gd name="T4" fmla="*/ 11 w 23"/>
                <a:gd name="T5" fmla="*/ 0 h 23"/>
                <a:gd name="T6" fmla="*/ 23 w 23"/>
                <a:gd name="T7" fmla="*/ 11 h 23"/>
                <a:gd name="T8" fmla="*/ 11 w 23"/>
                <a:gd name="T9" fmla="*/ 23 h 23"/>
                <a:gd name="T10" fmla="*/ 11 w 23"/>
                <a:gd name="T11" fmla="*/ 8 h 23"/>
                <a:gd name="T12" fmla="*/ 8 w 23"/>
                <a:gd name="T13" fmla="*/ 11 h 23"/>
                <a:gd name="T14" fmla="*/ 11 w 23"/>
                <a:gd name="T15" fmla="*/ 15 h 23"/>
                <a:gd name="T16" fmla="*/ 15 w 23"/>
                <a:gd name="T17" fmla="*/ 11 h 23"/>
                <a:gd name="T18" fmla="*/ 11 w 23"/>
                <a:gd name="T1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3">
                  <a:moveTo>
                    <a:pt x="11" y="23"/>
                  </a:moveTo>
                  <a:cubicBezTo>
                    <a:pt x="5" y="23"/>
                    <a:pt x="0" y="18"/>
                    <a:pt x="0" y="11"/>
                  </a:cubicBezTo>
                  <a:cubicBezTo>
                    <a:pt x="0" y="5"/>
                    <a:pt x="5" y="0"/>
                    <a:pt x="11" y="0"/>
                  </a:cubicBezTo>
                  <a:cubicBezTo>
                    <a:pt x="18" y="0"/>
                    <a:pt x="23" y="5"/>
                    <a:pt x="23" y="11"/>
                  </a:cubicBezTo>
                  <a:cubicBezTo>
                    <a:pt x="23" y="18"/>
                    <a:pt x="18" y="23"/>
                    <a:pt x="11" y="23"/>
                  </a:cubicBezTo>
                  <a:close/>
                  <a:moveTo>
                    <a:pt x="11" y="8"/>
                  </a:moveTo>
                  <a:cubicBezTo>
                    <a:pt x="9" y="8"/>
                    <a:pt x="8" y="9"/>
                    <a:pt x="8" y="11"/>
                  </a:cubicBezTo>
                  <a:cubicBezTo>
                    <a:pt x="8" y="13"/>
                    <a:pt x="9" y="15"/>
                    <a:pt x="11" y="15"/>
                  </a:cubicBezTo>
                  <a:cubicBezTo>
                    <a:pt x="13" y="15"/>
                    <a:pt x="15" y="13"/>
                    <a:pt x="15" y="11"/>
                  </a:cubicBezTo>
                  <a:cubicBezTo>
                    <a:pt x="15" y="9"/>
                    <a:pt x="13" y="8"/>
                    <a:pt x="1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8" name="Freeform 12">
              <a:extLst>
                <a:ext uri="{FF2B5EF4-FFF2-40B4-BE49-F238E27FC236}">
                  <a16:creationId xmlns:a16="http://schemas.microsoft.com/office/drawing/2014/main" id="{3EDF41E4-D20D-3547-AD03-12CEEA27707A}"/>
                </a:ext>
              </a:extLst>
            </p:cNvPr>
            <p:cNvSpPr>
              <a:spLocks noEditPoints="1"/>
            </p:cNvSpPr>
            <p:nvPr/>
          </p:nvSpPr>
          <p:spPr bwMode="auto">
            <a:xfrm>
              <a:off x="485775" y="2746375"/>
              <a:ext cx="44450" cy="42863"/>
            </a:xfrm>
            <a:custGeom>
              <a:avLst/>
              <a:gdLst>
                <a:gd name="T0" fmla="*/ 11 w 23"/>
                <a:gd name="T1" fmla="*/ 22 h 22"/>
                <a:gd name="T2" fmla="*/ 0 w 23"/>
                <a:gd name="T3" fmla="*/ 11 h 22"/>
                <a:gd name="T4" fmla="*/ 11 w 23"/>
                <a:gd name="T5" fmla="*/ 0 h 22"/>
                <a:gd name="T6" fmla="*/ 23 w 23"/>
                <a:gd name="T7" fmla="*/ 11 h 22"/>
                <a:gd name="T8" fmla="*/ 11 w 23"/>
                <a:gd name="T9" fmla="*/ 22 h 22"/>
                <a:gd name="T10" fmla="*/ 11 w 23"/>
                <a:gd name="T11" fmla="*/ 7 h 22"/>
                <a:gd name="T12" fmla="*/ 8 w 23"/>
                <a:gd name="T13" fmla="*/ 11 h 22"/>
                <a:gd name="T14" fmla="*/ 11 w 23"/>
                <a:gd name="T15" fmla="*/ 15 h 22"/>
                <a:gd name="T16" fmla="*/ 15 w 23"/>
                <a:gd name="T17" fmla="*/ 11 h 22"/>
                <a:gd name="T18" fmla="*/ 11 w 23"/>
                <a:gd name="T19"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11" y="22"/>
                  </a:moveTo>
                  <a:cubicBezTo>
                    <a:pt x="5" y="22"/>
                    <a:pt x="0" y="17"/>
                    <a:pt x="0" y="11"/>
                  </a:cubicBezTo>
                  <a:cubicBezTo>
                    <a:pt x="0" y="5"/>
                    <a:pt x="5" y="0"/>
                    <a:pt x="11" y="0"/>
                  </a:cubicBezTo>
                  <a:cubicBezTo>
                    <a:pt x="18" y="0"/>
                    <a:pt x="23" y="5"/>
                    <a:pt x="23" y="11"/>
                  </a:cubicBezTo>
                  <a:cubicBezTo>
                    <a:pt x="23" y="17"/>
                    <a:pt x="18" y="22"/>
                    <a:pt x="11" y="22"/>
                  </a:cubicBezTo>
                  <a:close/>
                  <a:moveTo>
                    <a:pt x="11" y="7"/>
                  </a:moveTo>
                  <a:cubicBezTo>
                    <a:pt x="9" y="7"/>
                    <a:pt x="8" y="9"/>
                    <a:pt x="8" y="11"/>
                  </a:cubicBezTo>
                  <a:cubicBezTo>
                    <a:pt x="8" y="13"/>
                    <a:pt x="9" y="15"/>
                    <a:pt x="11" y="15"/>
                  </a:cubicBezTo>
                  <a:cubicBezTo>
                    <a:pt x="13" y="15"/>
                    <a:pt x="15" y="13"/>
                    <a:pt x="15" y="11"/>
                  </a:cubicBezTo>
                  <a:cubicBezTo>
                    <a:pt x="15" y="9"/>
                    <a:pt x="13"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9" name="Freeform 13">
              <a:extLst>
                <a:ext uri="{FF2B5EF4-FFF2-40B4-BE49-F238E27FC236}">
                  <a16:creationId xmlns:a16="http://schemas.microsoft.com/office/drawing/2014/main" id="{C74A855D-FF47-8F4B-8389-A183534E86CD}"/>
                </a:ext>
              </a:extLst>
            </p:cNvPr>
            <p:cNvSpPr>
              <a:spLocks/>
            </p:cNvSpPr>
            <p:nvPr/>
          </p:nvSpPr>
          <p:spPr bwMode="auto">
            <a:xfrm>
              <a:off x="-98425" y="2255838"/>
              <a:ext cx="176213" cy="74613"/>
            </a:xfrm>
            <a:custGeom>
              <a:avLst/>
              <a:gdLst>
                <a:gd name="T0" fmla="*/ 103 w 111"/>
                <a:gd name="T1" fmla="*/ 47 h 47"/>
                <a:gd name="T2" fmla="*/ 111 w 111"/>
                <a:gd name="T3" fmla="*/ 42 h 47"/>
                <a:gd name="T4" fmla="*/ 70 w 111"/>
                <a:gd name="T5" fmla="*/ 0 h 47"/>
                <a:gd name="T6" fmla="*/ 0 w 111"/>
                <a:gd name="T7" fmla="*/ 0 h 47"/>
                <a:gd name="T8" fmla="*/ 0 w 111"/>
                <a:gd name="T9" fmla="*/ 10 h 47"/>
                <a:gd name="T10" fmla="*/ 66 w 111"/>
                <a:gd name="T11" fmla="*/ 10 h 47"/>
                <a:gd name="T12" fmla="*/ 103 w 111"/>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11" h="47">
                  <a:moveTo>
                    <a:pt x="103" y="47"/>
                  </a:moveTo>
                  <a:lnTo>
                    <a:pt x="111" y="42"/>
                  </a:lnTo>
                  <a:lnTo>
                    <a:pt x="70" y="0"/>
                  </a:lnTo>
                  <a:lnTo>
                    <a:pt x="0" y="0"/>
                  </a:lnTo>
                  <a:lnTo>
                    <a:pt x="0" y="10"/>
                  </a:lnTo>
                  <a:lnTo>
                    <a:pt x="66" y="10"/>
                  </a:lnTo>
                  <a:lnTo>
                    <a:pt x="10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0" name="Rectangle 14">
              <a:extLst>
                <a:ext uri="{FF2B5EF4-FFF2-40B4-BE49-F238E27FC236}">
                  <a16:creationId xmlns:a16="http://schemas.microsoft.com/office/drawing/2014/main" id="{D79B404E-FBDF-FB4A-90EE-605F327D1E47}"/>
                </a:ext>
              </a:extLst>
            </p:cNvPr>
            <p:cNvSpPr>
              <a:spLocks noChangeArrowheads="1"/>
            </p:cNvSpPr>
            <p:nvPr/>
          </p:nvSpPr>
          <p:spPr bwMode="auto">
            <a:xfrm>
              <a:off x="-98425" y="2498725"/>
              <a:ext cx="76200"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1" name="Freeform 15">
              <a:extLst>
                <a:ext uri="{FF2B5EF4-FFF2-40B4-BE49-F238E27FC236}">
                  <a16:creationId xmlns:a16="http://schemas.microsoft.com/office/drawing/2014/main" id="{5FDB2110-62AC-E041-AA48-869D3991DC0D}"/>
                </a:ext>
              </a:extLst>
            </p:cNvPr>
            <p:cNvSpPr>
              <a:spLocks/>
            </p:cNvSpPr>
            <p:nvPr/>
          </p:nvSpPr>
          <p:spPr bwMode="auto">
            <a:xfrm>
              <a:off x="-98425" y="2708275"/>
              <a:ext cx="163513" cy="66675"/>
            </a:xfrm>
            <a:custGeom>
              <a:avLst/>
              <a:gdLst>
                <a:gd name="T0" fmla="*/ 0 w 103"/>
                <a:gd name="T1" fmla="*/ 42 h 42"/>
                <a:gd name="T2" fmla="*/ 67 w 103"/>
                <a:gd name="T3" fmla="*/ 42 h 42"/>
                <a:gd name="T4" fmla="*/ 103 w 103"/>
                <a:gd name="T5" fmla="*/ 6 h 42"/>
                <a:gd name="T6" fmla="*/ 95 w 103"/>
                <a:gd name="T7" fmla="*/ 0 h 42"/>
                <a:gd name="T8" fmla="*/ 64 w 103"/>
                <a:gd name="T9" fmla="*/ 32 h 42"/>
                <a:gd name="T10" fmla="*/ 0 w 103"/>
                <a:gd name="T11" fmla="*/ 32 h 42"/>
                <a:gd name="T12" fmla="*/ 0 w 103"/>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03" h="42">
                  <a:moveTo>
                    <a:pt x="0" y="42"/>
                  </a:moveTo>
                  <a:lnTo>
                    <a:pt x="67" y="42"/>
                  </a:lnTo>
                  <a:lnTo>
                    <a:pt x="103" y="6"/>
                  </a:lnTo>
                  <a:lnTo>
                    <a:pt x="95" y="0"/>
                  </a:lnTo>
                  <a:lnTo>
                    <a:pt x="64" y="32"/>
                  </a:lnTo>
                  <a:lnTo>
                    <a:pt x="0" y="32"/>
                  </a:lnTo>
                  <a:lnTo>
                    <a:pt x="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2" name="Freeform 16">
              <a:extLst>
                <a:ext uri="{FF2B5EF4-FFF2-40B4-BE49-F238E27FC236}">
                  <a16:creationId xmlns:a16="http://schemas.microsoft.com/office/drawing/2014/main" id="{1081CCD6-E63C-EC4D-A251-A75DEE91FABE}"/>
                </a:ext>
              </a:extLst>
            </p:cNvPr>
            <p:cNvSpPr>
              <a:spLocks noEditPoints="1"/>
            </p:cNvSpPr>
            <p:nvPr/>
          </p:nvSpPr>
          <p:spPr bwMode="auto">
            <a:xfrm>
              <a:off x="-139700" y="2243138"/>
              <a:ext cx="44450" cy="42863"/>
            </a:xfrm>
            <a:custGeom>
              <a:avLst/>
              <a:gdLst>
                <a:gd name="T0" fmla="*/ 0 w 23"/>
                <a:gd name="T1" fmla="*/ 11 h 22"/>
                <a:gd name="T2" fmla="*/ 12 w 23"/>
                <a:gd name="T3" fmla="*/ 0 h 22"/>
                <a:gd name="T4" fmla="*/ 23 w 23"/>
                <a:gd name="T5" fmla="*/ 11 h 22"/>
                <a:gd name="T6" fmla="*/ 12 w 23"/>
                <a:gd name="T7" fmla="*/ 22 h 22"/>
                <a:gd name="T8" fmla="*/ 0 w 23"/>
                <a:gd name="T9" fmla="*/ 11 h 22"/>
                <a:gd name="T10" fmla="*/ 8 w 23"/>
                <a:gd name="T11" fmla="*/ 11 h 22"/>
                <a:gd name="T12" fmla="*/ 12 w 23"/>
                <a:gd name="T13" fmla="*/ 15 h 22"/>
                <a:gd name="T14" fmla="*/ 15 w 23"/>
                <a:gd name="T15" fmla="*/ 11 h 22"/>
                <a:gd name="T16" fmla="*/ 12 w 23"/>
                <a:gd name="T17" fmla="*/ 7 h 22"/>
                <a:gd name="T18" fmla="*/ 8 w 23"/>
                <a:gd name="T19"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0" y="11"/>
                  </a:moveTo>
                  <a:cubicBezTo>
                    <a:pt x="0" y="5"/>
                    <a:pt x="5" y="0"/>
                    <a:pt x="12" y="0"/>
                  </a:cubicBezTo>
                  <a:cubicBezTo>
                    <a:pt x="18" y="0"/>
                    <a:pt x="23" y="5"/>
                    <a:pt x="23" y="11"/>
                  </a:cubicBezTo>
                  <a:cubicBezTo>
                    <a:pt x="23" y="17"/>
                    <a:pt x="18" y="22"/>
                    <a:pt x="12" y="22"/>
                  </a:cubicBezTo>
                  <a:cubicBezTo>
                    <a:pt x="5" y="22"/>
                    <a:pt x="0" y="17"/>
                    <a:pt x="0" y="11"/>
                  </a:cubicBezTo>
                  <a:close/>
                  <a:moveTo>
                    <a:pt x="8" y="11"/>
                  </a:moveTo>
                  <a:cubicBezTo>
                    <a:pt x="8" y="13"/>
                    <a:pt x="10" y="15"/>
                    <a:pt x="12" y="15"/>
                  </a:cubicBezTo>
                  <a:cubicBezTo>
                    <a:pt x="14" y="15"/>
                    <a:pt x="15" y="13"/>
                    <a:pt x="15" y="11"/>
                  </a:cubicBezTo>
                  <a:cubicBezTo>
                    <a:pt x="15" y="9"/>
                    <a:pt x="14" y="7"/>
                    <a:pt x="12" y="7"/>
                  </a:cubicBezTo>
                  <a:cubicBezTo>
                    <a:pt x="10" y="7"/>
                    <a:pt x="8"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3" name="Freeform 17">
              <a:extLst>
                <a:ext uri="{FF2B5EF4-FFF2-40B4-BE49-F238E27FC236}">
                  <a16:creationId xmlns:a16="http://schemas.microsoft.com/office/drawing/2014/main" id="{091E7FC0-274F-B14B-8C78-B01D8C6F34B0}"/>
                </a:ext>
              </a:extLst>
            </p:cNvPr>
            <p:cNvSpPr>
              <a:spLocks noEditPoints="1"/>
            </p:cNvSpPr>
            <p:nvPr/>
          </p:nvSpPr>
          <p:spPr bwMode="auto">
            <a:xfrm>
              <a:off x="-139700" y="2486025"/>
              <a:ext cx="44450" cy="44450"/>
            </a:xfrm>
            <a:custGeom>
              <a:avLst/>
              <a:gdLst>
                <a:gd name="T0" fmla="*/ 0 w 23"/>
                <a:gd name="T1" fmla="*/ 11 h 23"/>
                <a:gd name="T2" fmla="*/ 12 w 23"/>
                <a:gd name="T3" fmla="*/ 0 h 23"/>
                <a:gd name="T4" fmla="*/ 23 w 23"/>
                <a:gd name="T5" fmla="*/ 11 h 23"/>
                <a:gd name="T6" fmla="*/ 12 w 23"/>
                <a:gd name="T7" fmla="*/ 23 h 23"/>
                <a:gd name="T8" fmla="*/ 0 w 23"/>
                <a:gd name="T9" fmla="*/ 11 h 23"/>
                <a:gd name="T10" fmla="*/ 8 w 23"/>
                <a:gd name="T11" fmla="*/ 11 h 23"/>
                <a:gd name="T12" fmla="*/ 12 w 23"/>
                <a:gd name="T13" fmla="*/ 15 h 23"/>
                <a:gd name="T14" fmla="*/ 15 w 23"/>
                <a:gd name="T15" fmla="*/ 11 h 23"/>
                <a:gd name="T16" fmla="*/ 12 w 23"/>
                <a:gd name="T17" fmla="*/ 8 h 23"/>
                <a:gd name="T18" fmla="*/ 8 w 23"/>
                <a:gd name="T19"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3">
                  <a:moveTo>
                    <a:pt x="0" y="11"/>
                  </a:moveTo>
                  <a:cubicBezTo>
                    <a:pt x="0" y="5"/>
                    <a:pt x="5" y="0"/>
                    <a:pt x="12" y="0"/>
                  </a:cubicBezTo>
                  <a:cubicBezTo>
                    <a:pt x="18" y="0"/>
                    <a:pt x="23" y="5"/>
                    <a:pt x="23" y="11"/>
                  </a:cubicBezTo>
                  <a:cubicBezTo>
                    <a:pt x="23" y="18"/>
                    <a:pt x="18" y="23"/>
                    <a:pt x="12" y="23"/>
                  </a:cubicBezTo>
                  <a:cubicBezTo>
                    <a:pt x="5" y="23"/>
                    <a:pt x="0" y="18"/>
                    <a:pt x="0" y="11"/>
                  </a:cubicBezTo>
                  <a:close/>
                  <a:moveTo>
                    <a:pt x="8" y="11"/>
                  </a:moveTo>
                  <a:cubicBezTo>
                    <a:pt x="8" y="13"/>
                    <a:pt x="10" y="15"/>
                    <a:pt x="12" y="15"/>
                  </a:cubicBezTo>
                  <a:cubicBezTo>
                    <a:pt x="14" y="15"/>
                    <a:pt x="15" y="13"/>
                    <a:pt x="15" y="11"/>
                  </a:cubicBezTo>
                  <a:cubicBezTo>
                    <a:pt x="15" y="9"/>
                    <a:pt x="14" y="8"/>
                    <a:pt x="12" y="8"/>
                  </a:cubicBezTo>
                  <a:cubicBezTo>
                    <a:pt x="10" y="8"/>
                    <a:pt x="8"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4" name="Freeform 18">
              <a:extLst>
                <a:ext uri="{FF2B5EF4-FFF2-40B4-BE49-F238E27FC236}">
                  <a16:creationId xmlns:a16="http://schemas.microsoft.com/office/drawing/2014/main" id="{FE0A2B1A-B498-6A4E-8E40-38F961C82C52}"/>
                </a:ext>
              </a:extLst>
            </p:cNvPr>
            <p:cNvSpPr>
              <a:spLocks noEditPoints="1"/>
            </p:cNvSpPr>
            <p:nvPr/>
          </p:nvSpPr>
          <p:spPr bwMode="auto">
            <a:xfrm>
              <a:off x="-139700" y="2746375"/>
              <a:ext cx="44450" cy="42863"/>
            </a:xfrm>
            <a:custGeom>
              <a:avLst/>
              <a:gdLst>
                <a:gd name="T0" fmla="*/ 0 w 23"/>
                <a:gd name="T1" fmla="*/ 11 h 22"/>
                <a:gd name="T2" fmla="*/ 12 w 23"/>
                <a:gd name="T3" fmla="*/ 0 h 22"/>
                <a:gd name="T4" fmla="*/ 23 w 23"/>
                <a:gd name="T5" fmla="*/ 11 h 22"/>
                <a:gd name="T6" fmla="*/ 12 w 23"/>
                <a:gd name="T7" fmla="*/ 22 h 22"/>
                <a:gd name="T8" fmla="*/ 0 w 23"/>
                <a:gd name="T9" fmla="*/ 11 h 22"/>
                <a:gd name="T10" fmla="*/ 8 w 23"/>
                <a:gd name="T11" fmla="*/ 11 h 22"/>
                <a:gd name="T12" fmla="*/ 12 w 23"/>
                <a:gd name="T13" fmla="*/ 15 h 22"/>
                <a:gd name="T14" fmla="*/ 15 w 23"/>
                <a:gd name="T15" fmla="*/ 11 h 22"/>
                <a:gd name="T16" fmla="*/ 12 w 23"/>
                <a:gd name="T17" fmla="*/ 7 h 22"/>
                <a:gd name="T18" fmla="*/ 8 w 23"/>
                <a:gd name="T19"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0" y="11"/>
                  </a:moveTo>
                  <a:cubicBezTo>
                    <a:pt x="0" y="5"/>
                    <a:pt x="5" y="0"/>
                    <a:pt x="12" y="0"/>
                  </a:cubicBezTo>
                  <a:cubicBezTo>
                    <a:pt x="18" y="0"/>
                    <a:pt x="23" y="5"/>
                    <a:pt x="23" y="11"/>
                  </a:cubicBezTo>
                  <a:cubicBezTo>
                    <a:pt x="23" y="17"/>
                    <a:pt x="18" y="22"/>
                    <a:pt x="12" y="22"/>
                  </a:cubicBezTo>
                  <a:cubicBezTo>
                    <a:pt x="5" y="22"/>
                    <a:pt x="0" y="17"/>
                    <a:pt x="0" y="11"/>
                  </a:cubicBezTo>
                  <a:close/>
                  <a:moveTo>
                    <a:pt x="8" y="11"/>
                  </a:moveTo>
                  <a:cubicBezTo>
                    <a:pt x="8" y="13"/>
                    <a:pt x="10" y="15"/>
                    <a:pt x="12" y="15"/>
                  </a:cubicBezTo>
                  <a:cubicBezTo>
                    <a:pt x="14" y="15"/>
                    <a:pt x="15" y="13"/>
                    <a:pt x="15" y="11"/>
                  </a:cubicBezTo>
                  <a:cubicBezTo>
                    <a:pt x="15" y="9"/>
                    <a:pt x="14" y="7"/>
                    <a:pt x="12" y="7"/>
                  </a:cubicBezTo>
                  <a:cubicBezTo>
                    <a:pt x="10" y="7"/>
                    <a:pt x="8"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48" name="Group 147">
            <a:extLst>
              <a:ext uri="{FF2B5EF4-FFF2-40B4-BE49-F238E27FC236}">
                <a16:creationId xmlns:a16="http://schemas.microsoft.com/office/drawing/2014/main" id="{0F07954D-C5DD-D241-A79D-8E5D695D44A7}"/>
              </a:ext>
            </a:extLst>
          </p:cNvPr>
          <p:cNvGrpSpPr/>
          <p:nvPr/>
        </p:nvGrpSpPr>
        <p:grpSpPr>
          <a:xfrm>
            <a:off x="2504518" y="3329408"/>
            <a:ext cx="496318" cy="622741"/>
            <a:chOff x="-284163" y="2305050"/>
            <a:chExt cx="673101" cy="844551"/>
          </a:xfrm>
          <a:solidFill>
            <a:schemeClr val="bg1"/>
          </a:solidFill>
        </p:grpSpPr>
        <p:sp>
          <p:nvSpPr>
            <p:cNvPr id="149" name="Freeform 22">
              <a:extLst>
                <a:ext uri="{FF2B5EF4-FFF2-40B4-BE49-F238E27FC236}">
                  <a16:creationId xmlns:a16="http://schemas.microsoft.com/office/drawing/2014/main" id="{AB1D9AB5-A929-4F4E-B5DC-D29B18B7CB75}"/>
                </a:ext>
              </a:extLst>
            </p:cNvPr>
            <p:cNvSpPr>
              <a:spLocks/>
            </p:cNvSpPr>
            <p:nvPr/>
          </p:nvSpPr>
          <p:spPr bwMode="auto">
            <a:xfrm>
              <a:off x="66675" y="2305050"/>
              <a:ext cx="184150" cy="177800"/>
            </a:xfrm>
            <a:custGeom>
              <a:avLst/>
              <a:gdLst>
                <a:gd name="T0" fmla="*/ 116 w 116"/>
                <a:gd name="T1" fmla="*/ 0 h 112"/>
                <a:gd name="T2" fmla="*/ 0 w 116"/>
                <a:gd name="T3" fmla="*/ 112 h 112"/>
                <a:gd name="T4" fmla="*/ 116 w 116"/>
                <a:gd name="T5" fmla="*/ 34 h 112"/>
                <a:gd name="T6" fmla="*/ 116 w 116"/>
                <a:gd name="T7" fmla="*/ 0 h 112"/>
              </a:gdLst>
              <a:ahLst/>
              <a:cxnLst>
                <a:cxn ang="0">
                  <a:pos x="T0" y="T1"/>
                </a:cxn>
                <a:cxn ang="0">
                  <a:pos x="T2" y="T3"/>
                </a:cxn>
                <a:cxn ang="0">
                  <a:pos x="T4" y="T5"/>
                </a:cxn>
                <a:cxn ang="0">
                  <a:pos x="T6" y="T7"/>
                </a:cxn>
              </a:cxnLst>
              <a:rect l="0" t="0" r="r" b="b"/>
              <a:pathLst>
                <a:path w="116" h="112">
                  <a:moveTo>
                    <a:pt x="116" y="0"/>
                  </a:moveTo>
                  <a:lnTo>
                    <a:pt x="0" y="112"/>
                  </a:lnTo>
                  <a:lnTo>
                    <a:pt x="116" y="34"/>
                  </a:lnTo>
                  <a:lnTo>
                    <a:pt x="1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0" name="Freeform 23">
              <a:extLst>
                <a:ext uri="{FF2B5EF4-FFF2-40B4-BE49-F238E27FC236}">
                  <a16:creationId xmlns:a16="http://schemas.microsoft.com/office/drawing/2014/main" id="{4423A51E-C2B7-FF43-A46C-4CB0B7936BAB}"/>
                </a:ext>
              </a:extLst>
            </p:cNvPr>
            <p:cNvSpPr>
              <a:spLocks/>
            </p:cNvSpPr>
            <p:nvPr/>
          </p:nvSpPr>
          <p:spPr bwMode="auto">
            <a:xfrm>
              <a:off x="66675" y="2341563"/>
              <a:ext cx="252413" cy="163513"/>
            </a:xfrm>
            <a:custGeom>
              <a:avLst/>
              <a:gdLst>
                <a:gd name="T0" fmla="*/ 159 w 159"/>
                <a:gd name="T1" fmla="*/ 0 h 103"/>
                <a:gd name="T2" fmla="*/ 0 w 159"/>
                <a:gd name="T3" fmla="*/ 103 h 103"/>
                <a:gd name="T4" fmla="*/ 159 w 159"/>
                <a:gd name="T5" fmla="*/ 36 h 103"/>
                <a:gd name="T6" fmla="*/ 159 w 159"/>
                <a:gd name="T7" fmla="*/ 0 h 103"/>
              </a:gdLst>
              <a:ahLst/>
              <a:cxnLst>
                <a:cxn ang="0">
                  <a:pos x="T0" y="T1"/>
                </a:cxn>
                <a:cxn ang="0">
                  <a:pos x="T2" y="T3"/>
                </a:cxn>
                <a:cxn ang="0">
                  <a:pos x="T4" y="T5"/>
                </a:cxn>
                <a:cxn ang="0">
                  <a:pos x="T6" y="T7"/>
                </a:cxn>
              </a:cxnLst>
              <a:rect l="0" t="0" r="r" b="b"/>
              <a:pathLst>
                <a:path w="159" h="103">
                  <a:moveTo>
                    <a:pt x="159" y="0"/>
                  </a:moveTo>
                  <a:lnTo>
                    <a:pt x="0" y="103"/>
                  </a:lnTo>
                  <a:lnTo>
                    <a:pt x="159" y="36"/>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1" name="Freeform 24">
              <a:extLst>
                <a:ext uri="{FF2B5EF4-FFF2-40B4-BE49-F238E27FC236}">
                  <a16:creationId xmlns:a16="http://schemas.microsoft.com/office/drawing/2014/main" id="{D77F87B6-4B52-1448-9F81-F37897B4DA10}"/>
                </a:ext>
              </a:extLst>
            </p:cNvPr>
            <p:cNvSpPr>
              <a:spLocks/>
            </p:cNvSpPr>
            <p:nvPr/>
          </p:nvSpPr>
          <p:spPr bwMode="auto">
            <a:xfrm>
              <a:off x="188913" y="2643188"/>
              <a:ext cx="200025" cy="209550"/>
            </a:xfrm>
            <a:custGeom>
              <a:avLst/>
              <a:gdLst>
                <a:gd name="T0" fmla="*/ 63 w 71"/>
                <a:gd name="T1" fmla="*/ 5 h 74"/>
                <a:gd name="T2" fmla="*/ 53 w 71"/>
                <a:gd name="T3" fmla="*/ 0 h 74"/>
                <a:gd name="T4" fmla="*/ 21 w 71"/>
                <a:gd name="T5" fmla="*/ 0 h 74"/>
                <a:gd name="T6" fmla="*/ 0 w 71"/>
                <a:gd name="T7" fmla="*/ 20 h 74"/>
                <a:gd name="T8" fmla="*/ 8 w 71"/>
                <a:gd name="T9" fmla="*/ 26 h 74"/>
                <a:gd name="T10" fmla="*/ 9 w 71"/>
                <a:gd name="T11" fmla="*/ 46 h 74"/>
                <a:gd name="T12" fmla="*/ 11 w 71"/>
                <a:gd name="T13" fmla="*/ 45 h 74"/>
                <a:gd name="T14" fmla="*/ 27 w 71"/>
                <a:gd name="T15" fmla="*/ 58 h 74"/>
                <a:gd name="T16" fmla="*/ 27 w 71"/>
                <a:gd name="T17" fmla="*/ 74 h 74"/>
                <a:gd name="T18" fmla="*/ 53 w 71"/>
                <a:gd name="T19" fmla="*/ 74 h 74"/>
                <a:gd name="T20" fmla="*/ 63 w 71"/>
                <a:gd name="T21" fmla="*/ 68 h 74"/>
                <a:gd name="T22" fmla="*/ 71 w 71"/>
                <a:gd name="T23" fmla="*/ 72 h 74"/>
                <a:gd name="T24" fmla="*/ 71 w 71"/>
                <a:gd name="T25" fmla="*/ 2 h 74"/>
                <a:gd name="T26" fmla="*/ 63 w 71"/>
                <a:gd name="T27"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74">
                  <a:moveTo>
                    <a:pt x="63" y="5"/>
                  </a:moveTo>
                  <a:cubicBezTo>
                    <a:pt x="59" y="5"/>
                    <a:pt x="55" y="3"/>
                    <a:pt x="53" y="0"/>
                  </a:cubicBezTo>
                  <a:cubicBezTo>
                    <a:pt x="21" y="0"/>
                    <a:pt x="21" y="0"/>
                    <a:pt x="21" y="0"/>
                  </a:cubicBezTo>
                  <a:cubicBezTo>
                    <a:pt x="0" y="20"/>
                    <a:pt x="0" y="20"/>
                    <a:pt x="0" y="20"/>
                  </a:cubicBezTo>
                  <a:cubicBezTo>
                    <a:pt x="8" y="26"/>
                    <a:pt x="8" y="26"/>
                    <a:pt x="8" y="26"/>
                  </a:cubicBezTo>
                  <a:cubicBezTo>
                    <a:pt x="9" y="46"/>
                    <a:pt x="9" y="46"/>
                    <a:pt x="9" y="46"/>
                  </a:cubicBezTo>
                  <a:cubicBezTo>
                    <a:pt x="11" y="45"/>
                    <a:pt x="11" y="45"/>
                    <a:pt x="11" y="45"/>
                  </a:cubicBezTo>
                  <a:cubicBezTo>
                    <a:pt x="27" y="58"/>
                    <a:pt x="27" y="58"/>
                    <a:pt x="27" y="58"/>
                  </a:cubicBezTo>
                  <a:cubicBezTo>
                    <a:pt x="27" y="74"/>
                    <a:pt x="27" y="74"/>
                    <a:pt x="27" y="74"/>
                  </a:cubicBezTo>
                  <a:cubicBezTo>
                    <a:pt x="53" y="74"/>
                    <a:pt x="53" y="74"/>
                    <a:pt x="53" y="74"/>
                  </a:cubicBezTo>
                  <a:cubicBezTo>
                    <a:pt x="55" y="70"/>
                    <a:pt x="59" y="68"/>
                    <a:pt x="63" y="68"/>
                  </a:cubicBezTo>
                  <a:cubicBezTo>
                    <a:pt x="66" y="68"/>
                    <a:pt x="69" y="70"/>
                    <a:pt x="71" y="72"/>
                  </a:cubicBezTo>
                  <a:cubicBezTo>
                    <a:pt x="71" y="2"/>
                    <a:pt x="71" y="2"/>
                    <a:pt x="71" y="2"/>
                  </a:cubicBezTo>
                  <a:cubicBezTo>
                    <a:pt x="69" y="4"/>
                    <a:pt x="66" y="5"/>
                    <a:pt x="6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2" name="Freeform 25">
              <a:extLst>
                <a:ext uri="{FF2B5EF4-FFF2-40B4-BE49-F238E27FC236}">
                  <a16:creationId xmlns:a16="http://schemas.microsoft.com/office/drawing/2014/main" id="{EB7A71D9-F8A0-EF49-BE5E-BC3573875A6D}"/>
                </a:ext>
              </a:extLst>
            </p:cNvPr>
            <p:cNvSpPr>
              <a:spLocks/>
            </p:cNvSpPr>
            <p:nvPr/>
          </p:nvSpPr>
          <p:spPr bwMode="auto">
            <a:xfrm>
              <a:off x="66675" y="2389188"/>
              <a:ext cx="322263" cy="293688"/>
            </a:xfrm>
            <a:custGeom>
              <a:avLst/>
              <a:gdLst>
                <a:gd name="T0" fmla="*/ 24 w 114"/>
                <a:gd name="T1" fmla="*/ 100 h 104"/>
                <a:gd name="T2" fmla="*/ 25 w 114"/>
                <a:gd name="T3" fmla="*/ 99 h 104"/>
                <a:gd name="T4" fmla="*/ 32 w 114"/>
                <a:gd name="T5" fmla="*/ 104 h 104"/>
                <a:gd name="T6" fmla="*/ 59 w 114"/>
                <a:gd name="T7" fmla="*/ 78 h 104"/>
                <a:gd name="T8" fmla="*/ 96 w 114"/>
                <a:gd name="T9" fmla="*/ 78 h 104"/>
                <a:gd name="T10" fmla="*/ 106 w 114"/>
                <a:gd name="T11" fmla="*/ 72 h 104"/>
                <a:gd name="T12" fmla="*/ 114 w 114"/>
                <a:gd name="T13" fmla="*/ 76 h 104"/>
                <a:gd name="T14" fmla="*/ 114 w 114"/>
                <a:gd name="T15" fmla="*/ 0 h 104"/>
                <a:gd name="T16" fmla="*/ 0 w 114"/>
                <a:gd name="T17" fmla="*/ 49 h 104"/>
                <a:gd name="T18" fmla="*/ 0 w 114"/>
                <a:gd name="T19" fmla="*/ 94 h 104"/>
                <a:gd name="T20" fmla="*/ 24 w 114"/>
                <a:gd name="T21" fmla="*/ 10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04">
                  <a:moveTo>
                    <a:pt x="24" y="100"/>
                  </a:moveTo>
                  <a:cubicBezTo>
                    <a:pt x="25" y="99"/>
                    <a:pt x="25" y="99"/>
                    <a:pt x="25" y="99"/>
                  </a:cubicBezTo>
                  <a:cubicBezTo>
                    <a:pt x="32" y="104"/>
                    <a:pt x="32" y="104"/>
                    <a:pt x="32" y="104"/>
                  </a:cubicBezTo>
                  <a:cubicBezTo>
                    <a:pt x="59" y="78"/>
                    <a:pt x="59" y="78"/>
                    <a:pt x="59" y="78"/>
                  </a:cubicBezTo>
                  <a:cubicBezTo>
                    <a:pt x="96" y="78"/>
                    <a:pt x="96" y="78"/>
                    <a:pt x="96" y="78"/>
                  </a:cubicBezTo>
                  <a:cubicBezTo>
                    <a:pt x="98" y="74"/>
                    <a:pt x="102" y="72"/>
                    <a:pt x="106" y="72"/>
                  </a:cubicBezTo>
                  <a:cubicBezTo>
                    <a:pt x="109" y="72"/>
                    <a:pt x="112" y="74"/>
                    <a:pt x="114" y="76"/>
                  </a:cubicBezTo>
                  <a:cubicBezTo>
                    <a:pt x="114" y="0"/>
                    <a:pt x="114" y="0"/>
                    <a:pt x="114" y="0"/>
                  </a:cubicBezTo>
                  <a:cubicBezTo>
                    <a:pt x="0" y="49"/>
                    <a:pt x="0" y="49"/>
                    <a:pt x="0" y="49"/>
                  </a:cubicBezTo>
                  <a:cubicBezTo>
                    <a:pt x="0" y="94"/>
                    <a:pt x="0" y="94"/>
                    <a:pt x="0" y="94"/>
                  </a:cubicBezTo>
                  <a:lnTo>
                    <a:pt x="24"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3" name="Freeform 26">
              <a:extLst>
                <a:ext uri="{FF2B5EF4-FFF2-40B4-BE49-F238E27FC236}">
                  <a16:creationId xmlns:a16="http://schemas.microsoft.com/office/drawing/2014/main" id="{84D3A1C2-9E97-C247-9772-4E2409E64778}"/>
                </a:ext>
              </a:extLst>
            </p:cNvPr>
            <p:cNvSpPr>
              <a:spLocks/>
            </p:cNvSpPr>
            <p:nvPr/>
          </p:nvSpPr>
          <p:spPr bwMode="auto">
            <a:xfrm>
              <a:off x="247650" y="2874963"/>
              <a:ext cx="93663" cy="50800"/>
            </a:xfrm>
            <a:custGeom>
              <a:avLst/>
              <a:gdLst>
                <a:gd name="T0" fmla="*/ 0 w 33"/>
                <a:gd name="T1" fmla="*/ 10 h 18"/>
                <a:gd name="T2" fmla="*/ 0 w 33"/>
                <a:gd name="T3" fmla="*/ 18 h 18"/>
                <a:gd name="T4" fmla="*/ 33 w 33"/>
                <a:gd name="T5" fmla="*/ 4 h 18"/>
                <a:gd name="T6" fmla="*/ 32 w 33"/>
                <a:gd name="T7" fmla="*/ 4 h 18"/>
                <a:gd name="T8" fmla="*/ 5 w 33"/>
                <a:gd name="T9" fmla="*/ 4 h 18"/>
                <a:gd name="T10" fmla="*/ 5 w 33"/>
                <a:gd name="T11" fmla="*/ 0 h 18"/>
                <a:gd name="T12" fmla="*/ 0 w 33"/>
                <a:gd name="T13" fmla="*/ 10 h 18"/>
              </a:gdLst>
              <a:ahLst/>
              <a:cxnLst>
                <a:cxn ang="0">
                  <a:pos x="T0" y="T1"/>
                </a:cxn>
                <a:cxn ang="0">
                  <a:pos x="T2" y="T3"/>
                </a:cxn>
                <a:cxn ang="0">
                  <a:pos x="T4" y="T5"/>
                </a:cxn>
                <a:cxn ang="0">
                  <a:pos x="T6" y="T7"/>
                </a:cxn>
                <a:cxn ang="0">
                  <a:pos x="T8" y="T9"/>
                </a:cxn>
                <a:cxn ang="0">
                  <a:pos x="T10" y="T11"/>
                </a:cxn>
                <a:cxn ang="0">
                  <a:pos x="T12" y="T13"/>
                </a:cxn>
              </a:cxnLst>
              <a:rect l="0" t="0" r="r" b="b"/>
              <a:pathLst>
                <a:path w="33" h="18">
                  <a:moveTo>
                    <a:pt x="0" y="10"/>
                  </a:moveTo>
                  <a:cubicBezTo>
                    <a:pt x="0" y="18"/>
                    <a:pt x="0" y="18"/>
                    <a:pt x="0" y="18"/>
                  </a:cubicBezTo>
                  <a:cubicBezTo>
                    <a:pt x="33" y="4"/>
                    <a:pt x="33" y="4"/>
                    <a:pt x="33" y="4"/>
                  </a:cubicBezTo>
                  <a:cubicBezTo>
                    <a:pt x="33" y="4"/>
                    <a:pt x="32" y="4"/>
                    <a:pt x="32" y="4"/>
                  </a:cubicBezTo>
                  <a:cubicBezTo>
                    <a:pt x="5" y="4"/>
                    <a:pt x="5" y="4"/>
                    <a:pt x="5" y="4"/>
                  </a:cubicBezTo>
                  <a:cubicBezTo>
                    <a:pt x="5" y="0"/>
                    <a:pt x="5" y="0"/>
                    <a:pt x="5" y="0"/>
                  </a:cubicBez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4" name="Freeform 27">
              <a:extLst>
                <a:ext uri="{FF2B5EF4-FFF2-40B4-BE49-F238E27FC236}">
                  <a16:creationId xmlns:a16="http://schemas.microsoft.com/office/drawing/2014/main" id="{9F7FC3C9-F3B5-0844-B232-74399C6ABB32}"/>
                </a:ext>
              </a:extLst>
            </p:cNvPr>
            <p:cNvSpPr>
              <a:spLocks/>
            </p:cNvSpPr>
            <p:nvPr/>
          </p:nvSpPr>
          <p:spPr bwMode="auto">
            <a:xfrm>
              <a:off x="-146050" y="2305050"/>
              <a:ext cx="184150" cy="177800"/>
            </a:xfrm>
            <a:custGeom>
              <a:avLst/>
              <a:gdLst>
                <a:gd name="T0" fmla="*/ 0 w 116"/>
                <a:gd name="T1" fmla="*/ 0 h 112"/>
                <a:gd name="T2" fmla="*/ 0 w 116"/>
                <a:gd name="T3" fmla="*/ 34 h 112"/>
                <a:gd name="T4" fmla="*/ 116 w 116"/>
                <a:gd name="T5" fmla="*/ 112 h 112"/>
                <a:gd name="T6" fmla="*/ 0 w 116"/>
                <a:gd name="T7" fmla="*/ 0 h 112"/>
              </a:gdLst>
              <a:ahLst/>
              <a:cxnLst>
                <a:cxn ang="0">
                  <a:pos x="T0" y="T1"/>
                </a:cxn>
                <a:cxn ang="0">
                  <a:pos x="T2" y="T3"/>
                </a:cxn>
                <a:cxn ang="0">
                  <a:pos x="T4" y="T5"/>
                </a:cxn>
                <a:cxn ang="0">
                  <a:pos x="T6" y="T7"/>
                </a:cxn>
              </a:cxnLst>
              <a:rect l="0" t="0" r="r" b="b"/>
              <a:pathLst>
                <a:path w="116" h="112">
                  <a:moveTo>
                    <a:pt x="0" y="0"/>
                  </a:moveTo>
                  <a:lnTo>
                    <a:pt x="0" y="34"/>
                  </a:lnTo>
                  <a:lnTo>
                    <a:pt x="116" y="1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5" name="Freeform 28">
              <a:extLst>
                <a:ext uri="{FF2B5EF4-FFF2-40B4-BE49-F238E27FC236}">
                  <a16:creationId xmlns:a16="http://schemas.microsoft.com/office/drawing/2014/main" id="{E9AEE939-D02B-2B4B-BCD7-6476DC9FB17E}"/>
                </a:ext>
              </a:extLst>
            </p:cNvPr>
            <p:cNvSpPr>
              <a:spLocks/>
            </p:cNvSpPr>
            <p:nvPr/>
          </p:nvSpPr>
          <p:spPr bwMode="auto">
            <a:xfrm>
              <a:off x="-214313" y="2341563"/>
              <a:ext cx="252413" cy="163513"/>
            </a:xfrm>
            <a:custGeom>
              <a:avLst/>
              <a:gdLst>
                <a:gd name="T0" fmla="*/ 0 w 159"/>
                <a:gd name="T1" fmla="*/ 0 h 103"/>
                <a:gd name="T2" fmla="*/ 0 w 159"/>
                <a:gd name="T3" fmla="*/ 36 h 103"/>
                <a:gd name="T4" fmla="*/ 159 w 159"/>
                <a:gd name="T5" fmla="*/ 103 h 103"/>
                <a:gd name="T6" fmla="*/ 0 w 159"/>
                <a:gd name="T7" fmla="*/ 0 h 103"/>
              </a:gdLst>
              <a:ahLst/>
              <a:cxnLst>
                <a:cxn ang="0">
                  <a:pos x="T0" y="T1"/>
                </a:cxn>
                <a:cxn ang="0">
                  <a:pos x="T2" y="T3"/>
                </a:cxn>
                <a:cxn ang="0">
                  <a:pos x="T4" y="T5"/>
                </a:cxn>
                <a:cxn ang="0">
                  <a:pos x="T6" y="T7"/>
                </a:cxn>
              </a:cxnLst>
              <a:rect l="0" t="0" r="r" b="b"/>
              <a:pathLst>
                <a:path w="159" h="103">
                  <a:moveTo>
                    <a:pt x="0" y="0"/>
                  </a:moveTo>
                  <a:lnTo>
                    <a:pt x="0" y="36"/>
                  </a:lnTo>
                  <a:lnTo>
                    <a:pt x="159" y="10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6" name="Freeform 29">
              <a:extLst>
                <a:ext uri="{FF2B5EF4-FFF2-40B4-BE49-F238E27FC236}">
                  <a16:creationId xmlns:a16="http://schemas.microsoft.com/office/drawing/2014/main" id="{1F93CFB5-1719-8E4A-86DC-DEE458424E41}"/>
                </a:ext>
              </a:extLst>
            </p:cNvPr>
            <p:cNvSpPr>
              <a:spLocks/>
            </p:cNvSpPr>
            <p:nvPr/>
          </p:nvSpPr>
          <p:spPr bwMode="auto">
            <a:xfrm>
              <a:off x="-284163" y="2389188"/>
              <a:ext cx="322263" cy="293688"/>
            </a:xfrm>
            <a:custGeom>
              <a:avLst/>
              <a:gdLst>
                <a:gd name="T0" fmla="*/ 8 w 114"/>
                <a:gd name="T1" fmla="*/ 72 h 104"/>
                <a:gd name="T2" fmla="*/ 18 w 114"/>
                <a:gd name="T3" fmla="*/ 78 h 104"/>
                <a:gd name="T4" fmla="*/ 55 w 114"/>
                <a:gd name="T5" fmla="*/ 78 h 104"/>
                <a:gd name="T6" fmla="*/ 82 w 114"/>
                <a:gd name="T7" fmla="*/ 104 h 104"/>
                <a:gd name="T8" fmla="*/ 90 w 114"/>
                <a:gd name="T9" fmla="*/ 99 h 104"/>
                <a:gd name="T10" fmla="*/ 90 w 114"/>
                <a:gd name="T11" fmla="*/ 100 h 104"/>
                <a:gd name="T12" fmla="*/ 114 w 114"/>
                <a:gd name="T13" fmla="*/ 94 h 104"/>
                <a:gd name="T14" fmla="*/ 114 w 114"/>
                <a:gd name="T15" fmla="*/ 49 h 104"/>
                <a:gd name="T16" fmla="*/ 0 w 114"/>
                <a:gd name="T17" fmla="*/ 0 h 104"/>
                <a:gd name="T18" fmla="*/ 0 w 114"/>
                <a:gd name="T19" fmla="*/ 76 h 104"/>
                <a:gd name="T20" fmla="*/ 8 w 114"/>
                <a:gd name="T21"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04">
                  <a:moveTo>
                    <a:pt x="8" y="72"/>
                  </a:moveTo>
                  <a:cubicBezTo>
                    <a:pt x="12" y="72"/>
                    <a:pt x="16" y="74"/>
                    <a:pt x="18" y="78"/>
                  </a:cubicBezTo>
                  <a:cubicBezTo>
                    <a:pt x="55" y="78"/>
                    <a:pt x="55" y="78"/>
                    <a:pt x="55" y="78"/>
                  </a:cubicBezTo>
                  <a:cubicBezTo>
                    <a:pt x="82" y="104"/>
                    <a:pt x="82" y="104"/>
                    <a:pt x="82" y="104"/>
                  </a:cubicBezTo>
                  <a:cubicBezTo>
                    <a:pt x="90" y="99"/>
                    <a:pt x="90" y="99"/>
                    <a:pt x="90" y="99"/>
                  </a:cubicBezTo>
                  <a:cubicBezTo>
                    <a:pt x="90" y="100"/>
                    <a:pt x="90" y="100"/>
                    <a:pt x="90" y="100"/>
                  </a:cubicBezTo>
                  <a:cubicBezTo>
                    <a:pt x="114" y="94"/>
                    <a:pt x="114" y="94"/>
                    <a:pt x="114" y="94"/>
                  </a:cubicBezTo>
                  <a:cubicBezTo>
                    <a:pt x="114" y="49"/>
                    <a:pt x="114" y="49"/>
                    <a:pt x="114" y="49"/>
                  </a:cubicBezTo>
                  <a:cubicBezTo>
                    <a:pt x="0" y="0"/>
                    <a:pt x="0" y="0"/>
                    <a:pt x="0" y="0"/>
                  </a:cubicBezTo>
                  <a:cubicBezTo>
                    <a:pt x="0" y="76"/>
                    <a:pt x="0" y="76"/>
                    <a:pt x="0" y="76"/>
                  </a:cubicBezTo>
                  <a:cubicBezTo>
                    <a:pt x="2" y="74"/>
                    <a:pt x="5" y="72"/>
                    <a:pt x="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7" name="Freeform 30">
              <a:extLst>
                <a:ext uri="{FF2B5EF4-FFF2-40B4-BE49-F238E27FC236}">
                  <a16:creationId xmlns:a16="http://schemas.microsoft.com/office/drawing/2014/main" id="{8600379F-EB0B-4941-844F-453C9F1E2F6A}"/>
                </a:ext>
              </a:extLst>
            </p:cNvPr>
            <p:cNvSpPr>
              <a:spLocks/>
            </p:cNvSpPr>
            <p:nvPr/>
          </p:nvSpPr>
          <p:spPr bwMode="auto">
            <a:xfrm>
              <a:off x="-236538" y="2873375"/>
              <a:ext cx="93663" cy="52388"/>
            </a:xfrm>
            <a:custGeom>
              <a:avLst/>
              <a:gdLst>
                <a:gd name="T0" fmla="*/ 28 w 33"/>
                <a:gd name="T1" fmla="*/ 0 h 19"/>
                <a:gd name="T2" fmla="*/ 28 w 33"/>
                <a:gd name="T3" fmla="*/ 5 h 19"/>
                <a:gd name="T4" fmla="*/ 1 w 33"/>
                <a:gd name="T5" fmla="*/ 5 h 19"/>
                <a:gd name="T6" fmla="*/ 0 w 33"/>
                <a:gd name="T7" fmla="*/ 5 h 19"/>
                <a:gd name="T8" fmla="*/ 33 w 33"/>
                <a:gd name="T9" fmla="*/ 19 h 19"/>
                <a:gd name="T10" fmla="*/ 33 w 33"/>
                <a:gd name="T11" fmla="*/ 11 h 19"/>
                <a:gd name="T12" fmla="*/ 28 w 33"/>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3" h="19">
                  <a:moveTo>
                    <a:pt x="28" y="0"/>
                  </a:moveTo>
                  <a:cubicBezTo>
                    <a:pt x="28" y="5"/>
                    <a:pt x="28" y="5"/>
                    <a:pt x="28" y="5"/>
                  </a:cubicBezTo>
                  <a:cubicBezTo>
                    <a:pt x="1" y="5"/>
                    <a:pt x="1" y="5"/>
                    <a:pt x="1" y="5"/>
                  </a:cubicBezTo>
                  <a:cubicBezTo>
                    <a:pt x="1" y="5"/>
                    <a:pt x="0" y="5"/>
                    <a:pt x="0" y="5"/>
                  </a:cubicBezTo>
                  <a:cubicBezTo>
                    <a:pt x="33" y="19"/>
                    <a:pt x="33" y="19"/>
                    <a:pt x="33" y="19"/>
                  </a:cubicBezTo>
                  <a:cubicBezTo>
                    <a:pt x="33" y="11"/>
                    <a:pt x="33" y="11"/>
                    <a:pt x="33" y="11"/>
                  </a:cubicBez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8" name="Freeform 31">
              <a:extLst>
                <a:ext uri="{FF2B5EF4-FFF2-40B4-BE49-F238E27FC236}">
                  <a16:creationId xmlns:a16="http://schemas.microsoft.com/office/drawing/2014/main" id="{1AC1EFC8-7EF7-CA42-A254-D9A51FF93F33}"/>
                </a:ext>
              </a:extLst>
            </p:cNvPr>
            <p:cNvSpPr>
              <a:spLocks/>
            </p:cNvSpPr>
            <p:nvPr/>
          </p:nvSpPr>
          <p:spPr bwMode="auto">
            <a:xfrm>
              <a:off x="-284163" y="2643188"/>
              <a:ext cx="200025" cy="209550"/>
            </a:xfrm>
            <a:custGeom>
              <a:avLst/>
              <a:gdLst>
                <a:gd name="T0" fmla="*/ 8 w 71"/>
                <a:gd name="T1" fmla="*/ 68 h 74"/>
                <a:gd name="T2" fmla="*/ 18 w 71"/>
                <a:gd name="T3" fmla="*/ 74 h 74"/>
                <a:gd name="T4" fmla="*/ 44 w 71"/>
                <a:gd name="T5" fmla="*/ 74 h 74"/>
                <a:gd name="T6" fmla="*/ 44 w 71"/>
                <a:gd name="T7" fmla="*/ 58 h 74"/>
                <a:gd name="T8" fmla="*/ 61 w 71"/>
                <a:gd name="T9" fmla="*/ 45 h 74"/>
                <a:gd name="T10" fmla="*/ 63 w 71"/>
                <a:gd name="T11" fmla="*/ 46 h 74"/>
                <a:gd name="T12" fmla="*/ 63 w 71"/>
                <a:gd name="T13" fmla="*/ 26 h 74"/>
                <a:gd name="T14" fmla="*/ 71 w 71"/>
                <a:gd name="T15" fmla="*/ 21 h 74"/>
                <a:gd name="T16" fmla="*/ 50 w 71"/>
                <a:gd name="T17" fmla="*/ 0 h 74"/>
                <a:gd name="T18" fmla="*/ 18 w 71"/>
                <a:gd name="T19" fmla="*/ 0 h 74"/>
                <a:gd name="T20" fmla="*/ 8 w 71"/>
                <a:gd name="T21" fmla="*/ 5 h 74"/>
                <a:gd name="T22" fmla="*/ 0 w 71"/>
                <a:gd name="T23" fmla="*/ 2 h 74"/>
                <a:gd name="T24" fmla="*/ 0 w 71"/>
                <a:gd name="T25" fmla="*/ 72 h 74"/>
                <a:gd name="T26" fmla="*/ 8 w 71"/>
                <a:gd name="T27" fmla="*/ 6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74">
                  <a:moveTo>
                    <a:pt x="8" y="68"/>
                  </a:moveTo>
                  <a:cubicBezTo>
                    <a:pt x="12" y="68"/>
                    <a:pt x="16" y="70"/>
                    <a:pt x="18" y="74"/>
                  </a:cubicBezTo>
                  <a:cubicBezTo>
                    <a:pt x="44" y="74"/>
                    <a:pt x="44" y="74"/>
                    <a:pt x="44" y="74"/>
                  </a:cubicBezTo>
                  <a:cubicBezTo>
                    <a:pt x="44" y="58"/>
                    <a:pt x="44" y="58"/>
                    <a:pt x="44" y="58"/>
                  </a:cubicBezTo>
                  <a:cubicBezTo>
                    <a:pt x="61" y="45"/>
                    <a:pt x="61" y="45"/>
                    <a:pt x="61" y="45"/>
                  </a:cubicBezTo>
                  <a:cubicBezTo>
                    <a:pt x="63" y="46"/>
                    <a:pt x="63" y="46"/>
                    <a:pt x="63" y="46"/>
                  </a:cubicBezTo>
                  <a:cubicBezTo>
                    <a:pt x="63" y="26"/>
                    <a:pt x="63" y="26"/>
                    <a:pt x="63" y="26"/>
                  </a:cubicBezTo>
                  <a:cubicBezTo>
                    <a:pt x="71" y="21"/>
                    <a:pt x="71" y="21"/>
                    <a:pt x="71" y="21"/>
                  </a:cubicBezTo>
                  <a:cubicBezTo>
                    <a:pt x="50" y="0"/>
                    <a:pt x="50" y="0"/>
                    <a:pt x="50" y="0"/>
                  </a:cubicBezTo>
                  <a:cubicBezTo>
                    <a:pt x="18" y="0"/>
                    <a:pt x="18" y="0"/>
                    <a:pt x="18" y="0"/>
                  </a:cubicBezTo>
                  <a:cubicBezTo>
                    <a:pt x="16" y="3"/>
                    <a:pt x="12" y="5"/>
                    <a:pt x="8" y="5"/>
                  </a:cubicBezTo>
                  <a:cubicBezTo>
                    <a:pt x="5" y="5"/>
                    <a:pt x="2" y="4"/>
                    <a:pt x="0" y="2"/>
                  </a:cubicBezTo>
                  <a:cubicBezTo>
                    <a:pt x="0" y="72"/>
                    <a:pt x="0" y="72"/>
                    <a:pt x="0" y="72"/>
                  </a:cubicBezTo>
                  <a:cubicBezTo>
                    <a:pt x="2" y="70"/>
                    <a:pt x="5" y="68"/>
                    <a:pt x="8"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9" name="Freeform 32">
              <a:extLst>
                <a:ext uri="{FF2B5EF4-FFF2-40B4-BE49-F238E27FC236}">
                  <a16:creationId xmlns:a16="http://schemas.microsoft.com/office/drawing/2014/main" id="{AED4E3EB-C84B-7A45-9215-9B76DB91CD1B}"/>
                </a:ext>
              </a:extLst>
            </p:cNvPr>
            <p:cNvSpPr>
              <a:spLocks noEditPoints="1"/>
            </p:cNvSpPr>
            <p:nvPr/>
          </p:nvSpPr>
          <p:spPr bwMode="auto">
            <a:xfrm>
              <a:off x="-284163" y="2605088"/>
              <a:ext cx="673101" cy="544513"/>
            </a:xfrm>
            <a:custGeom>
              <a:avLst/>
              <a:gdLst>
                <a:gd name="T0" fmla="*/ 185 w 238"/>
                <a:gd name="T1" fmla="*/ 108 h 193"/>
                <a:gd name="T2" fmla="*/ 191 w 238"/>
                <a:gd name="T3" fmla="*/ 94 h 193"/>
                <a:gd name="T4" fmla="*/ 156 w 238"/>
                <a:gd name="T5" fmla="*/ 70 h 193"/>
                <a:gd name="T6" fmla="*/ 173 w 238"/>
                <a:gd name="T7" fmla="*/ 60 h 193"/>
                <a:gd name="T8" fmla="*/ 140 w 238"/>
                <a:gd name="T9" fmla="*/ 55 h 193"/>
                <a:gd name="T10" fmla="*/ 121 w 238"/>
                <a:gd name="T11" fmla="*/ 168 h 193"/>
                <a:gd name="T12" fmla="*/ 176 w 238"/>
                <a:gd name="T13" fmla="*/ 150 h 193"/>
                <a:gd name="T14" fmla="*/ 150 w 238"/>
                <a:gd name="T15" fmla="*/ 131 h 193"/>
                <a:gd name="T16" fmla="*/ 135 w 238"/>
                <a:gd name="T17" fmla="*/ 154 h 193"/>
                <a:gd name="T18" fmla="*/ 66 w 238"/>
                <a:gd name="T19" fmla="*/ 41 h 193"/>
                <a:gd name="T20" fmla="*/ 91 w 238"/>
                <a:gd name="T21" fmla="*/ 86 h 193"/>
                <a:gd name="T22" fmla="*/ 48 w 238"/>
                <a:gd name="T23" fmla="*/ 74 h 193"/>
                <a:gd name="T24" fmla="*/ 74 w 238"/>
                <a:gd name="T25" fmla="*/ 110 h 193"/>
                <a:gd name="T26" fmla="*/ 63 w 238"/>
                <a:gd name="T27" fmla="*/ 137 h 193"/>
                <a:gd name="T28" fmla="*/ 102 w 238"/>
                <a:gd name="T29" fmla="*/ 174 h 193"/>
                <a:gd name="T30" fmla="*/ 93 w 238"/>
                <a:gd name="T31" fmla="*/ 27 h 193"/>
                <a:gd name="T32" fmla="*/ 79 w 238"/>
                <a:gd name="T33" fmla="*/ 128 h 193"/>
                <a:gd name="T34" fmla="*/ 103 w 238"/>
                <a:gd name="T35" fmla="*/ 154 h 193"/>
                <a:gd name="T36" fmla="*/ 230 w 238"/>
                <a:gd name="T37" fmla="*/ 15 h 193"/>
                <a:gd name="T38" fmla="*/ 222 w 238"/>
                <a:gd name="T39" fmla="*/ 5 h 193"/>
                <a:gd name="T40" fmla="*/ 165 w 238"/>
                <a:gd name="T41" fmla="*/ 31 h 193"/>
                <a:gd name="T42" fmla="*/ 232 w 238"/>
                <a:gd name="T43" fmla="*/ 8 h 193"/>
                <a:gd name="T44" fmla="*/ 230 w 238"/>
                <a:gd name="T45" fmla="*/ 5 h 193"/>
                <a:gd name="T46" fmla="*/ 197 w 238"/>
                <a:gd name="T47" fmla="*/ 91 h 193"/>
                <a:gd name="T48" fmla="*/ 230 w 238"/>
                <a:gd name="T49" fmla="*/ 101 h 193"/>
                <a:gd name="T50" fmla="*/ 230 w 238"/>
                <a:gd name="T51" fmla="*/ 96 h 193"/>
                <a:gd name="T52" fmla="*/ 232 w 238"/>
                <a:gd name="T53" fmla="*/ 94 h 193"/>
                <a:gd name="T54" fmla="*/ 222 w 238"/>
                <a:gd name="T55" fmla="*/ 183 h 193"/>
                <a:gd name="T56" fmla="*/ 166 w 238"/>
                <a:gd name="T57" fmla="*/ 168 h 193"/>
                <a:gd name="T58" fmla="*/ 230 w 238"/>
                <a:gd name="T59" fmla="*/ 193 h 193"/>
                <a:gd name="T60" fmla="*/ 230 w 238"/>
                <a:gd name="T61" fmla="*/ 188 h 193"/>
                <a:gd name="T62" fmla="*/ 232 w 238"/>
                <a:gd name="T63" fmla="*/ 185 h 193"/>
                <a:gd name="T64" fmla="*/ 16 w 238"/>
                <a:gd name="T65" fmla="*/ 183 h 193"/>
                <a:gd name="T66" fmla="*/ 8 w 238"/>
                <a:gd name="T67" fmla="*/ 193 h 193"/>
                <a:gd name="T68" fmla="*/ 72 w 238"/>
                <a:gd name="T69" fmla="*/ 168 h 193"/>
                <a:gd name="T70" fmla="*/ 8 w 238"/>
                <a:gd name="T71" fmla="*/ 188 h 193"/>
                <a:gd name="T72" fmla="*/ 11 w 238"/>
                <a:gd name="T73" fmla="*/ 185 h 193"/>
                <a:gd name="T74" fmla="*/ 16 w 238"/>
                <a:gd name="T75" fmla="*/ 10 h 193"/>
                <a:gd name="T76" fmla="*/ 77 w 238"/>
                <a:gd name="T77" fmla="*/ 28 h 193"/>
                <a:gd name="T78" fmla="*/ 8 w 238"/>
                <a:gd name="T79" fmla="*/ 0 h 193"/>
                <a:gd name="T80" fmla="*/ 8 w 238"/>
                <a:gd name="T81" fmla="*/ 5 h 193"/>
                <a:gd name="T82" fmla="*/ 6 w 238"/>
                <a:gd name="T83" fmla="*/ 8 h 193"/>
                <a:gd name="T84" fmla="*/ 16 w 238"/>
                <a:gd name="T85" fmla="*/ 96 h 193"/>
                <a:gd name="T86" fmla="*/ 16 w 238"/>
                <a:gd name="T87" fmla="*/ 91 h 193"/>
                <a:gd name="T88" fmla="*/ 8 w 238"/>
                <a:gd name="T89" fmla="*/ 101 h 193"/>
                <a:gd name="T90" fmla="*/ 8 w 238"/>
                <a:gd name="T91" fmla="*/ 9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8" h="193">
                  <a:moveTo>
                    <a:pt x="176" y="137"/>
                  </a:moveTo>
                  <a:cubicBezTo>
                    <a:pt x="185" y="125"/>
                    <a:pt x="185" y="125"/>
                    <a:pt x="185" y="125"/>
                  </a:cubicBezTo>
                  <a:cubicBezTo>
                    <a:pt x="185" y="108"/>
                    <a:pt x="185" y="108"/>
                    <a:pt x="185" y="108"/>
                  </a:cubicBezTo>
                  <a:cubicBezTo>
                    <a:pt x="164" y="110"/>
                    <a:pt x="164" y="110"/>
                    <a:pt x="164" y="110"/>
                  </a:cubicBezTo>
                  <a:cubicBezTo>
                    <a:pt x="185" y="104"/>
                    <a:pt x="185" y="104"/>
                    <a:pt x="185" y="104"/>
                  </a:cubicBezTo>
                  <a:cubicBezTo>
                    <a:pt x="191" y="94"/>
                    <a:pt x="191" y="94"/>
                    <a:pt x="191" y="94"/>
                  </a:cubicBezTo>
                  <a:cubicBezTo>
                    <a:pt x="191" y="74"/>
                    <a:pt x="191" y="74"/>
                    <a:pt x="191" y="74"/>
                  </a:cubicBezTo>
                  <a:cubicBezTo>
                    <a:pt x="177" y="63"/>
                    <a:pt x="177" y="63"/>
                    <a:pt x="177" y="63"/>
                  </a:cubicBezTo>
                  <a:cubicBezTo>
                    <a:pt x="156" y="70"/>
                    <a:pt x="156" y="70"/>
                    <a:pt x="156" y="70"/>
                  </a:cubicBezTo>
                  <a:cubicBezTo>
                    <a:pt x="147" y="86"/>
                    <a:pt x="147" y="86"/>
                    <a:pt x="147" y="86"/>
                  </a:cubicBezTo>
                  <a:cubicBezTo>
                    <a:pt x="151" y="67"/>
                    <a:pt x="151" y="67"/>
                    <a:pt x="151" y="67"/>
                  </a:cubicBezTo>
                  <a:cubicBezTo>
                    <a:pt x="173" y="60"/>
                    <a:pt x="173" y="60"/>
                    <a:pt x="173" y="60"/>
                  </a:cubicBezTo>
                  <a:cubicBezTo>
                    <a:pt x="172" y="41"/>
                    <a:pt x="172" y="41"/>
                    <a:pt x="172" y="41"/>
                  </a:cubicBezTo>
                  <a:cubicBezTo>
                    <a:pt x="150" y="28"/>
                    <a:pt x="150" y="28"/>
                    <a:pt x="150" y="28"/>
                  </a:cubicBezTo>
                  <a:cubicBezTo>
                    <a:pt x="140" y="55"/>
                    <a:pt x="140" y="55"/>
                    <a:pt x="140" y="55"/>
                  </a:cubicBezTo>
                  <a:cubicBezTo>
                    <a:pt x="146" y="27"/>
                    <a:pt x="146" y="27"/>
                    <a:pt x="146" y="27"/>
                  </a:cubicBezTo>
                  <a:cubicBezTo>
                    <a:pt x="121" y="21"/>
                    <a:pt x="121" y="21"/>
                    <a:pt x="121" y="21"/>
                  </a:cubicBezTo>
                  <a:cubicBezTo>
                    <a:pt x="121" y="168"/>
                    <a:pt x="121" y="168"/>
                    <a:pt x="121" y="168"/>
                  </a:cubicBezTo>
                  <a:cubicBezTo>
                    <a:pt x="137" y="174"/>
                    <a:pt x="137" y="174"/>
                    <a:pt x="137" y="174"/>
                  </a:cubicBezTo>
                  <a:cubicBezTo>
                    <a:pt x="152" y="174"/>
                    <a:pt x="152" y="174"/>
                    <a:pt x="152" y="174"/>
                  </a:cubicBezTo>
                  <a:cubicBezTo>
                    <a:pt x="176" y="150"/>
                    <a:pt x="176" y="150"/>
                    <a:pt x="176" y="150"/>
                  </a:cubicBezTo>
                  <a:lnTo>
                    <a:pt x="176" y="137"/>
                  </a:lnTo>
                  <a:close/>
                  <a:moveTo>
                    <a:pt x="135" y="154"/>
                  </a:moveTo>
                  <a:cubicBezTo>
                    <a:pt x="150" y="131"/>
                    <a:pt x="150" y="131"/>
                    <a:pt x="150" y="131"/>
                  </a:cubicBezTo>
                  <a:cubicBezTo>
                    <a:pt x="135" y="110"/>
                    <a:pt x="135" y="110"/>
                    <a:pt x="135" y="110"/>
                  </a:cubicBezTo>
                  <a:cubicBezTo>
                    <a:pt x="160" y="128"/>
                    <a:pt x="160" y="128"/>
                    <a:pt x="160" y="128"/>
                  </a:cubicBezTo>
                  <a:lnTo>
                    <a:pt x="135" y="154"/>
                  </a:lnTo>
                  <a:close/>
                  <a:moveTo>
                    <a:pt x="98" y="55"/>
                  </a:moveTo>
                  <a:cubicBezTo>
                    <a:pt x="88" y="28"/>
                    <a:pt x="88" y="28"/>
                    <a:pt x="88" y="28"/>
                  </a:cubicBezTo>
                  <a:cubicBezTo>
                    <a:pt x="66" y="41"/>
                    <a:pt x="66" y="41"/>
                    <a:pt x="66" y="41"/>
                  </a:cubicBezTo>
                  <a:cubicBezTo>
                    <a:pt x="66" y="60"/>
                    <a:pt x="66" y="60"/>
                    <a:pt x="66" y="60"/>
                  </a:cubicBezTo>
                  <a:cubicBezTo>
                    <a:pt x="88" y="67"/>
                    <a:pt x="88" y="67"/>
                    <a:pt x="88" y="67"/>
                  </a:cubicBezTo>
                  <a:cubicBezTo>
                    <a:pt x="91" y="86"/>
                    <a:pt x="91" y="86"/>
                    <a:pt x="91" y="86"/>
                  </a:cubicBezTo>
                  <a:cubicBezTo>
                    <a:pt x="82" y="70"/>
                    <a:pt x="82" y="70"/>
                    <a:pt x="82" y="70"/>
                  </a:cubicBezTo>
                  <a:cubicBezTo>
                    <a:pt x="61" y="63"/>
                    <a:pt x="61" y="63"/>
                    <a:pt x="61" y="63"/>
                  </a:cubicBezTo>
                  <a:cubicBezTo>
                    <a:pt x="48" y="74"/>
                    <a:pt x="48" y="74"/>
                    <a:pt x="48" y="74"/>
                  </a:cubicBezTo>
                  <a:cubicBezTo>
                    <a:pt x="48" y="94"/>
                    <a:pt x="48" y="94"/>
                    <a:pt x="48" y="94"/>
                  </a:cubicBezTo>
                  <a:cubicBezTo>
                    <a:pt x="53" y="104"/>
                    <a:pt x="53" y="104"/>
                    <a:pt x="53" y="104"/>
                  </a:cubicBezTo>
                  <a:cubicBezTo>
                    <a:pt x="74" y="110"/>
                    <a:pt x="74" y="110"/>
                    <a:pt x="74" y="110"/>
                  </a:cubicBezTo>
                  <a:cubicBezTo>
                    <a:pt x="54" y="108"/>
                    <a:pt x="54" y="108"/>
                    <a:pt x="54" y="108"/>
                  </a:cubicBezTo>
                  <a:cubicBezTo>
                    <a:pt x="54" y="125"/>
                    <a:pt x="54" y="125"/>
                    <a:pt x="54" y="125"/>
                  </a:cubicBezTo>
                  <a:cubicBezTo>
                    <a:pt x="63" y="137"/>
                    <a:pt x="63" y="137"/>
                    <a:pt x="63" y="137"/>
                  </a:cubicBezTo>
                  <a:cubicBezTo>
                    <a:pt x="63" y="150"/>
                    <a:pt x="63" y="150"/>
                    <a:pt x="63" y="150"/>
                  </a:cubicBezTo>
                  <a:cubicBezTo>
                    <a:pt x="86" y="174"/>
                    <a:pt x="86" y="174"/>
                    <a:pt x="86" y="174"/>
                  </a:cubicBezTo>
                  <a:cubicBezTo>
                    <a:pt x="102" y="174"/>
                    <a:pt x="102" y="174"/>
                    <a:pt x="102" y="174"/>
                  </a:cubicBezTo>
                  <a:cubicBezTo>
                    <a:pt x="117" y="168"/>
                    <a:pt x="117" y="168"/>
                    <a:pt x="117" y="168"/>
                  </a:cubicBezTo>
                  <a:cubicBezTo>
                    <a:pt x="117" y="21"/>
                    <a:pt x="117" y="21"/>
                    <a:pt x="117" y="21"/>
                  </a:cubicBezTo>
                  <a:cubicBezTo>
                    <a:pt x="93" y="27"/>
                    <a:pt x="93" y="27"/>
                    <a:pt x="93" y="27"/>
                  </a:cubicBezTo>
                  <a:lnTo>
                    <a:pt x="98" y="55"/>
                  </a:lnTo>
                  <a:close/>
                  <a:moveTo>
                    <a:pt x="103" y="154"/>
                  </a:moveTo>
                  <a:cubicBezTo>
                    <a:pt x="79" y="128"/>
                    <a:pt x="79" y="128"/>
                    <a:pt x="79" y="128"/>
                  </a:cubicBezTo>
                  <a:cubicBezTo>
                    <a:pt x="103" y="110"/>
                    <a:pt x="103" y="110"/>
                    <a:pt x="103" y="110"/>
                  </a:cubicBezTo>
                  <a:cubicBezTo>
                    <a:pt x="88" y="131"/>
                    <a:pt x="88" y="131"/>
                    <a:pt x="88" y="131"/>
                  </a:cubicBezTo>
                  <a:lnTo>
                    <a:pt x="103" y="154"/>
                  </a:lnTo>
                  <a:close/>
                  <a:moveTo>
                    <a:pt x="186" y="10"/>
                  </a:moveTo>
                  <a:cubicBezTo>
                    <a:pt x="222" y="10"/>
                    <a:pt x="222" y="10"/>
                    <a:pt x="222" y="10"/>
                  </a:cubicBezTo>
                  <a:cubicBezTo>
                    <a:pt x="223" y="13"/>
                    <a:pt x="226" y="15"/>
                    <a:pt x="230" y="15"/>
                  </a:cubicBezTo>
                  <a:cubicBezTo>
                    <a:pt x="234" y="15"/>
                    <a:pt x="238" y="12"/>
                    <a:pt x="238" y="8"/>
                  </a:cubicBezTo>
                  <a:cubicBezTo>
                    <a:pt x="238" y="3"/>
                    <a:pt x="234" y="0"/>
                    <a:pt x="230" y="0"/>
                  </a:cubicBezTo>
                  <a:cubicBezTo>
                    <a:pt x="226" y="0"/>
                    <a:pt x="223" y="2"/>
                    <a:pt x="222" y="5"/>
                  </a:cubicBezTo>
                  <a:cubicBezTo>
                    <a:pt x="184" y="5"/>
                    <a:pt x="184" y="5"/>
                    <a:pt x="184" y="5"/>
                  </a:cubicBezTo>
                  <a:cubicBezTo>
                    <a:pt x="161" y="28"/>
                    <a:pt x="161" y="28"/>
                    <a:pt x="161" y="28"/>
                  </a:cubicBezTo>
                  <a:cubicBezTo>
                    <a:pt x="165" y="31"/>
                    <a:pt x="165" y="31"/>
                    <a:pt x="165" y="31"/>
                  </a:cubicBezTo>
                  <a:lnTo>
                    <a:pt x="186" y="10"/>
                  </a:lnTo>
                  <a:close/>
                  <a:moveTo>
                    <a:pt x="230" y="5"/>
                  </a:moveTo>
                  <a:cubicBezTo>
                    <a:pt x="231" y="5"/>
                    <a:pt x="232" y="6"/>
                    <a:pt x="232" y="8"/>
                  </a:cubicBezTo>
                  <a:cubicBezTo>
                    <a:pt x="232" y="9"/>
                    <a:pt x="231" y="10"/>
                    <a:pt x="230" y="10"/>
                  </a:cubicBezTo>
                  <a:cubicBezTo>
                    <a:pt x="228" y="10"/>
                    <a:pt x="227" y="9"/>
                    <a:pt x="227" y="8"/>
                  </a:cubicBezTo>
                  <a:cubicBezTo>
                    <a:pt x="227" y="6"/>
                    <a:pt x="228" y="5"/>
                    <a:pt x="230" y="5"/>
                  </a:cubicBezTo>
                  <a:close/>
                  <a:moveTo>
                    <a:pt x="230" y="86"/>
                  </a:moveTo>
                  <a:cubicBezTo>
                    <a:pt x="226" y="86"/>
                    <a:pt x="223" y="88"/>
                    <a:pt x="222" y="91"/>
                  </a:cubicBezTo>
                  <a:cubicBezTo>
                    <a:pt x="197" y="91"/>
                    <a:pt x="197" y="91"/>
                    <a:pt x="197" y="91"/>
                  </a:cubicBezTo>
                  <a:cubicBezTo>
                    <a:pt x="197" y="96"/>
                    <a:pt x="197" y="96"/>
                    <a:pt x="197" y="96"/>
                  </a:cubicBezTo>
                  <a:cubicBezTo>
                    <a:pt x="222" y="96"/>
                    <a:pt x="222" y="96"/>
                    <a:pt x="222" y="96"/>
                  </a:cubicBezTo>
                  <a:cubicBezTo>
                    <a:pt x="223" y="99"/>
                    <a:pt x="226" y="101"/>
                    <a:pt x="230" y="101"/>
                  </a:cubicBezTo>
                  <a:cubicBezTo>
                    <a:pt x="234" y="101"/>
                    <a:pt x="238" y="98"/>
                    <a:pt x="238" y="94"/>
                  </a:cubicBezTo>
                  <a:cubicBezTo>
                    <a:pt x="238" y="89"/>
                    <a:pt x="234" y="86"/>
                    <a:pt x="230" y="86"/>
                  </a:cubicBezTo>
                  <a:close/>
                  <a:moveTo>
                    <a:pt x="230" y="96"/>
                  </a:moveTo>
                  <a:cubicBezTo>
                    <a:pt x="228" y="96"/>
                    <a:pt x="227" y="95"/>
                    <a:pt x="227" y="94"/>
                  </a:cubicBezTo>
                  <a:cubicBezTo>
                    <a:pt x="227" y="92"/>
                    <a:pt x="228" y="91"/>
                    <a:pt x="230" y="91"/>
                  </a:cubicBezTo>
                  <a:cubicBezTo>
                    <a:pt x="231" y="91"/>
                    <a:pt x="232" y="92"/>
                    <a:pt x="232" y="94"/>
                  </a:cubicBezTo>
                  <a:cubicBezTo>
                    <a:pt x="232" y="95"/>
                    <a:pt x="231" y="96"/>
                    <a:pt x="230" y="96"/>
                  </a:cubicBezTo>
                  <a:close/>
                  <a:moveTo>
                    <a:pt x="230" y="178"/>
                  </a:moveTo>
                  <a:cubicBezTo>
                    <a:pt x="226" y="178"/>
                    <a:pt x="223" y="180"/>
                    <a:pt x="222" y="183"/>
                  </a:cubicBezTo>
                  <a:cubicBezTo>
                    <a:pt x="188" y="183"/>
                    <a:pt x="188" y="183"/>
                    <a:pt x="188" y="183"/>
                  </a:cubicBezTo>
                  <a:cubicBezTo>
                    <a:pt x="169" y="164"/>
                    <a:pt x="169" y="164"/>
                    <a:pt x="169" y="164"/>
                  </a:cubicBezTo>
                  <a:cubicBezTo>
                    <a:pt x="166" y="168"/>
                    <a:pt x="166" y="168"/>
                    <a:pt x="166" y="168"/>
                  </a:cubicBezTo>
                  <a:cubicBezTo>
                    <a:pt x="185" y="188"/>
                    <a:pt x="185" y="188"/>
                    <a:pt x="185" y="188"/>
                  </a:cubicBezTo>
                  <a:cubicBezTo>
                    <a:pt x="222" y="188"/>
                    <a:pt x="222" y="188"/>
                    <a:pt x="222" y="188"/>
                  </a:cubicBezTo>
                  <a:cubicBezTo>
                    <a:pt x="223" y="191"/>
                    <a:pt x="226" y="193"/>
                    <a:pt x="230" y="193"/>
                  </a:cubicBezTo>
                  <a:cubicBezTo>
                    <a:pt x="234" y="193"/>
                    <a:pt x="238" y="190"/>
                    <a:pt x="238" y="185"/>
                  </a:cubicBezTo>
                  <a:cubicBezTo>
                    <a:pt x="238" y="181"/>
                    <a:pt x="234" y="178"/>
                    <a:pt x="230" y="178"/>
                  </a:cubicBezTo>
                  <a:close/>
                  <a:moveTo>
                    <a:pt x="230" y="188"/>
                  </a:moveTo>
                  <a:cubicBezTo>
                    <a:pt x="228" y="188"/>
                    <a:pt x="227" y="187"/>
                    <a:pt x="227" y="185"/>
                  </a:cubicBezTo>
                  <a:cubicBezTo>
                    <a:pt x="227" y="184"/>
                    <a:pt x="228" y="183"/>
                    <a:pt x="230" y="183"/>
                  </a:cubicBezTo>
                  <a:cubicBezTo>
                    <a:pt x="231" y="183"/>
                    <a:pt x="232" y="184"/>
                    <a:pt x="232" y="185"/>
                  </a:cubicBezTo>
                  <a:cubicBezTo>
                    <a:pt x="232" y="187"/>
                    <a:pt x="231" y="188"/>
                    <a:pt x="230" y="188"/>
                  </a:cubicBezTo>
                  <a:close/>
                  <a:moveTo>
                    <a:pt x="50" y="183"/>
                  </a:moveTo>
                  <a:cubicBezTo>
                    <a:pt x="16" y="183"/>
                    <a:pt x="16" y="183"/>
                    <a:pt x="16" y="183"/>
                  </a:cubicBezTo>
                  <a:cubicBezTo>
                    <a:pt x="15" y="180"/>
                    <a:pt x="12" y="178"/>
                    <a:pt x="8" y="178"/>
                  </a:cubicBezTo>
                  <a:cubicBezTo>
                    <a:pt x="4" y="178"/>
                    <a:pt x="0" y="181"/>
                    <a:pt x="0" y="185"/>
                  </a:cubicBezTo>
                  <a:cubicBezTo>
                    <a:pt x="0" y="190"/>
                    <a:pt x="4" y="193"/>
                    <a:pt x="8" y="193"/>
                  </a:cubicBezTo>
                  <a:cubicBezTo>
                    <a:pt x="12" y="193"/>
                    <a:pt x="15" y="191"/>
                    <a:pt x="16" y="188"/>
                  </a:cubicBezTo>
                  <a:cubicBezTo>
                    <a:pt x="53" y="188"/>
                    <a:pt x="53" y="188"/>
                    <a:pt x="53" y="188"/>
                  </a:cubicBezTo>
                  <a:cubicBezTo>
                    <a:pt x="72" y="168"/>
                    <a:pt x="72" y="168"/>
                    <a:pt x="72" y="168"/>
                  </a:cubicBezTo>
                  <a:cubicBezTo>
                    <a:pt x="69" y="164"/>
                    <a:pt x="69" y="164"/>
                    <a:pt x="69" y="164"/>
                  </a:cubicBezTo>
                  <a:lnTo>
                    <a:pt x="50" y="183"/>
                  </a:lnTo>
                  <a:close/>
                  <a:moveTo>
                    <a:pt x="8" y="188"/>
                  </a:moveTo>
                  <a:cubicBezTo>
                    <a:pt x="7" y="188"/>
                    <a:pt x="6" y="187"/>
                    <a:pt x="6" y="185"/>
                  </a:cubicBezTo>
                  <a:cubicBezTo>
                    <a:pt x="6" y="184"/>
                    <a:pt x="7" y="183"/>
                    <a:pt x="8" y="183"/>
                  </a:cubicBezTo>
                  <a:cubicBezTo>
                    <a:pt x="10" y="183"/>
                    <a:pt x="11" y="184"/>
                    <a:pt x="11" y="185"/>
                  </a:cubicBezTo>
                  <a:cubicBezTo>
                    <a:pt x="11" y="187"/>
                    <a:pt x="10" y="188"/>
                    <a:pt x="8" y="188"/>
                  </a:cubicBezTo>
                  <a:close/>
                  <a:moveTo>
                    <a:pt x="8" y="15"/>
                  </a:moveTo>
                  <a:cubicBezTo>
                    <a:pt x="12" y="15"/>
                    <a:pt x="15" y="13"/>
                    <a:pt x="16" y="10"/>
                  </a:cubicBezTo>
                  <a:cubicBezTo>
                    <a:pt x="52" y="10"/>
                    <a:pt x="52" y="10"/>
                    <a:pt x="52" y="10"/>
                  </a:cubicBezTo>
                  <a:cubicBezTo>
                    <a:pt x="73" y="31"/>
                    <a:pt x="73" y="31"/>
                    <a:pt x="73" y="31"/>
                  </a:cubicBezTo>
                  <a:cubicBezTo>
                    <a:pt x="77" y="28"/>
                    <a:pt x="77" y="28"/>
                    <a:pt x="77" y="28"/>
                  </a:cubicBezTo>
                  <a:cubicBezTo>
                    <a:pt x="54" y="5"/>
                    <a:pt x="54" y="5"/>
                    <a:pt x="54" y="5"/>
                  </a:cubicBezTo>
                  <a:cubicBezTo>
                    <a:pt x="16" y="5"/>
                    <a:pt x="16" y="5"/>
                    <a:pt x="16" y="5"/>
                  </a:cubicBezTo>
                  <a:cubicBezTo>
                    <a:pt x="15" y="2"/>
                    <a:pt x="12" y="0"/>
                    <a:pt x="8" y="0"/>
                  </a:cubicBezTo>
                  <a:cubicBezTo>
                    <a:pt x="4" y="0"/>
                    <a:pt x="0" y="3"/>
                    <a:pt x="0" y="8"/>
                  </a:cubicBezTo>
                  <a:cubicBezTo>
                    <a:pt x="0" y="12"/>
                    <a:pt x="4" y="15"/>
                    <a:pt x="8" y="15"/>
                  </a:cubicBezTo>
                  <a:close/>
                  <a:moveTo>
                    <a:pt x="8" y="5"/>
                  </a:moveTo>
                  <a:cubicBezTo>
                    <a:pt x="10" y="5"/>
                    <a:pt x="11" y="6"/>
                    <a:pt x="11" y="8"/>
                  </a:cubicBezTo>
                  <a:cubicBezTo>
                    <a:pt x="11" y="9"/>
                    <a:pt x="10" y="10"/>
                    <a:pt x="8" y="10"/>
                  </a:cubicBezTo>
                  <a:cubicBezTo>
                    <a:pt x="7" y="10"/>
                    <a:pt x="6" y="9"/>
                    <a:pt x="6" y="8"/>
                  </a:cubicBezTo>
                  <a:cubicBezTo>
                    <a:pt x="6" y="6"/>
                    <a:pt x="7" y="5"/>
                    <a:pt x="8" y="5"/>
                  </a:cubicBezTo>
                  <a:close/>
                  <a:moveTo>
                    <a:pt x="8" y="101"/>
                  </a:moveTo>
                  <a:cubicBezTo>
                    <a:pt x="12" y="101"/>
                    <a:pt x="15" y="99"/>
                    <a:pt x="16" y="96"/>
                  </a:cubicBezTo>
                  <a:cubicBezTo>
                    <a:pt x="41" y="96"/>
                    <a:pt x="41" y="96"/>
                    <a:pt x="41" y="96"/>
                  </a:cubicBezTo>
                  <a:cubicBezTo>
                    <a:pt x="41" y="91"/>
                    <a:pt x="41" y="91"/>
                    <a:pt x="41" y="91"/>
                  </a:cubicBezTo>
                  <a:cubicBezTo>
                    <a:pt x="16" y="91"/>
                    <a:pt x="16" y="91"/>
                    <a:pt x="16" y="91"/>
                  </a:cubicBezTo>
                  <a:cubicBezTo>
                    <a:pt x="15" y="88"/>
                    <a:pt x="12" y="86"/>
                    <a:pt x="8" y="86"/>
                  </a:cubicBezTo>
                  <a:cubicBezTo>
                    <a:pt x="4" y="86"/>
                    <a:pt x="0" y="89"/>
                    <a:pt x="0" y="94"/>
                  </a:cubicBezTo>
                  <a:cubicBezTo>
                    <a:pt x="0" y="98"/>
                    <a:pt x="4" y="101"/>
                    <a:pt x="8" y="101"/>
                  </a:cubicBezTo>
                  <a:close/>
                  <a:moveTo>
                    <a:pt x="8" y="91"/>
                  </a:moveTo>
                  <a:cubicBezTo>
                    <a:pt x="10" y="91"/>
                    <a:pt x="11" y="92"/>
                    <a:pt x="11" y="94"/>
                  </a:cubicBezTo>
                  <a:cubicBezTo>
                    <a:pt x="11" y="95"/>
                    <a:pt x="10" y="96"/>
                    <a:pt x="8" y="96"/>
                  </a:cubicBezTo>
                  <a:cubicBezTo>
                    <a:pt x="7" y="96"/>
                    <a:pt x="6" y="95"/>
                    <a:pt x="6" y="94"/>
                  </a:cubicBezTo>
                  <a:cubicBezTo>
                    <a:pt x="6" y="92"/>
                    <a:pt x="7" y="91"/>
                    <a:pt x="8"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84" name="TextBox 83">
            <a:extLst>
              <a:ext uri="{FF2B5EF4-FFF2-40B4-BE49-F238E27FC236}">
                <a16:creationId xmlns:a16="http://schemas.microsoft.com/office/drawing/2014/main" id="{2AFACCD9-59D8-E54A-A093-AEB71D4941F6}"/>
              </a:ext>
            </a:extLst>
          </p:cNvPr>
          <p:cNvSpPr txBox="1">
            <a:spLocks/>
          </p:cNvSpPr>
          <p:nvPr/>
        </p:nvSpPr>
        <p:spPr bwMode="gray">
          <a:xfrm>
            <a:off x="6293773" y="4854636"/>
            <a:ext cx="5450756" cy="1005840"/>
          </a:xfrm>
          <a:custGeom>
            <a:avLst/>
            <a:gdLst>
              <a:gd name="connsiteX0" fmla="*/ 0 w 5450756"/>
              <a:gd name="connsiteY0" fmla="*/ 552450 h 1104902"/>
              <a:gd name="connsiteX1" fmla="*/ 0 w 5450756"/>
              <a:gd name="connsiteY1" fmla="*/ 552451 h 1104902"/>
              <a:gd name="connsiteX2" fmla="*/ 0 w 5450756"/>
              <a:gd name="connsiteY2" fmla="*/ 552451 h 1104902"/>
              <a:gd name="connsiteX3" fmla="*/ 552451 w 5450756"/>
              <a:gd name="connsiteY3" fmla="*/ 0 h 1104902"/>
              <a:gd name="connsiteX4" fmla="*/ 5450756 w 5450756"/>
              <a:gd name="connsiteY4" fmla="*/ 0 h 1104902"/>
              <a:gd name="connsiteX5" fmla="*/ 5450756 w 5450756"/>
              <a:gd name="connsiteY5" fmla="*/ 1104902 h 1104902"/>
              <a:gd name="connsiteX6" fmla="*/ 552451 w 5450756"/>
              <a:gd name="connsiteY6" fmla="*/ 1104901 h 1104902"/>
              <a:gd name="connsiteX7" fmla="*/ 11224 w 5450756"/>
              <a:gd name="connsiteY7" fmla="*/ 663788 h 1104902"/>
              <a:gd name="connsiteX8" fmla="*/ 0 w 5450756"/>
              <a:gd name="connsiteY8" fmla="*/ 552451 h 1104902"/>
              <a:gd name="connsiteX9" fmla="*/ 11224 w 5450756"/>
              <a:gd name="connsiteY9" fmla="*/ 441113 h 1104902"/>
              <a:gd name="connsiteX10" fmla="*/ 552451 w 5450756"/>
              <a:gd name="connsiteY10" fmla="*/ 0 h 110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0756" h="1104902">
                <a:moveTo>
                  <a:pt x="0" y="552450"/>
                </a:moveTo>
                <a:lnTo>
                  <a:pt x="0" y="552451"/>
                </a:lnTo>
                <a:lnTo>
                  <a:pt x="0" y="552451"/>
                </a:lnTo>
                <a:close/>
                <a:moveTo>
                  <a:pt x="552451" y="0"/>
                </a:moveTo>
                <a:lnTo>
                  <a:pt x="5450756" y="0"/>
                </a:lnTo>
                <a:lnTo>
                  <a:pt x="5450756" y="1104902"/>
                </a:lnTo>
                <a:lnTo>
                  <a:pt x="552451" y="1104901"/>
                </a:lnTo>
                <a:cubicBezTo>
                  <a:pt x="285480" y="1104901"/>
                  <a:pt x="62738" y="915531"/>
                  <a:pt x="11224" y="663788"/>
                </a:cubicBezTo>
                <a:lnTo>
                  <a:pt x="0" y="552451"/>
                </a:lnTo>
                <a:lnTo>
                  <a:pt x="11224" y="441113"/>
                </a:lnTo>
                <a:cubicBezTo>
                  <a:pt x="62738" y="189371"/>
                  <a:pt x="285480" y="0"/>
                  <a:pt x="552451" y="0"/>
                </a:cubicBezTo>
                <a:close/>
              </a:path>
            </a:pathLst>
          </a:custGeom>
          <a:solidFill>
            <a:srgbClr val="004575"/>
          </a:solidFill>
          <a:ln>
            <a:noFill/>
          </a:ln>
        </p:spPr>
        <p:style>
          <a:lnRef idx="2">
            <a:schemeClr val="accent3"/>
          </a:lnRef>
          <a:fillRef idx="1">
            <a:schemeClr val="lt1"/>
          </a:fillRef>
          <a:effectRef idx="0">
            <a:schemeClr val="accent3"/>
          </a:effectRef>
          <a:fontRef idx="minor">
            <a:schemeClr val="dk1"/>
          </a:fontRef>
        </p:style>
        <p:txBody>
          <a:bodyPr vert="horz" wrap="square" lIns="72000" tIns="0" rIns="72000" bIns="0" rtlCol="0" anchor="ctr" anchorCtr="0">
            <a:noAutofit/>
          </a:bodyPr>
          <a:lstStyle>
            <a:lvl1pPr marL="0" indent="0" algn="l" defTabSz="1219170" rtl="0" eaLnBrk="1" latinLnBrk="0" hangingPunct="1">
              <a:lnSpc>
                <a:spcPct val="100000"/>
              </a:lnSpc>
              <a:spcBef>
                <a:spcPts val="0"/>
              </a:spcBef>
              <a:spcAft>
                <a:spcPts val="667"/>
              </a:spcAft>
              <a:buFont typeface="Arial" pitchFamily="34" charset="0"/>
              <a:buNone/>
              <a:defRPr sz="1733" b="1" kern="1200">
                <a:solidFill>
                  <a:schemeClr val="accent1"/>
                </a:solidFill>
                <a:latin typeface="Avenir LT Std 65 Medium" pitchFamily="34" charset="0"/>
                <a:ea typeface="+mn-ea"/>
                <a:cs typeface="+mn-cs"/>
              </a:defRPr>
            </a:lvl1pPr>
            <a:lvl2pPr marL="0" indent="0" algn="l" defTabSz="1219170" rtl="0" eaLnBrk="1" latinLnBrk="0" hangingPunct="1">
              <a:lnSpc>
                <a:spcPct val="100000"/>
              </a:lnSpc>
              <a:spcBef>
                <a:spcPts val="0"/>
              </a:spcBef>
              <a:spcAft>
                <a:spcPts val="667"/>
              </a:spcAft>
              <a:buFont typeface="Arial" pitchFamily="34" charset="0"/>
              <a:buNone/>
              <a:defRPr sz="1733" kern="1200">
                <a:solidFill>
                  <a:schemeClr val="tx1"/>
                </a:solidFill>
                <a:latin typeface="+mn-lt"/>
                <a:ea typeface="+mn-ea"/>
                <a:cs typeface="+mn-cs"/>
              </a:defRPr>
            </a:lvl2pPr>
            <a:lvl3pPr marL="191995" indent="-191995" algn="l" defTabSz="1219170" rtl="0" eaLnBrk="1" latinLnBrk="0" hangingPunct="1">
              <a:lnSpc>
                <a:spcPct val="100000"/>
              </a:lnSpc>
              <a:spcBef>
                <a:spcPts val="0"/>
              </a:spcBef>
              <a:spcAft>
                <a:spcPts val="667"/>
              </a:spcAft>
              <a:buClr>
                <a:schemeClr val="accent1"/>
              </a:buClr>
              <a:buSzPct val="100000"/>
              <a:buFont typeface="Avenir LT Std 65 Medium" pitchFamily="34" charset="0"/>
              <a:buChar char="+"/>
              <a:defRPr sz="1733" kern="1200">
                <a:solidFill>
                  <a:schemeClr val="tx1"/>
                </a:solidFill>
                <a:latin typeface="+mn-lt"/>
                <a:ea typeface="+mn-ea"/>
                <a:cs typeface="+mn-cs"/>
              </a:defRPr>
            </a:lvl3pPr>
            <a:lvl4pPr marL="287993" indent="-95998" algn="l" defTabSz="1219170" rtl="0" eaLnBrk="1" latinLnBrk="0" hangingPunct="1">
              <a:lnSpc>
                <a:spcPct val="100000"/>
              </a:lnSpc>
              <a:spcBef>
                <a:spcPts val="0"/>
              </a:spcBef>
              <a:buClr>
                <a:schemeClr val="tx1"/>
              </a:buClr>
              <a:buSzPct val="75000"/>
              <a:buFont typeface="Arial" pitchFamily="34" charset="0"/>
              <a:buChar char="•"/>
              <a:defRPr sz="1600" kern="1200" baseline="0">
                <a:solidFill>
                  <a:schemeClr val="tx1"/>
                </a:solidFill>
                <a:latin typeface="+mn-lt"/>
                <a:ea typeface="+mn-ea"/>
                <a:cs typeface="+mn-cs"/>
              </a:defRPr>
            </a:lvl4pPr>
            <a:lvl5pPr marL="287993" indent="0" algn="l" defTabSz="1219170" rtl="0" eaLnBrk="1" latinLnBrk="0" hangingPunct="1">
              <a:lnSpc>
                <a:spcPct val="100000"/>
              </a:lnSpc>
              <a:spcBef>
                <a:spcPts val="0"/>
              </a:spcBef>
              <a:buSzPct val="100000"/>
              <a:buFont typeface="Arial" pitchFamily="34" charset="0"/>
              <a:buNone/>
              <a:defRPr sz="16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667"/>
              </a:spcAft>
              <a:buClrTx/>
              <a:buSzTx/>
              <a:buFont typeface="Arial" pitchFamily="34" charset="0"/>
              <a:buNone/>
              <a:tabLst/>
              <a:defRPr/>
            </a:pP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Data Science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aims</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to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extract</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information </a:t>
            </a:r>
            <a:b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b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and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knowledge</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to solve business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problems</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from</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data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using</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a:t>
            </a:r>
            <a:b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b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methods</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and techniques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from</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mathematics</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statistics</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and </a:t>
            </a:r>
            <a:b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b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computer science.</a:t>
            </a:r>
          </a:p>
        </p:txBody>
      </p:sp>
      <p:sp>
        <p:nvSpPr>
          <p:cNvPr id="82" name="TextBox 81">
            <a:extLst>
              <a:ext uri="{FF2B5EF4-FFF2-40B4-BE49-F238E27FC236}">
                <a16:creationId xmlns:a16="http://schemas.microsoft.com/office/drawing/2014/main" id="{405956E6-6C79-8C4A-8FF8-6FB4FF30AC6E}"/>
              </a:ext>
            </a:extLst>
          </p:cNvPr>
          <p:cNvSpPr txBox="1">
            <a:spLocks/>
          </p:cNvSpPr>
          <p:nvPr/>
        </p:nvSpPr>
        <p:spPr bwMode="gray">
          <a:xfrm>
            <a:off x="6261819" y="2513394"/>
            <a:ext cx="5450756" cy="1006922"/>
          </a:xfrm>
          <a:custGeom>
            <a:avLst/>
            <a:gdLst>
              <a:gd name="connsiteX0" fmla="*/ 0 w 5450756"/>
              <a:gd name="connsiteY0" fmla="*/ 503460 h 1006922"/>
              <a:gd name="connsiteX1" fmla="*/ 0 w 5450756"/>
              <a:gd name="connsiteY1" fmla="*/ 503461 h 1006922"/>
              <a:gd name="connsiteX2" fmla="*/ 0 w 5450756"/>
              <a:gd name="connsiteY2" fmla="*/ 503461 h 1006922"/>
              <a:gd name="connsiteX3" fmla="*/ 503461 w 5450756"/>
              <a:gd name="connsiteY3" fmla="*/ 0 h 1006922"/>
              <a:gd name="connsiteX4" fmla="*/ 5450756 w 5450756"/>
              <a:gd name="connsiteY4" fmla="*/ 0 h 1006922"/>
              <a:gd name="connsiteX5" fmla="*/ 5450756 w 5450756"/>
              <a:gd name="connsiteY5" fmla="*/ 1006922 h 1006922"/>
              <a:gd name="connsiteX6" fmla="*/ 503461 w 5450756"/>
              <a:gd name="connsiteY6" fmla="*/ 1006921 h 1006922"/>
              <a:gd name="connsiteX7" fmla="*/ 10229 w 5450756"/>
              <a:gd name="connsiteY7" fmla="*/ 604925 h 1006922"/>
              <a:gd name="connsiteX8" fmla="*/ 0 w 5450756"/>
              <a:gd name="connsiteY8" fmla="*/ 503461 h 1006922"/>
              <a:gd name="connsiteX9" fmla="*/ 10229 w 5450756"/>
              <a:gd name="connsiteY9" fmla="*/ 401996 h 1006922"/>
              <a:gd name="connsiteX10" fmla="*/ 503461 w 5450756"/>
              <a:gd name="connsiteY10" fmla="*/ 0 h 100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0756" h="1006922">
                <a:moveTo>
                  <a:pt x="0" y="503460"/>
                </a:moveTo>
                <a:lnTo>
                  <a:pt x="0" y="503461"/>
                </a:lnTo>
                <a:lnTo>
                  <a:pt x="0" y="503461"/>
                </a:lnTo>
                <a:close/>
                <a:moveTo>
                  <a:pt x="503461" y="0"/>
                </a:moveTo>
                <a:lnTo>
                  <a:pt x="5450756" y="0"/>
                </a:lnTo>
                <a:lnTo>
                  <a:pt x="5450756" y="1006922"/>
                </a:lnTo>
                <a:lnTo>
                  <a:pt x="503461" y="1006921"/>
                </a:lnTo>
                <a:cubicBezTo>
                  <a:pt x="260164" y="1006921"/>
                  <a:pt x="57175" y="834344"/>
                  <a:pt x="10229" y="604925"/>
                </a:cubicBezTo>
                <a:lnTo>
                  <a:pt x="0" y="503461"/>
                </a:lnTo>
                <a:lnTo>
                  <a:pt x="10229" y="401996"/>
                </a:lnTo>
                <a:cubicBezTo>
                  <a:pt x="57175" y="172577"/>
                  <a:pt x="260164" y="0"/>
                  <a:pt x="503461" y="0"/>
                </a:cubicBezTo>
                <a:close/>
              </a:path>
            </a:pathLst>
          </a:custGeom>
          <a:solidFill>
            <a:srgbClr val="004575"/>
          </a:solidFill>
          <a:ln>
            <a:noFill/>
          </a:ln>
        </p:spPr>
        <p:style>
          <a:lnRef idx="2">
            <a:schemeClr val="accent3"/>
          </a:lnRef>
          <a:fillRef idx="1">
            <a:schemeClr val="lt1"/>
          </a:fillRef>
          <a:effectRef idx="0">
            <a:schemeClr val="accent3"/>
          </a:effectRef>
          <a:fontRef idx="minor">
            <a:schemeClr val="dk1"/>
          </a:fontRef>
        </p:style>
        <p:txBody>
          <a:bodyPr vert="horz" wrap="square" lIns="72000" tIns="0" rIns="72000" bIns="0" rtlCol="0" anchor="ctr" anchorCtr="0">
            <a:noAutofit/>
          </a:bodyPr>
          <a:lstStyle>
            <a:lvl1pPr marL="0" indent="0" algn="l" defTabSz="1219170" rtl="0" eaLnBrk="1" latinLnBrk="0" hangingPunct="1">
              <a:lnSpc>
                <a:spcPct val="100000"/>
              </a:lnSpc>
              <a:spcBef>
                <a:spcPts val="0"/>
              </a:spcBef>
              <a:spcAft>
                <a:spcPts val="667"/>
              </a:spcAft>
              <a:buFont typeface="Arial" pitchFamily="34" charset="0"/>
              <a:buNone/>
              <a:defRPr sz="1733" b="1" kern="1200">
                <a:solidFill>
                  <a:schemeClr val="accent1"/>
                </a:solidFill>
                <a:latin typeface="Avenir LT Std 65 Medium" pitchFamily="34" charset="0"/>
                <a:ea typeface="+mn-ea"/>
                <a:cs typeface="+mn-cs"/>
              </a:defRPr>
            </a:lvl1pPr>
            <a:lvl2pPr marL="0" indent="0" algn="l" defTabSz="1219170" rtl="0" eaLnBrk="1" latinLnBrk="0" hangingPunct="1">
              <a:lnSpc>
                <a:spcPct val="100000"/>
              </a:lnSpc>
              <a:spcBef>
                <a:spcPts val="0"/>
              </a:spcBef>
              <a:spcAft>
                <a:spcPts val="667"/>
              </a:spcAft>
              <a:buFont typeface="Arial" pitchFamily="34" charset="0"/>
              <a:buNone/>
              <a:defRPr sz="1733" kern="1200">
                <a:solidFill>
                  <a:schemeClr val="tx1"/>
                </a:solidFill>
                <a:latin typeface="+mn-lt"/>
                <a:ea typeface="+mn-ea"/>
                <a:cs typeface="+mn-cs"/>
              </a:defRPr>
            </a:lvl2pPr>
            <a:lvl3pPr marL="191995" indent="-191995" algn="l" defTabSz="1219170" rtl="0" eaLnBrk="1" latinLnBrk="0" hangingPunct="1">
              <a:lnSpc>
                <a:spcPct val="100000"/>
              </a:lnSpc>
              <a:spcBef>
                <a:spcPts val="0"/>
              </a:spcBef>
              <a:spcAft>
                <a:spcPts val="667"/>
              </a:spcAft>
              <a:buClr>
                <a:schemeClr val="accent1"/>
              </a:buClr>
              <a:buSzPct val="100000"/>
              <a:buFont typeface="Avenir LT Std 65 Medium" pitchFamily="34" charset="0"/>
              <a:buChar char="+"/>
              <a:defRPr sz="1733" kern="1200">
                <a:solidFill>
                  <a:schemeClr val="tx1"/>
                </a:solidFill>
                <a:latin typeface="+mn-lt"/>
                <a:ea typeface="+mn-ea"/>
                <a:cs typeface="+mn-cs"/>
              </a:defRPr>
            </a:lvl3pPr>
            <a:lvl4pPr marL="287993" indent="-95998" algn="l" defTabSz="1219170" rtl="0" eaLnBrk="1" latinLnBrk="0" hangingPunct="1">
              <a:lnSpc>
                <a:spcPct val="100000"/>
              </a:lnSpc>
              <a:spcBef>
                <a:spcPts val="0"/>
              </a:spcBef>
              <a:buClr>
                <a:schemeClr val="tx1"/>
              </a:buClr>
              <a:buSzPct val="75000"/>
              <a:buFont typeface="Arial" pitchFamily="34" charset="0"/>
              <a:buChar char="•"/>
              <a:defRPr sz="1600" kern="1200" baseline="0">
                <a:solidFill>
                  <a:schemeClr val="tx1"/>
                </a:solidFill>
                <a:latin typeface="+mn-lt"/>
                <a:ea typeface="+mn-ea"/>
                <a:cs typeface="+mn-cs"/>
              </a:defRPr>
            </a:lvl4pPr>
            <a:lvl5pPr marL="287993" indent="0" algn="l" defTabSz="1219170" rtl="0" eaLnBrk="1" latinLnBrk="0" hangingPunct="1">
              <a:lnSpc>
                <a:spcPct val="100000"/>
              </a:lnSpc>
              <a:spcBef>
                <a:spcPts val="0"/>
              </a:spcBef>
              <a:buSzPct val="100000"/>
              <a:buFont typeface="Arial" pitchFamily="34" charset="0"/>
              <a:buNone/>
              <a:defRPr sz="16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667"/>
              </a:spcAft>
              <a:buClrTx/>
              <a:buSzTx/>
              <a:buFont typeface="Arial" pitchFamily="34" charset="0"/>
              <a:buNone/>
              <a:tabLst/>
              <a:defRPr/>
            </a:pP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Machine Learning,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is</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designed</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to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allow</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machines </a:t>
            </a:r>
          </a:p>
          <a:p>
            <a:pPr marL="0" marR="0" lvl="0" indent="0" algn="ctr" defTabSz="1219170" rtl="0" eaLnBrk="1" fontAlgn="auto" latinLnBrk="0" hangingPunct="1">
              <a:lnSpc>
                <a:spcPct val="100000"/>
              </a:lnSpc>
              <a:spcBef>
                <a:spcPts val="0"/>
              </a:spcBef>
              <a:spcAft>
                <a:spcPts val="667"/>
              </a:spcAft>
              <a:buClrTx/>
              <a:buSzTx/>
              <a:buFont typeface="Arial" pitchFamily="34" charset="0"/>
              <a:buNone/>
              <a:tabLst/>
              <a:defRPr/>
            </a:pP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to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learn</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automatically</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from</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examples</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a:t>
            </a:r>
          </a:p>
        </p:txBody>
      </p:sp>
      <p:sp>
        <p:nvSpPr>
          <p:cNvPr id="83" name="TextBox 82">
            <a:extLst>
              <a:ext uri="{FF2B5EF4-FFF2-40B4-BE49-F238E27FC236}">
                <a16:creationId xmlns:a16="http://schemas.microsoft.com/office/drawing/2014/main" id="{0DDD9DDD-007A-394F-9B10-CB92AFF49F56}"/>
              </a:ext>
            </a:extLst>
          </p:cNvPr>
          <p:cNvSpPr txBox="1">
            <a:spLocks/>
          </p:cNvSpPr>
          <p:nvPr/>
        </p:nvSpPr>
        <p:spPr bwMode="gray">
          <a:xfrm>
            <a:off x="6261819" y="3701191"/>
            <a:ext cx="5450756" cy="1005840"/>
          </a:xfrm>
          <a:custGeom>
            <a:avLst/>
            <a:gdLst>
              <a:gd name="connsiteX0" fmla="*/ 0 w 5450756"/>
              <a:gd name="connsiteY0" fmla="*/ 460442 h 920886"/>
              <a:gd name="connsiteX1" fmla="*/ 0 w 5450756"/>
              <a:gd name="connsiteY1" fmla="*/ 460443 h 920886"/>
              <a:gd name="connsiteX2" fmla="*/ 0 w 5450756"/>
              <a:gd name="connsiteY2" fmla="*/ 460443 h 920886"/>
              <a:gd name="connsiteX3" fmla="*/ 460443 w 5450756"/>
              <a:gd name="connsiteY3" fmla="*/ 0 h 920886"/>
              <a:gd name="connsiteX4" fmla="*/ 5450756 w 5450756"/>
              <a:gd name="connsiteY4" fmla="*/ 0 h 920886"/>
              <a:gd name="connsiteX5" fmla="*/ 5450756 w 5450756"/>
              <a:gd name="connsiteY5" fmla="*/ 920886 h 920886"/>
              <a:gd name="connsiteX6" fmla="*/ 460443 w 5450756"/>
              <a:gd name="connsiteY6" fmla="*/ 920885 h 920886"/>
              <a:gd name="connsiteX7" fmla="*/ 9355 w 5450756"/>
              <a:gd name="connsiteY7" fmla="*/ 553238 h 920886"/>
              <a:gd name="connsiteX8" fmla="*/ 0 w 5450756"/>
              <a:gd name="connsiteY8" fmla="*/ 460443 h 920886"/>
              <a:gd name="connsiteX9" fmla="*/ 9355 w 5450756"/>
              <a:gd name="connsiteY9" fmla="*/ 367648 h 920886"/>
              <a:gd name="connsiteX10" fmla="*/ 460443 w 5450756"/>
              <a:gd name="connsiteY10" fmla="*/ 0 h 92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0756" h="920886">
                <a:moveTo>
                  <a:pt x="0" y="460442"/>
                </a:moveTo>
                <a:lnTo>
                  <a:pt x="0" y="460443"/>
                </a:lnTo>
                <a:lnTo>
                  <a:pt x="0" y="460443"/>
                </a:lnTo>
                <a:close/>
                <a:moveTo>
                  <a:pt x="460443" y="0"/>
                </a:moveTo>
                <a:lnTo>
                  <a:pt x="5450756" y="0"/>
                </a:lnTo>
                <a:lnTo>
                  <a:pt x="5450756" y="920886"/>
                </a:lnTo>
                <a:lnTo>
                  <a:pt x="460443" y="920885"/>
                </a:lnTo>
                <a:cubicBezTo>
                  <a:pt x="237934" y="920885"/>
                  <a:pt x="52289" y="763054"/>
                  <a:pt x="9355" y="553238"/>
                </a:cubicBezTo>
                <a:lnTo>
                  <a:pt x="0" y="460443"/>
                </a:lnTo>
                <a:lnTo>
                  <a:pt x="9355" y="367648"/>
                </a:lnTo>
                <a:cubicBezTo>
                  <a:pt x="52289" y="157831"/>
                  <a:pt x="237934" y="0"/>
                  <a:pt x="460443" y="0"/>
                </a:cubicBezTo>
                <a:close/>
              </a:path>
            </a:pathLst>
          </a:custGeom>
          <a:solidFill>
            <a:srgbClr val="004575"/>
          </a:solidFill>
          <a:ln>
            <a:noFill/>
          </a:ln>
        </p:spPr>
        <p:style>
          <a:lnRef idx="2">
            <a:schemeClr val="accent3"/>
          </a:lnRef>
          <a:fillRef idx="1">
            <a:schemeClr val="lt1"/>
          </a:fillRef>
          <a:effectRef idx="0">
            <a:schemeClr val="accent3"/>
          </a:effectRef>
          <a:fontRef idx="minor">
            <a:schemeClr val="dk1"/>
          </a:fontRef>
        </p:style>
        <p:txBody>
          <a:bodyPr vert="horz" wrap="square" lIns="72000" tIns="0" rIns="72000" bIns="0" rtlCol="0" anchor="ctr" anchorCtr="0">
            <a:noAutofit/>
          </a:bodyPr>
          <a:lstStyle>
            <a:lvl1pPr marL="0" indent="0" algn="l" defTabSz="1219170" rtl="0" eaLnBrk="1" latinLnBrk="0" hangingPunct="1">
              <a:lnSpc>
                <a:spcPct val="100000"/>
              </a:lnSpc>
              <a:spcBef>
                <a:spcPts val="0"/>
              </a:spcBef>
              <a:spcAft>
                <a:spcPts val="667"/>
              </a:spcAft>
              <a:buFont typeface="Arial" pitchFamily="34" charset="0"/>
              <a:buNone/>
              <a:defRPr sz="1733" b="1" kern="1200">
                <a:solidFill>
                  <a:schemeClr val="accent1"/>
                </a:solidFill>
                <a:latin typeface="Avenir LT Std 65 Medium" pitchFamily="34" charset="0"/>
                <a:ea typeface="+mn-ea"/>
                <a:cs typeface="+mn-cs"/>
              </a:defRPr>
            </a:lvl1pPr>
            <a:lvl2pPr marL="0" indent="0" algn="l" defTabSz="1219170" rtl="0" eaLnBrk="1" latinLnBrk="0" hangingPunct="1">
              <a:lnSpc>
                <a:spcPct val="100000"/>
              </a:lnSpc>
              <a:spcBef>
                <a:spcPts val="0"/>
              </a:spcBef>
              <a:spcAft>
                <a:spcPts val="667"/>
              </a:spcAft>
              <a:buFont typeface="Arial" pitchFamily="34" charset="0"/>
              <a:buNone/>
              <a:defRPr sz="1733" kern="1200">
                <a:solidFill>
                  <a:schemeClr val="tx1"/>
                </a:solidFill>
                <a:latin typeface="+mn-lt"/>
                <a:ea typeface="+mn-ea"/>
                <a:cs typeface="+mn-cs"/>
              </a:defRPr>
            </a:lvl2pPr>
            <a:lvl3pPr marL="191995" indent="-191995" algn="l" defTabSz="1219170" rtl="0" eaLnBrk="1" latinLnBrk="0" hangingPunct="1">
              <a:lnSpc>
                <a:spcPct val="100000"/>
              </a:lnSpc>
              <a:spcBef>
                <a:spcPts val="0"/>
              </a:spcBef>
              <a:spcAft>
                <a:spcPts val="667"/>
              </a:spcAft>
              <a:buClr>
                <a:schemeClr val="accent1"/>
              </a:buClr>
              <a:buSzPct val="100000"/>
              <a:buFont typeface="Avenir LT Std 65 Medium" pitchFamily="34" charset="0"/>
              <a:buChar char="+"/>
              <a:defRPr sz="1733" kern="1200">
                <a:solidFill>
                  <a:schemeClr val="tx1"/>
                </a:solidFill>
                <a:latin typeface="+mn-lt"/>
                <a:ea typeface="+mn-ea"/>
                <a:cs typeface="+mn-cs"/>
              </a:defRPr>
            </a:lvl3pPr>
            <a:lvl4pPr marL="287993" indent="-95998" algn="l" defTabSz="1219170" rtl="0" eaLnBrk="1" latinLnBrk="0" hangingPunct="1">
              <a:lnSpc>
                <a:spcPct val="100000"/>
              </a:lnSpc>
              <a:spcBef>
                <a:spcPts val="0"/>
              </a:spcBef>
              <a:buClr>
                <a:schemeClr val="tx1"/>
              </a:buClr>
              <a:buSzPct val="75000"/>
              <a:buFont typeface="Arial" pitchFamily="34" charset="0"/>
              <a:buChar char="•"/>
              <a:defRPr sz="1600" kern="1200" baseline="0">
                <a:solidFill>
                  <a:schemeClr val="tx1"/>
                </a:solidFill>
                <a:latin typeface="+mn-lt"/>
                <a:ea typeface="+mn-ea"/>
                <a:cs typeface="+mn-cs"/>
              </a:defRPr>
            </a:lvl4pPr>
            <a:lvl5pPr marL="287993" indent="0" algn="l" defTabSz="1219170" rtl="0" eaLnBrk="1" latinLnBrk="0" hangingPunct="1">
              <a:lnSpc>
                <a:spcPct val="100000"/>
              </a:lnSpc>
              <a:spcBef>
                <a:spcPts val="0"/>
              </a:spcBef>
              <a:buSzPct val="100000"/>
              <a:buFont typeface="Arial" pitchFamily="34" charset="0"/>
              <a:buNone/>
              <a:defRPr sz="16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667"/>
              </a:spcAft>
              <a:buClrTx/>
              <a:buSzTx/>
              <a:buFont typeface="Arial" pitchFamily="34" charset="0"/>
              <a:buNone/>
              <a:tabLst/>
              <a:defRPr/>
            </a:pP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Deep</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Learning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is</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a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sub-domain</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of Machine Learning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where</a:t>
            </a:r>
            <a:b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b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the machine uses an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artificial</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neural network.</a:t>
            </a:r>
          </a:p>
        </p:txBody>
      </p:sp>
      <p:sp>
        <p:nvSpPr>
          <p:cNvPr id="81" name="TextBox 80">
            <a:extLst>
              <a:ext uri="{FF2B5EF4-FFF2-40B4-BE49-F238E27FC236}">
                <a16:creationId xmlns:a16="http://schemas.microsoft.com/office/drawing/2014/main" id="{2F9C6CE9-4BCB-064E-BE2A-9EBA927ADB11}"/>
              </a:ext>
            </a:extLst>
          </p:cNvPr>
          <p:cNvSpPr txBox="1">
            <a:spLocks/>
          </p:cNvSpPr>
          <p:nvPr/>
        </p:nvSpPr>
        <p:spPr bwMode="gray">
          <a:xfrm>
            <a:off x="6291199" y="1326679"/>
            <a:ext cx="5421376" cy="1005840"/>
          </a:xfrm>
          <a:custGeom>
            <a:avLst/>
            <a:gdLst>
              <a:gd name="connsiteX0" fmla="*/ 0 w 5421376"/>
              <a:gd name="connsiteY0" fmla="*/ 470893 h 941788"/>
              <a:gd name="connsiteX1" fmla="*/ 0 w 5421376"/>
              <a:gd name="connsiteY1" fmla="*/ 470894 h 941788"/>
              <a:gd name="connsiteX2" fmla="*/ 0 w 5421376"/>
              <a:gd name="connsiteY2" fmla="*/ 470894 h 941788"/>
              <a:gd name="connsiteX3" fmla="*/ 470894 w 5421376"/>
              <a:gd name="connsiteY3" fmla="*/ 0 h 941788"/>
              <a:gd name="connsiteX4" fmla="*/ 5421376 w 5421376"/>
              <a:gd name="connsiteY4" fmla="*/ 0 h 941788"/>
              <a:gd name="connsiteX5" fmla="*/ 5421376 w 5421376"/>
              <a:gd name="connsiteY5" fmla="*/ 941788 h 941788"/>
              <a:gd name="connsiteX6" fmla="*/ 470894 w 5421376"/>
              <a:gd name="connsiteY6" fmla="*/ 941787 h 941788"/>
              <a:gd name="connsiteX7" fmla="*/ 9567 w 5421376"/>
              <a:gd name="connsiteY7" fmla="*/ 565795 h 941788"/>
              <a:gd name="connsiteX8" fmla="*/ 0 w 5421376"/>
              <a:gd name="connsiteY8" fmla="*/ 470894 h 941788"/>
              <a:gd name="connsiteX9" fmla="*/ 9567 w 5421376"/>
              <a:gd name="connsiteY9" fmla="*/ 375992 h 941788"/>
              <a:gd name="connsiteX10" fmla="*/ 470894 w 5421376"/>
              <a:gd name="connsiteY10" fmla="*/ 0 h 94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1376" h="941788">
                <a:moveTo>
                  <a:pt x="0" y="470893"/>
                </a:moveTo>
                <a:lnTo>
                  <a:pt x="0" y="470894"/>
                </a:lnTo>
                <a:lnTo>
                  <a:pt x="0" y="470894"/>
                </a:lnTo>
                <a:close/>
                <a:moveTo>
                  <a:pt x="470894" y="0"/>
                </a:moveTo>
                <a:lnTo>
                  <a:pt x="5421376" y="0"/>
                </a:lnTo>
                <a:lnTo>
                  <a:pt x="5421376" y="941788"/>
                </a:lnTo>
                <a:lnTo>
                  <a:pt x="470894" y="941787"/>
                </a:lnTo>
                <a:cubicBezTo>
                  <a:pt x="243335" y="941787"/>
                  <a:pt x="53476" y="780373"/>
                  <a:pt x="9567" y="565795"/>
                </a:cubicBezTo>
                <a:lnTo>
                  <a:pt x="0" y="470894"/>
                </a:lnTo>
                <a:lnTo>
                  <a:pt x="9567" y="375992"/>
                </a:lnTo>
                <a:cubicBezTo>
                  <a:pt x="53476" y="161414"/>
                  <a:pt x="243335" y="0"/>
                  <a:pt x="470894" y="0"/>
                </a:cubicBezTo>
                <a:close/>
              </a:path>
            </a:pathLst>
          </a:custGeom>
          <a:solidFill>
            <a:srgbClr val="004575"/>
          </a:solidFill>
          <a:ln>
            <a:noFill/>
          </a:ln>
        </p:spPr>
        <p:style>
          <a:lnRef idx="2">
            <a:schemeClr val="accent3"/>
          </a:lnRef>
          <a:fillRef idx="1">
            <a:schemeClr val="lt1"/>
          </a:fillRef>
          <a:effectRef idx="0">
            <a:schemeClr val="accent3"/>
          </a:effectRef>
          <a:fontRef idx="minor">
            <a:schemeClr val="dk1"/>
          </a:fontRef>
        </p:style>
        <p:txBody>
          <a:bodyPr vert="horz" wrap="square" lIns="72000" tIns="0" rIns="72000" bIns="0" rtlCol="0" anchor="ctr" anchorCtr="0">
            <a:noAutofit/>
          </a:bodyPr>
          <a:lstStyle>
            <a:lvl1pPr marL="0" indent="0" algn="l" defTabSz="1219170" rtl="0" eaLnBrk="1" latinLnBrk="0" hangingPunct="1">
              <a:lnSpc>
                <a:spcPct val="100000"/>
              </a:lnSpc>
              <a:spcBef>
                <a:spcPts val="0"/>
              </a:spcBef>
              <a:spcAft>
                <a:spcPts val="667"/>
              </a:spcAft>
              <a:buFont typeface="Arial" pitchFamily="34" charset="0"/>
              <a:buNone/>
              <a:defRPr sz="1733" b="1" kern="1200">
                <a:solidFill>
                  <a:schemeClr val="accent1"/>
                </a:solidFill>
                <a:latin typeface="Avenir LT Std 65 Medium" pitchFamily="34" charset="0"/>
                <a:ea typeface="+mn-ea"/>
                <a:cs typeface="+mn-cs"/>
              </a:defRPr>
            </a:lvl1pPr>
            <a:lvl2pPr marL="0" indent="0" algn="l" defTabSz="1219170" rtl="0" eaLnBrk="1" latinLnBrk="0" hangingPunct="1">
              <a:lnSpc>
                <a:spcPct val="100000"/>
              </a:lnSpc>
              <a:spcBef>
                <a:spcPts val="0"/>
              </a:spcBef>
              <a:spcAft>
                <a:spcPts val="667"/>
              </a:spcAft>
              <a:buFont typeface="Arial" pitchFamily="34" charset="0"/>
              <a:buNone/>
              <a:defRPr sz="1733" kern="1200">
                <a:solidFill>
                  <a:schemeClr val="tx1"/>
                </a:solidFill>
                <a:latin typeface="+mn-lt"/>
                <a:ea typeface="+mn-ea"/>
                <a:cs typeface="+mn-cs"/>
              </a:defRPr>
            </a:lvl2pPr>
            <a:lvl3pPr marL="191995" indent="-191995" algn="l" defTabSz="1219170" rtl="0" eaLnBrk="1" latinLnBrk="0" hangingPunct="1">
              <a:lnSpc>
                <a:spcPct val="100000"/>
              </a:lnSpc>
              <a:spcBef>
                <a:spcPts val="0"/>
              </a:spcBef>
              <a:spcAft>
                <a:spcPts val="667"/>
              </a:spcAft>
              <a:buClr>
                <a:schemeClr val="accent1"/>
              </a:buClr>
              <a:buSzPct val="100000"/>
              <a:buFont typeface="Avenir LT Std 65 Medium" pitchFamily="34" charset="0"/>
              <a:buChar char="+"/>
              <a:defRPr sz="1733" kern="1200">
                <a:solidFill>
                  <a:schemeClr val="tx1"/>
                </a:solidFill>
                <a:latin typeface="+mn-lt"/>
                <a:ea typeface="+mn-ea"/>
                <a:cs typeface="+mn-cs"/>
              </a:defRPr>
            </a:lvl3pPr>
            <a:lvl4pPr marL="287993" indent="-95998" algn="l" defTabSz="1219170" rtl="0" eaLnBrk="1" latinLnBrk="0" hangingPunct="1">
              <a:lnSpc>
                <a:spcPct val="100000"/>
              </a:lnSpc>
              <a:spcBef>
                <a:spcPts val="0"/>
              </a:spcBef>
              <a:buClr>
                <a:schemeClr val="tx1"/>
              </a:buClr>
              <a:buSzPct val="75000"/>
              <a:buFont typeface="Arial" pitchFamily="34" charset="0"/>
              <a:buChar char="•"/>
              <a:defRPr sz="1600" kern="1200" baseline="0">
                <a:solidFill>
                  <a:schemeClr val="tx1"/>
                </a:solidFill>
                <a:latin typeface="+mn-lt"/>
                <a:ea typeface="+mn-ea"/>
                <a:cs typeface="+mn-cs"/>
              </a:defRPr>
            </a:lvl4pPr>
            <a:lvl5pPr marL="287993" indent="0" algn="l" defTabSz="1219170" rtl="0" eaLnBrk="1" latinLnBrk="0" hangingPunct="1">
              <a:lnSpc>
                <a:spcPct val="100000"/>
              </a:lnSpc>
              <a:spcBef>
                <a:spcPts val="0"/>
              </a:spcBef>
              <a:buSzPct val="100000"/>
              <a:buFont typeface="Arial" pitchFamily="34" charset="0"/>
              <a:buNone/>
              <a:defRPr sz="16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667"/>
              </a:spcAft>
              <a:buClrTx/>
              <a:buSzTx/>
              <a:buFont typeface="Arial" pitchFamily="34" charset="0"/>
              <a:buNone/>
              <a:tabLst/>
              <a:defRPr/>
            </a:pP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Artificial</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Intelligence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aims</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to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implement</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techniques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that</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a:t>
            </a:r>
            <a:b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b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allow</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machines to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replicate</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a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form</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of </a:t>
            </a:r>
            <a:r>
              <a:rPr kumimoji="0" lang="fr-FR" sz="1300" b="0" i="0" u="none" strike="noStrike" kern="1200" cap="none" spc="0" normalizeH="0" baseline="0" noProof="0" err="1">
                <a:ln>
                  <a:noFill/>
                </a:ln>
                <a:solidFill>
                  <a:srgbClr val="FFFFFF"/>
                </a:solidFill>
                <a:effectLst/>
                <a:uLnTx/>
                <a:uFillTx/>
                <a:latin typeface="+mn-lt"/>
                <a:ea typeface="Verdana" panose="020B0604030504040204" pitchFamily="34" charset="0"/>
                <a:cs typeface="Verdana" panose="020B0604030504040204" pitchFamily="34" charset="0"/>
              </a:rPr>
              <a:t>human</a:t>
            </a:r>
            <a:r>
              <a:rPr kumimoji="0" lang="fr-FR" sz="1300" b="0" i="0" u="none" strike="noStrike" kern="1200" cap="none" spc="0" normalizeH="0" baseline="0" noProof="0">
                <a:ln>
                  <a:noFill/>
                </a:ln>
                <a:solidFill>
                  <a:srgbClr val="FFFFFF"/>
                </a:solidFill>
                <a:effectLst/>
                <a:uLnTx/>
                <a:uFillTx/>
                <a:latin typeface="+mn-lt"/>
                <a:ea typeface="Verdana" panose="020B0604030504040204" pitchFamily="34" charset="0"/>
                <a:cs typeface="Verdana" panose="020B0604030504040204" pitchFamily="34" charset="0"/>
              </a:rPr>
              <a:t> intelligence.</a:t>
            </a:r>
          </a:p>
        </p:txBody>
      </p:sp>
    </p:spTree>
    <p:extLst>
      <p:ext uri="{BB962C8B-B14F-4D97-AF65-F5344CB8AC3E}">
        <p14:creationId xmlns:p14="http://schemas.microsoft.com/office/powerpoint/2010/main" val="1008008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71649730-983F-C64A-A8D4-1A3CDDCE441C}"/>
              </a:ext>
            </a:extLst>
          </p:cNvPr>
          <p:cNvSpPr/>
          <p:nvPr/>
        </p:nvSpPr>
        <p:spPr>
          <a:xfrm>
            <a:off x="9171727" y="3642698"/>
            <a:ext cx="914400" cy="852851"/>
          </a:xfrm>
          <a:prstGeom prst="ellipse">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4" name="Oval 3">
            <a:extLst>
              <a:ext uri="{FF2B5EF4-FFF2-40B4-BE49-F238E27FC236}">
                <a16:creationId xmlns:a16="http://schemas.microsoft.com/office/drawing/2014/main" id="{2C9DD1D3-1B4E-A64F-B96A-95299E5C35AF}"/>
              </a:ext>
            </a:extLst>
          </p:cNvPr>
          <p:cNvSpPr/>
          <p:nvPr/>
        </p:nvSpPr>
        <p:spPr>
          <a:xfrm>
            <a:off x="9171727" y="1695210"/>
            <a:ext cx="914400" cy="852851"/>
          </a:xfrm>
          <a:prstGeom prst="ellipse">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graphicFrame>
        <p:nvGraphicFramePr>
          <p:cNvPr id="5" name="Object 4"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8" name="think-cell Slide" r:id="rId6" imgW="395" imgH="394" progId="TCLayout.ActiveDocument.1">
                  <p:embed/>
                </p:oleObj>
              </mc:Choice>
              <mc:Fallback>
                <p:oleObj name="think-cell Slide" r:id="rId6" imgW="395" imgH="394" progId="TCLayout.ActiveDocument.1">
                  <p:embed/>
                  <p:pic>
                    <p:nvPicPr>
                      <p:cNvPr id="5" name="Object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rgbClr val="32074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pitchFamily="34" charset="0"/>
              <a:ea typeface="+mn-ea"/>
              <a:cs typeface="+mn-cs"/>
              <a:sym typeface="Verdana" panose="020B0604030504040204" pitchFamily="34" charset="0"/>
            </a:endParaRPr>
          </a:p>
        </p:txBody>
      </p:sp>
      <p:sp>
        <p:nvSpPr>
          <p:cNvPr id="3" name="Title 2"/>
          <p:cNvSpPr>
            <a:spLocks noGrp="1"/>
          </p:cNvSpPr>
          <p:nvPr>
            <p:ph type="title"/>
          </p:nvPr>
        </p:nvSpPr>
        <p:spPr/>
        <p:txBody>
          <a:bodyPr/>
          <a:lstStyle/>
          <a:p>
            <a:r>
              <a:rPr lang="en-US"/>
              <a:t>Data Science is at the intersection of several disciplines, it allows us to solve problems and make predictions from data</a:t>
            </a:r>
          </a:p>
        </p:txBody>
      </p:sp>
      <p:sp>
        <p:nvSpPr>
          <p:cNvPr id="21" name="Rounded Rectangle 20">
            <a:extLst>
              <a:ext uri="{FF2B5EF4-FFF2-40B4-BE49-F238E27FC236}">
                <a16:creationId xmlns:a16="http://schemas.microsoft.com/office/drawing/2014/main" id="{957DCA98-14AF-AC43-B8AB-9047DC9A7BBE}"/>
              </a:ext>
            </a:extLst>
          </p:cNvPr>
          <p:cNvSpPr/>
          <p:nvPr/>
        </p:nvSpPr>
        <p:spPr>
          <a:xfrm>
            <a:off x="725236" y="1231354"/>
            <a:ext cx="5370764" cy="519351"/>
          </a:xfrm>
          <a:prstGeom prst="roundRect">
            <a:avLst>
              <a:gd name="adj" fmla="val 50000"/>
            </a:avLst>
          </a:prstGeom>
          <a:solidFill>
            <a:srgbClr val="004575"/>
          </a:solid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small" spc="0" normalizeH="0" baseline="0" noProof="0">
                <a:ln>
                  <a:noFill/>
                </a:ln>
                <a:solidFill>
                  <a:srgbClr val="FFFFFF"/>
                </a:solidFill>
                <a:effectLst/>
                <a:uLnTx/>
                <a:uFillTx/>
                <a:ea typeface="Verdana" panose="020B0604030504040204" pitchFamily="34" charset="0"/>
                <a:cs typeface="Verdana" panose="020B0604030504040204" pitchFamily="34" charset="0"/>
              </a:rPr>
              <a:t>KEY SKILLS</a:t>
            </a:r>
            <a:endParaRPr kumimoji="0" lang="en-US" sz="18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endParaRPr>
          </a:p>
        </p:txBody>
      </p:sp>
      <p:sp>
        <p:nvSpPr>
          <p:cNvPr id="23" name="Ellipse 2">
            <a:extLst>
              <a:ext uri="{FF2B5EF4-FFF2-40B4-BE49-F238E27FC236}">
                <a16:creationId xmlns:a16="http://schemas.microsoft.com/office/drawing/2014/main" id="{2D6E83B3-8545-5044-8549-6E3323E4538F}"/>
              </a:ext>
            </a:extLst>
          </p:cNvPr>
          <p:cNvSpPr/>
          <p:nvPr/>
        </p:nvSpPr>
        <p:spPr>
          <a:xfrm>
            <a:off x="1036204" y="1877159"/>
            <a:ext cx="2864590" cy="2864589"/>
          </a:xfrm>
          <a:prstGeom prst="ellipse">
            <a:avLst/>
          </a:prstGeom>
          <a:solidFill>
            <a:srgbClr val="E6185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4" name="Ellipse 33">
            <a:extLst>
              <a:ext uri="{FF2B5EF4-FFF2-40B4-BE49-F238E27FC236}">
                <a16:creationId xmlns:a16="http://schemas.microsoft.com/office/drawing/2014/main" id="{F109C614-3B95-AD4F-AECA-DA946A05D8EF}"/>
              </a:ext>
            </a:extLst>
          </p:cNvPr>
          <p:cNvSpPr/>
          <p:nvPr/>
        </p:nvSpPr>
        <p:spPr>
          <a:xfrm>
            <a:off x="2899602" y="1870055"/>
            <a:ext cx="2864590" cy="286458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5" name="Ellipse 34">
            <a:extLst>
              <a:ext uri="{FF2B5EF4-FFF2-40B4-BE49-F238E27FC236}">
                <a16:creationId xmlns:a16="http://schemas.microsoft.com/office/drawing/2014/main" id="{DD335297-078F-9F46-9263-C25DFF85BCCE}"/>
              </a:ext>
            </a:extLst>
          </p:cNvPr>
          <p:cNvSpPr/>
          <p:nvPr/>
        </p:nvSpPr>
        <p:spPr>
          <a:xfrm>
            <a:off x="2052243" y="3424062"/>
            <a:ext cx="2864590" cy="2864589"/>
          </a:xfrm>
          <a:prstGeom prst="ellipse">
            <a:avLst/>
          </a:prstGeom>
          <a:solidFill>
            <a:srgbClr val="385D8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6" name="ZoneTexte 38">
            <a:extLst>
              <a:ext uri="{FF2B5EF4-FFF2-40B4-BE49-F238E27FC236}">
                <a16:creationId xmlns:a16="http://schemas.microsoft.com/office/drawing/2014/main" id="{93F867B5-CD97-7443-B6AF-1FD9D36AAFC1}"/>
              </a:ext>
            </a:extLst>
          </p:cNvPr>
          <p:cNvSpPr txBox="1"/>
          <p:nvPr/>
        </p:nvSpPr>
        <p:spPr>
          <a:xfrm>
            <a:off x="3490283" y="4168702"/>
            <a:ext cx="1352054"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Traditional Research</a:t>
            </a:r>
          </a:p>
        </p:txBody>
      </p:sp>
      <p:sp>
        <p:nvSpPr>
          <p:cNvPr id="27" name="ZoneTexte 39">
            <a:extLst>
              <a:ext uri="{FF2B5EF4-FFF2-40B4-BE49-F238E27FC236}">
                <a16:creationId xmlns:a16="http://schemas.microsoft.com/office/drawing/2014/main" id="{471B616D-1EE4-DE45-B30F-F7A56BF548C6}"/>
              </a:ext>
            </a:extLst>
          </p:cNvPr>
          <p:cNvSpPr txBox="1"/>
          <p:nvPr/>
        </p:nvSpPr>
        <p:spPr>
          <a:xfrm>
            <a:off x="2992337" y="3415888"/>
            <a:ext cx="916204"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Science</a:t>
            </a:r>
          </a:p>
        </p:txBody>
      </p:sp>
      <p:sp>
        <p:nvSpPr>
          <p:cNvPr id="28" name="ZoneTexte 40">
            <a:extLst>
              <a:ext uri="{FF2B5EF4-FFF2-40B4-BE49-F238E27FC236}">
                <a16:creationId xmlns:a16="http://schemas.microsoft.com/office/drawing/2014/main" id="{28214544-5FC1-5641-96DB-7E3B9B52FE8F}"/>
              </a:ext>
            </a:extLst>
          </p:cNvPr>
          <p:cNvSpPr txBox="1"/>
          <p:nvPr/>
        </p:nvSpPr>
        <p:spPr>
          <a:xfrm>
            <a:off x="2241208" y="4208826"/>
            <a:ext cx="876183"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ea typeface="Verdana" panose="020B0604030504040204" pitchFamily="34" charset="0"/>
                <a:cs typeface="Verdana" panose="020B0604030504040204" pitchFamily="34" charset="0"/>
              </a:rPr>
              <a:t>Dev.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software</a:t>
            </a:r>
          </a:p>
        </p:txBody>
      </p:sp>
      <p:sp>
        <p:nvSpPr>
          <p:cNvPr id="29" name="ZoneTexte 41">
            <a:extLst>
              <a:ext uri="{FF2B5EF4-FFF2-40B4-BE49-F238E27FC236}">
                <a16:creationId xmlns:a16="http://schemas.microsoft.com/office/drawing/2014/main" id="{5CFC3A28-C8D3-AF41-9F56-D8D5B63EF715}"/>
              </a:ext>
            </a:extLst>
          </p:cNvPr>
          <p:cNvSpPr txBox="1"/>
          <p:nvPr/>
        </p:nvSpPr>
        <p:spPr>
          <a:xfrm>
            <a:off x="2914650" y="2935271"/>
            <a:ext cx="1027603"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Machine Learning</a:t>
            </a:r>
          </a:p>
        </p:txBody>
      </p:sp>
      <p:sp>
        <p:nvSpPr>
          <p:cNvPr id="41" name="ZoneTexte 37">
            <a:extLst>
              <a:ext uri="{FF2B5EF4-FFF2-40B4-BE49-F238E27FC236}">
                <a16:creationId xmlns:a16="http://schemas.microsoft.com/office/drawing/2014/main" id="{5CB62396-A85A-B14A-B332-0C8A1B25982A}"/>
              </a:ext>
            </a:extLst>
          </p:cNvPr>
          <p:cNvSpPr txBox="1"/>
          <p:nvPr/>
        </p:nvSpPr>
        <p:spPr>
          <a:xfrm>
            <a:off x="1438053" y="3197687"/>
            <a:ext cx="156334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ea typeface="Verdana" panose="020B0604030504040204" pitchFamily="34" charset="0"/>
                <a:cs typeface="Verdana" panose="020B0604030504040204" pitchFamily="34" charset="0"/>
              </a:rPr>
              <a:t>Programming</a:t>
            </a:r>
            <a:endParaRPr kumimoji="0" lang="fr-FR" sz="11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endParaRPr>
          </a:p>
        </p:txBody>
      </p:sp>
      <p:sp>
        <p:nvSpPr>
          <p:cNvPr id="39" name="ZoneTexte 3">
            <a:extLst>
              <a:ext uri="{FF2B5EF4-FFF2-40B4-BE49-F238E27FC236}">
                <a16:creationId xmlns:a16="http://schemas.microsoft.com/office/drawing/2014/main" id="{750FE054-0B9D-CD4E-BC84-79C2A068A980}"/>
              </a:ext>
            </a:extLst>
          </p:cNvPr>
          <p:cNvSpPr txBox="1"/>
          <p:nvPr/>
        </p:nvSpPr>
        <p:spPr>
          <a:xfrm>
            <a:off x="4158563" y="3114353"/>
            <a:ext cx="1238242"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Mathematics and Algorithms</a:t>
            </a:r>
          </a:p>
        </p:txBody>
      </p:sp>
      <p:sp>
        <p:nvSpPr>
          <p:cNvPr id="37" name="ZoneTexte 36">
            <a:extLst>
              <a:ext uri="{FF2B5EF4-FFF2-40B4-BE49-F238E27FC236}">
                <a16:creationId xmlns:a16="http://schemas.microsoft.com/office/drawing/2014/main" id="{6C807616-93DD-2A46-847B-D66B002F9E10}"/>
              </a:ext>
            </a:extLst>
          </p:cNvPr>
          <p:cNvSpPr txBox="1"/>
          <p:nvPr/>
        </p:nvSpPr>
        <p:spPr>
          <a:xfrm>
            <a:off x="2724792" y="5437540"/>
            <a:ext cx="15194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Business knowledge</a:t>
            </a:r>
          </a:p>
        </p:txBody>
      </p:sp>
      <p:sp>
        <p:nvSpPr>
          <p:cNvPr id="43" name="Rectangle : coins arrondis 47">
            <a:extLst>
              <a:ext uri="{FF2B5EF4-FFF2-40B4-BE49-F238E27FC236}">
                <a16:creationId xmlns:a16="http://schemas.microsoft.com/office/drawing/2014/main" id="{8C7FAA6C-9621-A74D-AE20-DA5FF42AF68B}"/>
              </a:ext>
            </a:extLst>
          </p:cNvPr>
          <p:cNvSpPr/>
          <p:nvPr/>
        </p:nvSpPr>
        <p:spPr>
          <a:xfrm>
            <a:off x="7553527" y="2302626"/>
            <a:ext cx="4150800" cy="570853"/>
          </a:xfrm>
          <a:prstGeom prst="roundRect">
            <a:avLst>
              <a:gd name="adj" fmla="val 50000"/>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COMMUNICATION</a:t>
            </a:r>
          </a:p>
        </p:txBody>
      </p:sp>
      <p:sp>
        <p:nvSpPr>
          <p:cNvPr id="44" name="Rectangle : coins arrondis 61">
            <a:extLst>
              <a:ext uri="{FF2B5EF4-FFF2-40B4-BE49-F238E27FC236}">
                <a16:creationId xmlns:a16="http://schemas.microsoft.com/office/drawing/2014/main" id="{E783467D-E68A-2F44-A618-0C3C69389B8E}"/>
              </a:ext>
            </a:extLst>
          </p:cNvPr>
          <p:cNvSpPr/>
          <p:nvPr/>
        </p:nvSpPr>
        <p:spPr>
          <a:xfrm>
            <a:off x="7553527" y="4170895"/>
            <a:ext cx="4150800" cy="570853"/>
          </a:xfrm>
          <a:prstGeom prst="roundRect">
            <a:avLst>
              <a:gd name="adj" fmla="val 50000"/>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KNOW-HOW</a:t>
            </a:r>
          </a:p>
        </p:txBody>
      </p:sp>
      <p:sp>
        <p:nvSpPr>
          <p:cNvPr id="45" name="ZoneTexte 52">
            <a:extLst>
              <a:ext uri="{FF2B5EF4-FFF2-40B4-BE49-F238E27FC236}">
                <a16:creationId xmlns:a16="http://schemas.microsoft.com/office/drawing/2014/main" id="{27AF0463-63B7-C644-8AFC-37ADA3A514A7}"/>
              </a:ext>
            </a:extLst>
          </p:cNvPr>
          <p:cNvSpPr txBox="1"/>
          <p:nvPr/>
        </p:nvSpPr>
        <p:spPr>
          <a:xfrm>
            <a:off x="7553527" y="2893099"/>
            <a:ext cx="41508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1"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Know how to communicate analyses and model outputs with the right </a:t>
            </a:r>
            <a:r>
              <a:rPr kumimoji="0" lang="fr-FR" sz="1400" b="0" i="1" u="none" strike="noStrike" kern="1200" cap="none" spc="0" normalizeH="0" baseline="0" noProof="0" err="1">
                <a:ln>
                  <a:noFill/>
                </a:ln>
                <a:solidFill>
                  <a:prstClr val="black"/>
                </a:solidFill>
                <a:effectLst/>
                <a:uLnTx/>
                <a:uFillTx/>
                <a:ea typeface="Verdana" panose="020B0604030504040204" pitchFamily="34" charset="0"/>
                <a:cs typeface="Verdana" panose="020B0604030504040204" pitchFamily="34" charset="0"/>
              </a:rPr>
              <a:t>visualizations</a:t>
            </a:r>
            <a:endParaRPr kumimoji="0" lang="fr-FR" sz="1400" b="0" i="1"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endParaRPr>
          </a:p>
        </p:txBody>
      </p:sp>
      <p:sp>
        <p:nvSpPr>
          <p:cNvPr id="46" name="ZoneTexte 68">
            <a:extLst>
              <a:ext uri="{FF2B5EF4-FFF2-40B4-BE49-F238E27FC236}">
                <a16:creationId xmlns:a16="http://schemas.microsoft.com/office/drawing/2014/main" id="{249B6079-9EC4-2741-A5CD-B35378FE7098}"/>
              </a:ext>
            </a:extLst>
          </p:cNvPr>
          <p:cNvSpPr txBox="1"/>
          <p:nvPr/>
        </p:nvSpPr>
        <p:spPr>
          <a:xfrm>
            <a:off x="7561775" y="4772293"/>
            <a:ext cx="4150800" cy="523220"/>
          </a:xfrm>
          <a:prstGeom prst="rect">
            <a:avLst/>
          </a:prstGeom>
          <a:noFill/>
        </p:spPr>
        <p:txBody>
          <a:bodyPr wrap="square" rtlCol="0">
            <a:spAutoFit/>
          </a:bodyPr>
          <a:lstStyle>
            <a:defPPr>
              <a:defRPr lang="pt-PT"/>
            </a:defPPr>
            <a:lvl1pPr marR="0" lvl="0" indent="0" algn="ctr" fontAlgn="auto">
              <a:lnSpc>
                <a:spcPct val="100000"/>
              </a:lnSpc>
              <a:spcBef>
                <a:spcPts val="0"/>
              </a:spcBef>
              <a:spcAft>
                <a:spcPts val="0"/>
              </a:spcAft>
              <a:buClrTx/>
              <a:buSzTx/>
              <a:buFontTx/>
              <a:buNone/>
              <a:tabLst/>
              <a:defRPr kumimoji="0" sz="1400" b="0" i="1"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1" u="none" strike="noStrike" kern="1200" cap="none" spc="0" normalizeH="0" baseline="0" noProof="0">
                <a:ln>
                  <a:noFill/>
                </a:ln>
                <a:solidFill>
                  <a:prstClr val="black"/>
                </a:solidFill>
                <a:effectLst/>
                <a:uLnTx/>
                <a:uFillTx/>
                <a:latin typeface="+mn-lt"/>
                <a:ea typeface="Verdana" panose="020B0604030504040204" pitchFamily="34" charset="0"/>
              </a:rPr>
              <a:t>Knowing how to translate data into added value, curiosity, critical thinking, entrepreneurial spirit</a:t>
            </a:r>
          </a:p>
        </p:txBody>
      </p:sp>
      <p:grpSp>
        <p:nvGrpSpPr>
          <p:cNvPr id="47" name="Group 46">
            <a:extLst>
              <a:ext uri="{FF2B5EF4-FFF2-40B4-BE49-F238E27FC236}">
                <a16:creationId xmlns:a16="http://schemas.microsoft.com/office/drawing/2014/main" id="{8D41820D-3C7A-6548-9BC5-E8ED3C677138}"/>
              </a:ext>
            </a:extLst>
          </p:cNvPr>
          <p:cNvGrpSpPr/>
          <p:nvPr/>
        </p:nvGrpSpPr>
        <p:grpSpPr>
          <a:xfrm>
            <a:off x="1949606" y="2784938"/>
            <a:ext cx="571826" cy="368416"/>
            <a:chOff x="10423525" y="4979987"/>
            <a:chExt cx="1276351" cy="822326"/>
          </a:xfrm>
          <a:solidFill>
            <a:schemeClr val="bg1"/>
          </a:solidFill>
        </p:grpSpPr>
        <p:sp>
          <p:nvSpPr>
            <p:cNvPr id="48" name="Freeform 361">
              <a:extLst>
                <a:ext uri="{FF2B5EF4-FFF2-40B4-BE49-F238E27FC236}">
                  <a16:creationId xmlns:a16="http://schemas.microsoft.com/office/drawing/2014/main" id="{A2120D24-D010-0D4A-AE20-11BC20A0E2AF}"/>
                </a:ext>
              </a:extLst>
            </p:cNvPr>
            <p:cNvSpPr>
              <a:spLocks/>
            </p:cNvSpPr>
            <p:nvPr/>
          </p:nvSpPr>
          <p:spPr bwMode="auto">
            <a:xfrm>
              <a:off x="10423525" y="5708650"/>
              <a:ext cx="1276351" cy="93663"/>
            </a:xfrm>
            <a:custGeom>
              <a:avLst/>
              <a:gdLst>
                <a:gd name="T0" fmla="*/ 706 w 1195"/>
                <a:gd name="T1" fmla="*/ 0 h 87"/>
                <a:gd name="T2" fmla="*/ 686 w 1195"/>
                <a:gd name="T3" fmla="*/ 20 h 87"/>
                <a:gd name="T4" fmla="*/ 508 w 1195"/>
                <a:gd name="T5" fmla="*/ 20 h 87"/>
                <a:gd name="T6" fmla="*/ 489 w 1195"/>
                <a:gd name="T7" fmla="*/ 0 h 87"/>
                <a:gd name="T8" fmla="*/ 0 w 1195"/>
                <a:gd name="T9" fmla="*/ 0 h 87"/>
                <a:gd name="T10" fmla="*/ 0 w 1195"/>
                <a:gd name="T11" fmla="*/ 58 h 87"/>
                <a:gd name="T12" fmla="*/ 29 w 1195"/>
                <a:gd name="T13" fmla="*/ 87 h 87"/>
                <a:gd name="T14" fmla="*/ 1166 w 1195"/>
                <a:gd name="T15" fmla="*/ 87 h 87"/>
                <a:gd name="T16" fmla="*/ 1195 w 1195"/>
                <a:gd name="T17" fmla="*/ 58 h 87"/>
                <a:gd name="T18" fmla="*/ 1195 w 1195"/>
                <a:gd name="T19" fmla="*/ 0 h 87"/>
                <a:gd name="T20" fmla="*/ 706 w 1195"/>
                <a:gd name="T2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5" h="87">
                  <a:moveTo>
                    <a:pt x="706" y="0"/>
                  </a:moveTo>
                  <a:cubicBezTo>
                    <a:pt x="706" y="11"/>
                    <a:pt x="697" y="20"/>
                    <a:pt x="686" y="20"/>
                  </a:cubicBezTo>
                  <a:cubicBezTo>
                    <a:pt x="508" y="20"/>
                    <a:pt x="508" y="20"/>
                    <a:pt x="508" y="20"/>
                  </a:cubicBezTo>
                  <a:cubicBezTo>
                    <a:pt x="497" y="20"/>
                    <a:pt x="489" y="11"/>
                    <a:pt x="489" y="0"/>
                  </a:cubicBezTo>
                  <a:cubicBezTo>
                    <a:pt x="0" y="0"/>
                    <a:pt x="0" y="0"/>
                    <a:pt x="0" y="0"/>
                  </a:cubicBezTo>
                  <a:cubicBezTo>
                    <a:pt x="0" y="58"/>
                    <a:pt x="0" y="58"/>
                    <a:pt x="0" y="58"/>
                  </a:cubicBezTo>
                  <a:cubicBezTo>
                    <a:pt x="0" y="74"/>
                    <a:pt x="13" y="87"/>
                    <a:pt x="29" y="87"/>
                  </a:cubicBezTo>
                  <a:cubicBezTo>
                    <a:pt x="1166" y="87"/>
                    <a:pt x="1166" y="87"/>
                    <a:pt x="1166" y="87"/>
                  </a:cubicBezTo>
                  <a:cubicBezTo>
                    <a:pt x="1181" y="87"/>
                    <a:pt x="1195" y="74"/>
                    <a:pt x="1195" y="58"/>
                  </a:cubicBezTo>
                  <a:cubicBezTo>
                    <a:pt x="1195" y="0"/>
                    <a:pt x="1195" y="0"/>
                    <a:pt x="1195" y="0"/>
                  </a:cubicBezTo>
                  <a:lnTo>
                    <a:pt x="7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49" name="Freeform 362">
              <a:extLst>
                <a:ext uri="{FF2B5EF4-FFF2-40B4-BE49-F238E27FC236}">
                  <a16:creationId xmlns:a16="http://schemas.microsoft.com/office/drawing/2014/main" id="{8A352EFD-0A3C-F24F-9551-20FC6E6392DE}"/>
                </a:ext>
              </a:extLst>
            </p:cNvPr>
            <p:cNvSpPr>
              <a:spLocks noEditPoints="1"/>
            </p:cNvSpPr>
            <p:nvPr/>
          </p:nvSpPr>
          <p:spPr bwMode="auto">
            <a:xfrm>
              <a:off x="10423525" y="4979987"/>
              <a:ext cx="1276351" cy="676275"/>
            </a:xfrm>
            <a:custGeom>
              <a:avLst/>
              <a:gdLst>
                <a:gd name="T0" fmla="*/ 1195 w 1195"/>
                <a:gd name="T1" fmla="*/ 12 h 633"/>
                <a:gd name="T2" fmla="*/ 1182 w 1195"/>
                <a:gd name="T3" fmla="*/ 0 h 633"/>
                <a:gd name="T4" fmla="*/ 12 w 1195"/>
                <a:gd name="T5" fmla="*/ 0 h 633"/>
                <a:gd name="T6" fmla="*/ 0 w 1195"/>
                <a:gd name="T7" fmla="*/ 12 h 633"/>
                <a:gd name="T8" fmla="*/ 0 w 1195"/>
                <a:gd name="T9" fmla="*/ 633 h 633"/>
                <a:gd name="T10" fmla="*/ 1195 w 1195"/>
                <a:gd name="T11" fmla="*/ 633 h 633"/>
                <a:gd name="T12" fmla="*/ 1195 w 1195"/>
                <a:gd name="T13" fmla="*/ 12 h 633"/>
                <a:gd name="T14" fmla="*/ 1144 w 1195"/>
                <a:gd name="T15" fmla="*/ 607 h 633"/>
                <a:gd name="T16" fmla="*/ 51 w 1195"/>
                <a:gd name="T17" fmla="*/ 607 h 633"/>
                <a:gd name="T18" fmla="*/ 51 w 1195"/>
                <a:gd name="T19" fmla="*/ 38 h 633"/>
                <a:gd name="T20" fmla="*/ 62 w 1195"/>
                <a:gd name="T21" fmla="*/ 27 h 633"/>
                <a:gd name="T22" fmla="*/ 1133 w 1195"/>
                <a:gd name="T23" fmla="*/ 27 h 633"/>
                <a:gd name="T24" fmla="*/ 1144 w 1195"/>
                <a:gd name="T25" fmla="*/ 38 h 633"/>
                <a:gd name="T26" fmla="*/ 1144 w 1195"/>
                <a:gd name="T27" fmla="*/ 607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5" h="633">
                  <a:moveTo>
                    <a:pt x="1195" y="12"/>
                  </a:moveTo>
                  <a:cubicBezTo>
                    <a:pt x="1195" y="6"/>
                    <a:pt x="1189" y="0"/>
                    <a:pt x="1182" y="0"/>
                  </a:cubicBezTo>
                  <a:cubicBezTo>
                    <a:pt x="12" y="0"/>
                    <a:pt x="12" y="0"/>
                    <a:pt x="12" y="0"/>
                  </a:cubicBezTo>
                  <a:cubicBezTo>
                    <a:pt x="5" y="0"/>
                    <a:pt x="0" y="6"/>
                    <a:pt x="0" y="12"/>
                  </a:cubicBezTo>
                  <a:cubicBezTo>
                    <a:pt x="0" y="633"/>
                    <a:pt x="0" y="633"/>
                    <a:pt x="0" y="633"/>
                  </a:cubicBezTo>
                  <a:cubicBezTo>
                    <a:pt x="1195" y="633"/>
                    <a:pt x="1195" y="633"/>
                    <a:pt x="1195" y="633"/>
                  </a:cubicBezTo>
                  <a:lnTo>
                    <a:pt x="1195" y="12"/>
                  </a:lnTo>
                  <a:close/>
                  <a:moveTo>
                    <a:pt x="1144" y="607"/>
                  </a:moveTo>
                  <a:cubicBezTo>
                    <a:pt x="51" y="607"/>
                    <a:pt x="51" y="607"/>
                    <a:pt x="51" y="607"/>
                  </a:cubicBezTo>
                  <a:cubicBezTo>
                    <a:pt x="51" y="38"/>
                    <a:pt x="51" y="38"/>
                    <a:pt x="51" y="38"/>
                  </a:cubicBezTo>
                  <a:cubicBezTo>
                    <a:pt x="51" y="32"/>
                    <a:pt x="56" y="27"/>
                    <a:pt x="62" y="27"/>
                  </a:cubicBezTo>
                  <a:cubicBezTo>
                    <a:pt x="1133" y="27"/>
                    <a:pt x="1133" y="27"/>
                    <a:pt x="1133" y="27"/>
                  </a:cubicBezTo>
                  <a:cubicBezTo>
                    <a:pt x="1139" y="27"/>
                    <a:pt x="1144" y="32"/>
                    <a:pt x="1144" y="38"/>
                  </a:cubicBezTo>
                  <a:lnTo>
                    <a:pt x="1144" y="6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50" name="Freeform 363">
              <a:extLst>
                <a:ext uri="{FF2B5EF4-FFF2-40B4-BE49-F238E27FC236}">
                  <a16:creationId xmlns:a16="http://schemas.microsoft.com/office/drawing/2014/main" id="{CB530331-4FDC-FB4F-BF7F-D706EB54979C}"/>
                </a:ext>
              </a:extLst>
            </p:cNvPr>
            <p:cNvSpPr>
              <a:spLocks/>
            </p:cNvSpPr>
            <p:nvPr/>
          </p:nvSpPr>
          <p:spPr bwMode="auto">
            <a:xfrm>
              <a:off x="10590213" y="5081588"/>
              <a:ext cx="152400" cy="50800"/>
            </a:xfrm>
            <a:custGeom>
              <a:avLst/>
              <a:gdLst>
                <a:gd name="T0" fmla="*/ 6 w 143"/>
                <a:gd name="T1" fmla="*/ 48 h 48"/>
                <a:gd name="T2" fmla="*/ 138 w 143"/>
                <a:gd name="T3" fmla="*/ 48 h 48"/>
                <a:gd name="T4" fmla="*/ 143 w 143"/>
                <a:gd name="T5" fmla="*/ 43 h 48"/>
                <a:gd name="T6" fmla="*/ 143 w 143"/>
                <a:gd name="T7" fmla="*/ 5 h 48"/>
                <a:gd name="T8" fmla="*/ 138 w 143"/>
                <a:gd name="T9" fmla="*/ 0 h 48"/>
                <a:gd name="T10" fmla="*/ 6 w 143"/>
                <a:gd name="T11" fmla="*/ 0 h 48"/>
                <a:gd name="T12" fmla="*/ 0 w 143"/>
                <a:gd name="T13" fmla="*/ 5 h 48"/>
                <a:gd name="T14" fmla="*/ 0 w 143"/>
                <a:gd name="T15" fmla="*/ 43 h 48"/>
                <a:gd name="T16" fmla="*/ 6 w 143"/>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48">
                  <a:moveTo>
                    <a:pt x="6" y="48"/>
                  </a:moveTo>
                  <a:cubicBezTo>
                    <a:pt x="138" y="48"/>
                    <a:pt x="138" y="48"/>
                    <a:pt x="138" y="48"/>
                  </a:cubicBezTo>
                  <a:cubicBezTo>
                    <a:pt x="140" y="48"/>
                    <a:pt x="143" y="46"/>
                    <a:pt x="143" y="43"/>
                  </a:cubicBezTo>
                  <a:cubicBezTo>
                    <a:pt x="143" y="5"/>
                    <a:pt x="143" y="5"/>
                    <a:pt x="143" y="5"/>
                  </a:cubicBezTo>
                  <a:cubicBezTo>
                    <a:pt x="143" y="2"/>
                    <a:pt x="140" y="0"/>
                    <a:pt x="138" y="0"/>
                  </a:cubicBezTo>
                  <a:cubicBezTo>
                    <a:pt x="6" y="0"/>
                    <a:pt x="6" y="0"/>
                    <a:pt x="6" y="0"/>
                  </a:cubicBezTo>
                  <a:cubicBezTo>
                    <a:pt x="3" y="0"/>
                    <a:pt x="0" y="2"/>
                    <a:pt x="0" y="5"/>
                  </a:cubicBezTo>
                  <a:cubicBezTo>
                    <a:pt x="0" y="43"/>
                    <a:pt x="0" y="43"/>
                    <a:pt x="0" y="43"/>
                  </a:cubicBezTo>
                  <a:cubicBezTo>
                    <a:pt x="0" y="46"/>
                    <a:pt x="3"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51" name="Freeform 364">
              <a:extLst>
                <a:ext uri="{FF2B5EF4-FFF2-40B4-BE49-F238E27FC236}">
                  <a16:creationId xmlns:a16="http://schemas.microsoft.com/office/drawing/2014/main" id="{44C9BE84-9783-C143-879C-25B1D1DDF11D}"/>
                </a:ext>
              </a:extLst>
            </p:cNvPr>
            <p:cNvSpPr>
              <a:spLocks/>
            </p:cNvSpPr>
            <p:nvPr/>
          </p:nvSpPr>
          <p:spPr bwMode="auto">
            <a:xfrm>
              <a:off x="10647363" y="5186363"/>
              <a:ext cx="211138" cy="52388"/>
            </a:xfrm>
            <a:custGeom>
              <a:avLst/>
              <a:gdLst>
                <a:gd name="T0" fmla="*/ 6 w 197"/>
                <a:gd name="T1" fmla="*/ 49 h 49"/>
                <a:gd name="T2" fmla="*/ 192 w 197"/>
                <a:gd name="T3" fmla="*/ 49 h 49"/>
                <a:gd name="T4" fmla="*/ 197 w 197"/>
                <a:gd name="T5" fmla="*/ 43 h 49"/>
                <a:gd name="T6" fmla="*/ 197 w 197"/>
                <a:gd name="T7" fmla="*/ 6 h 49"/>
                <a:gd name="T8" fmla="*/ 192 w 197"/>
                <a:gd name="T9" fmla="*/ 0 h 49"/>
                <a:gd name="T10" fmla="*/ 6 w 197"/>
                <a:gd name="T11" fmla="*/ 0 h 49"/>
                <a:gd name="T12" fmla="*/ 0 w 197"/>
                <a:gd name="T13" fmla="*/ 6 h 49"/>
                <a:gd name="T14" fmla="*/ 0 w 197"/>
                <a:gd name="T15" fmla="*/ 43 h 49"/>
                <a:gd name="T16" fmla="*/ 6 w 19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49">
                  <a:moveTo>
                    <a:pt x="6" y="49"/>
                  </a:moveTo>
                  <a:cubicBezTo>
                    <a:pt x="192" y="49"/>
                    <a:pt x="192" y="49"/>
                    <a:pt x="192" y="49"/>
                  </a:cubicBezTo>
                  <a:cubicBezTo>
                    <a:pt x="195" y="49"/>
                    <a:pt x="197" y="46"/>
                    <a:pt x="197" y="43"/>
                  </a:cubicBezTo>
                  <a:cubicBezTo>
                    <a:pt x="197" y="6"/>
                    <a:pt x="197" y="6"/>
                    <a:pt x="197" y="6"/>
                  </a:cubicBezTo>
                  <a:cubicBezTo>
                    <a:pt x="197" y="3"/>
                    <a:pt x="195" y="0"/>
                    <a:pt x="192" y="0"/>
                  </a:cubicBezTo>
                  <a:cubicBezTo>
                    <a:pt x="6" y="0"/>
                    <a:pt x="6" y="0"/>
                    <a:pt x="6" y="0"/>
                  </a:cubicBezTo>
                  <a:cubicBezTo>
                    <a:pt x="3" y="0"/>
                    <a:pt x="0" y="3"/>
                    <a:pt x="0" y="6"/>
                  </a:cubicBezTo>
                  <a:cubicBezTo>
                    <a:pt x="0" y="43"/>
                    <a:pt x="0" y="43"/>
                    <a:pt x="0" y="43"/>
                  </a:cubicBezTo>
                  <a:cubicBezTo>
                    <a:pt x="0" y="46"/>
                    <a:pt x="3" y="49"/>
                    <a:pt x="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52" name="Freeform 365">
              <a:extLst>
                <a:ext uri="{FF2B5EF4-FFF2-40B4-BE49-F238E27FC236}">
                  <a16:creationId xmlns:a16="http://schemas.microsoft.com/office/drawing/2014/main" id="{2A2204C9-0554-824B-A97B-7D6AB69DB014}"/>
                </a:ext>
              </a:extLst>
            </p:cNvPr>
            <p:cNvSpPr>
              <a:spLocks/>
            </p:cNvSpPr>
            <p:nvPr/>
          </p:nvSpPr>
          <p:spPr bwMode="auto">
            <a:xfrm>
              <a:off x="10682288" y="5294313"/>
              <a:ext cx="314325" cy="50800"/>
            </a:xfrm>
            <a:custGeom>
              <a:avLst/>
              <a:gdLst>
                <a:gd name="T0" fmla="*/ 294 w 294"/>
                <a:gd name="T1" fmla="*/ 43 h 48"/>
                <a:gd name="T2" fmla="*/ 294 w 294"/>
                <a:gd name="T3" fmla="*/ 5 h 48"/>
                <a:gd name="T4" fmla="*/ 288 w 294"/>
                <a:gd name="T5" fmla="*/ 0 h 48"/>
                <a:gd name="T6" fmla="*/ 5 w 294"/>
                <a:gd name="T7" fmla="*/ 0 h 48"/>
                <a:gd name="T8" fmla="*/ 0 w 294"/>
                <a:gd name="T9" fmla="*/ 5 h 48"/>
                <a:gd name="T10" fmla="*/ 0 w 294"/>
                <a:gd name="T11" fmla="*/ 43 h 48"/>
                <a:gd name="T12" fmla="*/ 5 w 294"/>
                <a:gd name="T13" fmla="*/ 48 h 48"/>
                <a:gd name="T14" fmla="*/ 288 w 294"/>
                <a:gd name="T15" fmla="*/ 48 h 48"/>
                <a:gd name="T16" fmla="*/ 294 w 294"/>
                <a:gd name="T17"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8">
                  <a:moveTo>
                    <a:pt x="294" y="43"/>
                  </a:moveTo>
                  <a:cubicBezTo>
                    <a:pt x="294" y="5"/>
                    <a:pt x="294" y="5"/>
                    <a:pt x="294" y="5"/>
                  </a:cubicBezTo>
                  <a:cubicBezTo>
                    <a:pt x="294" y="2"/>
                    <a:pt x="291" y="0"/>
                    <a:pt x="288" y="0"/>
                  </a:cubicBezTo>
                  <a:cubicBezTo>
                    <a:pt x="5" y="0"/>
                    <a:pt x="5" y="0"/>
                    <a:pt x="5" y="0"/>
                  </a:cubicBezTo>
                  <a:cubicBezTo>
                    <a:pt x="2" y="0"/>
                    <a:pt x="0" y="2"/>
                    <a:pt x="0" y="5"/>
                  </a:cubicBezTo>
                  <a:cubicBezTo>
                    <a:pt x="0" y="43"/>
                    <a:pt x="0" y="43"/>
                    <a:pt x="0" y="43"/>
                  </a:cubicBezTo>
                  <a:cubicBezTo>
                    <a:pt x="0" y="46"/>
                    <a:pt x="2" y="48"/>
                    <a:pt x="5" y="48"/>
                  </a:cubicBezTo>
                  <a:cubicBezTo>
                    <a:pt x="288" y="48"/>
                    <a:pt x="288" y="48"/>
                    <a:pt x="288" y="48"/>
                  </a:cubicBezTo>
                  <a:cubicBezTo>
                    <a:pt x="291" y="48"/>
                    <a:pt x="294" y="46"/>
                    <a:pt x="29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53" name="Freeform 366">
              <a:extLst>
                <a:ext uri="{FF2B5EF4-FFF2-40B4-BE49-F238E27FC236}">
                  <a16:creationId xmlns:a16="http://schemas.microsoft.com/office/drawing/2014/main" id="{9577F6FF-ED05-F34B-A821-B9F776777BB1}"/>
                </a:ext>
              </a:extLst>
            </p:cNvPr>
            <p:cNvSpPr>
              <a:spLocks/>
            </p:cNvSpPr>
            <p:nvPr/>
          </p:nvSpPr>
          <p:spPr bwMode="auto">
            <a:xfrm>
              <a:off x="11039475" y="5294313"/>
              <a:ext cx="314325" cy="50800"/>
            </a:xfrm>
            <a:custGeom>
              <a:avLst/>
              <a:gdLst>
                <a:gd name="T0" fmla="*/ 288 w 294"/>
                <a:gd name="T1" fmla="*/ 0 h 48"/>
                <a:gd name="T2" fmla="*/ 5 w 294"/>
                <a:gd name="T3" fmla="*/ 0 h 48"/>
                <a:gd name="T4" fmla="*/ 0 w 294"/>
                <a:gd name="T5" fmla="*/ 5 h 48"/>
                <a:gd name="T6" fmla="*/ 0 w 294"/>
                <a:gd name="T7" fmla="*/ 43 h 48"/>
                <a:gd name="T8" fmla="*/ 5 w 294"/>
                <a:gd name="T9" fmla="*/ 48 h 48"/>
                <a:gd name="T10" fmla="*/ 288 w 294"/>
                <a:gd name="T11" fmla="*/ 48 h 48"/>
                <a:gd name="T12" fmla="*/ 294 w 294"/>
                <a:gd name="T13" fmla="*/ 43 h 48"/>
                <a:gd name="T14" fmla="*/ 294 w 294"/>
                <a:gd name="T15" fmla="*/ 5 h 48"/>
                <a:gd name="T16" fmla="*/ 288 w 294"/>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8">
                  <a:moveTo>
                    <a:pt x="288" y="0"/>
                  </a:moveTo>
                  <a:cubicBezTo>
                    <a:pt x="5" y="0"/>
                    <a:pt x="5" y="0"/>
                    <a:pt x="5" y="0"/>
                  </a:cubicBezTo>
                  <a:cubicBezTo>
                    <a:pt x="2" y="0"/>
                    <a:pt x="0" y="2"/>
                    <a:pt x="0" y="5"/>
                  </a:cubicBezTo>
                  <a:cubicBezTo>
                    <a:pt x="0" y="43"/>
                    <a:pt x="0" y="43"/>
                    <a:pt x="0" y="43"/>
                  </a:cubicBezTo>
                  <a:cubicBezTo>
                    <a:pt x="0" y="46"/>
                    <a:pt x="2" y="48"/>
                    <a:pt x="5" y="48"/>
                  </a:cubicBezTo>
                  <a:cubicBezTo>
                    <a:pt x="288" y="48"/>
                    <a:pt x="288" y="48"/>
                    <a:pt x="288" y="48"/>
                  </a:cubicBezTo>
                  <a:cubicBezTo>
                    <a:pt x="291" y="48"/>
                    <a:pt x="294" y="46"/>
                    <a:pt x="294" y="43"/>
                  </a:cubicBezTo>
                  <a:cubicBezTo>
                    <a:pt x="294" y="5"/>
                    <a:pt x="294" y="5"/>
                    <a:pt x="294" y="5"/>
                  </a:cubicBezTo>
                  <a:cubicBezTo>
                    <a:pt x="294" y="2"/>
                    <a:pt x="291" y="0"/>
                    <a:pt x="2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54" name="Freeform 367">
              <a:extLst>
                <a:ext uri="{FF2B5EF4-FFF2-40B4-BE49-F238E27FC236}">
                  <a16:creationId xmlns:a16="http://schemas.microsoft.com/office/drawing/2014/main" id="{7792BC03-A636-B540-B9B8-255132256A41}"/>
                </a:ext>
              </a:extLst>
            </p:cNvPr>
            <p:cNvSpPr>
              <a:spLocks/>
            </p:cNvSpPr>
            <p:nvPr/>
          </p:nvSpPr>
          <p:spPr bwMode="auto">
            <a:xfrm>
              <a:off x="10647363" y="5399088"/>
              <a:ext cx="198438" cy="52388"/>
            </a:xfrm>
            <a:custGeom>
              <a:avLst/>
              <a:gdLst>
                <a:gd name="T0" fmla="*/ 0 w 186"/>
                <a:gd name="T1" fmla="*/ 43 h 49"/>
                <a:gd name="T2" fmla="*/ 6 w 186"/>
                <a:gd name="T3" fmla="*/ 49 h 49"/>
                <a:gd name="T4" fmla="*/ 181 w 186"/>
                <a:gd name="T5" fmla="*/ 49 h 49"/>
                <a:gd name="T6" fmla="*/ 186 w 186"/>
                <a:gd name="T7" fmla="*/ 43 h 49"/>
                <a:gd name="T8" fmla="*/ 186 w 186"/>
                <a:gd name="T9" fmla="*/ 5 h 49"/>
                <a:gd name="T10" fmla="*/ 181 w 186"/>
                <a:gd name="T11" fmla="*/ 0 h 49"/>
                <a:gd name="T12" fmla="*/ 6 w 186"/>
                <a:gd name="T13" fmla="*/ 0 h 49"/>
                <a:gd name="T14" fmla="*/ 0 w 186"/>
                <a:gd name="T15" fmla="*/ 5 h 49"/>
                <a:gd name="T16" fmla="*/ 0 w 186"/>
                <a:gd name="T17" fmla="*/ 4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49">
                  <a:moveTo>
                    <a:pt x="0" y="43"/>
                  </a:moveTo>
                  <a:cubicBezTo>
                    <a:pt x="0" y="46"/>
                    <a:pt x="3" y="49"/>
                    <a:pt x="6" y="49"/>
                  </a:cubicBezTo>
                  <a:cubicBezTo>
                    <a:pt x="181" y="49"/>
                    <a:pt x="181" y="49"/>
                    <a:pt x="181" y="49"/>
                  </a:cubicBezTo>
                  <a:cubicBezTo>
                    <a:pt x="184" y="49"/>
                    <a:pt x="186" y="46"/>
                    <a:pt x="186" y="43"/>
                  </a:cubicBezTo>
                  <a:cubicBezTo>
                    <a:pt x="186" y="5"/>
                    <a:pt x="186" y="5"/>
                    <a:pt x="186" y="5"/>
                  </a:cubicBezTo>
                  <a:cubicBezTo>
                    <a:pt x="186" y="2"/>
                    <a:pt x="184" y="0"/>
                    <a:pt x="181" y="0"/>
                  </a:cubicBezTo>
                  <a:cubicBezTo>
                    <a:pt x="6" y="0"/>
                    <a:pt x="6" y="0"/>
                    <a:pt x="6" y="0"/>
                  </a:cubicBezTo>
                  <a:cubicBezTo>
                    <a:pt x="3" y="0"/>
                    <a:pt x="0" y="2"/>
                    <a:pt x="0" y="5"/>
                  </a:cubicBez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55" name="Freeform 368">
              <a:extLst>
                <a:ext uri="{FF2B5EF4-FFF2-40B4-BE49-F238E27FC236}">
                  <a16:creationId xmlns:a16="http://schemas.microsoft.com/office/drawing/2014/main" id="{6E3BE7C6-7072-4346-8A1D-7357FDED3108}"/>
                </a:ext>
              </a:extLst>
            </p:cNvPr>
            <p:cNvSpPr>
              <a:spLocks/>
            </p:cNvSpPr>
            <p:nvPr/>
          </p:nvSpPr>
          <p:spPr bwMode="auto">
            <a:xfrm>
              <a:off x="10898188" y="5186363"/>
              <a:ext cx="290513" cy="52388"/>
            </a:xfrm>
            <a:custGeom>
              <a:avLst/>
              <a:gdLst>
                <a:gd name="T0" fmla="*/ 0 w 272"/>
                <a:gd name="T1" fmla="*/ 6 h 49"/>
                <a:gd name="T2" fmla="*/ 0 w 272"/>
                <a:gd name="T3" fmla="*/ 43 h 49"/>
                <a:gd name="T4" fmla="*/ 5 w 272"/>
                <a:gd name="T5" fmla="*/ 49 h 49"/>
                <a:gd name="T6" fmla="*/ 267 w 272"/>
                <a:gd name="T7" fmla="*/ 49 h 49"/>
                <a:gd name="T8" fmla="*/ 272 w 272"/>
                <a:gd name="T9" fmla="*/ 43 h 49"/>
                <a:gd name="T10" fmla="*/ 272 w 272"/>
                <a:gd name="T11" fmla="*/ 6 h 49"/>
                <a:gd name="T12" fmla="*/ 267 w 272"/>
                <a:gd name="T13" fmla="*/ 0 h 49"/>
                <a:gd name="T14" fmla="*/ 5 w 272"/>
                <a:gd name="T15" fmla="*/ 0 h 49"/>
                <a:gd name="T16" fmla="*/ 0 w 272"/>
                <a:gd name="T17"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49">
                  <a:moveTo>
                    <a:pt x="0" y="6"/>
                  </a:moveTo>
                  <a:cubicBezTo>
                    <a:pt x="0" y="43"/>
                    <a:pt x="0" y="43"/>
                    <a:pt x="0" y="43"/>
                  </a:cubicBezTo>
                  <a:cubicBezTo>
                    <a:pt x="0" y="46"/>
                    <a:pt x="2" y="49"/>
                    <a:pt x="5" y="49"/>
                  </a:cubicBezTo>
                  <a:cubicBezTo>
                    <a:pt x="267" y="49"/>
                    <a:pt x="267" y="49"/>
                    <a:pt x="267" y="49"/>
                  </a:cubicBezTo>
                  <a:cubicBezTo>
                    <a:pt x="270" y="49"/>
                    <a:pt x="272" y="46"/>
                    <a:pt x="272" y="43"/>
                  </a:cubicBezTo>
                  <a:cubicBezTo>
                    <a:pt x="272" y="6"/>
                    <a:pt x="272" y="6"/>
                    <a:pt x="272" y="6"/>
                  </a:cubicBezTo>
                  <a:cubicBezTo>
                    <a:pt x="272" y="3"/>
                    <a:pt x="270" y="0"/>
                    <a:pt x="267" y="0"/>
                  </a:cubicBezTo>
                  <a:cubicBezTo>
                    <a:pt x="5" y="0"/>
                    <a:pt x="5" y="0"/>
                    <a:pt x="5"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56" name="Freeform 369">
              <a:extLst>
                <a:ext uri="{FF2B5EF4-FFF2-40B4-BE49-F238E27FC236}">
                  <a16:creationId xmlns:a16="http://schemas.microsoft.com/office/drawing/2014/main" id="{FDE6F41C-9C3E-5A44-8CB5-8E6BCAC0F5A4}"/>
                </a:ext>
              </a:extLst>
            </p:cNvPr>
            <p:cNvSpPr>
              <a:spLocks/>
            </p:cNvSpPr>
            <p:nvPr/>
          </p:nvSpPr>
          <p:spPr bwMode="auto">
            <a:xfrm>
              <a:off x="10777538" y="5081588"/>
              <a:ext cx="198438" cy="50800"/>
            </a:xfrm>
            <a:custGeom>
              <a:avLst/>
              <a:gdLst>
                <a:gd name="T0" fmla="*/ 6 w 186"/>
                <a:gd name="T1" fmla="*/ 48 h 48"/>
                <a:gd name="T2" fmla="*/ 181 w 186"/>
                <a:gd name="T3" fmla="*/ 48 h 48"/>
                <a:gd name="T4" fmla="*/ 186 w 186"/>
                <a:gd name="T5" fmla="*/ 43 h 48"/>
                <a:gd name="T6" fmla="*/ 186 w 186"/>
                <a:gd name="T7" fmla="*/ 5 h 48"/>
                <a:gd name="T8" fmla="*/ 181 w 186"/>
                <a:gd name="T9" fmla="*/ 0 h 48"/>
                <a:gd name="T10" fmla="*/ 6 w 186"/>
                <a:gd name="T11" fmla="*/ 0 h 48"/>
                <a:gd name="T12" fmla="*/ 0 w 186"/>
                <a:gd name="T13" fmla="*/ 5 h 48"/>
                <a:gd name="T14" fmla="*/ 0 w 186"/>
                <a:gd name="T15" fmla="*/ 43 h 48"/>
                <a:gd name="T16" fmla="*/ 6 w 186"/>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48">
                  <a:moveTo>
                    <a:pt x="6" y="48"/>
                  </a:moveTo>
                  <a:cubicBezTo>
                    <a:pt x="181" y="48"/>
                    <a:pt x="181" y="48"/>
                    <a:pt x="181" y="48"/>
                  </a:cubicBezTo>
                  <a:cubicBezTo>
                    <a:pt x="184" y="48"/>
                    <a:pt x="186" y="46"/>
                    <a:pt x="186" y="43"/>
                  </a:cubicBezTo>
                  <a:cubicBezTo>
                    <a:pt x="186" y="5"/>
                    <a:pt x="186" y="5"/>
                    <a:pt x="186" y="5"/>
                  </a:cubicBezTo>
                  <a:cubicBezTo>
                    <a:pt x="186" y="2"/>
                    <a:pt x="184" y="0"/>
                    <a:pt x="181" y="0"/>
                  </a:cubicBezTo>
                  <a:cubicBezTo>
                    <a:pt x="6" y="0"/>
                    <a:pt x="6" y="0"/>
                    <a:pt x="6" y="0"/>
                  </a:cubicBezTo>
                  <a:cubicBezTo>
                    <a:pt x="3" y="0"/>
                    <a:pt x="0" y="2"/>
                    <a:pt x="0" y="5"/>
                  </a:cubicBezTo>
                  <a:cubicBezTo>
                    <a:pt x="0" y="43"/>
                    <a:pt x="0" y="43"/>
                    <a:pt x="0" y="43"/>
                  </a:cubicBezTo>
                  <a:cubicBezTo>
                    <a:pt x="0" y="46"/>
                    <a:pt x="3"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57" name="Freeform 370">
              <a:extLst>
                <a:ext uri="{FF2B5EF4-FFF2-40B4-BE49-F238E27FC236}">
                  <a16:creationId xmlns:a16="http://schemas.microsoft.com/office/drawing/2014/main" id="{7FE6DCA6-1100-3642-B569-47B137325D5D}"/>
                </a:ext>
              </a:extLst>
            </p:cNvPr>
            <p:cNvSpPr>
              <a:spLocks/>
            </p:cNvSpPr>
            <p:nvPr/>
          </p:nvSpPr>
          <p:spPr bwMode="auto">
            <a:xfrm>
              <a:off x="10820400" y="5507038"/>
              <a:ext cx="198438" cy="50800"/>
            </a:xfrm>
            <a:custGeom>
              <a:avLst/>
              <a:gdLst>
                <a:gd name="T0" fmla="*/ 181 w 186"/>
                <a:gd name="T1" fmla="*/ 0 h 48"/>
                <a:gd name="T2" fmla="*/ 6 w 186"/>
                <a:gd name="T3" fmla="*/ 0 h 48"/>
                <a:gd name="T4" fmla="*/ 0 w 186"/>
                <a:gd name="T5" fmla="*/ 5 h 48"/>
                <a:gd name="T6" fmla="*/ 0 w 186"/>
                <a:gd name="T7" fmla="*/ 43 h 48"/>
                <a:gd name="T8" fmla="*/ 6 w 186"/>
                <a:gd name="T9" fmla="*/ 48 h 48"/>
                <a:gd name="T10" fmla="*/ 181 w 186"/>
                <a:gd name="T11" fmla="*/ 48 h 48"/>
                <a:gd name="T12" fmla="*/ 186 w 186"/>
                <a:gd name="T13" fmla="*/ 43 h 48"/>
                <a:gd name="T14" fmla="*/ 186 w 186"/>
                <a:gd name="T15" fmla="*/ 5 h 48"/>
                <a:gd name="T16" fmla="*/ 181 w 186"/>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48">
                  <a:moveTo>
                    <a:pt x="181" y="0"/>
                  </a:moveTo>
                  <a:cubicBezTo>
                    <a:pt x="6" y="0"/>
                    <a:pt x="6" y="0"/>
                    <a:pt x="6" y="0"/>
                  </a:cubicBezTo>
                  <a:cubicBezTo>
                    <a:pt x="3" y="0"/>
                    <a:pt x="0" y="2"/>
                    <a:pt x="0" y="5"/>
                  </a:cubicBezTo>
                  <a:cubicBezTo>
                    <a:pt x="0" y="43"/>
                    <a:pt x="0" y="43"/>
                    <a:pt x="0" y="43"/>
                  </a:cubicBezTo>
                  <a:cubicBezTo>
                    <a:pt x="0" y="46"/>
                    <a:pt x="3" y="48"/>
                    <a:pt x="6" y="48"/>
                  </a:cubicBezTo>
                  <a:cubicBezTo>
                    <a:pt x="181" y="48"/>
                    <a:pt x="181" y="48"/>
                    <a:pt x="181" y="48"/>
                  </a:cubicBezTo>
                  <a:cubicBezTo>
                    <a:pt x="184" y="48"/>
                    <a:pt x="186" y="46"/>
                    <a:pt x="186" y="43"/>
                  </a:cubicBezTo>
                  <a:cubicBezTo>
                    <a:pt x="186" y="5"/>
                    <a:pt x="186" y="5"/>
                    <a:pt x="186" y="5"/>
                  </a:cubicBezTo>
                  <a:cubicBezTo>
                    <a:pt x="186" y="2"/>
                    <a:pt x="184"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58" name="Freeform 371">
              <a:extLst>
                <a:ext uri="{FF2B5EF4-FFF2-40B4-BE49-F238E27FC236}">
                  <a16:creationId xmlns:a16="http://schemas.microsoft.com/office/drawing/2014/main" id="{5BD98EC1-3F37-D643-AC51-379707860141}"/>
                </a:ext>
              </a:extLst>
            </p:cNvPr>
            <p:cNvSpPr>
              <a:spLocks/>
            </p:cNvSpPr>
            <p:nvPr/>
          </p:nvSpPr>
          <p:spPr bwMode="auto">
            <a:xfrm>
              <a:off x="10590213" y="5505450"/>
              <a:ext cx="187325" cy="52388"/>
            </a:xfrm>
            <a:custGeom>
              <a:avLst/>
              <a:gdLst>
                <a:gd name="T0" fmla="*/ 170 w 175"/>
                <a:gd name="T1" fmla="*/ 0 h 49"/>
                <a:gd name="T2" fmla="*/ 6 w 175"/>
                <a:gd name="T3" fmla="*/ 0 h 49"/>
                <a:gd name="T4" fmla="*/ 0 w 175"/>
                <a:gd name="T5" fmla="*/ 6 h 49"/>
                <a:gd name="T6" fmla="*/ 0 w 175"/>
                <a:gd name="T7" fmla="*/ 44 h 49"/>
                <a:gd name="T8" fmla="*/ 6 w 175"/>
                <a:gd name="T9" fmla="*/ 49 h 49"/>
                <a:gd name="T10" fmla="*/ 170 w 175"/>
                <a:gd name="T11" fmla="*/ 49 h 49"/>
                <a:gd name="T12" fmla="*/ 175 w 175"/>
                <a:gd name="T13" fmla="*/ 44 h 49"/>
                <a:gd name="T14" fmla="*/ 175 w 175"/>
                <a:gd name="T15" fmla="*/ 6 h 49"/>
                <a:gd name="T16" fmla="*/ 170 w 175"/>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49">
                  <a:moveTo>
                    <a:pt x="170" y="0"/>
                  </a:moveTo>
                  <a:cubicBezTo>
                    <a:pt x="6" y="0"/>
                    <a:pt x="6" y="0"/>
                    <a:pt x="6" y="0"/>
                  </a:cubicBezTo>
                  <a:cubicBezTo>
                    <a:pt x="3" y="0"/>
                    <a:pt x="0" y="3"/>
                    <a:pt x="0" y="6"/>
                  </a:cubicBezTo>
                  <a:cubicBezTo>
                    <a:pt x="0" y="44"/>
                    <a:pt x="0" y="44"/>
                    <a:pt x="0" y="44"/>
                  </a:cubicBezTo>
                  <a:cubicBezTo>
                    <a:pt x="0" y="47"/>
                    <a:pt x="3" y="49"/>
                    <a:pt x="6" y="49"/>
                  </a:cubicBezTo>
                  <a:cubicBezTo>
                    <a:pt x="170" y="49"/>
                    <a:pt x="170" y="49"/>
                    <a:pt x="170" y="49"/>
                  </a:cubicBezTo>
                  <a:cubicBezTo>
                    <a:pt x="173" y="49"/>
                    <a:pt x="175" y="47"/>
                    <a:pt x="175" y="44"/>
                  </a:cubicBezTo>
                  <a:cubicBezTo>
                    <a:pt x="175" y="6"/>
                    <a:pt x="175" y="6"/>
                    <a:pt x="175" y="6"/>
                  </a:cubicBezTo>
                  <a:cubicBezTo>
                    <a:pt x="175" y="3"/>
                    <a:pt x="173" y="0"/>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59" name="Freeform 372">
              <a:extLst>
                <a:ext uri="{FF2B5EF4-FFF2-40B4-BE49-F238E27FC236}">
                  <a16:creationId xmlns:a16="http://schemas.microsoft.com/office/drawing/2014/main" id="{EA4D0FCE-FECA-A141-9384-533FBD2EB559}"/>
                </a:ext>
              </a:extLst>
            </p:cNvPr>
            <p:cNvSpPr>
              <a:spLocks/>
            </p:cNvSpPr>
            <p:nvPr/>
          </p:nvSpPr>
          <p:spPr bwMode="auto">
            <a:xfrm>
              <a:off x="10888663" y="5399088"/>
              <a:ext cx="371475" cy="52388"/>
            </a:xfrm>
            <a:custGeom>
              <a:avLst/>
              <a:gdLst>
                <a:gd name="T0" fmla="*/ 343 w 348"/>
                <a:gd name="T1" fmla="*/ 0 h 49"/>
                <a:gd name="T2" fmla="*/ 5 w 348"/>
                <a:gd name="T3" fmla="*/ 0 h 49"/>
                <a:gd name="T4" fmla="*/ 0 w 348"/>
                <a:gd name="T5" fmla="*/ 5 h 49"/>
                <a:gd name="T6" fmla="*/ 0 w 348"/>
                <a:gd name="T7" fmla="*/ 43 h 49"/>
                <a:gd name="T8" fmla="*/ 5 w 348"/>
                <a:gd name="T9" fmla="*/ 49 h 49"/>
                <a:gd name="T10" fmla="*/ 343 w 348"/>
                <a:gd name="T11" fmla="*/ 49 h 49"/>
                <a:gd name="T12" fmla="*/ 348 w 348"/>
                <a:gd name="T13" fmla="*/ 43 h 49"/>
                <a:gd name="T14" fmla="*/ 348 w 348"/>
                <a:gd name="T15" fmla="*/ 5 h 49"/>
                <a:gd name="T16" fmla="*/ 343 w 348"/>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9">
                  <a:moveTo>
                    <a:pt x="343" y="0"/>
                  </a:moveTo>
                  <a:cubicBezTo>
                    <a:pt x="5" y="0"/>
                    <a:pt x="5" y="0"/>
                    <a:pt x="5" y="0"/>
                  </a:cubicBezTo>
                  <a:cubicBezTo>
                    <a:pt x="2" y="0"/>
                    <a:pt x="0" y="3"/>
                    <a:pt x="0" y="5"/>
                  </a:cubicBezTo>
                  <a:cubicBezTo>
                    <a:pt x="0" y="43"/>
                    <a:pt x="0" y="43"/>
                    <a:pt x="0" y="43"/>
                  </a:cubicBezTo>
                  <a:cubicBezTo>
                    <a:pt x="0" y="46"/>
                    <a:pt x="2" y="49"/>
                    <a:pt x="5" y="49"/>
                  </a:cubicBezTo>
                  <a:cubicBezTo>
                    <a:pt x="343" y="49"/>
                    <a:pt x="343" y="49"/>
                    <a:pt x="343" y="49"/>
                  </a:cubicBezTo>
                  <a:cubicBezTo>
                    <a:pt x="346" y="49"/>
                    <a:pt x="348" y="46"/>
                    <a:pt x="348" y="43"/>
                  </a:cubicBezTo>
                  <a:cubicBezTo>
                    <a:pt x="348" y="5"/>
                    <a:pt x="348" y="5"/>
                    <a:pt x="348" y="5"/>
                  </a:cubicBezTo>
                  <a:cubicBezTo>
                    <a:pt x="348" y="3"/>
                    <a:pt x="346" y="0"/>
                    <a:pt x="3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grpSp>
      <p:grpSp>
        <p:nvGrpSpPr>
          <p:cNvPr id="75" name="Group 74">
            <a:extLst>
              <a:ext uri="{FF2B5EF4-FFF2-40B4-BE49-F238E27FC236}">
                <a16:creationId xmlns:a16="http://schemas.microsoft.com/office/drawing/2014/main" id="{36E742C0-A34B-9543-839E-3145B30BC1A3}"/>
              </a:ext>
            </a:extLst>
          </p:cNvPr>
          <p:cNvGrpSpPr/>
          <p:nvPr/>
        </p:nvGrpSpPr>
        <p:grpSpPr>
          <a:xfrm>
            <a:off x="3177554" y="3839622"/>
            <a:ext cx="429648" cy="390400"/>
            <a:chOff x="5718104" y="5818067"/>
            <a:chExt cx="619884" cy="563261"/>
          </a:xfrm>
          <a:solidFill>
            <a:schemeClr val="bg1"/>
          </a:solidFill>
        </p:grpSpPr>
        <p:sp>
          <p:nvSpPr>
            <p:cNvPr id="76" name="Freeform 71">
              <a:extLst>
                <a:ext uri="{FF2B5EF4-FFF2-40B4-BE49-F238E27FC236}">
                  <a16:creationId xmlns:a16="http://schemas.microsoft.com/office/drawing/2014/main" id="{E61B7BFA-2A92-3F4D-B60E-31890A5EE451}"/>
                </a:ext>
              </a:extLst>
            </p:cNvPr>
            <p:cNvSpPr>
              <a:spLocks noEditPoints="1"/>
            </p:cNvSpPr>
            <p:nvPr/>
          </p:nvSpPr>
          <p:spPr bwMode="auto">
            <a:xfrm>
              <a:off x="5718104" y="5818067"/>
              <a:ext cx="619884" cy="563261"/>
            </a:xfrm>
            <a:custGeom>
              <a:avLst/>
              <a:gdLst>
                <a:gd name="T0" fmla="*/ 480 w 592"/>
                <a:gd name="T1" fmla="*/ 169 h 541"/>
                <a:gd name="T2" fmla="*/ 444 w 592"/>
                <a:gd name="T3" fmla="*/ 19 h 541"/>
                <a:gd name="T4" fmla="*/ 324 w 592"/>
                <a:gd name="T5" fmla="*/ 59 h 541"/>
                <a:gd name="T6" fmla="*/ 429 w 592"/>
                <a:gd name="T7" fmla="*/ 44 h 541"/>
                <a:gd name="T8" fmla="*/ 429 w 592"/>
                <a:gd name="T9" fmla="*/ 239 h 541"/>
                <a:gd name="T10" fmla="*/ 394 w 592"/>
                <a:gd name="T11" fmla="*/ 178 h 541"/>
                <a:gd name="T12" fmla="*/ 426 w 592"/>
                <a:gd name="T13" fmla="*/ 169 h 541"/>
                <a:gd name="T14" fmla="*/ 371 w 592"/>
                <a:gd name="T15" fmla="*/ 145 h 541"/>
                <a:gd name="T16" fmla="*/ 148 w 592"/>
                <a:gd name="T17" fmla="*/ 19 h 541"/>
                <a:gd name="T18" fmla="*/ 112 w 592"/>
                <a:gd name="T19" fmla="*/ 169 h 541"/>
                <a:gd name="T20" fmla="*/ 0 w 592"/>
                <a:gd name="T21" fmla="*/ 275 h 541"/>
                <a:gd name="T22" fmla="*/ 112 w 592"/>
                <a:gd name="T23" fmla="*/ 382 h 541"/>
                <a:gd name="T24" fmla="*/ 184 w 592"/>
                <a:gd name="T25" fmla="*/ 541 h 541"/>
                <a:gd name="T26" fmla="*/ 296 w 592"/>
                <a:gd name="T27" fmla="*/ 488 h 541"/>
                <a:gd name="T28" fmla="*/ 444 w 592"/>
                <a:gd name="T29" fmla="*/ 532 h 541"/>
                <a:gd name="T30" fmla="*/ 592 w 592"/>
                <a:gd name="T31" fmla="*/ 275 h 541"/>
                <a:gd name="T32" fmla="*/ 162 w 592"/>
                <a:gd name="T33" fmla="*/ 44 h 541"/>
                <a:gd name="T34" fmla="*/ 331 w 592"/>
                <a:gd name="T35" fmla="*/ 142 h 541"/>
                <a:gd name="T36" fmla="*/ 140 w 592"/>
                <a:gd name="T37" fmla="*/ 160 h 541"/>
                <a:gd name="T38" fmla="*/ 29 w 592"/>
                <a:gd name="T39" fmla="*/ 275 h 541"/>
                <a:gd name="T40" fmla="*/ 118 w 592"/>
                <a:gd name="T41" fmla="*/ 198 h 541"/>
                <a:gd name="T42" fmla="*/ 192 w 592"/>
                <a:gd name="T43" fmla="*/ 350 h 541"/>
                <a:gd name="T44" fmla="*/ 205 w 592"/>
                <a:gd name="T45" fmla="*/ 328 h 541"/>
                <a:gd name="T46" fmla="*/ 296 w 592"/>
                <a:gd name="T47" fmla="*/ 170 h 541"/>
                <a:gd name="T48" fmla="*/ 387 w 592"/>
                <a:gd name="T49" fmla="*/ 223 h 541"/>
                <a:gd name="T50" fmla="*/ 387 w 592"/>
                <a:gd name="T51" fmla="*/ 328 h 541"/>
                <a:gd name="T52" fmla="*/ 349 w 592"/>
                <a:gd name="T53" fmla="*/ 386 h 541"/>
                <a:gd name="T54" fmla="*/ 260 w 592"/>
                <a:gd name="T55" fmla="*/ 409 h 541"/>
                <a:gd name="T56" fmla="*/ 310 w 592"/>
                <a:gd name="T57" fmla="*/ 395 h 541"/>
                <a:gd name="T58" fmla="*/ 234 w 592"/>
                <a:gd name="T59" fmla="*/ 377 h 541"/>
                <a:gd name="T60" fmla="*/ 261 w 592"/>
                <a:gd name="T61" fmla="*/ 478 h 541"/>
                <a:gd name="T62" fmla="*/ 140 w 592"/>
                <a:gd name="T63" fmla="*/ 390 h 541"/>
                <a:gd name="T64" fmla="*/ 222 w 592"/>
                <a:gd name="T65" fmla="*/ 407 h 541"/>
                <a:gd name="T66" fmla="*/ 261 w 592"/>
                <a:gd name="T67" fmla="*/ 478 h 541"/>
                <a:gd name="T68" fmla="*/ 317 w 592"/>
                <a:gd name="T69" fmla="*/ 468 h 541"/>
                <a:gd name="T70" fmla="*/ 451 w 592"/>
                <a:gd name="T71" fmla="*/ 390 h 541"/>
                <a:gd name="T72" fmla="*/ 394 w 592"/>
                <a:gd name="T73" fmla="*/ 373 h 541"/>
                <a:gd name="T74" fmla="*/ 473 w 592"/>
                <a:gd name="T75" fmla="*/ 198 h 541"/>
                <a:gd name="T76" fmla="*/ 394 w 592"/>
                <a:gd name="T77" fmla="*/ 373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2" h="541">
                  <a:moveTo>
                    <a:pt x="592" y="275"/>
                  </a:moveTo>
                  <a:cubicBezTo>
                    <a:pt x="592" y="233"/>
                    <a:pt x="551" y="194"/>
                    <a:pt x="480" y="169"/>
                  </a:cubicBezTo>
                  <a:cubicBezTo>
                    <a:pt x="481" y="162"/>
                    <a:pt x="482" y="154"/>
                    <a:pt x="483" y="147"/>
                  </a:cubicBezTo>
                  <a:cubicBezTo>
                    <a:pt x="491" y="84"/>
                    <a:pt x="477" y="38"/>
                    <a:pt x="444" y="19"/>
                  </a:cubicBezTo>
                  <a:cubicBezTo>
                    <a:pt x="414" y="2"/>
                    <a:pt x="373" y="9"/>
                    <a:pt x="328" y="38"/>
                  </a:cubicBezTo>
                  <a:cubicBezTo>
                    <a:pt x="322" y="43"/>
                    <a:pt x="320" y="52"/>
                    <a:pt x="324" y="59"/>
                  </a:cubicBezTo>
                  <a:cubicBezTo>
                    <a:pt x="329" y="65"/>
                    <a:pt x="338" y="67"/>
                    <a:pt x="345" y="63"/>
                  </a:cubicBezTo>
                  <a:cubicBezTo>
                    <a:pt x="380" y="40"/>
                    <a:pt x="410" y="33"/>
                    <a:pt x="429" y="44"/>
                  </a:cubicBezTo>
                  <a:cubicBezTo>
                    <a:pt x="451" y="57"/>
                    <a:pt x="460" y="93"/>
                    <a:pt x="454" y="144"/>
                  </a:cubicBezTo>
                  <a:cubicBezTo>
                    <a:pt x="450" y="173"/>
                    <a:pt x="442" y="206"/>
                    <a:pt x="429" y="239"/>
                  </a:cubicBezTo>
                  <a:cubicBezTo>
                    <a:pt x="424" y="229"/>
                    <a:pt x="418" y="218"/>
                    <a:pt x="412" y="208"/>
                  </a:cubicBezTo>
                  <a:cubicBezTo>
                    <a:pt x="406" y="198"/>
                    <a:pt x="400" y="188"/>
                    <a:pt x="394" y="178"/>
                  </a:cubicBezTo>
                  <a:cubicBezTo>
                    <a:pt x="399" y="179"/>
                    <a:pt x="404" y="180"/>
                    <a:pt x="409" y="181"/>
                  </a:cubicBezTo>
                  <a:cubicBezTo>
                    <a:pt x="417" y="182"/>
                    <a:pt x="424" y="177"/>
                    <a:pt x="426" y="169"/>
                  </a:cubicBezTo>
                  <a:cubicBezTo>
                    <a:pt x="427" y="161"/>
                    <a:pt x="422" y="153"/>
                    <a:pt x="414" y="152"/>
                  </a:cubicBezTo>
                  <a:cubicBezTo>
                    <a:pt x="400" y="149"/>
                    <a:pt x="386" y="147"/>
                    <a:pt x="371" y="145"/>
                  </a:cubicBezTo>
                  <a:cubicBezTo>
                    <a:pt x="342" y="106"/>
                    <a:pt x="310" y="73"/>
                    <a:pt x="278" y="49"/>
                  </a:cubicBezTo>
                  <a:cubicBezTo>
                    <a:pt x="227" y="10"/>
                    <a:pt x="181" y="0"/>
                    <a:pt x="148" y="19"/>
                  </a:cubicBezTo>
                  <a:cubicBezTo>
                    <a:pt x="115" y="38"/>
                    <a:pt x="101" y="84"/>
                    <a:pt x="108" y="147"/>
                  </a:cubicBezTo>
                  <a:cubicBezTo>
                    <a:pt x="109" y="154"/>
                    <a:pt x="110" y="162"/>
                    <a:pt x="112" y="169"/>
                  </a:cubicBezTo>
                  <a:cubicBezTo>
                    <a:pt x="105" y="172"/>
                    <a:pt x="98" y="174"/>
                    <a:pt x="91" y="177"/>
                  </a:cubicBezTo>
                  <a:cubicBezTo>
                    <a:pt x="32" y="202"/>
                    <a:pt x="0" y="237"/>
                    <a:pt x="0" y="275"/>
                  </a:cubicBezTo>
                  <a:cubicBezTo>
                    <a:pt x="0" y="309"/>
                    <a:pt x="24" y="339"/>
                    <a:pt x="70" y="364"/>
                  </a:cubicBezTo>
                  <a:cubicBezTo>
                    <a:pt x="83" y="370"/>
                    <a:pt x="97" y="376"/>
                    <a:pt x="112" y="382"/>
                  </a:cubicBezTo>
                  <a:cubicBezTo>
                    <a:pt x="98" y="456"/>
                    <a:pt x="111" y="510"/>
                    <a:pt x="148" y="532"/>
                  </a:cubicBezTo>
                  <a:cubicBezTo>
                    <a:pt x="158" y="538"/>
                    <a:pt x="171" y="541"/>
                    <a:pt x="184" y="541"/>
                  </a:cubicBezTo>
                  <a:cubicBezTo>
                    <a:pt x="211" y="541"/>
                    <a:pt x="244" y="528"/>
                    <a:pt x="278" y="502"/>
                  </a:cubicBezTo>
                  <a:cubicBezTo>
                    <a:pt x="284" y="497"/>
                    <a:pt x="290" y="493"/>
                    <a:pt x="296" y="488"/>
                  </a:cubicBezTo>
                  <a:cubicBezTo>
                    <a:pt x="336" y="522"/>
                    <a:pt x="375" y="541"/>
                    <a:pt x="408" y="541"/>
                  </a:cubicBezTo>
                  <a:cubicBezTo>
                    <a:pt x="421" y="541"/>
                    <a:pt x="433" y="538"/>
                    <a:pt x="444" y="532"/>
                  </a:cubicBezTo>
                  <a:cubicBezTo>
                    <a:pt x="481" y="510"/>
                    <a:pt x="494" y="456"/>
                    <a:pt x="480" y="382"/>
                  </a:cubicBezTo>
                  <a:cubicBezTo>
                    <a:pt x="549" y="357"/>
                    <a:pt x="592" y="319"/>
                    <a:pt x="592" y="275"/>
                  </a:cubicBezTo>
                  <a:close/>
                  <a:moveTo>
                    <a:pt x="138" y="144"/>
                  </a:moveTo>
                  <a:cubicBezTo>
                    <a:pt x="131" y="93"/>
                    <a:pt x="141" y="57"/>
                    <a:pt x="162" y="44"/>
                  </a:cubicBezTo>
                  <a:cubicBezTo>
                    <a:pt x="184" y="32"/>
                    <a:pt x="220" y="42"/>
                    <a:pt x="261" y="72"/>
                  </a:cubicBezTo>
                  <a:cubicBezTo>
                    <a:pt x="285" y="90"/>
                    <a:pt x="308" y="114"/>
                    <a:pt x="331" y="142"/>
                  </a:cubicBezTo>
                  <a:cubicBezTo>
                    <a:pt x="319" y="141"/>
                    <a:pt x="308" y="141"/>
                    <a:pt x="296" y="141"/>
                  </a:cubicBezTo>
                  <a:cubicBezTo>
                    <a:pt x="240" y="141"/>
                    <a:pt x="186" y="148"/>
                    <a:pt x="140" y="160"/>
                  </a:cubicBezTo>
                  <a:cubicBezTo>
                    <a:pt x="139" y="155"/>
                    <a:pt x="138" y="149"/>
                    <a:pt x="138" y="144"/>
                  </a:cubicBezTo>
                  <a:close/>
                  <a:moveTo>
                    <a:pt x="29" y="275"/>
                  </a:moveTo>
                  <a:cubicBezTo>
                    <a:pt x="29" y="250"/>
                    <a:pt x="56" y="224"/>
                    <a:pt x="103" y="204"/>
                  </a:cubicBezTo>
                  <a:cubicBezTo>
                    <a:pt x="108" y="202"/>
                    <a:pt x="113" y="200"/>
                    <a:pt x="118" y="198"/>
                  </a:cubicBezTo>
                  <a:cubicBezTo>
                    <a:pt x="131" y="244"/>
                    <a:pt x="151" y="294"/>
                    <a:pt x="179" y="343"/>
                  </a:cubicBezTo>
                  <a:cubicBezTo>
                    <a:pt x="182" y="347"/>
                    <a:pt x="187" y="350"/>
                    <a:pt x="192" y="350"/>
                  </a:cubicBezTo>
                  <a:cubicBezTo>
                    <a:pt x="195" y="350"/>
                    <a:pt x="197" y="349"/>
                    <a:pt x="199" y="348"/>
                  </a:cubicBezTo>
                  <a:cubicBezTo>
                    <a:pt x="207" y="344"/>
                    <a:pt x="209" y="335"/>
                    <a:pt x="205" y="328"/>
                  </a:cubicBezTo>
                  <a:cubicBezTo>
                    <a:pt x="178" y="281"/>
                    <a:pt x="158" y="233"/>
                    <a:pt x="146" y="189"/>
                  </a:cubicBezTo>
                  <a:cubicBezTo>
                    <a:pt x="190" y="177"/>
                    <a:pt x="242" y="170"/>
                    <a:pt x="296" y="170"/>
                  </a:cubicBezTo>
                  <a:cubicBezTo>
                    <a:pt x="316" y="170"/>
                    <a:pt x="336" y="171"/>
                    <a:pt x="355" y="173"/>
                  </a:cubicBezTo>
                  <a:cubicBezTo>
                    <a:pt x="366" y="189"/>
                    <a:pt x="377" y="205"/>
                    <a:pt x="387" y="223"/>
                  </a:cubicBezTo>
                  <a:cubicBezTo>
                    <a:pt x="397" y="240"/>
                    <a:pt x="406" y="258"/>
                    <a:pt x="414" y="275"/>
                  </a:cubicBezTo>
                  <a:cubicBezTo>
                    <a:pt x="406" y="293"/>
                    <a:pt x="397" y="310"/>
                    <a:pt x="387" y="328"/>
                  </a:cubicBezTo>
                  <a:cubicBezTo>
                    <a:pt x="376" y="346"/>
                    <a:pt x="365" y="364"/>
                    <a:pt x="353" y="380"/>
                  </a:cubicBezTo>
                  <a:cubicBezTo>
                    <a:pt x="351" y="382"/>
                    <a:pt x="349" y="384"/>
                    <a:pt x="349" y="386"/>
                  </a:cubicBezTo>
                  <a:cubicBezTo>
                    <a:pt x="332" y="409"/>
                    <a:pt x="314" y="430"/>
                    <a:pt x="296" y="448"/>
                  </a:cubicBezTo>
                  <a:cubicBezTo>
                    <a:pt x="284" y="436"/>
                    <a:pt x="272" y="423"/>
                    <a:pt x="260" y="409"/>
                  </a:cubicBezTo>
                  <a:cubicBezTo>
                    <a:pt x="272" y="409"/>
                    <a:pt x="284" y="410"/>
                    <a:pt x="296" y="410"/>
                  </a:cubicBezTo>
                  <a:cubicBezTo>
                    <a:pt x="304" y="410"/>
                    <a:pt x="310" y="403"/>
                    <a:pt x="310" y="395"/>
                  </a:cubicBezTo>
                  <a:cubicBezTo>
                    <a:pt x="310" y="387"/>
                    <a:pt x="304" y="380"/>
                    <a:pt x="296" y="380"/>
                  </a:cubicBezTo>
                  <a:cubicBezTo>
                    <a:pt x="275" y="380"/>
                    <a:pt x="254" y="379"/>
                    <a:pt x="234" y="377"/>
                  </a:cubicBezTo>
                  <a:cubicBezTo>
                    <a:pt x="117" y="366"/>
                    <a:pt x="29" y="322"/>
                    <a:pt x="29" y="275"/>
                  </a:cubicBezTo>
                  <a:close/>
                  <a:moveTo>
                    <a:pt x="261" y="478"/>
                  </a:moveTo>
                  <a:cubicBezTo>
                    <a:pt x="220" y="509"/>
                    <a:pt x="184" y="519"/>
                    <a:pt x="162" y="506"/>
                  </a:cubicBezTo>
                  <a:cubicBezTo>
                    <a:pt x="138" y="492"/>
                    <a:pt x="130" y="448"/>
                    <a:pt x="140" y="390"/>
                  </a:cubicBezTo>
                  <a:cubicBezTo>
                    <a:pt x="165" y="397"/>
                    <a:pt x="192" y="402"/>
                    <a:pt x="221" y="406"/>
                  </a:cubicBezTo>
                  <a:cubicBezTo>
                    <a:pt x="221" y="406"/>
                    <a:pt x="221" y="406"/>
                    <a:pt x="222" y="407"/>
                  </a:cubicBezTo>
                  <a:cubicBezTo>
                    <a:pt x="239" y="430"/>
                    <a:pt x="256" y="450"/>
                    <a:pt x="274" y="468"/>
                  </a:cubicBezTo>
                  <a:cubicBezTo>
                    <a:pt x="270" y="471"/>
                    <a:pt x="265" y="475"/>
                    <a:pt x="261" y="478"/>
                  </a:cubicBezTo>
                  <a:close/>
                  <a:moveTo>
                    <a:pt x="429" y="506"/>
                  </a:moveTo>
                  <a:cubicBezTo>
                    <a:pt x="404" y="521"/>
                    <a:pt x="362" y="505"/>
                    <a:pt x="317" y="468"/>
                  </a:cubicBezTo>
                  <a:cubicBezTo>
                    <a:pt x="336" y="449"/>
                    <a:pt x="354" y="429"/>
                    <a:pt x="371" y="406"/>
                  </a:cubicBezTo>
                  <a:cubicBezTo>
                    <a:pt x="400" y="402"/>
                    <a:pt x="427" y="397"/>
                    <a:pt x="451" y="390"/>
                  </a:cubicBezTo>
                  <a:cubicBezTo>
                    <a:pt x="462" y="449"/>
                    <a:pt x="454" y="492"/>
                    <a:pt x="429" y="506"/>
                  </a:cubicBezTo>
                  <a:close/>
                  <a:moveTo>
                    <a:pt x="394" y="373"/>
                  </a:moveTo>
                  <a:cubicBezTo>
                    <a:pt x="400" y="363"/>
                    <a:pt x="406" y="353"/>
                    <a:pt x="412" y="343"/>
                  </a:cubicBezTo>
                  <a:cubicBezTo>
                    <a:pt x="440" y="294"/>
                    <a:pt x="461" y="244"/>
                    <a:pt x="473" y="198"/>
                  </a:cubicBezTo>
                  <a:cubicBezTo>
                    <a:pt x="529" y="218"/>
                    <a:pt x="562" y="247"/>
                    <a:pt x="562" y="275"/>
                  </a:cubicBezTo>
                  <a:cubicBezTo>
                    <a:pt x="562" y="317"/>
                    <a:pt x="492" y="357"/>
                    <a:pt x="394"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Verdana"/>
                <a:ea typeface="+mn-ea"/>
                <a:cs typeface="+mn-cs"/>
              </a:endParaRPr>
            </a:p>
          </p:txBody>
        </p:sp>
        <p:sp>
          <p:nvSpPr>
            <p:cNvPr id="77" name="Oval 76">
              <a:extLst>
                <a:ext uri="{FF2B5EF4-FFF2-40B4-BE49-F238E27FC236}">
                  <a16:creationId xmlns:a16="http://schemas.microsoft.com/office/drawing/2014/main" id="{57B0889A-FC06-4F41-925B-D92765AEE994}"/>
                </a:ext>
              </a:extLst>
            </p:cNvPr>
            <p:cNvSpPr>
              <a:spLocks noChangeArrowheads="1"/>
            </p:cNvSpPr>
            <p:nvPr/>
          </p:nvSpPr>
          <p:spPr bwMode="auto">
            <a:xfrm>
              <a:off x="5955826" y="6032286"/>
              <a:ext cx="144439" cy="1453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Verdana"/>
                <a:ea typeface="+mn-ea"/>
                <a:cs typeface="+mn-cs"/>
              </a:endParaRPr>
            </a:p>
          </p:txBody>
        </p:sp>
      </p:grpSp>
      <p:grpSp>
        <p:nvGrpSpPr>
          <p:cNvPr id="81" name="Group 80">
            <a:extLst>
              <a:ext uri="{FF2B5EF4-FFF2-40B4-BE49-F238E27FC236}">
                <a16:creationId xmlns:a16="http://schemas.microsoft.com/office/drawing/2014/main" id="{95977B15-78A1-6643-8AEB-D1AA04CD0246}"/>
              </a:ext>
            </a:extLst>
          </p:cNvPr>
          <p:cNvGrpSpPr/>
          <p:nvPr/>
        </p:nvGrpSpPr>
        <p:grpSpPr>
          <a:xfrm>
            <a:off x="4541178" y="2565536"/>
            <a:ext cx="413950" cy="545855"/>
            <a:chOff x="10872787" y="3829051"/>
            <a:chExt cx="1693863" cy="2233612"/>
          </a:xfrm>
          <a:solidFill>
            <a:schemeClr val="bg1"/>
          </a:solidFill>
        </p:grpSpPr>
        <p:sp>
          <p:nvSpPr>
            <p:cNvPr id="82" name="Freeform 204">
              <a:extLst>
                <a:ext uri="{FF2B5EF4-FFF2-40B4-BE49-F238E27FC236}">
                  <a16:creationId xmlns:a16="http://schemas.microsoft.com/office/drawing/2014/main" id="{A6B4F6A5-0563-064D-B5C9-63A8D6D13448}"/>
                </a:ext>
              </a:extLst>
            </p:cNvPr>
            <p:cNvSpPr>
              <a:spLocks/>
            </p:cNvSpPr>
            <p:nvPr/>
          </p:nvSpPr>
          <p:spPr bwMode="auto">
            <a:xfrm>
              <a:off x="11387138" y="3829051"/>
              <a:ext cx="666750" cy="360362"/>
            </a:xfrm>
            <a:custGeom>
              <a:avLst/>
              <a:gdLst>
                <a:gd name="T0" fmla="*/ 333 w 344"/>
                <a:gd name="T1" fmla="*/ 0 h 186"/>
                <a:gd name="T2" fmla="*/ 11 w 344"/>
                <a:gd name="T3" fmla="*/ 0 h 186"/>
                <a:gd name="T4" fmla="*/ 0 w 344"/>
                <a:gd name="T5" fmla="*/ 11 h 186"/>
                <a:gd name="T6" fmla="*/ 0 w 344"/>
                <a:gd name="T7" fmla="*/ 176 h 186"/>
                <a:gd name="T8" fmla="*/ 11 w 344"/>
                <a:gd name="T9" fmla="*/ 186 h 186"/>
                <a:gd name="T10" fmla="*/ 333 w 344"/>
                <a:gd name="T11" fmla="*/ 186 h 186"/>
                <a:gd name="T12" fmla="*/ 344 w 344"/>
                <a:gd name="T13" fmla="*/ 176 h 186"/>
                <a:gd name="T14" fmla="*/ 344 w 344"/>
                <a:gd name="T15" fmla="*/ 11 h 186"/>
                <a:gd name="T16" fmla="*/ 333 w 344"/>
                <a:gd name="T1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 h="186">
                  <a:moveTo>
                    <a:pt x="333" y="0"/>
                  </a:moveTo>
                  <a:cubicBezTo>
                    <a:pt x="11" y="0"/>
                    <a:pt x="11" y="0"/>
                    <a:pt x="11" y="0"/>
                  </a:cubicBezTo>
                  <a:cubicBezTo>
                    <a:pt x="5" y="0"/>
                    <a:pt x="0" y="5"/>
                    <a:pt x="0" y="11"/>
                  </a:cubicBezTo>
                  <a:cubicBezTo>
                    <a:pt x="0" y="176"/>
                    <a:pt x="0" y="176"/>
                    <a:pt x="0" y="176"/>
                  </a:cubicBezTo>
                  <a:cubicBezTo>
                    <a:pt x="0" y="182"/>
                    <a:pt x="5" y="186"/>
                    <a:pt x="11" y="186"/>
                  </a:cubicBezTo>
                  <a:cubicBezTo>
                    <a:pt x="333" y="186"/>
                    <a:pt x="333" y="186"/>
                    <a:pt x="333" y="186"/>
                  </a:cubicBezTo>
                  <a:cubicBezTo>
                    <a:pt x="339" y="186"/>
                    <a:pt x="344" y="182"/>
                    <a:pt x="344" y="176"/>
                  </a:cubicBezTo>
                  <a:cubicBezTo>
                    <a:pt x="344" y="11"/>
                    <a:pt x="344" y="11"/>
                    <a:pt x="344" y="11"/>
                  </a:cubicBezTo>
                  <a:cubicBezTo>
                    <a:pt x="344" y="5"/>
                    <a:pt x="339"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83" name="Freeform 205">
              <a:extLst>
                <a:ext uri="{FF2B5EF4-FFF2-40B4-BE49-F238E27FC236}">
                  <a16:creationId xmlns:a16="http://schemas.microsoft.com/office/drawing/2014/main" id="{8B1D8A16-88E4-FE4E-B28E-71CCDEE1D5AA}"/>
                </a:ext>
              </a:extLst>
            </p:cNvPr>
            <p:cNvSpPr>
              <a:spLocks/>
            </p:cNvSpPr>
            <p:nvPr/>
          </p:nvSpPr>
          <p:spPr bwMode="auto">
            <a:xfrm>
              <a:off x="11387138" y="4926013"/>
              <a:ext cx="666750" cy="360362"/>
            </a:xfrm>
            <a:custGeom>
              <a:avLst/>
              <a:gdLst>
                <a:gd name="T0" fmla="*/ 333 w 344"/>
                <a:gd name="T1" fmla="*/ 0 h 186"/>
                <a:gd name="T2" fmla="*/ 11 w 344"/>
                <a:gd name="T3" fmla="*/ 0 h 186"/>
                <a:gd name="T4" fmla="*/ 0 w 344"/>
                <a:gd name="T5" fmla="*/ 11 h 186"/>
                <a:gd name="T6" fmla="*/ 0 w 344"/>
                <a:gd name="T7" fmla="*/ 175 h 186"/>
                <a:gd name="T8" fmla="*/ 11 w 344"/>
                <a:gd name="T9" fmla="*/ 186 h 186"/>
                <a:gd name="T10" fmla="*/ 333 w 344"/>
                <a:gd name="T11" fmla="*/ 186 h 186"/>
                <a:gd name="T12" fmla="*/ 344 w 344"/>
                <a:gd name="T13" fmla="*/ 175 h 186"/>
                <a:gd name="T14" fmla="*/ 344 w 344"/>
                <a:gd name="T15" fmla="*/ 11 h 186"/>
                <a:gd name="T16" fmla="*/ 333 w 344"/>
                <a:gd name="T1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 h="186">
                  <a:moveTo>
                    <a:pt x="333" y="0"/>
                  </a:moveTo>
                  <a:cubicBezTo>
                    <a:pt x="11" y="0"/>
                    <a:pt x="11" y="0"/>
                    <a:pt x="11" y="0"/>
                  </a:cubicBezTo>
                  <a:cubicBezTo>
                    <a:pt x="5" y="0"/>
                    <a:pt x="0" y="5"/>
                    <a:pt x="0" y="11"/>
                  </a:cubicBezTo>
                  <a:cubicBezTo>
                    <a:pt x="0" y="175"/>
                    <a:pt x="0" y="175"/>
                    <a:pt x="0" y="175"/>
                  </a:cubicBezTo>
                  <a:cubicBezTo>
                    <a:pt x="0" y="181"/>
                    <a:pt x="5" y="186"/>
                    <a:pt x="11" y="186"/>
                  </a:cubicBezTo>
                  <a:cubicBezTo>
                    <a:pt x="333" y="186"/>
                    <a:pt x="333" y="186"/>
                    <a:pt x="333" y="186"/>
                  </a:cubicBezTo>
                  <a:cubicBezTo>
                    <a:pt x="339" y="186"/>
                    <a:pt x="344" y="181"/>
                    <a:pt x="344" y="175"/>
                  </a:cubicBezTo>
                  <a:cubicBezTo>
                    <a:pt x="344" y="11"/>
                    <a:pt x="344" y="11"/>
                    <a:pt x="344" y="11"/>
                  </a:cubicBezTo>
                  <a:cubicBezTo>
                    <a:pt x="344" y="5"/>
                    <a:pt x="339"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84" name="Freeform 206">
              <a:extLst>
                <a:ext uri="{FF2B5EF4-FFF2-40B4-BE49-F238E27FC236}">
                  <a16:creationId xmlns:a16="http://schemas.microsoft.com/office/drawing/2014/main" id="{56DBF5DB-2681-8243-8B75-421AC0378510}"/>
                </a:ext>
              </a:extLst>
            </p:cNvPr>
            <p:cNvSpPr>
              <a:spLocks/>
            </p:cNvSpPr>
            <p:nvPr/>
          </p:nvSpPr>
          <p:spPr bwMode="auto">
            <a:xfrm>
              <a:off x="10872787" y="4371975"/>
              <a:ext cx="396875" cy="396875"/>
            </a:xfrm>
            <a:custGeom>
              <a:avLst/>
              <a:gdLst>
                <a:gd name="T0" fmla="*/ 110 w 205"/>
                <a:gd name="T1" fmla="*/ 201 h 205"/>
                <a:gd name="T2" fmla="*/ 201 w 205"/>
                <a:gd name="T3" fmla="*/ 110 h 205"/>
                <a:gd name="T4" fmla="*/ 201 w 205"/>
                <a:gd name="T5" fmla="*/ 95 h 205"/>
                <a:gd name="T6" fmla="*/ 110 w 205"/>
                <a:gd name="T7" fmla="*/ 4 h 205"/>
                <a:gd name="T8" fmla="*/ 95 w 205"/>
                <a:gd name="T9" fmla="*/ 4 h 205"/>
                <a:gd name="T10" fmla="*/ 4 w 205"/>
                <a:gd name="T11" fmla="*/ 95 h 205"/>
                <a:gd name="T12" fmla="*/ 4 w 205"/>
                <a:gd name="T13" fmla="*/ 110 h 205"/>
                <a:gd name="T14" fmla="*/ 95 w 205"/>
                <a:gd name="T15" fmla="*/ 201 h 205"/>
                <a:gd name="T16" fmla="*/ 110 w 205"/>
                <a:gd name="T17" fmla="*/ 20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05">
                  <a:moveTo>
                    <a:pt x="110" y="201"/>
                  </a:moveTo>
                  <a:cubicBezTo>
                    <a:pt x="201" y="110"/>
                    <a:pt x="201" y="110"/>
                    <a:pt x="201" y="110"/>
                  </a:cubicBezTo>
                  <a:cubicBezTo>
                    <a:pt x="205" y="106"/>
                    <a:pt x="205" y="99"/>
                    <a:pt x="201" y="95"/>
                  </a:cubicBezTo>
                  <a:cubicBezTo>
                    <a:pt x="110" y="4"/>
                    <a:pt x="110" y="4"/>
                    <a:pt x="110" y="4"/>
                  </a:cubicBezTo>
                  <a:cubicBezTo>
                    <a:pt x="106" y="0"/>
                    <a:pt x="99" y="0"/>
                    <a:pt x="95" y="4"/>
                  </a:cubicBezTo>
                  <a:cubicBezTo>
                    <a:pt x="4" y="95"/>
                    <a:pt x="4" y="95"/>
                    <a:pt x="4" y="95"/>
                  </a:cubicBezTo>
                  <a:cubicBezTo>
                    <a:pt x="0" y="99"/>
                    <a:pt x="0" y="106"/>
                    <a:pt x="4" y="110"/>
                  </a:cubicBezTo>
                  <a:cubicBezTo>
                    <a:pt x="95" y="201"/>
                    <a:pt x="95" y="201"/>
                    <a:pt x="95" y="201"/>
                  </a:cubicBezTo>
                  <a:cubicBezTo>
                    <a:pt x="99" y="205"/>
                    <a:pt x="106" y="205"/>
                    <a:pt x="110"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85" name="Freeform 207">
              <a:extLst>
                <a:ext uri="{FF2B5EF4-FFF2-40B4-BE49-F238E27FC236}">
                  <a16:creationId xmlns:a16="http://schemas.microsoft.com/office/drawing/2014/main" id="{F5073972-1E40-0541-8949-FB37A1F663CB}"/>
                </a:ext>
              </a:extLst>
            </p:cNvPr>
            <p:cNvSpPr>
              <a:spLocks/>
            </p:cNvSpPr>
            <p:nvPr/>
          </p:nvSpPr>
          <p:spPr bwMode="auto">
            <a:xfrm>
              <a:off x="12169775" y="4371975"/>
              <a:ext cx="396875" cy="396875"/>
            </a:xfrm>
            <a:custGeom>
              <a:avLst/>
              <a:gdLst>
                <a:gd name="T0" fmla="*/ 201 w 205"/>
                <a:gd name="T1" fmla="*/ 95 h 205"/>
                <a:gd name="T2" fmla="*/ 110 w 205"/>
                <a:gd name="T3" fmla="*/ 4 h 205"/>
                <a:gd name="T4" fmla="*/ 95 w 205"/>
                <a:gd name="T5" fmla="*/ 4 h 205"/>
                <a:gd name="T6" fmla="*/ 4 w 205"/>
                <a:gd name="T7" fmla="*/ 95 h 205"/>
                <a:gd name="T8" fmla="*/ 4 w 205"/>
                <a:gd name="T9" fmla="*/ 110 h 205"/>
                <a:gd name="T10" fmla="*/ 95 w 205"/>
                <a:gd name="T11" fmla="*/ 201 h 205"/>
                <a:gd name="T12" fmla="*/ 110 w 205"/>
                <a:gd name="T13" fmla="*/ 201 h 205"/>
                <a:gd name="T14" fmla="*/ 201 w 205"/>
                <a:gd name="T15" fmla="*/ 110 h 205"/>
                <a:gd name="T16" fmla="*/ 201 w 205"/>
                <a:gd name="T17"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05">
                  <a:moveTo>
                    <a:pt x="201" y="95"/>
                  </a:moveTo>
                  <a:cubicBezTo>
                    <a:pt x="110" y="4"/>
                    <a:pt x="110" y="4"/>
                    <a:pt x="110" y="4"/>
                  </a:cubicBezTo>
                  <a:cubicBezTo>
                    <a:pt x="106" y="0"/>
                    <a:pt x="99" y="0"/>
                    <a:pt x="95" y="4"/>
                  </a:cubicBezTo>
                  <a:cubicBezTo>
                    <a:pt x="4" y="95"/>
                    <a:pt x="4" y="95"/>
                    <a:pt x="4" y="95"/>
                  </a:cubicBezTo>
                  <a:cubicBezTo>
                    <a:pt x="0" y="99"/>
                    <a:pt x="0" y="106"/>
                    <a:pt x="4" y="110"/>
                  </a:cubicBezTo>
                  <a:cubicBezTo>
                    <a:pt x="95" y="201"/>
                    <a:pt x="95" y="201"/>
                    <a:pt x="95" y="201"/>
                  </a:cubicBezTo>
                  <a:cubicBezTo>
                    <a:pt x="99" y="205"/>
                    <a:pt x="106" y="205"/>
                    <a:pt x="110" y="201"/>
                  </a:cubicBezTo>
                  <a:cubicBezTo>
                    <a:pt x="201" y="110"/>
                    <a:pt x="201" y="110"/>
                    <a:pt x="201" y="110"/>
                  </a:cubicBezTo>
                  <a:cubicBezTo>
                    <a:pt x="205" y="106"/>
                    <a:pt x="205" y="99"/>
                    <a:pt x="20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86" name="Oval 208">
              <a:extLst>
                <a:ext uri="{FF2B5EF4-FFF2-40B4-BE49-F238E27FC236}">
                  <a16:creationId xmlns:a16="http://schemas.microsoft.com/office/drawing/2014/main" id="{D1FC68D5-3C44-F544-995C-648516E37070}"/>
                </a:ext>
              </a:extLst>
            </p:cNvPr>
            <p:cNvSpPr>
              <a:spLocks noChangeArrowheads="1"/>
            </p:cNvSpPr>
            <p:nvPr/>
          </p:nvSpPr>
          <p:spPr bwMode="auto">
            <a:xfrm>
              <a:off x="11466513" y="5554663"/>
              <a:ext cx="508000" cy="5080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87" name="Freeform 209">
              <a:extLst>
                <a:ext uri="{FF2B5EF4-FFF2-40B4-BE49-F238E27FC236}">
                  <a16:creationId xmlns:a16="http://schemas.microsoft.com/office/drawing/2014/main" id="{E90252BD-1ED4-0B42-943E-575D4464E775}"/>
                </a:ext>
              </a:extLst>
            </p:cNvPr>
            <p:cNvSpPr>
              <a:spLocks/>
            </p:cNvSpPr>
            <p:nvPr/>
          </p:nvSpPr>
          <p:spPr bwMode="auto">
            <a:xfrm>
              <a:off x="11693525" y="5348288"/>
              <a:ext cx="52388" cy="146050"/>
            </a:xfrm>
            <a:custGeom>
              <a:avLst/>
              <a:gdLst>
                <a:gd name="T0" fmla="*/ 27 w 27"/>
                <a:gd name="T1" fmla="*/ 75 h 75"/>
                <a:gd name="T2" fmla="*/ 27 w 27"/>
                <a:gd name="T3" fmla="*/ 0 h 75"/>
                <a:gd name="T4" fmla="*/ 0 w 27"/>
                <a:gd name="T5" fmla="*/ 0 h 75"/>
                <a:gd name="T6" fmla="*/ 0 w 27"/>
                <a:gd name="T7" fmla="*/ 75 h 75"/>
                <a:gd name="T8" fmla="*/ 14 w 27"/>
                <a:gd name="T9" fmla="*/ 74 h 75"/>
                <a:gd name="T10" fmla="*/ 27 w 27"/>
                <a:gd name="T11" fmla="*/ 75 h 75"/>
              </a:gdLst>
              <a:ahLst/>
              <a:cxnLst>
                <a:cxn ang="0">
                  <a:pos x="T0" y="T1"/>
                </a:cxn>
                <a:cxn ang="0">
                  <a:pos x="T2" y="T3"/>
                </a:cxn>
                <a:cxn ang="0">
                  <a:pos x="T4" y="T5"/>
                </a:cxn>
                <a:cxn ang="0">
                  <a:pos x="T6" y="T7"/>
                </a:cxn>
                <a:cxn ang="0">
                  <a:pos x="T8" y="T9"/>
                </a:cxn>
                <a:cxn ang="0">
                  <a:pos x="T10" y="T11"/>
                </a:cxn>
              </a:cxnLst>
              <a:rect l="0" t="0" r="r" b="b"/>
              <a:pathLst>
                <a:path w="27" h="75">
                  <a:moveTo>
                    <a:pt x="27" y="75"/>
                  </a:moveTo>
                  <a:cubicBezTo>
                    <a:pt x="27" y="0"/>
                    <a:pt x="27" y="0"/>
                    <a:pt x="27" y="0"/>
                  </a:cubicBezTo>
                  <a:cubicBezTo>
                    <a:pt x="0" y="0"/>
                    <a:pt x="0" y="0"/>
                    <a:pt x="0" y="0"/>
                  </a:cubicBezTo>
                  <a:cubicBezTo>
                    <a:pt x="0" y="75"/>
                    <a:pt x="0" y="75"/>
                    <a:pt x="0" y="75"/>
                  </a:cubicBezTo>
                  <a:cubicBezTo>
                    <a:pt x="5" y="74"/>
                    <a:pt x="9" y="74"/>
                    <a:pt x="14" y="74"/>
                  </a:cubicBezTo>
                  <a:cubicBezTo>
                    <a:pt x="18" y="74"/>
                    <a:pt x="23" y="74"/>
                    <a:pt x="27"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88" name="Freeform 210">
              <a:extLst>
                <a:ext uri="{FF2B5EF4-FFF2-40B4-BE49-F238E27FC236}">
                  <a16:creationId xmlns:a16="http://schemas.microsoft.com/office/drawing/2014/main" id="{EC6F2A6D-0BB5-D245-B1DD-EF2D39E8A06C}"/>
                </a:ext>
              </a:extLst>
            </p:cNvPr>
            <p:cNvSpPr>
              <a:spLocks/>
            </p:cNvSpPr>
            <p:nvPr/>
          </p:nvSpPr>
          <p:spPr bwMode="auto">
            <a:xfrm>
              <a:off x="12115800" y="3984625"/>
              <a:ext cx="279400" cy="330200"/>
            </a:xfrm>
            <a:custGeom>
              <a:avLst/>
              <a:gdLst>
                <a:gd name="T0" fmla="*/ 117 w 144"/>
                <a:gd name="T1" fmla="*/ 171 h 171"/>
                <a:gd name="T2" fmla="*/ 131 w 144"/>
                <a:gd name="T3" fmla="*/ 169 h 171"/>
                <a:gd name="T4" fmla="*/ 144 w 144"/>
                <a:gd name="T5" fmla="*/ 171 h 171"/>
                <a:gd name="T6" fmla="*/ 144 w 144"/>
                <a:gd name="T7" fmla="*/ 13 h 171"/>
                <a:gd name="T8" fmla="*/ 131 w 144"/>
                <a:gd name="T9" fmla="*/ 0 h 171"/>
                <a:gd name="T10" fmla="*/ 0 w 144"/>
                <a:gd name="T11" fmla="*/ 0 h 171"/>
                <a:gd name="T12" fmla="*/ 0 w 144"/>
                <a:gd name="T13" fmla="*/ 27 h 171"/>
                <a:gd name="T14" fmla="*/ 117 w 144"/>
                <a:gd name="T15" fmla="*/ 27 h 171"/>
                <a:gd name="T16" fmla="*/ 117 w 144"/>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71">
                  <a:moveTo>
                    <a:pt x="117" y="171"/>
                  </a:moveTo>
                  <a:cubicBezTo>
                    <a:pt x="122" y="169"/>
                    <a:pt x="126" y="169"/>
                    <a:pt x="131" y="169"/>
                  </a:cubicBezTo>
                  <a:cubicBezTo>
                    <a:pt x="135" y="169"/>
                    <a:pt x="140" y="169"/>
                    <a:pt x="144" y="171"/>
                  </a:cubicBezTo>
                  <a:cubicBezTo>
                    <a:pt x="144" y="13"/>
                    <a:pt x="144" y="13"/>
                    <a:pt x="144" y="13"/>
                  </a:cubicBezTo>
                  <a:cubicBezTo>
                    <a:pt x="144" y="6"/>
                    <a:pt x="138" y="0"/>
                    <a:pt x="131" y="0"/>
                  </a:cubicBezTo>
                  <a:cubicBezTo>
                    <a:pt x="0" y="0"/>
                    <a:pt x="0" y="0"/>
                    <a:pt x="0" y="0"/>
                  </a:cubicBezTo>
                  <a:cubicBezTo>
                    <a:pt x="0" y="27"/>
                    <a:pt x="0" y="27"/>
                    <a:pt x="0" y="27"/>
                  </a:cubicBezTo>
                  <a:cubicBezTo>
                    <a:pt x="117" y="27"/>
                    <a:pt x="117" y="27"/>
                    <a:pt x="117" y="27"/>
                  </a:cubicBezTo>
                  <a:lnTo>
                    <a:pt x="117"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89" name="Freeform 211">
              <a:extLst>
                <a:ext uri="{FF2B5EF4-FFF2-40B4-BE49-F238E27FC236}">
                  <a16:creationId xmlns:a16="http://schemas.microsoft.com/office/drawing/2014/main" id="{15C956F6-E6F3-4F49-A21D-F82AE084D50E}"/>
                </a:ext>
              </a:extLst>
            </p:cNvPr>
            <p:cNvSpPr>
              <a:spLocks/>
            </p:cNvSpPr>
            <p:nvPr/>
          </p:nvSpPr>
          <p:spPr bwMode="auto">
            <a:xfrm>
              <a:off x="11044238" y="3984625"/>
              <a:ext cx="279400" cy="330200"/>
            </a:xfrm>
            <a:custGeom>
              <a:avLst/>
              <a:gdLst>
                <a:gd name="T0" fmla="*/ 0 w 144"/>
                <a:gd name="T1" fmla="*/ 13 h 171"/>
                <a:gd name="T2" fmla="*/ 0 w 144"/>
                <a:gd name="T3" fmla="*/ 171 h 171"/>
                <a:gd name="T4" fmla="*/ 14 w 144"/>
                <a:gd name="T5" fmla="*/ 169 h 171"/>
                <a:gd name="T6" fmla="*/ 27 w 144"/>
                <a:gd name="T7" fmla="*/ 171 h 171"/>
                <a:gd name="T8" fmla="*/ 27 w 144"/>
                <a:gd name="T9" fmla="*/ 27 h 171"/>
                <a:gd name="T10" fmla="*/ 144 w 144"/>
                <a:gd name="T11" fmla="*/ 27 h 171"/>
                <a:gd name="T12" fmla="*/ 144 w 144"/>
                <a:gd name="T13" fmla="*/ 0 h 171"/>
                <a:gd name="T14" fmla="*/ 14 w 144"/>
                <a:gd name="T15" fmla="*/ 0 h 171"/>
                <a:gd name="T16" fmla="*/ 0 w 144"/>
                <a:gd name="T17" fmla="*/ 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71">
                  <a:moveTo>
                    <a:pt x="0" y="13"/>
                  </a:moveTo>
                  <a:cubicBezTo>
                    <a:pt x="0" y="171"/>
                    <a:pt x="0" y="171"/>
                    <a:pt x="0" y="171"/>
                  </a:cubicBezTo>
                  <a:cubicBezTo>
                    <a:pt x="5" y="169"/>
                    <a:pt x="9" y="169"/>
                    <a:pt x="14" y="169"/>
                  </a:cubicBezTo>
                  <a:cubicBezTo>
                    <a:pt x="18" y="169"/>
                    <a:pt x="23" y="169"/>
                    <a:pt x="27" y="171"/>
                  </a:cubicBezTo>
                  <a:cubicBezTo>
                    <a:pt x="27" y="27"/>
                    <a:pt x="27" y="27"/>
                    <a:pt x="27" y="27"/>
                  </a:cubicBezTo>
                  <a:cubicBezTo>
                    <a:pt x="144" y="27"/>
                    <a:pt x="144" y="27"/>
                    <a:pt x="144" y="27"/>
                  </a:cubicBezTo>
                  <a:cubicBezTo>
                    <a:pt x="144" y="0"/>
                    <a:pt x="144" y="0"/>
                    <a:pt x="144" y="0"/>
                  </a:cubicBezTo>
                  <a:cubicBezTo>
                    <a:pt x="14" y="0"/>
                    <a:pt x="14" y="0"/>
                    <a:pt x="14" y="0"/>
                  </a:cubicBezTo>
                  <a:cubicBezTo>
                    <a:pt x="6" y="0"/>
                    <a:pt x="0" y="6"/>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90" name="Freeform 212">
              <a:extLst>
                <a:ext uri="{FF2B5EF4-FFF2-40B4-BE49-F238E27FC236}">
                  <a16:creationId xmlns:a16="http://schemas.microsoft.com/office/drawing/2014/main" id="{75A9F964-D86D-C745-9A94-9FF8FF4C68C6}"/>
                </a:ext>
              </a:extLst>
            </p:cNvPr>
            <p:cNvSpPr>
              <a:spLocks/>
            </p:cNvSpPr>
            <p:nvPr/>
          </p:nvSpPr>
          <p:spPr bwMode="auto">
            <a:xfrm>
              <a:off x="11044238" y="4826000"/>
              <a:ext cx="279400" cy="307975"/>
            </a:xfrm>
            <a:custGeom>
              <a:avLst/>
              <a:gdLst>
                <a:gd name="T0" fmla="*/ 27 w 144"/>
                <a:gd name="T1" fmla="*/ 0 h 159"/>
                <a:gd name="T2" fmla="*/ 14 w 144"/>
                <a:gd name="T3" fmla="*/ 2 h 159"/>
                <a:gd name="T4" fmla="*/ 0 w 144"/>
                <a:gd name="T5" fmla="*/ 0 h 159"/>
                <a:gd name="T6" fmla="*/ 0 w 144"/>
                <a:gd name="T7" fmla="*/ 145 h 159"/>
                <a:gd name="T8" fmla="*/ 14 w 144"/>
                <a:gd name="T9" fmla="*/ 159 h 159"/>
                <a:gd name="T10" fmla="*/ 144 w 144"/>
                <a:gd name="T11" fmla="*/ 159 h 159"/>
                <a:gd name="T12" fmla="*/ 144 w 144"/>
                <a:gd name="T13" fmla="*/ 132 h 159"/>
                <a:gd name="T14" fmla="*/ 27 w 144"/>
                <a:gd name="T15" fmla="*/ 132 h 159"/>
                <a:gd name="T16" fmla="*/ 27 w 144"/>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59">
                  <a:moveTo>
                    <a:pt x="27" y="0"/>
                  </a:moveTo>
                  <a:cubicBezTo>
                    <a:pt x="23" y="2"/>
                    <a:pt x="18" y="2"/>
                    <a:pt x="14" y="2"/>
                  </a:cubicBezTo>
                  <a:cubicBezTo>
                    <a:pt x="9" y="2"/>
                    <a:pt x="5" y="2"/>
                    <a:pt x="0" y="0"/>
                  </a:cubicBezTo>
                  <a:cubicBezTo>
                    <a:pt x="0" y="145"/>
                    <a:pt x="0" y="145"/>
                    <a:pt x="0" y="145"/>
                  </a:cubicBezTo>
                  <a:cubicBezTo>
                    <a:pt x="0" y="153"/>
                    <a:pt x="6" y="159"/>
                    <a:pt x="14" y="159"/>
                  </a:cubicBezTo>
                  <a:cubicBezTo>
                    <a:pt x="144" y="159"/>
                    <a:pt x="144" y="159"/>
                    <a:pt x="144" y="159"/>
                  </a:cubicBezTo>
                  <a:cubicBezTo>
                    <a:pt x="144" y="132"/>
                    <a:pt x="144" y="132"/>
                    <a:pt x="144" y="132"/>
                  </a:cubicBezTo>
                  <a:cubicBezTo>
                    <a:pt x="27" y="132"/>
                    <a:pt x="27" y="132"/>
                    <a:pt x="27" y="132"/>
                  </a:cubicBez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91" name="Freeform 213">
              <a:extLst>
                <a:ext uri="{FF2B5EF4-FFF2-40B4-BE49-F238E27FC236}">
                  <a16:creationId xmlns:a16="http://schemas.microsoft.com/office/drawing/2014/main" id="{5B26F55B-90C3-CF4F-B346-84B86BC9D7D0}"/>
                </a:ext>
              </a:extLst>
            </p:cNvPr>
            <p:cNvSpPr>
              <a:spLocks/>
            </p:cNvSpPr>
            <p:nvPr/>
          </p:nvSpPr>
          <p:spPr bwMode="auto">
            <a:xfrm>
              <a:off x="12115800" y="4826000"/>
              <a:ext cx="279400" cy="307975"/>
            </a:xfrm>
            <a:custGeom>
              <a:avLst/>
              <a:gdLst>
                <a:gd name="T0" fmla="*/ 117 w 144"/>
                <a:gd name="T1" fmla="*/ 0 h 159"/>
                <a:gd name="T2" fmla="*/ 117 w 144"/>
                <a:gd name="T3" fmla="*/ 132 h 159"/>
                <a:gd name="T4" fmla="*/ 0 w 144"/>
                <a:gd name="T5" fmla="*/ 132 h 159"/>
                <a:gd name="T6" fmla="*/ 0 w 144"/>
                <a:gd name="T7" fmla="*/ 159 h 159"/>
                <a:gd name="T8" fmla="*/ 131 w 144"/>
                <a:gd name="T9" fmla="*/ 159 h 159"/>
                <a:gd name="T10" fmla="*/ 144 w 144"/>
                <a:gd name="T11" fmla="*/ 145 h 159"/>
                <a:gd name="T12" fmla="*/ 144 w 144"/>
                <a:gd name="T13" fmla="*/ 0 h 159"/>
                <a:gd name="T14" fmla="*/ 131 w 144"/>
                <a:gd name="T15" fmla="*/ 2 h 159"/>
                <a:gd name="T16" fmla="*/ 117 w 144"/>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59">
                  <a:moveTo>
                    <a:pt x="117" y="0"/>
                  </a:moveTo>
                  <a:cubicBezTo>
                    <a:pt x="117" y="132"/>
                    <a:pt x="117" y="132"/>
                    <a:pt x="117" y="132"/>
                  </a:cubicBezTo>
                  <a:cubicBezTo>
                    <a:pt x="0" y="132"/>
                    <a:pt x="0" y="132"/>
                    <a:pt x="0" y="132"/>
                  </a:cubicBezTo>
                  <a:cubicBezTo>
                    <a:pt x="0" y="159"/>
                    <a:pt x="0" y="159"/>
                    <a:pt x="0" y="159"/>
                  </a:cubicBezTo>
                  <a:cubicBezTo>
                    <a:pt x="131" y="159"/>
                    <a:pt x="131" y="159"/>
                    <a:pt x="131" y="159"/>
                  </a:cubicBezTo>
                  <a:cubicBezTo>
                    <a:pt x="138" y="159"/>
                    <a:pt x="144" y="153"/>
                    <a:pt x="144" y="145"/>
                  </a:cubicBezTo>
                  <a:cubicBezTo>
                    <a:pt x="144" y="0"/>
                    <a:pt x="144" y="0"/>
                    <a:pt x="144" y="0"/>
                  </a:cubicBezTo>
                  <a:cubicBezTo>
                    <a:pt x="140" y="2"/>
                    <a:pt x="135" y="2"/>
                    <a:pt x="131" y="2"/>
                  </a:cubicBezTo>
                  <a:cubicBezTo>
                    <a:pt x="126" y="2"/>
                    <a:pt x="122" y="2"/>
                    <a:pt x="1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grpSp>
      <p:grpSp>
        <p:nvGrpSpPr>
          <p:cNvPr id="92" name="Group 91">
            <a:extLst>
              <a:ext uri="{FF2B5EF4-FFF2-40B4-BE49-F238E27FC236}">
                <a16:creationId xmlns:a16="http://schemas.microsoft.com/office/drawing/2014/main" id="{588A9B67-0C8D-164E-9B17-A226249ACA07}"/>
              </a:ext>
            </a:extLst>
          </p:cNvPr>
          <p:cNvGrpSpPr/>
          <p:nvPr/>
        </p:nvGrpSpPr>
        <p:grpSpPr>
          <a:xfrm>
            <a:off x="3955449" y="3682984"/>
            <a:ext cx="358310" cy="541476"/>
            <a:chOff x="3926159" y="5806083"/>
            <a:chExt cx="380656" cy="575245"/>
          </a:xfrm>
          <a:solidFill>
            <a:schemeClr val="bg1"/>
          </a:solidFill>
        </p:grpSpPr>
        <p:sp>
          <p:nvSpPr>
            <p:cNvPr id="93" name="Freeform 73">
              <a:extLst>
                <a:ext uri="{FF2B5EF4-FFF2-40B4-BE49-F238E27FC236}">
                  <a16:creationId xmlns:a16="http://schemas.microsoft.com/office/drawing/2014/main" id="{41EFA4EB-AC0E-BE41-9CD8-DD1092206C34}"/>
                </a:ext>
              </a:extLst>
            </p:cNvPr>
            <p:cNvSpPr>
              <a:spLocks noEditPoints="1"/>
            </p:cNvSpPr>
            <p:nvPr/>
          </p:nvSpPr>
          <p:spPr bwMode="auto">
            <a:xfrm>
              <a:off x="3926159" y="5806083"/>
              <a:ext cx="288878" cy="429936"/>
            </a:xfrm>
            <a:custGeom>
              <a:avLst/>
              <a:gdLst>
                <a:gd name="T0" fmla="*/ 138 w 276"/>
                <a:gd name="T1" fmla="*/ 410 h 414"/>
                <a:gd name="T2" fmla="*/ 177 w 276"/>
                <a:gd name="T3" fmla="*/ 414 h 414"/>
                <a:gd name="T4" fmla="*/ 265 w 276"/>
                <a:gd name="T5" fmla="*/ 388 h 414"/>
                <a:gd name="T6" fmla="*/ 270 w 276"/>
                <a:gd name="T7" fmla="*/ 368 h 414"/>
                <a:gd name="T8" fmla="*/ 250 w 276"/>
                <a:gd name="T9" fmla="*/ 363 h 414"/>
                <a:gd name="T10" fmla="*/ 144 w 276"/>
                <a:gd name="T11" fmla="*/ 382 h 414"/>
                <a:gd name="T12" fmla="*/ 57 w 276"/>
                <a:gd name="T13" fmla="*/ 320 h 414"/>
                <a:gd name="T14" fmla="*/ 38 w 276"/>
                <a:gd name="T15" fmla="*/ 214 h 414"/>
                <a:gd name="T16" fmla="*/ 91 w 276"/>
                <a:gd name="T17" fmla="*/ 133 h 414"/>
                <a:gd name="T18" fmla="*/ 188 w 276"/>
                <a:gd name="T19" fmla="*/ 285 h 414"/>
                <a:gd name="T20" fmla="*/ 188 w 276"/>
                <a:gd name="T21" fmla="*/ 285 h 414"/>
                <a:gd name="T22" fmla="*/ 188 w 276"/>
                <a:gd name="T23" fmla="*/ 285 h 414"/>
                <a:gd name="T24" fmla="*/ 189 w 276"/>
                <a:gd name="T25" fmla="*/ 287 h 414"/>
                <a:gd name="T26" fmla="*/ 189 w 276"/>
                <a:gd name="T27" fmla="*/ 287 h 414"/>
                <a:gd name="T28" fmla="*/ 242 w 276"/>
                <a:gd name="T29" fmla="*/ 280 h 414"/>
                <a:gd name="T30" fmla="*/ 271 w 276"/>
                <a:gd name="T31" fmla="*/ 235 h 414"/>
                <a:gd name="T32" fmla="*/ 271 w 276"/>
                <a:gd name="T33" fmla="*/ 235 h 414"/>
                <a:gd name="T34" fmla="*/ 130 w 276"/>
                <a:gd name="T35" fmla="*/ 12 h 414"/>
                <a:gd name="T36" fmla="*/ 130 w 276"/>
                <a:gd name="T37" fmla="*/ 12 h 414"/>
                <a:gd name="T38" fmla="*/ 130 w 276"/>
                <a:gd name="T39" fmla="*/ 11 h 414"/>
                <a:gd name="T40" fmla="*/ 76 w 276"/>
                <a:gd name="T41" fmla="*/ 17 h 414"/>
                <a:gd name="T42" fmla="*/ 47 w 276"/>
                <a:gd name="T43" fmla="*/ 63 h 414"/>
                <a:gd name="T44" fmla="*/ 48 w 276"/>
                <a:gd name="T45" fmla="*/ 64 h 414"/>
                <a:gd name="T46" fmla="*/ 48 w 276"/>
                <a:gd name="T47" fmla="*/ 64 h 414"/>
                <a:gd name="T48" fmla="*/ 76 w 276"/>
                <a:gd name="T49" fmla="*/ 108 h 414"/>
                <a:gd name="T50" fmla="*/ 10 w 276"/>
                <a:gd name="T51" fmla="*/ 208 h 414"/>
                <a:gd name="T52" fmla="*/ 32 w 276"/>
                <a:gd name="T53" fmla="*/ 335 h 414"/>
                <a:gd name="T54" fmla="*/ 138 w 276"/>
                <a:gd name="T55" fmla="*/ 410 h 414"/>
                <a:gd name="T56" fmla="*/ 63 w 276"/>
                <a:gd name="T57" fmla="*/ 54 h 414"/>
                <a:gd name="T58" fmla="*/ 80 w 276"/>
                <a:gd name="T59" fmla="*/ 24 h 414"/>
                <a:gd name="T60" fmla="*/ 114 w 276"/>
                <a:gd name="T61" fmla="*/ 21 h 414"/>
                <a:gd name="T62" fmla="*/ 97 w 276"/>
                <a:gd name="T63" fmla="*/ 50 h 414"/>
                <a:gd name="T64" fmla="*/ 63 w 276"/>
                <a:gd name="T65" fmla="*/ 5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6" h="414">
                  <a:moveTo>
                    <a:pt x="138" y="410"/>
                  </a:moveTo>
                  <a:cubicBezTo>
                    <a:pt x="151" y="413"/>
                    <a:pt x="164" y="414"/>
                    <a:pt x="177" y="414"/>
                  </a:cubicBezTo>
                  <a:cubicBezTo>
                    <a:pt x="208" y="414"/>
                    <a:pt x="239" y="405"/>
                    <a:pt x="265" y="388"/>
                  </a:cubicBezTo>
                  <a:cubicBezTo>
                    <a:pt x="272" y="384"/>
                    <a:pt x="274" y="375"/>
                    <a:pt x="270" y="368"/>
                  </a:cubicBezTo>
                  <a:cubicBezTo>
                    <a:pt x="266" y="361"/>
                    <a:pt x="257" y="359"/>
                    <a:pt x="250" y="363"/>
                  </a:cubicBezTo>
                  <a:cubicBezTo>
                    <a:pt x="218" y="383"/>
                    <a:pt x="181" y="390"/>
                    <a:pt x="144" y="382"/>
                  </a:cubicBezTo>
                  <a:cubicBezTo>
                    <a:pt x="108" y="373"/>
                    <a:pt x="77" y="352"/>
                    <a:pt x="57" y="320"/>
                  </a:cubicBezTo>
                  <a:cubicBezTo>
                    <a:pt x="37" y="288"/>
                    <a:pt x="30" y="251"/>
                    <a:pt x="38" y="214"/>
                  </a:cubicBezTo>
                  <a:cubicBezTo>
                    <a:pt x="46" y="181"/>
                    <a:pt x="64" y="153"/>
                    <a:pt x="91" y="133"/>
                  </a:cubicBezTo>
                  <a:cubicBezTo>
                    <a:pt x="188" y="285"/>
                    <a:pt x="188" y="285"/>
                    <a:pt x="188" y="285"/>
                  </a:cubicBezTo>
                  <a:cubicBezTo>
                    <a:pt x="188" y="285"/>
                    <a:pt x="188" y="285"/>
                    <a:pt x="188" y="285"/>
                  </a:cubicBezTo>
                  <a:cubicBezTo>
                    <a:pt x="188" y="285"/>
                    <a:pt x="188" y="285"/>
                    <a:pt x="188" y="285"/>
                  </a:cubicBezTo>
                  <a:cubicBezTo>
                    <a:pt x="189" y="287"/>
                    <a:pt x="189" y="287"/>
                    <a:pt x="189" y="287"/>
                  </a:cubicBezTo>
                  <a:cubicBezTo>
                    <a:pt x="189" y="287"/>
                    <a:pt x="189" y="287"/>
                    <a:pt x="189" y="287"/>
                  </a:cubicBezTo>
                  <a:cubicBezTo>
                    <a:pt x="197" y="296"/>
                    <a:pt x="220" y="293"/>
                    <a:pt x="242" y="280"/>
                  </a:cubicBezTo>
                  <a:cubicBezTo>
                    <a:pt x="263" y="266"/>
                    <a:pt x="276" y="246"/>
                    <a:pt x="271" y="235"/>
                  </a:cubicBezTo>
                  <a:cubicBezTo>
                    <a:pt x="271" y="235"/>
                    <a:pt x="271" y="235"/>
                    <a:pt x="271" y="235"/>
                  </a:cubicBezTo>
                  <a:cubicBezTo>
                    <a:pt x="130" y="12"/>
                    <a:pt x="130" y="12"/>
                    <a:pt x="130" y="12"/>
                  </a:cubicBezTo>
                  <a:cubicBezTo>
                    <a:pt x="130" y="12"/>
                    <a:pt x="130" y="12"/>
                    <a:pt x="130" y="12"/>
                  </a:cubicBezTo>
                  <a:cubicBezTo>
                    <a:pt x="130" y="12"/>
                    <a:pt x="130" y="12"/>
                    <a:pt x="130" y="11"/>
                  </a:cubicBezTo>
                  <a:cubicBezTo>
                    <a:pt x="122" y="0"/>
                    <a:pt x="98" y="2"/>
                    <a:pt x="76" y="17"/>
                  </a:cubicBezTo>
                  <a:cubicBezTo>
                    <a:pt x="53" y="31"/>
                    <a:pt x="40" y="52"/>
                    <a:pt x="47" y="63"/>
                  </a:cubicBezTo>
                  <a:cubicBezTo>
                    <a:pt x="48" y="64"/>
                    <a:pt x="48" y="64"/>
                    <a:pt x="48" y="64"/>
                  </a:cubicBezTo>
                  <a:cubicBezTo>
                    <a:pt x="48" y="64"/>
                    <a:pt x="48" y="64"/>
                    <a:pt x="48" y="64"/>
                  </a:cubicBezTo>
                  <a:cubicBezTo>
                    <a:pt x="76" y="108"/>
                    <a:pt x="76" y="108"/>
                    <a:pt x="76" y="108"/>
                  </a:cubicBezTo>
                  <a:cubicBezTo>
                    <a:pt x="42" y="132"/>
                    <a:pt x="19" y="167"/>
                    <a:pt x="10" y="208"/>
                  </a:cubicBezTo>
                  <a:cubicBezTo>
                    <a:pt x="0" y="252"/>
                    <a:pt x="8" y="297"/>
                    <a:pt x="32" y="335"/>
                  </a:cubicBezTo>
                  <a:cubicBezTo>
                    <a:pt x="56" y="374"/>
                    <a:pt x="94" y="400"/>
                    <a:pt x="138" y="410"/>
                  </a:cubicBezTo>
                  <a:close/>
                  <a:moveTo>
                    <a:pt x="63" y="54"/>
                  </a:moveTo>
                  <a:cubicBezTo>
                    <a:pt x="58" y="47"/>
                    <a:pt x="66" y="33"/>
                    <a:pt x="80" y="24"/>
                  </a:cubicBezTo>
                  <a:cubicBezTo>
                    <a:pt x="95" y="15"/>
                    <a:pt x="110" y="14"/>
                    <a:pt x="114" y="21"/>
                  </a:cubicBezTo>
                  <a:cubicBezTo>
                    <a:pt x="119" y="28"/>
                    <a:pt x="111" y="41"/>
                    <a:pt x="97" y="50"/>
                  </a:cubicBezTo>
                  <a:cubicBezTo>
                    <a:pt x="82" y="59"/>
                    <a:pt x="67" y="61"/>
                    <a:pt x="63"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Verdana"/>
                <a:ea typeface="+mn-ea"/>
                <a:cs typeface="+mn-cs"/>
              </a:endParaRPr>
            </a:p>
          </p:txBody>
        </p:sp>
        <p:sp>
          <p:nvSpPr>
            <p:cNvPr id="94" name="Freeform 74">
              <a:extLst>
                <a:ext uri="{FF2B5EF4-FFF2-40B4-BE49-F238E27FC236}">
                  <a16:creationId xmlns:a16="http://schemas.microsoft.com/office/drawing/2014/main" id="{2BB6D37F-F297-9C40-A250-213425F98082}"/>
                </a:ext>
              </a:extLst>
            </p:cNvPr>
            <p:cNvSpPr>
              <a:spLocks/>
            </p:cNvSpPr>
            <p:nvPr/>
          </p:nvSpPr>
          <p:spPr bwMode="auto">
            <a:xfrm>
              <a:off x="4067589" y="6138646"/>
              <a:ext cx="239226" cy="31459"/>
            </a:xfrm>
            <a:custGeom>
              <a:avLst/>
              <a:gdLst>
                <a:gd name="T0" fmla="*/ 215 w 229"/>
                <a:gd name="T1" fmla="*/ 0 h 30"/>
                <a:gd name="T2" fmla="*/ 13 w 229"/>
                <a:gd name="T3" fmla="*/ 2 h 30"/>
                <a:gd name="T4" fmla="*/ 0 w 229"/>
                <a:gd name="T5" fmla="*/ 16 h 30"/>
                <a:gd name="T6" fmla="*/ 14 w 229"/>
                <a:gd name="T7" fmla="*/ 30 h 30"/>
                <a:gd name="T8" fmla="*/ 215 w 229"/>
                <a:gd name="T9" fmla="*/ 27 h 30"/>
                <a:gd name="T10" fmla="*/ 229 w 229"/>
                <a:gd name="T11" fmla="*/ 13 h 30"/>
                <a:gd name="T12" fmla="*/ 215 w 229"/>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29" h="30">
                  <a:moveTo>
                    <a:pt x="215" y="0"/>
                  </a:moveTo>
                  <a:cubicBezTo>
                    <a:pt x="13" y="2"/>
                    <a:pt x="13" y="2"/>
                    <a:pt x="13" y="2"/>
                  </a:cubicBezTo>
                  <a:cubicBezTo>
                    <a:pt x="6" y="2"/>
                    <a:pt x="0" y="8"/>
                    <a:pt x="0" y="16"/>
                  </a:cubicBezTo>
                  <a:cubicBezTo>
                    <a:pt x="0" y="24"/>
                    <a:pt x="6" y="30"/>
                    <a:pt x="14" y="30"/>
                  </a:cubicBezTo>
                  <a:cubicBezTo>
                    <a:pt x="215" y="27"/>
                    <a:pt x="215" y="27"/>
                    <a:pt x="215" y="27"/>
                  </a:cubicBezTo>
                  <a:cubicBezTo>
                    <a:pt x="223" y="27"/>
                    <a:pt x="229" y="21"/>
                    <a:pt x="229" y="13"/>
                  </a:cubicBezTo>
                  <a:cubicBezTo>
                    <a:pt x="229" y="6"/>
                    <a:pt x="223" y="0"/>
                    <a:pt x="2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Verdana"/>
                <a:ea typeface="+mn-ea"/>
                <a:cs typeface="+mn-cs"/>
              </a:endParaRPr>
            </a:p>
          </p:txBody>
        </p:sp>
        <p:sp>
          <p:nvSpPr>
            <p:cNvPr id="95" name="Freeform 75">
              <a:extLst>
                <a:ext uri="{FF2B5EF4-FFF2-40B4-BE49-F238E27FC236}">
                  <a16:creationId xmlns:a16="http://schemas.microsoft.com/office/drawing/2014/main" id="{A26E486A-9A16-3B41-8D34-658AEE53C7C6}"/>
                </a:ext>
              </a:extLst>
            </p:cNvPr>
            <p:cNvSpPr>
              <a:spLocks noEditPoints="1"/>
            </p:cNvSpPr>
            <p:nvPr/>
          </p:nvSpPr>
          <p:spPr bwMode="auto">
            <a:xfrm>
              <a:off x="4063075" y="6243509"/>
              <a:ext cx="78238" cy="76400"/>
            </a:xfrm>
            <a:custGeom>
              <a:avLst/>
              <a:gdLst>
                <a:gd name="T0" fmla="*/ 0 w 74"/>
                <a:gd name="T1" fmla="*/ 37 h 74"/>
                <a:gd name="T2" fmla="*/ 37 w 74"/>
                <a:gd name="T3" fmla="*/ 73 h 74"/>
                <a:gd name="T4" fmla="*/ 73 w 74"/>
                <a:gd name="T5" fmla="*/ 36 h 74"/>
                <a:gd name="T6" fmla="*/ 36 w 74"/>
                <a:gd name="T7" fmla="*/ 0 h 74"/>
                <a:gd name="T8" fmla="*/ 0 w 74"/>
                <a:gd name="T9" fmla="*/ 37 h 74"/>
                <a:gd name="T10" fmla="*/ 54 w 74"/>
                <a:gd name="T11" fmla="*/ 36 h 74"/>
                <a:gd name="T12" fmla="*/ 37 w 74"/>
                <a:gd name="T13" fmla="*/ 54 h 74"/>
                <a:gd name="T14" fmla="*/ 19 w 74"/>
                <a:gd name="T15" fmla="*/ 37 h 74"/>
                <a:gd name="T16" fmla="*/ 36 w 74"/>
                <a:gd name="T17" fmla="*/ 19 h 74"/>
                <a:gd name="T18" fmla="*/ 54 w 74"/>
                <a:gd name="T19" fmla="*/ 3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4">
                  <a:moveTo>
                    <a:pt x="0" y="37"/>
                  </a:moveTo>
                  <a:cubicBezTo>
                    <a:pt x="0" y="57"/>
                    <a:pt x="17" y="74"/>
                    <a:pt x="37" y="73"/>
                  </a:cubicBezTo>
                  <a:cubicBezTo>
                    <a:pt x="57" y="73"/>
                    <a:pt x="74" y="57"/>
                    <a:pt x="73" y="36"/>
                  </a:cubicBezTo>
                  <a:cubicBezTo>
                    <a:pt x="73" y="16"/>
                    <a:pt x="57" y="0"/>
                    <a:pt x="36" y="0"/>
                  </a:cubicBezTo>
                  <a:cubicBezTo>
                    <a:pt x="16" y="0"/>
                    <a:pt x="0" y="17"/>
                    <a:pt x="0" y="37"/>
                  </a:cubicBezTo>
                  <a:close/>
                  <a:moveTo>
                    <a:pt x="54" y="36"/>
                  </a:moveTo>
                  <a:cubicBezTo>
                    <a:pt x="55" y="46"/>
                    <a:pt x="47" y="54"/>
                    <a:pt x="37" y="54"/>
                  </a:cubicBezTo>
                  <a:cubicBezTo>
                    <a:pt x="27" y="54"/>
                    <a:pt x="19" y="47"/>
                    <a:pt x="19" y="37"/>
                  </a:cubicBezTo>
                  <a:cubicBezTo>
                    <a:pt x="19" y="27"/>
                    <a:pt x="27" y="19"/>
                    <a:pt x="36" y="19"/>
                  </a:cubicBezTo>
                  <a:cubicBezTo>
                    <a:pt x="46" y="19"/>
                    <a:pt x="54" y="27"/>
                    <a:pt x="5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Verdana"/>
                <a:ea typeface="+mn-ea"/>
                <a:cs typeface="+mn-cs"/>
              </a:endParaRPr>
            </a:p>
          </p:txBody>
        </p:sp>
        <p:sp>
          <p:nvSpPr>
            <p:cNvPr id="96" name="Freeform 76">
              <a:extLst>
                <a:ext uri="{FF2B5EF4-FFF2-40B4-BE49-F238E27FC236}">
                  <a16:creationId xmlns:a16="http://schemas.microsoft.com/office/drawing/2014/main" id="{A1120E97-5BDA-DB4C-990A-C5A0BCCED5C6}"/>
                </a:ext>
              </a:extLst>
            </p:cNvPr>
            <p:cNvSpPr>
              <a:spLocks/>
            </p:cNvSpPr>
            <p:nvPr/>
          </p:nvSpPr>
          <p:spPr bwMode="auto">
            <a:xfrm>
              <a:off x="3980324" y="6298936"/>
              <a:ext cx="245245" cy="82392"/>
            </a:xfrm>
            <a:custGeom>
              <a:avLst/>
              <a:gdLst>
                <a:gd name="T0" fmla="*/ 166 w 235"/>
                <a:gd name="T1" fmla="*/ 0 h 79"/>
                <a:gd name="T2" fmla="*/ 117 w 235"/>
                <a:gd name="T3" fmla="*/ 36 h 79"/>
                <a:gd name="T4" fmla="*/ 68 w 235"/>
                <a:gd name="T5" fmla="*/ 2 h 79"/>
                <a:gd name="T6" fmla="*/ 2 w 235"/>
                <a:gd name="T7" fmla="*/ 64 h 79"/>
                <a:gd name="T8" fmla="*/ 1 w 235"/>
                <a:gd name="T9" fmla="*/ 74 h 79"/>
                <a:gd name="T10" fmla="*/ 10 w 235"/>
                <a:gd name="T11" fmla="*/ 79 h 79"/>
                <a:gd name="T12" fmla="*/ 226 w 235"/>
                <a:gd name="T13" fmla="*/ 76 h 79"/>
                <a:gd name="T14" fmla="*/ 226 w 235"/>
                <a:gd name="T15" fmla="*/ 76 h 79"/>
                <a:gd name="T16" fmla="*/ 235 w 235"/>
                <a:gd name="T17" fmla="*/ 67 h 79"/>
                <a:gd name="T18" fmla="*/ 233 w 235"/>
                <a:gd name="T19" fmla="*/ 61 h 79"/>
                <a:gd name="T20" fmla="*/ 166 w 23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79">
                  <a:moveTo>
                    <a:pt x="166" y="0"/>
                  </a:moveTo>
                  <a:cubicBezTo>
                    <a:pt x="159" y="21"/>
                    <a:pt x="140" y="36"/>
                    <a:pt x="117" y="36"/>
                  </a:cubicBezTo>
                  <a:cubicBezTo>
                    <a:pt x="94" y="36"/>
                    <a:pt x="75" y="22"/>
                    <a:pt x="68" y="2"/>
                  </a:cubicBezTo>
                  <a:cubicBezTo>
                    <a:pt x="28" y="23"/>
                    <a:pt x="3" y="62"/>
                    <a:pt x="2" y="64"/>
                  </a:cubicBezTo>
                  <a:cubicBezTo>
                    <a:pt x="0" y="67"/>
                    <a:pt x="0" y="71"/>
                    <a:pt x="1" y="74"/>
                  </a:cubicBezTo>
                  <a:cubicBezTo>
                    <a:pt x="3" y="77"/>
                    <a:pt x="6" y="79"/>
                    <a:pt x="10" y="79"/>
                  </a:cubicBezTo>
                  <a:cubicBezTo>
                    <a:pt x="226" y="76"/>
                    <a:pt x="226" y="76"/>
                    <a:pt x="226" y="76"/>
                  </a:cubicBezTo>
                  <a:cubicBezTo>
                    <a:pt x="226" y="76"/>
                    <a:pt x="226" y="76"/>
                    <a:pt x="226" y="76"/>
                  </a:cubicBezTo>
                  <a:cubicBezTo>
                    <a:pt x="231" y="76"/>
                    <a:pt x="235" y="72"/>
                    <a:pt x="235" y="67"/>
                  </a:cubicBezTo>
                  <a:cubicBezTo>
                    <a:pt x="235" y="64"/>
                    <a:pt x="235" y="62"/>
                    <a:pt x="233" y="61"/>
                  </a:cubicBezTo>
                  <a:cubicBezTo>
                    <a:pt x="229" y="55"/>
                    <a:pt x="204" y="20"/>
                    <a:pt x="1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Verdana"/>
                <a:ea typeface="+mn-ea"/>
                <a:cs typeface="+mn-cs"/>
              </a:endParaRPr>
            </a:p>
          </p:txBody>
        </p:sp>
      </p:grpSp>
      <p:grpSp>
        <p:nvGrpSpPr>
          <p:cNvPr id="98" name="Group 97">
            <a:extLst>
              <a:ext uri="{FF2B5EF4-FFF2-40B4-BE49-F238E27FC236}">
                <a16:creationId xmlns:a16="http://schemas.microsoft.com/office/drawing/2014/main" id="{A53A523F-6088-A246-A4F5-9535E310EE32}"/>
              </a:ext>
            </a:extLst>
          </p:cNvPr>
          <p:cNvGrpSpPr/>
          <p:nvPr/>
        </p:nvGrpSpPr>
        <p:grpSpPr>
          <a:xfrm>
            <a:off x="2429813" y="3899861"/>
            <a:ext cx="561408" cy="382534"/>
            <a:chOff x="-847726" y="2192337"/>
            <a:chExt cx="1330326" cy="906463"/>
          </a:xfrm>
          <a:solidFill>
            <a:schemeClr val="bg1"/>
          </a:solidFill>
        </p:grpSpPr>
        <p:sp>
          <p:nvSpPr>
            <p:cNvPr id="99" name="Freeform 108">
              <a:extLst>
                <a:ext uri="{FF2B5EF4-FFF2-40B4-BE49-F238E27FC236}">
                  <a16:creationId xmlns:a16="http://schemas.microsoft.com/office/drawing/2014/main" id="{952C7481-BCAF-A447-B27B-0B45FE5FE566}"/>
                </a:ext>
              </a:extLst>
            </p:cNvPr>
            <p:cNvSpPr>
              <a:spLocks noEditPoints="1"/>
            </p:cNvSpPr>
            <p:nvPr/>
          </p:nvSpPr>
          <p:spPr bwMode="auto">
            <a:xfrm>
              <a:off x="158750" y="2546350"/>
              <a:ext cx="323850" cy="552450"/>
            </a:xfrm>
            <a:custGeom>
              <a:avLst/>
              <a:gdLst>
                <a:gd name="T0" fmla="*/ 215 w 250"/>
                <a:gd name="T1" fmla="*/ 0 h 425"/>
                <a:gd name="T2" fmla="*/ 35 w 250"/>
                <a:gd name="T3" fmla="*/ 0 h 425"/>
                <a:gd name="T4" fmla="*/ 0 w 250"/>
                <a:gd name="T5" fmla="*/ 38 h 425"/>
                <a:gd name="T6" fmla="*/ 0 w 250"/>
                <a:gd name="T7" fmla="*/ 387 h 425"/>
                <a:gd name="T8" fmla="*/ 35 w 250"/>
                <a:gd name="T9" fmla="*/ 425 h 425"/>
                <a:gd name="T10" fmla="*/ 215 w 250"/>
                <a:gd name="T11" fmla="*/ 425 h 425"/>
                <a:gd name="T12" fmla="*/ 250 w 250"/>
                <a:gd name="T13" fmla="*/ 387 h 425"/>
                <a:gd name="T14" fmla="*/ 250 w 250"/>
                <a:gd name="T15" fmla="*/ 38 h 425"/>
                <a:gd name="T16" fmla="*/ 215 w 250"/>
                <a:gd name="T17" fmla="*/ 0 h 425"/>
                <a:gd name="T18" fmla="*/ 151 w 250"/>
                <a:gd name="T19" fmla="*/ 402 h 425"/>
                <a:gd name="T20" fmla="*/ 99 w 250"/>
                <a:gd name="T21" fmla="*/ 402 h 425"/>
                <a:gd name="T22" fmla="*/ 88 w 250"/>
                <a:gd name="T23" fmla="*/ 390 h 425"/>
                <a:gd name="T24" fmla="*/ 99 w 250"/>
                <a:gd name="T25" fmla="*/ 379 h 425"/>
                <a:gd name="T26" fmla="*/ 151 w 250"/>
                <a:gd name="T27" fmla="*/ 379 h 425"/>
                <a:gd name="T28" fmla="*/ 161 w 250"/>
                <a:gd name="T29" fmla="*/ 390 h 425"/>
                <a:gd name="T30" fmla="*/ 151 w 250"/>
                <a:gd name="T31" fmla="*/ 402 h 425"/>
                <a:gd name="T32" fmla="*/ 238 w 250"/>
                <a:gd name="T33" fmla="*/ 362 h 425"/>
                <a:gd name="T34" fmla="*/ 11 w 250"/>
                <a:gd name="T35" fmla="*/ 362 h 425"/>
                <a:gd name="T36" fmla="*/ 11 w 250"/>
                <a:gd name="T37" fmla="*/ 38 h 425"/>
                <a:gd name="T38" fmla="*/ 35 w 250"/>
                <a:gd name="T39" fmla="*/ 12 h 425"/>
                <a:gd name="T40" fmla="*/ 60 w 250"/>
                <a:gd name="T41" fmla="*/ 12 h 425"/>
                <a:gd name="T42" fmla="*/ 60 w 250"/>
                <a:gd name="T43" fmla="*/ 21 h 425"/>
                <a:gd name="T44" fmla="*/ 74 w 250"/>
                <a:gd name="T45" fmla="*/ 35 h 425"/>
                <a:gd name="T46" fmla="*/ 176 w 250"/>
                <a:gd name="T47" fmla="*/ 35 h 425"/>
                <a:gd name="T48" fmla="*/ 189 w 250"/>
                <a:gd name="T49" fmla="*/ 21 h 425"/>
                <a:gd name="T50" fmla="*/ 189 w 250"/>
                <a:gd name="T51" fmla="*/ 12 h 425"/>
                <a:gd name="T52" fmla="*/ 215 w 250"/>
                <a:gd name="T53" fmla="*/ 12 h 425"/>
                <a:gd name="T54" fmla="*/ 238 w 250"/>
                <a:gd name="T55" fmla="*/ 38 h 425"/>
                <a:gd name="T56" fmla="*/ 238 w 250"/>
                <a:gd name="T57" fmla="*/ 36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0" h="425">
                  <a:moveTo>
                    <a:pt x="215" y="0"/>
                  </a:moveTo>
                  <a:cubicBezTo>
                    <a:pt x="35" y="0"/>
                    <a:pt x="35" y="0"/>
                    <a:pt x="35" y="0"/>
                  </a:cubicBezTo>
                  <a:cubicBezTo>
                    <a:pt x="15" y="0"/>
                    <a:pt x="0" y="17"/>
                    <a:pt x="0" y="38"/>
                  </a:cubicBezTo>
                  <a:cubicBezTo>
                    <a:pt x="0" y="387"/>
                    <a:pt x="0" y="387"/>
                    <a:pt x="0" y="387"/>
                  </a:cubicBezTo>
                  <a:cubicBezTo>
                    <a:pt x="0" y="408"/>
                    <a:pt x="15" y="425"/>
                    <a:pt x="35" y="425"/>
                  </a:cubicBezTo>
                  <a:cubicBezTo>
                    <a:pt x="215" y="425"/>
                    <a:pt x="215" y="425"/>
                    <a:pt x="215" y="425"/>
                  </a:cubicBezTo>
                  <a:cubicBezTo>
                    <a:pt x="234" y="425"/>
                    <a:pt x="250" y="408"/>
                    <a:pt x="250" y="387"/>
                  </a:cubicBezTo>
                  <a:cubicBezTo>
                    <a:pt x="250" y="38"/>
                    <a:pt x="250" y="38"/>
                    <a:pt x="250" y="38"/>
                  </a:cubicBezTo>
                  <a:cubicBezTo>
                    <a:pt x="250" y="17"/>
                    <a:pt x="234" y="0"/>
                    <a:pt x="215" y="0"/>
                  </a:cubicBezTo>
                  <a:close/>
                  <a:moveTo>
                    <a:pt x="151" y="402"/>
                  </a:moveTo>
                  <a:cubicBezTo>
                    <a:pt x="99" y="402"/>
                    <a:pt x="99" y="402"/>
                    <a:pt x="99" y="402"/>
                  </a:cubicBezTo>
                  <a:cubicBezTo>
                    <a:pt x="93" y="402"/>
                    <a:pt x="88" y="397"/>
                    <a:pt x="88" y="390"/>
                  </a:cubicBezTo>
                  <a:cubicBezTo>
                    <a:pt x="88" y="384"/>
                    <a:pt x="93" y="379"/>
                    <a:pt x="99" y="379"/>
                  </a:cubicBezTo>
                  <a:cubicBezTo>
                    <a:pt x="151" y="379"/>
                    <a:pt x="151" y="379"/>
                    <a:pt x="151" y="379"/>
                  </a:cubicBezTo>
                  <a:cubicBezTo>
                    <a:pt x="156" y="379"/>
                    <a:pt x="161" y="384"/>
                    <a:pt x="161" y="390"/>
                  </a:cubicBezTo>
                  <a:cubicBezTo>
                    <a:pt x="161" y="397"/>
                    <a:pt x="156" y="402"/>
                    <a:pt x="151" y="402"/>
                  </a:cubicBezTo>
                  <a:close/>
                  <a:moveTo>
                    <a:pt x="238" y="362"/>
                  </a:moveTo>
                  <a:cubicBezTo>
                    <a:pt x="11" y="362"/>
                    <a:pt x="11" y="362"/>
                    <a:pt x="11" y="362"/>
                  </a:cubicBezTo>
                  <a:cubicBezTo>
                    <a:pt x="11" y="38"/>
                    <a:pt x="11" y="38"/>
                    <a:pt x="11" y="38"/>
                  </a:cubicBezTo>
                  <a:cubicBezTo>
                    <a:pt x="11" y="24"/>
                    <a:pt x="22" y="12"/>
                    <a:pt x="35" y="12"/>
                  </a:cubicBezTo>
                  <a:cubicBezTo>
                    <a:pt x="60" y="12"/>
                    <a:pt x="60" y="12"/>
                    <a:pt x="60" y="12"/>
                  </a:cubicBezTo>
                  <a:cubicBezTo>
                    <a:pt x="60" y="21"/>
                    <a:pt x="60" y="21"/>
                    <a:pt x="60" y="21"/>
                  </a:cubicBezTo>
                  <a:cubicBezTo>
                    <a:pt x="60" y="29"/>
                    <a:pt x="66" y="35"/>
                    <a:pt x="74" y="35"/>
                  </a:cubicBezTo>
                  <a:cubicBezTo>
                    <a:pt x="176" y="35"/>
                    <a:pt x="176" y="35"/>
                    <a:pt x="176" y="35"/>
                  </a:cubicBezTo>
                  <a:cubicBezTo>
                    <a:pt x="183" y="35"/>
                    <a:pt x="189" y="29"/>
                    <a:pt x="189" y="21"/>
                  </a:cubicBezTo>
                  <a:cubicBezTo>
                    <a:pt x="189" y="12"/>
                    <a:pt x="189" y="12"/>
                    <a:pt x="189" y="12"/>
                  </a:cubicBezTo>
                  <a:cubicBezTo>
                    <a:pt x="215" y="12"/>
                    <a:pt x="215" y="12"/>
                    <a:pt x="215" y="12"/>
                  </a:cubicBezTo>
                  <a:cubicBezTo>
                    <a:pt x="228" y="12"/>
                    <a:pt x="238" y="24"/>
                    <a:pt x="238" y="38"/>
                  </a:cubicBezTo>
                  <a:lnTo>
                    <a:pt x="238"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00" name="Freeform 109">
              <a:extLst>
                <a:ext uri="{FF2B5EF4-FFF2-40B4-BE49-F238E27FC236}">
                  <a16:creationId xmlns:a16="http://schemas.microsoft.com/office/drawing/2014/main" id="{3B269589-7CB7-1040-97EE-81EE541271B3}"/>
                </a:ext>
              </a:extLst>
            </p:cNvPr>
            <p:cNvSpPr>
              <a:spLocks/>
            </p:cNvSpPr>
            <p:nvPr/>
          </p:nvSpPr>
          <p:spPr bwMode="auto">
            <a:xfrm>
              <a:off x="-322263" y="2419350"/>
              <a:ext cx="520700" cy="39688"/>
            </a:xfrm>
            <a:custGeom>
              <a:avLst/>
              <a:gdLst>
                <a:gd name="T0" fmla="*/ 2 w 402"/>
                <a:gd name="T1" fmla="*/ 30 h 30"/>
                <a:gd name="T2" fmla="*/ 400 w 402"/>
                <a:gd name="T3" fmla="*/ 30 h 30"/>
                <a:gd name="T4" fmla="*/ 402 w 402"/>
                <a:gd name="T5" fmla="*/ 28 h 30"/>
                <a:gd name="T6" fmla="*/ 402 w 402"/>
                <a:gd name="T7" fmla="*/ 3 h 30"/>
                <a:gd name="T8" fmla="*/ 400 w 402"/>
                <a:gd name="T9" fmla="*/ 0 h 30"/>
                <a:gd name="T10" fmla="*/ 2 w 402"/>
                <a:gd name="T11" fmla="*/ 0 h 30"/>
                <a:gd name="T12" fmla="*/ 0 w 402"/>
                <a:gd name="T13" fmla="*/ 3 h 30"/>
                <a:gd name="T14" fmla="*/ 0 w 402"/>
                <a:gd name="T15" fmla="*/ 28 h 30"/>
                <a:gd name="T16" fmla="*/ 2 w 402"/>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30">
                  <a:moveTo>
                    <a:pt x="2" y="30"/>
                  </a:moveTo>
                  <a:cubicBezTo>
                    <a:pt x="400" y="30"/>
                    <a:pt x="400" y="30"/>
                    <a:pt x="400" y="30"/>
                  </a:cubicBezTo>
                  <a:cubicBezTo>
                    <a:pt x="401" y="30"/>
                    <a:pt x="402" y="29"/>
                    <a:pt x="402" y="28"/>
                  </a:cubicBezTo>
                  <a:cubicBezTo>
                    <a:pt x="402" y="3"/>
                    <a:pt x="402" y="3"/>
                    <a:pt x="402" y="3"/>
                  </a:cubicBezTo>
                  <a:cubicBezTo>
                    <a:pt x="402" y="1"/>
                    <a:pt x="401" y="0"/>
                    <a:pt x="400" y="0"/>
                  </a:cubicBezTo>
                  <a:cubicBezTo>
                    <a:pt x="2" y="0"/>
                    <a:pt x="2" y="0"/>
                    <a:pt x="2" y="0"/>
                  </a:cubicBezTo>
                  <a:cubicBezTo>
                    <a:pt x="1" y="0"/>
                    <a:pt x="0" y="1"/>
                    <a:pt x="0" y="3"/>
                  </a:cubicBezTo>
                  <a:cubicBezTo>
                    <a:pt x="0" y="28"/>
                    <a:pt x="0" y="28"/>
                    <a:pt x="0" y="28"/>
                  </a:cubicBezTo>
                  <a:cubicBezTo>
                    <a:pt x="0" y="29"/>
                    <a:pt x="1" y="30"/>
                    <a:pt x="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01" name="Freeform 110">
              <a:extLst>
                <a:ext uri="{FF2B5EF4-FFF2-40B4-BE49-F238E27FC236}">
                  <a16:creationId xmlns:a16="http://schemas.microsoft.com/office/drawing/2014/main" id="{E3F7C44A-21B0-1B4A-8320-375B0A2F5300}"/>
                </a:ext>
              </a:extLst>
            </p:cNvPr>
            <p:cNvSpPr>
              <a:spLocks/>
            </p:cNvSpPr>
            <p:nvPr/>
          </p:nvSpPr>
          <p:spPr bwMode="auto">
            <a:xfrm>
              <a:off x="-322263" y="2527300"/>
              <a:ext cx="487363" cy="39688"/>
            </a:xfrm>
            <a:custGeom>
              <a:avLst/>
              <a:gdLst>
                <a:gd name="T0" fmla="*/ 2 w 376"/>
                <a:gd name="T1" fmla="*/ 0 h 30"/>
                <a:gd name="T2" fmla="*/ 0 w 376"/>
                <a:gd name="T3" fmla="*/ 2 h 30"/>
                <a:gd name="T4" fmla="*/ 0 w 376"/>
                <a:gd name="T5" fmla="*/ 27 h 30"/>
                <a:gd name="T6" fmla="*/ 2 w 376"/>
                <a:gd name="T7" fmla="*/ 30 h 30"/>
                <a:gd name="T8" fmla="*/ 351 w 376"/>
                <a:gd name="T9" fmla="*/ 30 h 30"/>
                <a:gd name="T10" fmla="*/ 376 w 376"/>
                <a:gd name="T11" fmla="*/ 0 h 30"/>
                <a:gd name="T12" fmla="*/ 2 w 37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76" h="30">
                  <a:moveTo>
                    <a:pt x="2" y="0"/>
                  </a:moveTo>
                  <a:cubicBezTo>
                    <a:pt x="1" y="0"/>
                    <a:pt x="0" y="1"/>
                    <a:pt x="0" y="2"/>
                  </a:cubicBezTo>
                  <a:cubicBezTo>
                    <a:pt x="0" y="27"/>
                    <a:pt x="0" y="27"/>
                    <a:pt x="0" y="27"/>
                  </a:cubicBezTo>
                  <a:cubicBezTo>
                    <a:pt x="0" y="29"/>
                    <a:pt x="1" y="30"/>
                    <a:pt x="2" y="30"/>
                  </a:cubicBezTo>
                  <a:cubicBezTo>
                    <a:pt x="351" y="30"/>
                    <a:pt x="351" y="30"/>
                    <a:pt x="351" y="30"/>
                  </a:cubicBezTo>
                  <a:cubicBezTo>
                    <a:pt x="356" y="17"/>
                    <a:pt x="365" y="6"/>
                    <a:pt x="376"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02" name="Freeform 111">
              <a:extLst>
                <a:ext uri="{FF2B5EF4-FFF2-40B4-BE49-F238E27FC236}">
                  <a16:creationId xmlns:a16="http://schemas.microsoft.com/office/drawing/2014/main" id="{B63A2AF2-BB10-BC4F-AA61-0C47C4833E7B}"/>
                </a:ext>
              </a:extLst>
            </p:cNvPr>
            <p:cNvSpPr>
              <a:spLocks/>
            </p:cNvSpPr>
            <p:nvPr/>
          </p:nvSpPr>
          <p:spPr bwMode="auto">
            <a:xfrm>
              <a:off x="-592138" y="2270125"/>
              <a:ext cx="730251" cy="84138"/>
            </a:xfrm>
            <a:custGeom>
              <a:avLst/>
              <a:gdLst>
                <a:gd name="T0" fmla="*/ 563 w 563"/>
                <a:gd name="T1" fmla="*/ 63 h 65"/>
                <a:gd name="T2" fmla="*/ 563 w 563"/>
                <a:gd name="T3" fmla="*/ 2 h 65"/>
                <a:gd name="T4" fmla="*/ 561 w 563"/>
                <a:gd name="T5" fmla="*/ 0 h 65"/>
                <a:gd name="T6" fmla="*/ 2 w 563"/>
                <a:gd name="T7" fmla="*/ 0 h 65"/>
                <a:gd name="T8" fmla="*/ 0 w 563"/>
                <a:gd name="T9" fmla="*/ 2 h 65"/>
                <a:gd name="T10" fmla="*/ 0 w 563"/>
                <a:gd name="T11" fmla="*/ 63 h 65"/>
                <a:gd name="T12" fmla="*/ 2 w 563"/>
                <a:gd name="T13" fmla="*/ 65 h 65"/>
                <a:gd name="T14" fmla="*/ 561 w 563"/>
                <a:gd name="T15" fmla="*/ 65 h 65"/>
                <a:gd name="T16" fmla="*/ 563 w 563"/>
                <a:gd name="T17" fmla="*/ 6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3" h="65">
                  <a:moveTo>
                    <a:pt x="563" y="63"/>
                  </a:moveTo>
                  <a:cubicBezTo>
                    <a:pt x="563" y="2"/>
                    <a:pt x="563" y="2"/>
                    <a:pt x="563" y="2"/>
                  </a:cubicBezTo>
                  <a:cubicBezTo>
                    <a:pt x="563" y="1"/>
                    <a:pt x="562" y="0"/>
                    <a:pt x="561" y="0"/>
                  </a:cubicBezTo>
                  <a:cubicBezTo>
                    <a:pt x="2" y="0"/>
                    <a:pt x="2" y="0"/>
                    <a:pt x="2" y="0"/>
                  </a:cubicBezTo>
                  <a:cubicBezTo>
                    <a:pt x="1" y="0"/>
                    <a:pt x="0" y="1"/>
                    <a:pt x="0" y="2"/>
                  </a:cubicBezTo>
                  <a:cubicBezTo>
                    <a:pt x="0" y="63"/>
                    <a:pt x="0" y="63"/>
                    <a:pt x="0" y="63"/>
                  </a:cubicBezTo>
                  <a:cubicBezTo>
                    <a:pt x="0" y="64"/>
                    <a:pt x="1" y="65"/>
                    <a:pt x="2" y="65"/>
                  </a:cubicBezTo>
                  <a:cubicBezTo>
                    <a:pt x="561" y="65"/>
                    <a:pt x="561" y="65"/>
                    <a:pt x="561" y="65"/>
                  </a:cubicBezTo>
                  <a:cubicBezTo>
                    <a:pt x="562" y="65"/>
                    <a:pt x="563" y="64"/>
                    <a:pt x="563"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03" name="Freeform 112">
              <a:extLst>
                <a:ext uri="{FF2B5EF4-FFF2-40B4-BE49-F238E27FC236}">
                  <a16:creationId xmlns:a16="http://schemas.microsoft.com/office/drawing/2014/main" id="{9A13A478-A2B4-0045-9AF7-08EB5F38552D}"/>
                </a:ext>
              </a:extLst>
            </p:cNvPr>
            <p:cNvSpPr>
              <a:spLocks/>
            </p:cNvSpPr>
            <p:nvPr/>
          </p:nvSpPr>
          <p:spPr bwMode="auto">
            <a:xfrm>
              <a:off x="219075" y="2635250"/>
              <a:ext cx="203200" cy="36513"/>
            </a:xfrm>
            <a:custGeom>
              <a:avLst/>
              <a:gdLst>
                <a:gd name="T0" fmla="*/ 155 w 156"/>
                <a:gd name="T1" fmla="*/ 0 h 28"/>
                <a:gd name="T2" fmla="*/ 0 w 156"/>
                <a:gd name="T3" fmla="*/ 0 h 28"/>
                <a:gd name="T4" fmla="*/ 0 w 156"/>
                <a:gd name="T5" fmla="*/ 1 h 28"/>
                <a:gd name="T6" fmla="*/ 0 w 156"/>
                <a:gd name="T7" fmla="*/ 27 h 28"/>
                <a:gd name="T8" fmla="*/ 0 w 156"/>
                <a:gd name="T9" fmla="*/ 28 h 28"/>
                <a:gd name="T10" fmla="*/ 155 w 156"/>
                <a:gd name="T11" fmla="*/ 28 h 28"/>
                <a:gd name="T12" fmla="*/ 156 w 156"/>
                <a:gd name="T13" fmla="*/ 27 h 28"/>
                <a:gd name="T14" fmla="*/ 156 w 156"/>
                <a:gd name="T15" fmla="*/ 1 h 28"/>
                <a:gd name="T16" fmla="*/ 155 w 15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28">
                  <a:moveTo>
                    <a:pt x="155" y="0"/>
                  </a:moveTo>
                  <a:cubicBezTo>
                    <a:pt x="0" y="0"/>
                    <a:pt x="0" y="0"/>
                    <a:pt x="0" y="0"/>
                  </a:cubicBezTo>
                  <a:cubicBezTo>
                    <a:pt x="0" y="0"/>
                    <a:pt x="0" y="0"/>
                    <a:pt x="0" y="1"/>
                  </a:cubicBezTo>
                  <a:cubicBezTo>
                    <a:pt x="0" y="27"/>
                    <a:pt x="0" y="27"/>
                    <a:pt x="0" y="27"/>
                  </a:cubicBezTo>
                  <a:cubicBezTo>
                    <a:pt x="0" y="27"/>
                    <a:pt x="0" y="28"/>
                    <a:pt x="0" y="28"/>
                  </a:cubicBezTo>
                  <a:cubicBezTo>
                    <a:pt x="155" y="28"/>
                    <a:pt x="155" y="28"/>
                    <a:pt x="155" y="28"/>
                  </a:cubicBezTo>
                  <a:cubicBezTo>
                    <a:pt x="156" y="28"/>
                    <a:pt x="156" y="27"/>
                    <a:pt x="156" y="27"/>
                  </a:cubicBezTo>
                  <a:cubicBezTo>
                    <a:pt x="156" y="1"/>
                    <a:pt x="156" y="1"/>
                    <a:pt x="156" y="1"/>
                  </a:cubicBezTo>
                  <a:cubicBezTo>
                    <a:pt x="156" y="0"/>
                    <a:pt x="156" y="0"/>
                    <a:pt x="1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04" name="Freeform 113">
              <a:extLst>
                <a:ext uri="{FF2B5EF4-FFF2-40B4-BE49-F238E27FC236}">
                  <a16:creationId xmlns:a16="http://schemas.microsoft.com/office/drawing/2014/main" id="{FA6CDD9A-C25E-2442-AFEA-8AB4AA0B1FD4}"/>
                </a:ext>
              </a:extLst>
            </p:cNvPr>
            <p:cNvSpPr>
              <a:spLocks/>
            </p:cNvSpPr>
            <p:nvPr/>
          </p:nvSpPr>
          <p:spPr bwMode="auto">
            <a:xfrm>
              <a:off x="219075" y="2859088"/>
              <a:ext cx="203200" cy="15875"/>
            </a:xfrm>
            <a:custGeom>
              <a:avLst/>
              <a:gdLst>
                <a:gd name="T0" fmla="*/ 155 w 156"/>
                <a:gd name="T1" fmla="*/ 0 h 13"/>
                <a:gd name="T2" fmla="*/ 0 w 156"/>
                <a:gd name="T3" fmla="*/ 0 h 13"/>
                <a:gd name="T4" fmla="*/ 0 w 156"/>
                <a:gd name="T5" fmla="*/ 0 h 13"/>
                <a:gd name="T6" fmla="*/ 0 w 156"/>
                <a:gd name="T7" fmla="*/ 13 h 13"/>
                <a:gd name="T8" fmla="*/ 0 w 156"/>
                <a:gd name="T9" fmla="*/ 13 h 13"/>
                <a:gd name="T10" fmla="*/ 155 w 156"/>
                <a:gd name="T11" fmla="*/ 13 h 13"/>
                <a:gd name="T12" fmla="*/ 156 w 156"/>
                <a:gd name="T13" fmla="*/ 13 h 13"/>
                <a:gd name="T14" fmla="*/ 156 w 156"/>
                <a:gd name="T15" fmla="*/ 0 h 13"/>
                <a:gd name="T16" fmla="*/ 155 w 15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3">
                  <a:moveTo>
                    <a:pt x="155" y="0"/>
                  </a:moveTo>
                  <a:cubicBezTo>
                    <a:pt x="0" y="0"/>
                    <a:pt x="0" y="0"/>
                    <a:pt x="0" y="0"/>
                  </a:cubicBezTo>
                  <a:cubicBezTo>
                    <a:pt x="0" y="0"/>
                    <a:pt x="0" y="0"/>
                    <a:pt x="0" y="0"/>
                  </a:cubicBezTo>
                  <a:cubicBezTo>
                    <a:pt x="0" y="13"/>
                    <a:pt x="0" y="13"/>
                    <a:pt x="0" y="13"/>
                  </a:cubicBezTo>
                  <a:cubicBezTo>
                    <a:pt x="0" y="13"/>
                    <a:pt x="0" y="13"/>
                    <a:pt x="0" y="13"/>
                  </a:cubicBezTo>
                  <a:cubicBezTo>
                    <a:pt x="155" y="13"/>
                    <a:pt x="155" y="13"/>
                    <a:pt x="155" y="13"/>
                  </a:cubicBezTo>
                  <a:cubicBezTo>
                    <a:pt x="156" y="13"/>
                    <a:pt x="156" y="13"/>
                    <a:pt x="156" y="13"/>
                  </a:cubicBezTo>
                  <a:cubicBezTo>
                    <a:pt x="156" y="0"/>
                    <a:pt x="156" y="0"/>
                    <a:pt x="156" y="0"/>
                  </a:cubicBezTo>
                  <a:cubicBezTo>
                    <a:pt x="156" y="0"/>
                    <a:pt x="156" y="0"/>
                    <a:pt x="1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05" name="Freeform 114">
              <a:extLst>
                <a:ext uri="{FF2B5EF4-FFF2-40B4-BE49-F238E27FC236}">
                  <a16:creationId xmlns:a16="http://schemas.microsoft.com/office/drawing/2014/main" id="{F6280687-BF81-0C4D-AE3D-9DED715AEA3E}"/>
                </a:ext>
              </a:extLst>
            </p:cNvPr>
            <p:cNvSpPr>
              <a:spLocks/>
            </p:cNvSpPr>
            <p:nvPr/>
          </p:nvSpPr>
          <p:spPr bwMode="auto">
            <a:xfrm>
              <a:off x="219075" y="2911475"/>
              <a:ext cx="203200" cy="19050"/>
            </a:xfrm>
            <a:custGeom>
              <a:avLst/>
              <a:gdLst>
                <a:gd name="T0" fmla="*/ 155 w 156"/>
                <a:gd name="T1" fmla="*/ 0 h 14"/>
                <a:gd name="T2" fmla="*/ 0 w 156"/>
                <a:gd name="T3" fmla="*/ 0 h 14"/>
                <a:gd name="T4" fmla="*/ 0 w 156"/>
                <a:gd name="T5" fmla="*/ 0 h 14"/>
                <a:gd name="T6" fmla="*/ 0 w 156"/>
                <a:gd name="T7" fmla="*/ 13 h 14"/>
                <a:gd name="T8" fmla="*/ 0 w 156"/>
                <a:gd name="T9" fmla="*/ 14 h 14"/>
                <a:gd name="T10" fmla="*/ 155 w 156"/>
                <a:gd name="T11" fmla="*/ 14 h 14"/>
                <a:gd name="T12" fmla="*/ 156 w 156"/>
                <a:gd name="T13" fmla="*/ 13 h 14"/>
                <a:gd name="T14" fmla="*/ 156 w 156"/>
                <a:gd name="T15" fmla="*/ 0 h 14"/>
                <a:gd name="T16" fmla="*/ 155 w 156"/>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4">
                  <a:moveTo>
                    <a:pt x="155" y="0"/>
                  </a:moveTo>
                  <a:cubicBezTo>
                    <a:pt x="0" y="0"/>
                    <a:pt x="0" y="0"/>
                    <a:pt x="0" y="0"/>
                  </a:cubicBezTo>
                  <a:cubicBezTo>
                    <a:pt x="0" y="0"/>
                    <a:pt x="0" y="0"/>
                    <a:pt x="0" y="0"/>
                  </a:cubicBezTo>
                  <a:cubicBezTo>
                    <a:pt x="0" y="13"/>
                    <a:pt x="0" y="13"/>
                    <a:pt x="0" y="13"/>
                  </a:cubicBezTo>
                  <a:cubicBezTo>
                    <a:pt x="0" y="13"/>
                    <a:pt x="0" y="14"/>
                    <a:pt x="0" y="14"/>
                  </a:cubicBezTo>
                  <a:cubicBezTo>
                    <a:pt x="155" y="14"/>
                    <a:pt x="155" y="14"/>
                    <a:pt x="155" y="14"/>
                  </a:cubicBezTo>
                  <a:cubicBezTo>
                    <a:pt x="156" y="14"/>
                    <a:pt x="156" y="13"/>
                    <a:pt x="156" y="13"/>
                  </a:cubicBezTo>
                  <a:cubicBezTo>
                    <a:pt x="156" y="0"/>
                    <a:pt x="156" y="0"/>
                    <a:pt x="156" y="0"/>
                  </a:cubicBezTo>
                  <a:cubicBezTo>
                    <a:pt x="156" y="0"/>
                    <a:pt x="156" y="0"/>
                    <a:pt x="1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06" name="Freeform 115">
              <a:extLst>
                <a:ext uri="{FF2B5EF4-FFF2-40B4-BE49-F238E27FC236}">
                  <a16:creationId xmlns:a16="http://schemas.microsoft.com/office/drawing/2014/main" id="{0D6DECBB-3D1D-884A-B236-CA6E0506925B}"/>
                </a:ext>
              </a:extLst>
            </p:cNvPr>
            <p:cNvSpPr>
              <a:spLocks/>
            </p:cNvSpPr>
            <p:nvPr/>
          </p:nvSpPr>
          <p:spPr bwMode="auto">
            <a:xfrm>
              <a:off x="219075" y="2965450"/>
              <a:ext cx="203200" cy="17463"/>
            </a:xfrm>
            <a:custGeom>
              <a:avLst/>
              <a:gdLst>
                <a:gd name="T0" fmla="*/ 155 w 156"/>
                <a:gd name="T1" fmla="*/ 0 h 14"/>
                <a:gd name="T2" fmla="*/ 0 w 156"/>
                <a:gd name="T3" fmla="*/ 0 h 14"/>
                <a:gd name="T4" fmla="*/ 0 w 156"/>
                <a:gd name="T5" fmla="*/ 1 h 14"/>
                <a:gd name="T6" fmla="*/ 0 w 156"/>
                <a:gd name="T7" fmla="*/ 13 h 14"/>
                <a:gd name="T8" fmla="*/ 0 w 156"/>
                <a:gd name="T9" fmla="*/ 14 h 14"/>
                <a:gd name="T10" fmla="*/ 155 w 156"/>
                <a:gd name="T11" fmla="*/ 14 h 14"/>
                <a:gd name="T12" fmla="*/ 156 w 156"/>
                <a:gd name="T13" fmla="*/ 13 h 14"/>
                <a:gd name="T14" fmla="*/ 156 w 156"/>
                <a:gd name="T15" fmla="*/ 1 h 14"/>
                <a:gd name="T16" fmla="*/ 155 w 156"/>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4">
                  <a:moveTo>
                    <a:pt x="155" y="0"/>
                  </a:moveTo>
                  <a:cubicBezTo>
                    <a:pt x="0" y="0"/>
                    <a:pt x="0" y="0"/>
                    <a:pt x="0" y="0"/>
                  </a:cubicBezTo>
                  <a:cubicBezTo>
                    <a:pt x="0" y="0"/>
                    <a:pt x="0" y="0"/>
                    <a:pt x="0" y="1"/>
                  </a:cubicBezTo>
                  <a:cubicBezTo>
                    <a:pt x="0" y="13"/>
                    <a:pt x="0" y="13"/>
                    <a:pt x="0" y="13"/>
                  </a:cubicBezTo>
                  <a:cubicBezTo>
                    <a:pt x="0" y="14"/>
                    <a:pt x="0" y="14"/>
                    <a:pt x="0" y="14"/>
                  </a:cubicBezTo>
                  <a:cubicBezTo>
                    <a:pt x="155" y="14"/>
                    <a:pt x="155" y="14"/>
                    <a:pt x="155" y="14"/>
                  </a:cubicBezTo>
                  <a:cubicBezTo>
                    <a:pt x="156" y="14"/>
                    <a:pt x="156" y="14"/>
                    <a:pt x="156" y="13"/>
                  </a:cubicBezTo>
                  <a:cubicBezTo>
                    <a:pt x="156" y="1"/>
                    <a:pt x="156" y="1"/>
                    <a:pt x="156" y="1"/>
                  </a:cubicBezTo>
                  <a:cubicBezTo>
                    <a:pt x="156" y="0"/>
                    <a:pt x="156" y="0"/>
                    <a:pt x="1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07" name="Freeform 116">
              <a:extLst>
                <a:ext uri="{FF2B5EF4-FFF2-40B4-BE49-F238E27FC236}">
                  <a16:creationId xmlns:a16="http://schemas.microsoft.com/office/drawing/2014/main" id="{7C19E0B3-E719-134E-BFB8-9CD370432381}"/>
                </a:ext>
              </a:extLst>
            </p:cNvPr>
            <p:cNvSpPr>
              <a:spLocks/>
            </p:cNvSpPr>
            <p:nvPr/>
          </p:nvSpPr>
          <p:spPr bwMode="auto">
            <a:xfrm>
              <a:off x="-322263" y="2633663"/>
              <a:ext cx="449263" cy="39688"/>
            </a:xfrm>
            <a:custGeom>
              <a:avLst/>
              <a:gdLst>
                <a:gd name="T0" fmla="*/ 0 w 347"/>
                <a:gd name="T1" fmla="*/ 2 h 30"/>
                <a:gd name="T2" fmla="*/ 0 w 347"/>
                <a:gd name="T3" fmla="*/ 28 h 30"/>
                <a:gd name="T4" fmla="*/ 2 w 347"/>
                <a:gd name="T5" fmla="*/ 30 h 30"/>
                <a:gd name="T6" fmla="*/ 347 w 347"/>
                <a:gd name="T7" fmla="*/ 30 h 30"/>
                <a:gd name="T8" fmla="*/ 347 w 347"/>
                <a:gd name="T9" fmla="*/ 0 h 30"/>
                <a:gd name="T10" fmla="*/ 2 w 347"/>
                <a:gd name="T11" fmla="*/ 0 h 30"/>
                <a:gd name="T12" fmla="*/ 0 w 347"/>
                <a:gd name="T13" fmla="*/ 2 h 30"/>
              </a:gdLst>
              <a:ahLst/>
              <a:cxnLst>
                <a:cxn ang="0">
                  <a:pos x="T0" y="T1"/>
                </a:cxn>
                <a:cxn ang="0">
                  <a:pos x="T2" y="T3"/>
                </a:cxn>
                <a:cxn ang="0">
                  <a:pos x="T4" y="T5"/>
                </a:cxn>
                <a:cxn ang="0">
                  <a:pos x="T6" y="T7"/>
                </a:cxn>
                <a:cxn ang="0">
                  <a:pos x="T8" y="T9"/>
                </a:cxn>
                <a:cxn ang="0">
                  <a:pos x="T10" y="T11"/>
                </a:cxn>
                <a:cxn ang="0">
                  <a:pos x="T12" y="T13"/>
                </a:cxn>
              </a:cxnLst>
              <a:rect l="0" t="0" r="r" b="b"/>
              <a:pathLst>
                <a:path w="347" h="30">
                  <a:moveTo>
                    <a:pt x="0" y="2"/>
                  </a:moveTo>
                  <a:cubicBezTo>
                    <a:pt x="0" y="28"/>
                    <a:pt x="0" y="28"/>
                    <a:pt x="0" y="28"/>
                  </a:cubicBezTo>
                  <a:cubicBezTo>
                    <a:pt x="0" y="29"/>
                    <a:pt x="1" y="30"/>
                    <a:pt x="2" y="30"/>
                  </a:cubicBezTo>
                  <a:cubicBezTo>
                    <a:pt x="347" y="30"/>
                    <a:pt x="347" y="30"/>
                    <a:pt x="347" y="30"/>
                  </a:cubicBezTo>
                  <a:cubicBezTo>
                    <a:pt x="347" y="0"/>
                    <a:pt x="347" y="0"/>
                    <a:pt x="347" y="0"/>
                  </a:cubicBezTo>
                  <a:cubicBezTo>
                    <a:pt x="2" y="0"/>
                    <a:pt x="2" y="0"/>
                    <a:pt x="2" y="0"/>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08" name="Freeform 117">
              <a:extLst>
                <a:ext uri="{FF2B5EF4-FFF2-40B4-BE49-F238E27FC236}">
                  <a16:creationId xmlns:a16="http://schemas.microsoft.com/office/drawing/2014/main" id="{ECFF0241-E939-7D4F-A4CF-DAD18837CE0A}"/>
                </a:ext>
              </a:extLst>
            </p:cNvPr>
            <p:cNvSpPr>
              <a:spLocks/>
            </p:cNvSpPr>
            <p:nvPr/>
          </p:nvSpPr>
          <p:spPr bwMode="auto">
            <a:xfrm>
              <a:off x="-847726" y="2192337"/>
              <a:ext cx="1241426" cy="658813"/>
            </a:xfrm>
            <a:custGeom>
              <a:avLst/>
              <a:gdLst>
                <a:gd name="T0" fmla="*/ 41 w 957"/>
                <a:gd name="T1" fmla="*/ 30 h 507"/>
                <a:gd name="T2" fmla="*/ 50 w 957"/>
                <a:gd name="T3" fmla="*/ 21 h 507"/>
                <a:gd name="T4" fmla="*/ 908 w 957"/>
                <a:gd name="T5" fmla="*/ 21 h 507"/>
                <a:gd name="T6" fmla="*/ 917 w 957"/>
                <a:gd name="T7" fmla="*/ 30 h 507"/>
                <a:gd name="T8" fmla="*/ 917 w 957"/>
                <a:gd name="T9" fmla="*/ 249 h 507"/>
                <a:gd name="T10" fmla="*/ 957 w 957"/>
                <a:gd name="T11" fmla="*/ 249 h 507"/>
                <a:gd name="T12" fmla="*/ 957 w 957"/>
                <a:gd name="T13" fmla="*/ 9 h 507"/>
                <a:gd name="T14" fmla="*/ 948 w 957"/>
                <a:gd name="T15" fmla="*/ 0 h 507"/>
                <a:gd name="T16" fmla="*/ 10 w 957"/>
                <a:gd name="T17" fmla="*/ 0 h 507"/>
                <a:gd name="T18" fmla="*/ 0 w 957"/>
                <a:gd name="T19" fmla="*/ 9 h 507"/>
                <a:gd name="T20" fmla="*/ 0 w 957"/>
                <a:gd name="T21" fmla="*/ 507 h 507"/>
                <a:gd name="T22" fmla="*/ 752 w 957"/>
                <a:gd name="T23" fmla="*/ 507 h 507"/>
                <a:gd name="T24" fmla="*/ 752 w 957"/>
                <a:gd name="T25" fmla="*/ 485 h 507"/>
                <a:gd name="T26" fmla="*/ 41 w 957"/>
                <a:gd name="T27" fmla="*/ 485 h 507"/>
                <a:gd name="T28" fmla="*/ 41 w 957"/>
                <a:gd name="T29" fmla="*/ 3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7" h="507">
                  <a:moveTo>
                    <a:pt x="41" y="30"/>
                  </a:moveTo>
                  <a:cubicBezTo>
                    <a:pt x="41" y="25"/>
                    <a:pt x="45" y="21"/>
                    <a:pt x="50" y="21"/>
                  </a:cubicBezTo>
                  <a:cubicBezTo>
                    <a:pt x="908" y="21"/>
                    <a:pt x="908" y="21"/>
                    <a:pt x="908" y="21"/>
                  </a:cubicBezTo>
                  <a:cubicBezTo>
                    <a:pt x="913" y="21"/>
                    <a:pt x="917" y="25"/>
                    <a:pt x="917" y="30"/>
                  </a:cubicBezTo>
                  <a:cubicBezTo>
                    <a:pt x="917" y="249"/>
                    <a:pt x="917" y="249"/>
                    <a:pt x="917" y="249"/>
                  </a:cubicBezTo>
                  <a:cubicBezTo>
                    <a:pt x="957" y="249"/>
                    <a:pt x="957" y="249"/>
                    <a:pt x="957" y="249"/>
                  </a:cubicBezTo>
                  <a:cubicBezTo>
                    <a:pt x="957" y="9"/>
                    <a:pt x="957" y="9"/>
                    <a:pt x="957" y="9"/>
                  </a:cubicBezTo>
                  <a:cubicBezTo>
                    <a:pt x="957" y="4"/>
                    <a:pt x="953" y="0"/>
                    <a:pt x="948" y="0"/>
                  </a:cubicBezTo>
                  <a:cubicBezTo>
                    <a:pt x="10" y="0"/>
                    <a:pt x="10" y="0"/>
                    <a:pt x="10" y="0"/>
                  </a:cubicBezTo>
                  <a:cubicBezTo>
                    <a:pt x="5" y="0"/>
                    <a:pt x="0" y="4"/>
                    <a:pt x="0" y="9"/>
                  </a:cubicBezTo>
                  <a:cubicBezTo>
                    <a:pt x="0" y="507"/>
                    <a:pt x="0" y="507"/>
                    <a:pt x="0" y="507"/>
                  </a:cubicBezTo>
                  <a:cubicBezTo>
                    <a:pt x="752" y="507"/>
                    <a:pt x="752" y="507"/>
                    <a:pt x="752" y="507"/>
                  </a:cubicBezTo>
                  <a:cubicBezTo>
                    <a:pt x="752" y="485"/>
                    <a:pt x="752" y="485"/>
                    <a:pt x="752" y="485"/>
                  </a:cubicBezTo>
                  <a:cubicBezTo>
                    <a:pt x="41" y="485"/>
                    <a:pt x="41" y="485"/>
                    <a:pt x="41" y="485"/>
                  </a:cubicBezTo>
                  <a:lnTo>
                    <a:pt x="4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09" name="Freeform 118">
              <a:extLst>
                <a:ext uri="{FF2B5EF4-FFF2-40B4-BE49-F238E27FC236}">
                  <a16:creationId xmlns:a16="http://schemas.microsoft.com/office/drawing/2014/main" id="{FC9C905D-9DE7-3044-8B78-9FF0A87B1580}"/>
                </a:ext>
              </a:extLst>
            </p:cNvPr>
            <p:cNvSpPr>
              <a:spLocks/>
            </p:cNvSpPr>
            <p:nvPr/>
          </p:nvSpPr>
          <p:spPr bwMode="auto">
            <a:xfrm>
              <a:off x="-847726" y="2901950"/>
              <a:ext cx="974726" cy="90488"/>
            </a:xfrm>
            <a:custGeom>
              <a:avLst/>
              <a:gdLst>
                <a:gd name="T0" fmla="*/ 550 w 752"/>
                <a:gd name="T1" fmla="*/ 16 h 70"/>
                <a:gd name="T2" fmla="*/ 407 w 752"/>
                <a:gd name="T3" fmla="*/ 16 h 70"/>
                <a:gd name="T4" fmla="*/ 392 w 752"/>
                <a:gd name="T5" fmla="*/ 0 h 70"/>
                <a:gd name="T6" fmla="*/ 0 w 752"/>
                <a:gd name="T7" fmla="*/ 0 h 70"/>
                <a:gd name="T8" fmla="*/ 0 w 752"/>
                <a:gd name="T9" fmla="*/ 46 h 70"/>
                <a:gd name="T10" fmla="*/ 23 w 752"/>
                <a:gd name="T11" fmla="*/ 70 h 70"/>
                <a:gd name="T12" fmla="*/ 752 w 752"/>
                <a:gd name="T13" fmla="*/ 70 h 70"/>
                <a:gd name="T14" fmla="*/ 752 w 752"/>
                <a:gd name="T15" fmla="*/ 0 h 70"/>
                <a:gd name="T16" fmla="*/ 566 w 752"/>
                <a:gd name="T17" fmla="*/ 0 h 70"/>
                <a:gd name="T18" fmla="*/ 550 w 752"/>
                <a:gd name="T19"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70">
                  <a:moveTo>
                    <a:pt x="550" y="16"/>
                  </a:moveTo>
                  <a:cubicBezTo>
                    <a:pt x="407" y="16"/>
                    <a:pt x="407" y="16"/>
                    <a:pt x="407" y="16"/>
                  </a:cubicBezTo>
                  <a:cubicBezTo>
                    <a:pt x="399" y="16"/>
                    <a:pt x="392" y="9"/>
                    <a:pt x="392" y="0"/>
                  </a:cubicBezTo>
                  <a:cubicBezTo>
                    <a:pt x="0" y="0"/>
                    <a:pt x="0" y="0"/>
                    <a:pt x="0" y="0"/>
                  </a:cubicBezTo>
                  <a:cubicBezTo>
                    <a:pt x="0" y="46"/>
                    <a:pt x="0" y="46"/>
                    <a:pt x="0" y="46"/>
                  </a:cubicBezTo>
                  <a:cubicBezTo>
                    <a:pt x="0" y="59"/>
                    <a:pt x="11" y="70"/>
                    <a:pt x="23" y="70"/>
                  </a:cubicBezTo>
                  <a:cubicBezTo>
                    <a:pt x="752" y="70"/>
                    <a:pt x="752" y="70"/>
                    <a:pt x="752" y="70"/>
                  </a:cubicBezTo>
                  <a:cubicBezTo>
                    <a:pt x="752" y="0"/>
                    <a:pt x="752" y="0"/>
                    <a:pt x="752" y="0"/>
                  </a:cubicBezTo>
                  <a:cubicBezTo>
                    <a:pt x="566" y="0"/>
                    <a:pt x="566" y="0"/>
                    <a:pt x="566" y="0"/>
                  </a:cubicBezTo>
                  <a:cubicBezTo>
                    <a:pt x="566" y="9"/>
                    <a:pt x="559" y="16"/>
                    <a:pt x="55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10" name="Freeform 119">
              <a:extLst>
                <a:ext uri="{FF2B5EF4-FFF2-40B4-BE49-F238E27FC236}">
                  <a16:creationId xmlns:a16="http://schemas.microsoft.com/office/drawing/2014/main" id="{0A0E080D-5F77-F243-B057-654E706D31AA}"/>
                </a:ext>
              </a:extLst>
            </p:cNvPr>
            <p:cNvSpPr>
              <a:spLocks/>
            </p:cNvSpPr>
            <p:nvPr/>
          </p:nvSpPr>
          <p:spPr bwMode="auto">
            <a:xfrm>
              <a:off x="-652463" y="2419350"/>
              <a:ext cx="263525" cy="254000"/>
            </a:xfrm>
            <a:custGeom>
              <a:avLst/>
              <a:gdLst>
                <a:gd name="T0" fmla="*/ 2 w 204"/>
                <a:gd name="T1" fmla="*/ 0 h 195"/>
                <a:gd name="T2" fmla="*/ 0 w 204"/>
                <a:gd name="T3" fmla="*/ 3 h 195"/>
                <a:gd name="T4" fmla="*/ 0 w 204"/>
                <a:gd name="T5" fmla="*/ 193 h 195"/>
                <a:gd name="T6" fmla="*/ 2 w 204"/>
                <a:gd name="T7" fmla="*/ 195 h 195"/>
                <a:gd name="T8" fmla="*/ 202 w 204"/>
                <a:gd name="T9" fmla="*/ 195 h 195"/>
                <a:gd name="T10" fmla="*/ 204 w 204"/>
                <a:gd name="T11" fmla="*/ 193 h 195"/>
                <a:gd name="T12" fmla="*/ 204 w 204"/>
                <a:gd name="T13" fmla="*/ 3 h 195"/>
                <a:gd name="T14" fmla="*/ 202 w 204"/>
                <a:gd name="T15" fmla="*/ 0 h 195"/>
                <a:gd name="T16" fmla="*/ 2 w 204"/>
                <a:gd name="T17"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95">
                  <a:moveTo>
                    <a:pt x="2" y="0"/>
                  </a:moveTo>
                  <a:cubicBezTo>
                    <a:pt x="1" y="0"/>
                    <a:pt x="0" y="1"/>
                    <a:pt x="0" y="3"/>
                  </a:cubicBezTo>
                  <a:cubicBezTo>
                    <a:pt x="0" y="193"/>
                    <a:pt x="0" y="193"/>
                    <a:pt x="0" y="193"/>
                  </a:cubicBezTo>
                  <a:cubicBezTo>
                    <a:pt x="0" y="194"/>
                    <a:pt x="1" y="195"/>
                    <a:pt x="2" y="195"/>
                  </a:cubicBezTo>
                  <a:cubicBezTo>
                    <a:pt x="202" y="195"/>
                    <a:pt x="202" y="195"/>
                    <a:pt x="202" y="195"/>
                  </a:cubicBezTo>
                  <a:cubicBezTo>
                    <a:pt x="203" y="195"/>
                    <a:pt x="204" y="194"/>
                    <a:pt x="204" y="193"/>
                  </a:cubicBezTo>
                  <a:cubicBezTo>
                    <a:pt x="204" y="3"/>
                    <a:pt x="204" y="3"/>
                    <a:pt x="204" y="3"/>
                  </a:cubicBezTo>
                  <a:cubicBezTo>
                    <a:pt x="204" y="1"/>
                    <a:pt x="203" y="0"/>
                    <a:pt x="202"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11" name="Freeform 120">
              <a:extLst>
                <a:ext uri="{FF2B5EF4-FFF2-40B4-BE49-F238E27FC236}">
                  <a16:creationId xmlns:a16="http://schemas.microsoft.com/office/drawing/2014/main" id="{4397C5AE-C51C-6E4E-8B22-6003965690A9}"/>
                </a:ext>
              </a:extLst>
            </p:cNvPr>
            <p:cNvSpPr>
              <a:spLocks/>
            </p:cNvSpPr>
            <p:nvPr/>
          </p:nvSpPr>
          <p:spPr bwMode="auto">
            <a:xfrm>
              <a:off x="219075" y="2706688"/>
              <a:ext cx="203200" cy="115888"/>
            </a:xfrm>
            <a:custGeom>
              <a:avLst/>
              <a:gdLst>
                <a:gd name="T0" fmla="*/ 154 w 156"/>
                <a:gd name="T1" fmla="*/ 0 h 89"/>
                <a:gd name="T2" fmla="*/ 1 w 156"/>
                <a:gd name="T3" fmla="*/ 0 h 89"/>
                <a:gd name="T4" fmla="*/ 0 w 156"/>
                <a:gd name="T5" fmla="*/ 1 h 89"/>
                <a:gd name="T6" fmla="*/ 0 w 156"/>
                <a:gd name="T7" fmla="*/ 88 h 89"/>
                <a:gd name="T8" fmla="*/ 1 w 156"/>
                <a:gd name="T9" fmla="*/ 89 h 89"/>
                <a:gd name="T10" fmla="*/ 154 w 156"/>
                <a:gd name="T11" fmla="*/ 89 h 89"/>
                <a:gd name="T12" fmla="*/ 156 w 156"/>
                <a:gd name="T13" fmla="*/ 88 h 89"/>
                <a:gd name="T14" fmla="*/ 156 w 156"/>
                <a:gd name="T15" fmla="*/ 1 h 89"/>
                <a:gd name="T16" fmla="*/ 154 w 156"/>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89">
                  <a:moveTo>
                    <a:pt x="154" y="0"/>
                  </a:moveTo>
                  <a:cubicBezTo>
                    <a:pt x="1" y="0"/>
                    <a:pt x="1" y="0"/>
                    <a:pt x="1" y="0"/>
                  </a:cubicBezTo>
                  <a:cubicBezTo>
                    <a:pt x="0" y="0"/>
                    <a:pt x="0" y="0"/>
                    <a:pt x="0" y="1"/>
                  </a:cubicBezTo>
                  <a:cubicBezTo>
                    <a:pt x="0" y="88"/>
                    <a:pt x="0" y="88"/>
                    <a:pt x="0" y="88"/>
                  </a:cubicBezTo>
                  <a:cubicBezTo>
                    <a:pt x="0" y="89"/>
                    <a:pt x="0" y="89"/>
                    <a:pt x="1" y="89"/>
                  </a:cubicBezTo>
                  <a:cubicBezTo>
                    <a:pt x="154" y="89"/>
                    <a:pt x="154" y="89"/>
                    <a:pt x="154" y="89"/>
                  </a:cubicBezTo>
                  <a:cubicBezTo>
                    <a:pt x="155" y="89"/>
                    <a:pt x="156" y="89"/>
                    <a:pt x="156" y="88"/>
                  </a:cubicBezTo>
                  <a:cubicBezTo>
                    <a:pt x="156" y="1"/>
                    <a:pt x="156" y="1"/>
                    <a:pt x="156" y="1"/>
                  </a:cubicBezTo>
                  <a:cubicBezTo>
                    <a:pt x="156" y="0"/>
                    <a:pt x="155" y="0"/>
                    <a:pt x="1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12" name="Freeform 121">
              <a:extLst>
                <a:ext uri="{FF2B5EF4-FFF2-40B4-BE49-F238E27FC236}">
                  <a16:creationId xmlns:a16="http://schemas.microsoft.com/office/drawing/2014/main" id="{677A1F33-2CDB-C441-9030-E8183135E89B}"/>
                </a:ext>
              </a:extLst>
            </p:cNvPr>
            <p:cNvSpPr>
              <a:spLocks/>
            </p:cNvSpPr>
            <p:nvPr/>
          </p:nvSpPr>
          <p:spPr bwMode="auto">
            <a:xfrm>
              <a:off x="-652463" y="2740025"/>
              <a:ext cx="779463" cy="39688"/>
            </a:xfrm>
            <a:custGeom>
              <a:avLst/>
              <a:gdLst>
                <a:gd name="T0" fmla="*/ 0 w 602"/>
                <a:gd name="T1" fmla="*/ 2 h 30"/>
                <a:gd name="T2" fmla="*/ 0 w 602"/>
                <a:gd name="T3" fmla="*/ 28 h 30"/>
                <a:gd name="T4" fmla="*/ 2 w 602"/>
                <a:gd name="T5" fmla="*/ 30 h 30"/>
                <a:gd name="T6" fmla="*/ 602 w 602"/>
                <a:gd name="T7" fmla="*/ 30 h 30"/>
                <a:gd name="T8" fmla="*/ 602 w 602"/>
                <a:gd name="T9" fmla="*/ 0 h 30"/>
                <a:gd name="T10" fmla="*/ 2 w 602"/>
                <a:gd name="T11" fmla="*/ 0 h 30"/>
                <a:gd name="T12" fmla="*/ 0 w 602"/>
                <a:gd name="T13" fmla="*/ 2 h 30"/>
              </a:gdLst>
              <a:ahLst/>
              <a:cxnLst>
                <a:cxn ang="0">
                  <a:pos x="T0" y="T1"/>
                </a:cxn>
                <a:cxn ang="0">
                  <a:pos x="T2" y="T3"/>
                </a:cxn>
                <a:cxn ang="0">
                  <a:pos x="T4" y="T5"/>
                </a:cxn>
                <a:cxn ang="0">
                  <a:pos x="T6" y="T7"/>
                </a:cxn>
                <a:cxn ang="0">
                  <a:pos x="T8" y="T9"/>
                </a:cxn>
                <a:cxn ang="0">
                  <a:pos x="T10" y="T11"/>
                </a:cxn>
                <a:cxn ang="0">
                  <a:pos x="T12" y="T13"/>
                </a:cxn>
              </a:cxnLst>
              <a:rect l="0" t="0" r="r" b="b"/>
              <a:pathLst>
                <a:path w="602" h="30">
                  <a:moveTo>
                    <a:pt x="0" y="2"/>
                  </a:moveTo>
                  <a:cubicBezTo>
                    <a:pt x="0" y="28"/>
                    <a:pt x="0" y="28"/>
                    <a:pt x="0" y="28"/>
                  </a:cubicBezTo>
                  <a:cubicBezTo>
                    <a:pt x="0" y="29"/>
                    <a:pt x="1" y="30"/>
                    <a:pt x="2" y="30"/>
                  </a:cubicBezTo>
                  <a:cubicBezTo>
                    <a:pt x="602" y="30"/>
                    <a:pt x="602" y="30"/>
                    <a:pt x="602" y="30"/>
                  </a:cubicBezTo>
                  <a:cubicBezTo>
                    <a:pt x="602" y="0"/>
                    <a:pt x="602" y="0"/>
                    <a:pt x="602" y="0"/>
                  </a:cubicBezTo>
                  <a:cubicBezTo>
                    <a:pt x="2" y="0"/>
                    <a:pt x="2" y="0"/>
                    <a:pt x="2" y="0"/>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grpSp>
      <p:grpSp>
        <p:nvGrpSpPr>
          <p:cNvPr id="113" name="Group 1175">
            <a:extLst>
              <a:ext uri="{FF2B5EF4-FFF2-40B4-BE49-F238E27FC236}">
                <a16:creationId xmlns:a16="http://schemas.microsoft.com/office/drawing/2014/main" id="{63337708-B7BC-804D-8CCF-1530089E9D9E}"/>
              </a:ext>
            </a:extLst>
          </p:cNvPr>
          <p:cNvGrpSpPr/>
          <p:nvPr/>
        </p:nvGrpSpPr>
        <p:grpSpPr>
          <a:xfrm>
            <a:off x="3210304" y="4852814"/>
            <a:ext cx="480270" cy="577622"/>
            <a:chOff x="508000" y="1611313"/>
            <a:chExt cx="469900" cy="565150"/>
          </a:xfrm>
          <a:solidFill>
            <a:schemeClr val="bg1"/>
          </a:solidFill>
        </p:grpSpPr>
        <p:sp>
          <p:nvSpPr>
            <p:cNvPr id="114" name="Freeform 29">
              <a:extLst>
                <a:ext uri="{FF2B5EF4-FFF2-40B4-BE49-F238E27FC236}">
                  <a16:creationId xmlns:a16="http://schemas.microsoft.com/office/drawing/2014/main" id="{3929E497-4D8B-6248-8B7A-6B320C3935B5}"/>
                </a:ext>
              </a:extLst>
            </p:cNvPr>
            <p:cNvSpPr>
              <a:spLocks noEditPoints="1"/>
            </p:cNvSpPr>
            <p:nvPr/>
          </p:nvSpPr>
          <p:spPr bwMode="auto">
            <a:xfrm>
              <a:off x="508000" y="1611313"/>
              <a:ext cx="469900" cy="565150"/>
            </a:xfrm>
            <a:custGeom>
              <a:avLst/>
              <a:gdLst>
                <a:gd name="T0" fmla="*/ 169 w 296"/>
                <a:gd name="T1" fmla="*/ 0 h 356"/>
                <a:gd name="T2" fmla="*/ 84 w 296"/>
                <a:gd name="T3" fmla="*/ 22 h 356"/>
                <a:gd name="T4" fmla="*/ 48 w 296"/>
                <a:gd name="T5" fmla="*/ 71 h 356"/>
                <a:gd name="T6" fmla="*/ 40 w 296"/>
                <a:gd name="T7" fmla="*/ 122 h 356"/>
                <a:gd name="T8" fmla="*/ 24 w 296"/>
                <a:gd name="T9" fmla="*/ 143 h 356"/>
                <a:gd name="T10" fmla="*/ 2 w 296"/>
                <a:gd name="T11" fmla="*/ 168 h 356"/>
                <a:gd name="T12" fmla="*/ 17 w 296"/>
                <a:gd name="T13" fmla="*/ 189 h 356"/>
                <a:gd name="T14" fmla="*/ 9 w 296"/>
                <a:gd name="T15" fmla="*/ 205 h 356"/>
                <a:gd name="T16" fmla="*/ 28 w 296"/>
                <a:gd name="T17" fmla="*/ 214 h 356"/>
                <a:gd name="T18" fmla="*/ 7 w 296"/>
                <a:gd name="T19" fmla="*/ 220 h 356"/>
                <a:gd name="T20" fmla="*/ 17 w 296"/>
                <a:gd name="T21" fmla="*/ 233 h 356"/>
                <a:gd name="T22" fmla="*/ 18 w 296"/>
                <a:gd name="T23" fmla="*/ 247 h 356"/>
                <a:gd name="T24" fmla="*/ 13 w 296"/>
                <a:gd name="T25" fmla="*/ 277 h 356"/>
                <a:gd name="T26" fmla="*/ 48 w 296"/>
                <a:gd name="T27" fmla="*/ 291 h 356"/>
                <a:gd name="T28" fmla="*/ 86 w 296"/>
                <a:gd name="T29" fmla="*/ 306 h 356"/>
                <a:gd name="T30" fmla="*/ 105 w 296"/>
                <a:gd name="T31" fmla="*/ 354 h 356"/>
                <a:gd name="T32" fmla="*/ 174 w 296"/>
                <a:gd name="T33" fmla="*/ 354 h 356"/>
                <a:gd name="T34" fmla="*/ 237 w 296"/>
                <a:gd name="T35" fmla="*/ 308 h 356"/>
                <a:gd name="T36" fmla="*/ 281 w 296"/>
                <a:gd name="T37" fmla="*/ 200 h 356"/>
                <a:gd name="T38" fmla="*/ 296 w 296"/>
                <a:gd name="T39" fmla="*/ 122 h 356"/>
                <a:gd name="T40" fmla="*/ 272 w 296"/>
                <a:gd name="T41" fmla="*/ 53 h 356"/>
                <a:gd name="T42" fmla="*/ 224 w 296"/>
                <a:gd name="T43" fmla="*/ 16 h 356"/>
                <a:gd name="T44" fmla="*/ 156 w 296"/>
                <a:gd name="T45" fmla="*/ 159 h 356"/>
                <a:gd name="T46" fmla="*/ 134 w 296"/>
                <a:gd name="T47" fmla="*/ 161 h 356"/>
                <a:gd name="T48" fmla="*/ 105 w 296"/>
                <a:gd name="T49" fmla="*/ 165 h 356"/>
                <a:gd name="T50" fmla="*/ 84 w 296"/>
                <a:gd name="T51" fmla="*/ 150 h 356"/>
                <a:gd name="T52" fmla="*/ 84 w 296"/>
                <a:gd name="T53" fmla="*/ 126 h 356"/>
                <a:gd name="T54" fmla="*/ 64 w 296"/>
                <a:gd name="T55" fmla="*/ 99 h 356"/>
                <a:gd name="T56" fmla="*/ 72 w 296"/>
                <a:gd name="T57" fmla="*/ 73 h 356"/>
                <a:gd name="T58" fmla="*/ 97 w 296"/>
                <a:gd name="T59" fmla="*/ 56 h 356"/>
                <a:gd name="T60" fmla="*/ 116 w 296"/>
                <a:gd name="T61" fmla="*/ 44 h 356"/>
                <a:gd name="T62" fmla="*/ 138 w 296"/>
                <a:gd name="T63" fmla="*/ 25 h 356"/>
                <a:gd name="T64" fmla="*/ 162 w 296"/>
                <a:gd name="T65" fmla="*/ 29 h 356"/>
                <a:gd name="T66" fmla="*/ 176 w 296"/>
                <a:gd name="T67" fmla="*/ 51 h 356"/>
                <a:gd name="T68" fmla="*/ 206 w 296"/>
                <a:gd name="T69" fmla="*/ 64 h 356"/>
                <a:gd name="T70" fmla="*/ 213 w 296"/>
                <a:gd name="T71" fmla="*/ 88 h 356"/>
                <a:gd name="T72" fmla="*/ 200 w 296"/>
                <a:gd name="T73" fmla="*/ 115 h 356"/>
                <a:gd name="T74" fmla="*/ 189 w 296"/>
                <a:gd name="T75" fmla="*/ 135 h 356"/>
                <a:gd name="T76" fmla="*/ 178 w 296"/>
                <a:gd name="T77" fmla="*/ 163 h 356"/>
                <a:gd name="T78" fmla="*/ 248 w 296"/>
                <a:gd name="T79" fmla="*/ 192 h 356"/>
                <a:gd name="T80" fmla="*/ 253 w 296"/>
                <a:gd name="T81" fmla="*/ 203 h 356"/>
                <a:gd name="T82" fmla="*/ 235 w 296"/>
                <a:gd name="T83" fmla="*/ 203 h 356"/>
                <a:gd name="T84" fmla="*/ 224 w 296"/>
                <a:gd name="T85" fmla="*/ 205 h 356"/>
                <a:gd name="T86" fmla="*/ 217 w 296"/>
                <a:gd name="T87" fmla="*/ 216 h 356"/>
                <a:gd name="T88" fmla="*/ 207 w 296"/>
                <a:gd name="T89" fmla="*/ 200 h 356"/>
                <a:gd name="T90" fmla="*/ 191 w 296"/>
                <a:gd name="T91" fmla="*/ 192 h 356"/>
                <a:gd name="T92" fmla="*/ 187 w 296"/>
                <a:gd name="T93" fmla="*/ 179 h 356"/>
                <a:gd name="T94" fmla="*/ 202 w 296"/>
                <a:gd name="T95" fmla="*/ 165 h 356"/>
                <a:gd name="T96" fmla="*/ 195 w 296"/>
                <a:gd name="T97" fmla="*/ 156 h 356"/>
                <a:gd name="T98" fmla="*/ 209 w 296"/>
                <a:gd name="T99" fmla="*/ 146 h 356"/>
                <a:gd name="T100" fmla="*/ 226 w 296"/>
                <a:gd name="T101" fmla="*/ 152 h 356"/>
                <a:gd name="T102" fmla="*/ 229 w 296"/>
                <a:gd name="T103" fmla="*/ 141 h 356"/>
                <a:gd name="T104" fmla="*/ 244 w 296"/>
                <a:gd name="T105" fmla="*/ 150 h 356"/>
                <a:gd name="T106" fmla="*/ 248 w 296"/>
                <a:gd name="T107" fmla="*/ 165 h 356"/>
                <a:gd name="T108" fmla="*/ 263 w 296"/>
                <a:gd name="T109" fmla="*/ 178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6" h="356">
                  <a:moveTo>
                    <a:pt x="224" y="16"/>
                  </a:moveTo>
                  <a:lnTo>
                    <a:pt x="224" y="16"/>
                  </a:lnTo>
                  <a:lnTo>
                    <a:pt x="206" y="9"/>
                  </a:lnTo>
                  <a:lnTo>
                    <a:pt x="187" y="3"/>
                  </a:lnTo>
                  <a:lnTo>
                    <a:pt x="169" y="0"/>
                  </a:lnTo>
                  <a:lnTo>
                    <a:pt x="152" y="0"/>
                  </a:lnTo>
                  <a:lnTo>
                    <a:pt x="136" y="1"/>
                  </a:lnTo>
                  <a:lnTo>
                    <a:pt x="119" y="5"/>
                  </a:lnTo>
                  <a:lnTo>
                    <a:pt x="101" y="12"/>
                  </a:lnTo>
                  <a:lnTo>
                    <a:pt x="84" y="22"/>
                  </a:lnTo>
                  <a:lnTo>
                    <a:pt x="84" y="22"/>
                  </a:lnTo>
                  <a:lnTo>
                    <a:pt x="73" y="33"/>
                  </a:lnTo>
                  <a:lnTo>
                    <a:pt x="62" y="44"/>
                  </a:lnTo>
                  <a:lnTo>
                    <a:pt x="55" y="58"/>
                  </a:lnTo>
                  <a:lnTo>
                    <a:pt x="48" y="71"/>
                  </a:lnTo>
                  <a:lnTo>
                    <a:pt x="40" y="97"/>
                  </a:lnTo>
                  <a:lnTo>
                    <a:pt x="39" y="110"/>
                  </a:lnTo>
                  <a:lnTo>
                    <a:pt x="39" y="110"/>
                  </a:lnTo>
                  <a:lnTo>
                    <a:pt x="39" y="115"/>
                  </a:lnTo>
                  <a:lnTo>
                    <a:pt x="40" y="122"/>
                  </a:lnTo>
                  <a:lnTo>
                    <a:pt x="39" y="126"/>
                  </a:lnTo>
                  <a:lnTo>
                    <a:pt x="35" y="132"/>
                  </a:lnTo>
                  <a:lnTo>
                    <a:pt x="31" y="137"/>
                  </a:lnTo>
                  <a:lnTo>
                    <a:pt x="24" y="143"/>
                  </a:lnTo>
                  <a:lnTo>
                    <a:pt x="24" y="143"/>
                  </a:lnTo>
                  <a:lnTo>
                    <a:pt x="4" y="156"/>
                  </a:lnTo>
                  <a:lnTo>
                    <a:pt x="0" y="157"/>
                  </a:lnTo>
                  <a:lnTo>
                    <a:pt x="0" y="163"/>
                  </a:lnTo>
                  <a:lnTo>
                    <a:pt x="0" y="163"/>
                  </a:lnTo>
                  <a:lnTo>
                    <a:pt x="2" y="168"/>
                  </a:lnTo>
                  <a:lnTo>
                    <a:pt x="6" y="172"/>
                  </a:lnTo>
                  <a:lnTo>
                    <a:pt x="13" y="179"/>
                  </a:lnTo>
                  <a:lnTo>
                    <a:pt x="13" y="179"/>
                  </a:lnTo>
                  <a:lnTo>
                    <a:pt x="17" y="185"/>
                  </a:lnTo>
                  <a:lnTo>
                    <a:pt x="17" y="189"/>
                  </a:lnTo>
                  <a:lnTo>
                    <a:pt x="15" y="192"/>
                  </a:lnTo>
                  <a:lnTo>
                    <a:pt x="15" y="192"/>
                  </a:lnTo>
                  <a:lnTo>
                    <a:pt x="9" y="196"/>
                  </a:lnTo>
                  <a:lnTo>
                    <a:pt x="7" y="200"/>
                  </a:lnTo>
                  <a:lnTo>
                    <a:pt x="9" y="205"/>
                  </a:lnTo>
                  <a:lnTo>
                    <a:pt x="9" y="205"/>
                  </a:lnTo>
                  <a:lnTo>
                    <a:pt x="13" y="209"/>
                  </a:lnTo>
                  <a:lnTo>
                    <a:pt x="18" y="212"/>
                  </a:lnTo>
                  <a:lnTo>
                    <a:pt x="28" y="214"/>
                  </a:lnTo>
                  <a:lnTo>
                    <a:pt x="28" y="214"/>
                  </a:lnTo>
                  <a:lnTo>
                    <a:pt x="22" y="214"/>
                  </a:lnTo>
                  <a:lnTo>
                    <a:pt x="17" y="214"/>
                  </a:lnTo>
                  <a:lnTo>
                    <a:pt x="13" y="214"/>
                  </a:lnTo>
                  <a:lnTo>
                    <a:pt x="13" y="214"/>
                  </a:lnTo>
                  <a:lnTo>
                    <a:pt x="7" y="220"/>
                  </a:lnTo>
                  <a:lnTo>
                    <a:pt x="7" y="222"/>
                  </a:lnTo>
                  <a:lnTo>
                    <a:pt x="7" y="225"/>
                  </a:lnTo>
                  <a:lnTo>
                    <a:pt x="7" y="225"/>
                  </a:lnTo>
                  <a:lnTo>
                    <a:pt x="13" y="229"/>
                  </a:lnTo>
                  <a:lnTo>
                    <a:pt x="17" y="233"/>
                  </a:lnTo>
                  <a:lnTo>
                    <a:pt x="17" y="233"/>
                  </a:lnTo>
                  <a:lnTo>
                    <a:pt x="18" y="236"/>
                  </a:lnTo>
                  <a:lnTo>
                    <a:pt x="18" y="242"/>
                  </a:lnTo>
                  <a:lnTo>
                    <a:pt x="18" y="242"/>
                  </a:lnTo>
                  <a:lnTo>
                    <a:pt x="18" y="247"/>
                  </a:lnTo>
                  <a:lnTo>
                    <a:pt x="17" y="253"/>
                  </a:lnTo>
                  <a:lnTo>
                    <a:pt x="11" y="262"/>
                  </a:lnTo>
                  <a:lnTo>
                    <a:pt x="11" y="262"/>
                  </a:lnTo>
                  <a:lnTo>
                    <a:pt x="9" y="269"/>
                  </a:lnTo>
                  <a:lnTo>
                    <a:pt x="13" y="277"/>
                  </a:lnTo>
                  <a:lnTo>
                    <a:pt x="18" y="284"/>
                  </a:lnTo>
                  <a:lnTo>
                    <a:pt x="24" y="288"/>
                  </a:lnTo>
                  <a:lnTo>
                    <a:pt x="29" y="290"/>
                  </a:lnTo>
                  <a:lnTo>
                    <a:pt x="29" y="290"/>
                  </a:lnTo>
                  <a:lnTo>
                    <a:pt x="48" y="291"/>
                  </a:lnTo>
                  <a:lnTo>
                    <a:pt x="64" y="293"/>
                  </a:lnTo>
                  <a:lnTo>
                    <a:pt x="64" y="293"/>
                  </a:lnTo>
                  <a:lnTo>
                    <a:pt x="72" y="295"/>
                  </a:lnTo>
                  <a:lnTo>
                    <a:pt x="79" y="301"/>
                  </a:lnTo>
                  <a:lnTo>
                    <a:pt x="86" y="306"/>
                  </a:lnTo>
                  <a:lnTo>
                    <a:pt x="92" y="315"/>
                  </a:lnTo>
                  <a:lnTo>
                    <a:pt x="97" y="324"/>
                  </a:lnTo>
                  <a:lnTo>
                    <a:pt x="101" y="334"/>
                  </a:lnTo>
                  <a:lnTo>
                    <a:pt x="103" y="345"/>
                  </a:lnTo>
                  <a:lnTo>
                    <a:pt x="105" y="354"/>
                  </a:lnTo>
                  <a:lnTo>
                    <a:pt x="105" y="354"/>
                  </a:lnTo>
                  <a:lnTo>
                    <a:pt x="129" y="356"/>
                  </a:lnTo>
                  <a:lnTo>
                    <a:pt x="151" y="356"/>
                  </a:lnTo>
                  <a:lnTo>
                    <a:pt x="151" y="356"/>
                  </a:lnTo>
                  <a:lnTo>
                    <a:pt x="174" y="354"/>
                  </a:lnTo>
                  <a:lnTo>
                    <a:pt x="196" y="350"/>
                  </a:lnTo>
                  <a:lnTo>
                    <a:pt x="218" y="343"/>
                  </a:lnTo>
                  <a:lnTo>
                    <a:pt x="239" y="334"/>
                  </a:lnTo>
                  <a:lnTo>
                    <a:pt x="239" y="334"/>
                  </a:lnTo>
                  <a:lnTo>
                    <a:pt x="237" y="308"/>
                  </a:lnTo>
                  <a:lnTo>
                    <a:pt x="239" y="288"/>
                  </a:lnTo>
                  <a:lnTo>
                    <a:pt x="244" y="269"/>
                  </a:lnTo>
                  <a:lnTo>
                    <a:pt x="252" y="253"/>
                  </a:lnTo>
                  <a:lnTo>
                    <a:pt x="272" y="220"/>
                  </a:lnTo>
                  <a:lnTo>
                    <a:pt x="281" y="200"/>
                  </a:lnTo>
                  <a:lnTo>
                    <a:pt x="290" y="176"/>
                  </a:lnTo>
                  <a:lnTo>
                    <a:pt x="290" y="176"/>
                  </a:lnTo>
                  <a:lnTo>
                    <a:pt x="294" y="161"/>
                  </a:lnTo>
                  <a:lnTo>
                    <a:pt x="296" y="143"/>
                  </a:lnTo>
                  <a:lnTo>
                    <a:pt x="296" y="122"/>
                  </a:lnTo>
                  <a:lnTo>
                    <a:pt x="294" y="99"/>
                  </a:lnTo>
                  <a:lnTo>
                    <a:pt x="290" y="88"/>
                  </a:lnTo>
                  <a:lnTo>
                    <a:pt x="286" y="77"/>
                  </a:lnTo>
                  <a:lnTo>
                    <a:pt x="281" y="64"/>
                  </a:lnTo>
                  <a:lnTo>
                    <a:pt x="272" y="53"/>
                  </a:lnTo>
                  <a:lnTo>
                    <a:pt x="263" y="44"/>
                  </a:lnTo>
                  <a:lnTo>
                    <a:pt x="252" y="33"/>
                  </a:lnTo>
                  <a:lnTo>
                    <a:pt x="239" y="23"/>
                  </a:lnTo>
                  <a:lnTo>
                    <a:pt x="224" y="16"/>
                  </a:lnTo>
                  <a:lnTo>
                    <a:pt x="224" y="16"/>
                  </a:lnTo>
                  <a:close/>
                  <a:moveTo>
                    <a:pt x="178" y="163"/>
                  </a:moveTo>
                  <a:lnTo>
                    <a:pt x="176" y="167"/>
                  </a:lnTo>
                  <a:lnTo>
                    <a:pt x="165" y="156"/>
                  </a:lnTo>
                  <a:lnTo>
                    <a:pt x="165" y="156"/>
                  </a:lnTo>
                  <a:lnTo>
                    <a:pt x="156" y="159"/>
                  </a:lnTo>
                  <a:lnTo>
                    <a:pt x="156" y="172"/>
                  </a:lnTo>
                  <a:lnTo>
                    <a:pt x="152" y="172"/>
                  </a:lnTo>
                  <a:lnTo>
                    <a:pt x="141" y="174"/>
                  </a:lnTo>
                  <a:lnTo>
                    <a:pt x="138" y="174"/>
                  </a:lnTo>
                  <a:lnTo>
                    <a:pt x="134" y="161"/>
                  </a:lnTo>
                  <a:lnTo>
                    <a:pt x="134" y="161"/>
                  </a:lnTo>
                  <a:lnTo>
                    <a:pt x="125" y="159"/>
                  </a:lnTo>
                  <a:lnTo>
                    <a:pt x="118" y="170"/>
                  </a:lnTo>
                  <a:lnTo>
                    <a:pt x="114" y="168"/>
                  </a:lnTo>
                  <a:lnTo>
                    <a:pt x="105" y="165"/>
                  </a:lnTo>
                  <a:lnTo>
                    <a:pt x="101" y="163"/>
                  </a:lnTo>
                  <a:lnTo>
                    <a:pt x="105" y="150"/>
                  </a:lnTo>
                  <a:lnTo>
                    <a:pt x="105" y="150"/>
                  </a:lnTo>
                  <a:lnTo>
                    <a:pt x="97" y="143"/>
                  </a:lnTo>
                  <a:lnTo>
                    <a:pt x="84" y="150"/>
                  </a:lnTo>
                  <a:lnTo>
                    <a:pt x="83" y="146"/>
                  </a:lnTo>
                  <a:lnTo>
                    <a:pt x="77" y="139"/>
                  </a:lnTo>
                  <a:lnTo>
                    <a:pt x="73" y="135"/>
                  </a:lnTo>
                  <a:lnTo>
                    <a:pt x="84" y="126"/>
                  </a:lnTo>
                  <a:lnTo>
                    <a:pt x="84" y="126"/>
                  </a:lnTo>
                  <a:lnTo>
                    <a:pt x="81" y="117"/>
                  </a:lnTo>
                  <a:lnTo>
                    <a:pt x="68" y="115"/>
                  </a:lnTo>
                  <a:lnTo>
                    <a:pt x="66" y="111"/>
                  </a:lnTo>
                  <a:lnTo>
                    <a:pt x="66" y="102"/>
                  </a:lnTo>
                  <a:lnTo>
                    <a:pt x="64" y="99"/>
                  </a:lnTo>
                  <a:lnTo>
                    <a:pt x="79" y="93"/>
                  </a:lnTo>
                  <a:lnTo>
                    <a:pt x="79" y="93"/>
                  </a:lnTo>
                  <a:lnTo>
                    <a:pt x="81" y="84"/>
                  </a:lnTo>
                  <a:lnTo>
                    <a:pt x="70" y="77"/>
                  </a:lnTo>
                  <a:lnTo>
                    <a:pt x="72" y="73"/>
                  </a:lnTo>
                  <a:lnTo>
                    <a:pt x="75" y="64"/>
                  </a:lnTo>
                  <a:lnTo>
                    <a:pt x="77" y="60"/>
                  </a:lnTo>
                  <a:lnTo>
                    <a:pt x="90" y="64"/>
                  </a:lnTo>
                  <a:lnTo>
                    <a:pt x="90" y="64"/>
                  </a:lnTo>
                  <a:lnTo>
                    <a:pt x="97" y="56"/>
                  </a:lnTo>
                  <a:lnTo>
                    <a:pt x="90" y="45"/>
                  </a:lnTo>
                  <a:lnTo>
                    <a:pt x="94" y="44"/>
                  </a:lnTo>
                  <a:lnTo>
                    <a:pt x="101" y="36"/>
                  </a:lnTo>
                  <a:lnTo>
                    <a:pt x="105" y="34"/>
                  </a:lnTo>
                  <a:lnTo>
                    <a:pt x="116" y="44"/>
                  </a:lnTo>
                  <a:lnTo>
                    <a:pt x="116" y="44"/>
                  </a:lnTo>
                  <a:lnTo>
                    <a:pt x="123" y="42"/>
                  </a:lnTo>
                  <a:lnTo>
                    <a:pt x="125" y="27"/>
                  </a:lnTo>
                  <a:lnTo>
                    <a:pt x="129" y="27"/>
                  </a:lnTo>
                  <a:lnTo>
                    <a:pt x="138" y="25"/>
                  </a:lnTo>
                  <a:lnTo>
                    <a:pt x="141" y="25"/>
                  </a:lnTo>
                  <a:lnTo>
                    <a:pt x="147" y="40"/>
                  </a:lnTo>
                  <a:lnTo>
                    <a:pt x="147" y="40"/>
                  </a:lnTo>
                  <a:lnTo>
                    <a:pt x="156" y="40"/>
                  </a:lnTo>
                  <a:lnTo>
                    <a:pt x="162" y="29"/>
                  </a:lnTo>
                  <a:lnTo>
                    <a:pt x="165" y="31"/>
                  </a:lnTo>
                  <a:lnTo>
                    <a:pt x="176" y="34"/>
                  </a:lnTo>
                  <a:lnTo>
                    <a:pt x="180" y="36"/>
                  </a:lnTo>
                  <a:lnTo>
                    <a:pt x="176" y="51"/>
                  </a:lnTo>
                  <a:lnTo>
                    <a:pt x="176" y="51"/>
                  </a:lnTo>
                  <a:lnTo>
                    <a:pt x="184" y="56"/>
                  </a:lnTo>
                  <a:lnTo>
                    <a:pt x="195" y="49"/>
                  </a:lnTo>
                  <a:lnTo>
                    <a:pt x="196" y="53"/>
                  </a:lnTo>
                  <a:lnTo>
                    <a:pt x="204" y="62"/>
                  </a:lnTo>
                  <a:lnTo>
                    <a:pt x="206" y="64"/>
                  </a:lnTo>
                  <a:lnTo>
                    <a:pt x="196" y="75"/>
                  </a:lnTo>
                  <a:lnTo>
                    <a:pt x="196" y="75"/>
                  </a:lnTo>
                  <a:lnTo>
                    <a:pt x="200" y="84"/>
                  </a:lnTo>
                  <a:lnTo>
                    <a:pt x="213" y="84"/>
                  </a:lnTo>
                  <a:lnTo>
                    <a:pt x="213" y="88"/>
                  </a:lnTo>
                  <a:lnTo>
                    <a:pt x="215" y="99"/>
                  </a:lnTo>
                  <a:lnTo>
                    <a:pt x="215" y="102"/>
                  </a:lnTo>
                  <a:lnTo>
                    <a:pt x="202" y="106"/>
                  </a:lnTo>
                  <a:lnTo>
                    <a:pt x="202" y="106"/>
                  </a:lnTo>
                  <a:lnTo>
                    <a:pt x="200" y="115"/>
                  </a:lnTo>
                  <a:lnTo>
                    <a:pt x="211" y="122"/>
                  </a:lnTo>
                  <a:lnTo>
                    <a:pt x="209" y="126"/>
                  </a:lnTo>
                  <a:lnTo>
                    <a:pt x="206" y="135"/>
                  </a:lnTo>
                  <a:lnTo>
                    <a:pt x="204" y="139"/>
                  </a:lnTo>
                  <a:lnTo>
                    <a:pt x="189" y="135"/>
                  </a:lnTo>
                  <a:lnTo>
                    <a:pt x="189" y="135"/>
                  </a:lnTo>
                  <a:lnTo>
                    <a:pt x="184" y="143"/>
                  </a:lnTo>
                  <a:lnTo>
                    <a:pt x="189" y="156"/>
                  </a:lnTo>
                  <a:lnTo>
                    <a:pt x="187" y="157"/>
                  </a:lnTo>
                  <a:lnTo>
                    <a:pt x="178" y="163"/>
                  </a:lnTo>
                  <a:close/>
                  <a:moveTo>
                    <a:pt x="259" y="181"/>
                  </a:moveTo>
                  <a:lnTo>
                    <a:pt x="252" y="183"/>
                  </a:lnTo>
                  <a:lnTo>
                    <a:pt x="252" y="183"/>
                  </a:lnTo>
                  <a:lnTo>
                    <a:pt x="248" y="192"/>
                  </a:lnTo>
                  <a:lnTo>
                    <a:pt x="248" y="192"/>
                  </a:lnTo>
                  <a:lnTo>
                    <a:pt x="248" y="192"/>
                  </a:lnTo>
                  <a:lnTo>
                    <a:pt x="253" y="200"/>
                  </a:lnTo>
                  <a:lnTo>
                    <a:pt x="253" y="200"/>
                  </a:lnTo>
                  <a:lnTo>
                    <a:pt x="253" y="201"/>
                  </a:lnTo>
                  <a:lnTo>
                    <a:pt x="253" y="203"/>
                  </a:lnTo>
                  <a:lnTo>
                    <a:pt x="244" y="211"/>
                  </a:lnTo>
                  <a:lnTo>
                    <a:pt x="244" y="211"/>
                  </a:lnTo>
                  <a:lnTo>
                    <a:pt x="242" y="211"/>
                  </a:lnTo>
                  <a:lnTo>
                    <a:pt x="239" y="211"/>
                  </a:lnTo>
                  <a:lnTo>
                    <a:pt x="235" y="203"/>
                  </a:lnTo>
                  <a:lnTo>
                    <a:pt x="235" y="203"/>
                  </a:lnTo>
                  <a:lnTo>
                    <a:pt x="228" y="205"/>
                  </a:lnTo>
                  <a:lnTo>
                    <a:pt x="228" y="205"/>
                  </a:lnTo>
                  <a:lnTo>
                    <a:pt x="224" y="205"/>
                  </a:lnTo>
                  <a:lnTo>
                    <a:pt x="224" y="205"/>
                  </a:lnTo>
                  <a:lnTo>
                    <a:pt x="224" y="205"/>
                  </a:lnTo>
                  <a:lnTo>
                    <a:pt x="220" y="214"/>
                  </a:lnTo>
                  <a:lnTo>
                    <a:pt x="220" y="214"/>
                  </a:lnTo>
                  <a:lnTo>
                    <a:pt x="218" y="216"/>
                  </a:lnTo>
                  <a:lnTo>
                    <a:pt x="217" y="216"/>
                  </a:lnTo>
                  <a:lnTo>
                    <a:pt x="206" y="211"/>
                  </a:lnTo>
                  <a:lnTo>
                    <a:pt x="206" y="211"/>
                  </a:lnTo>
                  <a:lnTo>
                    <a:pt x="204" y="209"/>
                  </a:lnTo>
                  <a:lnTo>
                    <a:pt x="204" y="207"/>
                  </a:lnTo>
                  <a:lnTo>
                    <a:pt x="207" y="200"/>
                  </a:lnTo>
                  <a:lnTo>
                    <a:pt x="207" y="200"/>
                  </a:lnTo>
                  <a:lnTo>
                    <a:pt x="200" y="190"/>
                  </a:lnTo>
                  <a:lnTo>
                    <a:pt x="200" y="190"/>
                  </a:lnTo>
                  <a:lnTo>
                    <a:pt x="200" y="192"/>
                  </a:lnTo>
                  <a:lnTo>
                    <a:pt x="191" y="192"/>
                  </a:lnTo>
                  <a:lnTo>
                    <a:pt x="191" y="192"/>
                  </a:lnTo>
                  <a:lnTo>
                    <a:pt x="189" y="192"/>
                  </a:lnTo>
                  <a:lnTo>
                    <a:pt x="189" y="190"/>
                  </a:lnTo>
                  <a:lnTo>
                    <a:pt x="187" y="179"/>
                  </a:lnTo>
                  <a:lnTo>
                    <a:pt x="187" y="179"/>
                  </a:lnTo>
                  <a:lnTo>
                    <a:pt x="187" y="176"/>
                  </a:lnTo>
                  <a:lnTo>
                    <a:pt x="189" y="176"/>
                  </a:lnTo>
                  <a:lnTo>
                    <a:pt x="198" y="174"/>
                  </a:lnTo>
                  <a:lnTo>
                    <a:pt x="198" y="174"/>
                  </a:lnTo>
                  <a:lnTo>
                    <a:pt x="202" y="165"/>
                  </a:lnTo>
                  <a:lnTo>
                    <a:pt x="202" y="165"/>
                  </a:lnTo>
                  <a:lnTo>
                    <a:pt x="202" y="165"/>
                  </a:lnTo>
                  <a:lnTo>
                    <a:pt x="196" y="157"/>
                  </a:lnTo>
                  <a:lnTo>
                    <a:pt x="196" y="157"/>
                  </a:lnTo>
                  <a:lnTo>
                    <a:pt x="195" y="156"/>
                  </a:lnTo>
                  <a:lnTo>
                    <a:pt x="196" y="154"/>
                  </a:lnTo>
                  <a:lnTo>
                    <a:pt x="206" y="146"/>
                  </a:lnTo>
                  <a:lnTo>
                    <a:pt x="206" y="146"/>
                  </a:lnTo>
                  <a:lnTo>
                    <a:pt x="207" y="145"/>
                  </a:lnTo>
                  <a:lnTo>
                    <a:pt x="209" y="146"/>
                  </a:lnTo>
                  <a:lnTo>
                    <a:pt x="215" y="154"/>
                  </a:lnTo>
                  <a:lnTo>
                    <a:pt x="215" y="154"/>
                  </a:lnTo>
                  <a:lnTo>
                    <a:pt x="220" y="152"/>
                  </a:lnTo>
                  <a:lnTo>
                    <a:pt x="220" y="152"/>
                  </a:lnTo>
                  <a:lnTo>
                    <a:pt x="226" y="152"/>
                  </a:lnTo>
                  <a:lnTo>
                    <a:pt x="226" y="152"/>
                  </a:lnTo>
                  <a:lnTo>
                    <a:pt x="226" y="152"/>
                  </a:lnTo>
                  <a:lnTo>
                    <a:pt x="229" y="143"/>
                  </a:lnTo>
                  <a:lnTo>
                    <a:pt x="229" y="143"/>
                  </a:lnTo>
                  <a:lnTo>
                    <a:pt x="229" y="141"/>
                  </a:lnTo>
                  <a:lnTo>
                    <a:pt x="233" y="141"/>
                  </a:lnTo>
                  <a:lnTo>
                    <a:pt x="242" y="146"/>
                  </a:lnTo>
                  <a:lnTo>
                    <a:pt x="242" y="146"/>
                  </a:lnTo>
                  <a:lnTo>
                    <a:pt x="244" y="146"/>
                  </a:lnTo>
                  <a:lnTo>
                    <a:pt x="244" y="150"/>
                  </a:lnTo>
                  <a:lnTo>
                    <a:pt x="241" y="157"/>
                  </a:lnTo>
                  <a:lnTo>
                    <a:pt x="241" y="157"/>
                  </a:lnTo>
                  <a:lnTo>
                    <a:pt x="248" y="165"/>
                  </a:lnTo>
                  <a:lnTo>
                    <a:pt x="248" y="165"/>
                  </a:lnTo>
                  <a:lnTo>
                    <a:pt x="248" y="165"/>
                  </a:lnTo>
                  <a:lnTo>
                    <a:pt x="257" y="165"/>
                  </a:lnTo>
                  <a:lnTo>
                    <a:pt x="257" y="165"/>
                  </a:lnTo>
                  <a:lnTo>
                    <a:pt x="259" y="165"/>
                  </a:lnTo>
                  <a:lnTo>
                    <a:pt x="261" y="167"/>
                  </a:lnTo>
                  <a:lnTo>
                    <a:pt x="263" y="178"/>
                  </a:lnTo>
                  <a:lnTo>
                    <a:pt x="263" y="178"/>
                  </a:lnTo>
                  <a:lnTo>
                    <a:pt x="261" y="179"/>
                  </a:lnTo>
                  <a:lnTo>
                    <a:pt x="259" y="181"/>
                  </a:lnTo>
                  <a:lnTo>
                    <a:pt x="259"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Verdana"/>
                <a:ea typeface="+mn-ea"/>
                <a:cs typeface="+mn-cs"/>
              </a:endParaRPr>
            </a:p>
          </p:txBody>
        </p:sp>
        <p:sp>
          <p:nvSpPr>
            <p:cNvPr id="115" name="Freeform 30">
              <a:extLst>
                <a:ext uri="{FF2B5EF4-FFF2-40B4-BE49-F238E27FC236}">
                  <a16:creationId xmlns:a16="http://schemas.microsoft.com/office/drawing/2014/main" id="{EC4ADA7E-9E37-AA47-8C58-32394A461F96}"/>
                </a:ext>
              </a:extLst>
            </p:cNvPr>
            <p:cNvSpPr>
              <a:spLocks/>
            </p:cNvSpPr>
            <p:nvPr/>
          </p:nvSpPr>
          <p:spPr bwMode="auto">
            <a:xfrm>
              <a:off x="842963" y="1876425"/>
              <a:ext cx="41275" cy="36512"/>
            </a:xfrm>
            <a:custGeom>
              <a:avLst/>
              <a:gdLst>
                <a:gd name="T0" fmla="*/ 0 w 26"/>
                <a:gd name="T1" fmla="*/ 12 h 23"/>
                <a:gd name="T2" fmla="*/ 0 w 26"/>
                <a:gd name="T3" fmla="*/ 12 h 23"/>
                <a:gd name="T4" fmla="*/ 2 w 26"/>
                <a:gd name="T5" fmla="*/ 9 h 23"/>
                <a:gd name="T6" fmla="*/ 4 w 26"/>
                <a:gd name="T7" fmla="*/ 3 h 23"/>
                <a:gd name="T8" fmla="*/ 7 w 26"/>
                <a:gd name="T9" fmla="*/ 0 h 23"/>
                <a:gd name="T10" fmla="*/ 11 w 26"/>
                <a:gd name="T11" fmla="*/ 0 h 23"/>
                <a:gd name="T12" fmla="*/ 11 w 26"/>
                <a:gd name="T13" fmla="*/ 0 h 23"/>
                <a:gd name="T14" fmla="*/ 17 w 26"/>
                <a:gd name="T15" fmla="*/ 0 h 23"/>
                <a:gd name="T16" fmla="*/ 22 w 26"/>
                <a:gd name="T17" fmla="*/ 1 h 23"/>
                <a:gd name="T18" fmla="*/ 24 w 26"/>
                <a:gd name="T19" fmla="*/ 5 h 23"/>
                <a:gd name="T20" fmla="*/ 26 w 26"/>
                <a:gd name="T21" fmla="*/ 11 h 23"/>
                <a:gd name="T22" fmla="*/ 26 w 26"/>
                <a:gd name="T23" fmla="*/ 11 h 23"/>
                <a:gd name="T24" fmla="*/ 26 w 26"/>
                <a:gd name="T25" fmla="*/ 14 h 23"/>
                <a:gd name="T26" fmla="*/ 24 w 26"/>
                <a:gd name="T27" fmla="*/ 20 h 23"/>
                <a:gd name="T28" fmla="*/ 20 w 26"/>
                <a:gd name="T29" fmla="*/ 22 h 23"/>
                <a:gd name="T30" fmla="*/ 15 w 26"/>
                <a:gd name="T31" fmla="*/ 23 h 23"/>
                <a:gd name="T32" fmla="*/ 15 w 26"/>
                <a:gd name="T33" fmla="*/ 23 h 23"/>
                <a:gd name="T34" fmla="*/ 9 w 26"/>
                <a:gd name="T35" fmla="*/ 23 h 23"/>
                <a:gd name="T36" fmla="*/ 6 w 26"/>
                <a:gd name="T37" fmla="*/ 22 h 23"/>
                <a:gd name="T38" fmla="*/ 2 w 26"/>
                <a:gd name="T39" fmla="*/ 18 h 23"/>
                <a:gd name="T40" fmla="*/ 0 w 26"/>
                <a:gd name="T41" fmla="*/ 12 h 23"/>
                <a:gd name="T42" fmla="*/ 0 w 26"/>
                <a:gd name="T4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3">
                  <a:moveTo>
                    <a:pt x="0" y="12"/>
                  </a:moveTo>
                  <a:lnTo>
                    <a:pt x="0" y="12"/>
                  </a:lnTo>
                  <a:lnTo>
                    <a:pt x="2" y="9"/>
                  </a:lnTo>
                  <a:lnTo>
                    <a:pt x="4" y="3"/>
                  </a:lnTo>
                  <a:lnTo>
                    <a:pt x="7" y="0"/>
                  </a:lnTo>
                  <a:lnTo>
                    <a:pt x="11" y="0"/>
                  </a:lnTo>
                  <a:lnTo>
                    <a:pt x="11" y="0"/>
                  </a:lnTo>
                  <a:lnTo>
                    <a:pt x="17" y="0"/>
                  </a:lnTo>
                  <a:lnTo>
                    <a:pt x="22" y="1"/>
                  </a:lnTo>
                  <a:lnTo>
                    <a:pt x="24" y="5"/>
                  </a:lnTo>
                  <a:lnTo>
                    <a:pt x="26" y="11"/>
                  </a:lnTo>
                  <a:lnTo>
                    <a:pt x="26" y="11"/>
                  </a:lnTo>
                  <a:lnTo>
                    <a:pt x="26" y="14"/>
                  </a:lnTo>
                  <a:lnTo>
                    <a:pt x="24" y="20"/>
                  </a:lnTo>
                  <a:lnTo>
                    <a:pt x="20" y="22"/>
                  </a:lnTo>
                  <a:lnTo>
                    <a:pt x="15" y="23"/>
                  </a:lnTo>
                  <a:lnTo>
                    <a:pt x="15" y="23"/>
                  </a:lnTo>
                  <a:lnTo>
                    <a:pt x="9" y="23"/>
                  </a:lnTo>
                  <a:lnTo>
                    <a:pt x="6" y="22"/>
                  </a:lnTo>
                  <a:lnTo>
                    <a:pt x="2" y="18"/>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Verdana"/>
                <a:ea typeface="+mn-ea"/>
                <a:cs typeface="+mn-cs"/>
              </a:endParaRPr>
            </a:p>
          </p:txBody>
        </p:sp>
        <p:sp>
          <p:nvSpPr>
            <p:cNvPr id="116" name="Freeform 31">
              <a:extLst>
                <a:ext uri="{FF2B5EF4-FFF2-40B4-BE49-F238E27FC236}">
                  <a16:creationId xmlns:a16="http://schemas.microsoft.com/office/drawing/2014/main" id="{031CE3AD-059E-4D48-9BA3-583AADCFE7BA}"/>
                </a:ext>
              </a:extLst>
            </p:cNvPr>
            <p:cNvSpPr>
              <a:spLocks noEditPoints="1"/>
            </p:cNvSpPr>
            <p:nvPr/>
          </p:nvSpPr>
          <p:spPr bwMode="auto">
            <a:xfrm>
              <a:off x="650875" y="1689100"/>
              <a:ext cx="160337" cy="160337"/>
            </a:xfrm>
            <a:custGeom>
              <a:avLst/>
              <a:gdLst>
                <a:gd name="T0" fmla="*/ 50 w 101"/>
                <a:gd name="T1" fmla="*/ 0 h 101"/>
                <a:gd name="T2" fmla="*/ 50 w 101"/>
                <a:gd name="T3" fmla="*/ 0 h 101"/>
                <a:gd name="T4" fmla="*/ 40 w 101"/>
                <a:gd name="T5" fmla="*/ 2 h 101"/>
                <a:gd name="T6" fmla="*/ 31 w 101"/>
                <a:gd name="T7" fmla="*/ 6 h 101"/>
                <a:gd name="T8" fmla="*/ 22 w 101"/>
                <a:gd name="T9" fmla="*/ 9 h 101"/>
                <a:gd name="T10" fmla="*/ 15 w 101"/>
                <a:gd name="T11" fmla="*/ 15 h 101"/>
                <a:gd name="T12" fmla="*/ 9 w 101"/>
                <a:gd name="T13" fmla="*/ 22 h 101"/>
                <a:gd name="T14" fmla="*/ 4 w 101"/>
                <a:gd name="T15" fmla="*/ 31 h 101"/>
                <a:gd name="T16" fmla="*/ 0 w 101"/>
                <a:gd name="T17" fmla="*/ 40 h 101"/>
                <a:gd name="T18" fmla="*/ 0 w 101"/>
                <a:gd name="T19" fmla="*/ 51 h 101"/>
                <a:gd name="T20" fmla="*/ 0 w 101"/>
                <a:gd name="T21" fmla="*/ 51 h 101"/>
                <a:gd name="T22" fmla="*/ 0 w 101"/>
                <a:gd name="T23" fmla="*/ 61 h 101"/>
                <a:gd name="T24" fmla="*/ 4 w 101"/>
                <a:gd name="T25" fmla="*/ 70 h 101"/>
                <a:gd name="T26" fmla="*/ 9 w 101"/>
                <a:gd name="T27" fmla="*/ 79 h 101"/>
                <a:gd name="T28" fmla="*/ 15 w 101"/>
                <a:gd name="T29" fmla="*/ 86 h 101"/>
                <a:gd name="T30" fmla="*/ 22 w 101"/>
                <a:gd name="T31" fmla="*/ 92 h 101"/>
                <a:gd name="T32" fmla="*/ 31 w 101"/>
                <a:gd name="T33" fmla="*/ 97 h 101"/>
                <a:gd name="T34" fmla="*/ 40 w 101"/>
                <a:gd name="T35" fmla="*/ 99 h 101"/>
                <a:gd name="T36" fmla="*/ 50 w 101"/>
                <a:gd name="T37" fmla="*/ 101 h 101"/>
                <a:gd name="T38" fmla="*/ 50 w 101"/>
                <a:gd name="T39" fmla="*/ 101 h 101"/>
                <a:gd name="T40" fmla="*/ 61 w 101"/>
                <a:gd name="T41" fmla="*/ 99 h 101"/>
                <a:gd name="T42" fmla="*/ 70 w 101"/>
                <a:gd name="T43" fmla="*/ 97 h 101"/>
                <a:gd name="T44" fmla="*/ 79 w 101"/>
                <a:gd name="T45" fmla="*/ 92 h 101"/>
                <a:gd name="T46" fmla="*/ 86 w 101"/>
                <a:gd name="T47" fmla="*/ 86 h 101"/>
                <a:gd name="T48" fmla="*/ 92 w 101"/>
                <a:gd name="T49" fmla="*/ 79 h 101"/>
                <a:gd name="T50" fmla="*/ 95 w 101"/>
                <a:gd name="T51" fmla="*/ 70 h 101"/>
                <a:gd name="T52" fmla="*/ 99 w 101"/>
                <a:gd name="T53" fmla="*/ 61 h 101"/>
                <a:gd name="T54" fmla="*/ 101 w 101"/>
                <a:gd name="T55" fmla="*/ 51 h 101"/>
                <a:gd name="T56" fmla="*/ 101 w 101"/>
                <a:gd name="T57" fmla="*/ 51 h 101"/>
                <a:gd name="T58" fmla="*/ 99 w 101"/>
                <a:gd name="T59" fmla="*/ 40 h 101"/>
                <a:gd name="T60" fmla="*/ 95 w 101"/>
                <a:gd name="T61" fmla="*/ 31 h 101"/>
                <a:gd name="T62" fmla="*/ 92 w 101"/>
                <a:gd name="T63" fmla="*/ 22 h 101"/>
                <a:gd name="T64" fmla="*/ 86 w 101"/>
                <a:gd name="T65" fmla="*/ 15 h 101"/>
                <a:gd name="T66" fmla="*/ 79 w 101"/>
                <a:gd name="T67" fmla="*/ 9 h 101"/>
                <a:gd name="T68" fmla="*/ 70 w 101"/>
                <a:gd name="T69" fmla="*/ 6 h 101"/>
                <a:gd name="T70" fmla="*/ 61 w 101"/>
                <a:gd name="T71" fmla="*/ 2 h 101"/>
                <a:gd name="T72" fmla="*/ 50 w 101"/>
                <a:gd name="T73" fmla="*/ 0 h 101"/>
                <a:gd name="T74" fmla="*/ 50 w 101"/>
                <a:gd name="T75" fmla="*/ 0 h 101"/>
                <a:gd name="T76" fmla="*/ 50 w 101"/>
                <a:gd name="T77" fmla="*/ 73 h 101"/>
                <a:gd name="T78" fmla="*/ 50 w 101"/>
                <a:gd name="T79" fmla="*/ 73 h 101"/>
                <a:gd name="T80" fmla="*/ 40 w 101"/>
                <a:gd name="T81" fmla="*/ 72 h 101"/>
                <a:gd name="T82" fmla="*/ 35 w 101"/>
                <a:gd name="T83" fmla="*/ 66 h 101"/>
                <a:gd name="T84" fmla="*/ 29 w 101"/>
                <a:gd name="T85" fmla="*/ 61 h 101"/>
                <a:gd name="T86" fmla="*/ 28 w 101"/>
                <a:gd name="T87" fmla="*/ 51 h 101"/>
                <a:gd name="T88" fmla="*/ 28 w 101"/>
                <a:gd name="T89" fmla="*/ 51 h 101"/>
                <a:gd name="T90" fmla="*/ 29 w 101"/>
                <a:gd name="T91" fmla="*/ 42 h 101"/>
                <a:gd name="T92" fmla="*/ 35 w 101"/>
                <a:gd name="T93" fmla="*/ 35 h 101"/>
                <a:gd name="T94" fmla="*/ 40 w 101"/>
                <a:gd name="T95" fmla="*/ 29 h 101"/>
                <a:gd name="T96" fmla="*/ 50 w 101"/>
                <a:gd name="T97" fmla="*/ 28 h 101"/>
                <a:gd name="T98" fmla="*/ 50 w 101"/>
                <a:gd name="T99" fmla="*/ 28 h 101"/>
                <a:gd name="T100" fmla="*/ 59 w 101"/>
                <a:gd name="T101" fmla="*/ 29 h 101"/>
                <a:gd name="T102" fmla="*/ 66 w 101"/>
                <a:gd name="T103" fmla="*/ 35 h 101"/>
                <a:gd name="T104" fmla="*/ 72 w 101"/>
                <a:gd name="T105" fmla="*/ 42 h 101"/>
                <a:gd name="T106" fmla="*/ 73 w 101"/>
                <a:gd name="T107" fmla="*/ 51 h 101"/>
                <a:gd name="T108" fmla="*/ 73 w 101"/>
                <a:gd name="T109" fmla="*/ 51 h 101"/>
                <a:gd name="T110" fmla="*/ 72 w 101"/>
                <a:gd name="T111" fmla="*/ 61 h 101"/>
                <a:gd name="T112" fmla="*/ 66 w 101"/>
                <a:gd name="T113" fmla="*/ 66 h 101"/>
                <a:gd name="T114" fmla="*/ 59 w 101"/>
                <a:gd name="T115" fmla="*/ 72 h 101"/>
                <a:gd name="T116" fmla="*/ 50 w 101"/>
                <a:gd name="T117" fmla="*/ 73 h 101"/>
                <a:gd name="T118" fmla="*/ 50 w 101"/>
                <a:gd name="T119" fmla="*/ 7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 h="101">
                  <a:moveTo>
                    <a:pt x="50" y="0"/>
                  </a:moveTo>
                  <a:lnTo>
                    <a:pt x="50" y="0"/>
                  </a:lnTo>
                  <a:lnTo>
                    <a:pt x="40" y="2"/>
                  </a:lnTo>
                  <a:lnTo>
                    <a:pt x="31" y="6"/>
                  </a:lnTo>
                  <a:lnTo>
                    <a:pt x="22" y="9"/>
                  </a:lnTo>
                  <a:lnTo>
                    <a:pt x="15" y="15"/>
                  </a:lnTo>
                  <a:lnTo>
                    <a:pt x="9" y="22"/>
                  </a:lnTo>
                  <a:lnTo>
                    <a:pt x="4" y="31"/>
                  </a:lnTo>
                  <a:lnTo>
                    <a:pt x="0" y="40"/>
                  </a:lnTo>
                  <a:lnTo>
                    <a:pt x="0" y="51"/>
                  </a:lnTo>
                  <a:lnTo>
                    <a:pt x="0" y="51"/>
                  </a:lnTo>
                  <a:lnTo>
                    <a:pt x="0" y="61"/>
                  </a:lnTo>
                  <a:lnTo>
                    <a:pt x="4" y="70"/>
                  </a:lnTo>
                  <a:lnTo>
                    <a:pt x="9" y="79"/>
                  </a:lnTo>
                  <a:lnTo>
                    <a:pt x="15" y="86"/>
                  </a:lnTo>
                  <a:lnTo>
                    <a:pt x="22" y="92"/>
                  </a:lnTo>
                  <a:lnTo>
                    <a:pt x="31" y="97"/>
                  </a:lnTo>
                  <a:lnTo>
                    <a:pt x="40" y="99"/>
                  </a:lnTo>
                  <a:lnTo>
                    <a:pt x="50" y="101"/>
                  </a:lnTo>
                  <a:lnTo>
                    <a:pt x="50" y="101"/>
                  </a:lnTo>
                  <a:lnTo>
                    <a:pt x="61" y="99"/>
                  </a:lnTo>
                  <a:lnTo>
                    <a:pt x="70" y="97"/>
                  </a:lnTo>
                  <a:lnTo>
                    <a:pt x="79" y="92"/>
                  </a:lnTo>
                  <a:lnTo>
                    <a:pt x="86" y="86"/>
                  </a:lnTo>
                  <a:lnTo>
                    <a:pt x="92" y="79"/>
                  </a:lnTo>
                  <a:lnTo>
                    <a:pt x="95" y="70"/>
                  </a:lnTo>
                  <a:lnTo>
                    <a:pt x="99" y="61"/>
                  </a:lnTo>
                  <a:lnTo>
                    <a:pt x="101" y="51"/>
                  </a:lnTo>
                  <a:lnTo>
                    <a:pt x="101" y="51"/>
                  </a:lnTo>
                  <a:lnTo>
                    <a:pt x="99" y="40"/>
                  </a:lnTo>
                  <a:lnTo>
                    <a:pt x="95" y="31"/>
                  </a:lnTo>
                  <a:lnTo>
                    <a:pt x="92" y="22"/>
                  </a:lnTo>
                  <a:lnTo>
                    <a:pt x="86" y="15"/>
                  </a:lnTo>
                  <a:lnTo>
                    <a:pt x="79" y="9"/>
                  </a:lnTo>
                  <a:lnTo>
                    <a:pt x="70" y="6"/>
                  </a:lnTo>
                  <a:lnTo>
                    <a:pt x="61" y="2"/>
                  </a:lnTo>
                  <a:lnTo>
                    <a:pt x="50" y="0"/>
                  </a:lnTo>
                  <a:lnTo>
                    <a:pt x="50" y="0"/>
                  </a:lnTo>
                  <a:close/>
                  <a:moveTo>
                    <a:pt x="50" y="73"/>
                  </a:moveTo>
                  <a:lnTo>
                    <a:pt x="50" y="73"/>
                  </a:lnTo>
                  <a:lnTo>
                    <a:pt x="40" y="72"/>
                  </a:lnTo>
                  <a:lnTo>
                    <a:pt x="35" y="66"/>
                  </a:lnTo>
                  <a:lnTo>
                    <a:pt x="29" y="61"/>
                  </a:lnTo>
                  <a:lnTo>
                    <a:pt x="28" y="51"/>
                  </a:lnTo>
                  <a:lnTo>
                    <a:pt x="28" y="51"/>
                  </a:lnTo>
                  <a:lnTo>
                    <a:pt x="29" y="42"/>
                  </a:lnTo>
                  <a:lnTo>
                    <a:pt x="35" y="35"/>
                  </a:lnTo>
                  <a:lnTo>
                    <a:pt x="40" y="29"/>
                  </a:lnTo>
                  <a:lnTo>
                    <a:pt x="50" y="28"/>
                  </a:lnTo>
                  <a:lnTo>
                    <a:pt x="50" y="28"/>
                  </a:lnTo>
                  <a:lnTo>
                    <a:pt x="59" y="29"/>
                  </a:lnTo>
                  <a:lnTo>
                    <a:pt x="66" y="35"/>
                  </a:lnTo>
                  <a:lnTo>
                    <a:pt x="72" y="42"/>
                  </a:lnTo>
                  <a:lnTo>
                    <a:pt x="73" y="51"/>
                  </a:lnTo>
                  <a:lnTo>
                    <a:pt x="73" y="51"/>
                  </a:lnTo>
                  <a:lnTo>
                    <a:pt x="72" y="61"/>
                  </a:lnTo>
                  <a:lnTo>
                    <a:pt x="66" y="66"/>
                  </a:lnTo>
                  <a:lnTo>
                    <a:pt x="59" y="72"/>
                  </a:lnTo>
                  <a:lnTo>
                    <a:pt x="50" y="73"/>
                  </a:lnTo>
                  <a:lnTo>
                    <a:pt x="50"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Verdana"/>
                <a:ea typeface="+mn-ea"/>
                <a:cs typeface="+mn-cs"/>
              </a:endParaRPr>
            </a:p>
          </p:txBody>
        </p:sp>
      </p:grpSp>
      <p:grpSp>
        <p:nvGrpSpPr>
          <p:cNvPr id="118" name="Group 117">
            <a:extLst>
              <a:ext uri="{FF2B5EF4-FFF2-40B4-BE49-F238E27FC236}">
                <a16:creationId xmlns:a16="http://schemas.microsoft.com/office/drawing/2014/main" id="{060F7EE5-C7FA-4340-8C12-883F35030FD9}"/>
              </a:ext>
            </a:extLst>
          </p:cNvPr>
          <p:cNvGrpSpPr/>
          <p:nvPr/>
        </p:nvGrpSpPr>
        <p:grpSpPr>
          <a:xfrm>
            <a:off x="3225034" y="2495345"/>
            <a:ext cx="382130" cy="479466"/>
            <a:chOff x="-284163" y="2305050"/>
            <a:chExt cx="673101" cy="844551"/>
          </a:xfrm>
          <a:solidFill>
            <a:schemeClr val="bg1"/>
          </a:solidFill>
        </p:grpSpPr>
        <p:sp>
          <p:nvSpPr>
            <p:cNvPr id="119" name="Freeform 22">
              <a:extLst>
                <a:ext uri="{FF2B5EF4-FFF2-40B4-BE49-F238E27FC236}">
                  <a16:creationId xmlns:a16="http://schemas.microsoft.com/office/drawing/2014/main" id="{6A067AA1-B6B8-DD41-8014-62F64127E553}"/>
                </a:ext>
              </a:extLst>
            </p:cNvPr>
            <p:cNvSpPr>
              <a:spLocks/>
            </p:cNvSpPr>
            <p:nvPr/>
          </p:nvSpPr>
          <p:spPr bwMode="auto">
            <a:xfrm>
              <a:off x="66675" y="2305050"/>
              <a:ext cx="184150" cy="177800"/>
            </a:xfrm>
            <a:custGeom>
              <a:avLst/>
              <a:gdLst>
                <a:gd name="T0" fmla="*/ 116 w 116"/>
                <a:gd name="T1" fmla="*/ 0 h 112"/>
                <a:gd name="T2" fmla="*/ 0 w 116"/>
                <a:gd name="T3" fmla="*/ 112 h 112"/>
                <a:gd name="T4" fmla="*/ 116 w 116"/>
                <a:gd name="T5" fmla="*/ 34 h 112"/>
                <a:gd name="T6" fmla="*/ 116 w 116"/>
                <a:gd name="T7" fmla="*/ 0 h 112"/>
              </a:gdLst>
              <a:ahLst/>
              <a:cxnLst>
                <a:cxn ang="0">
                  <a:pos x="T0" y="T1"/>
                </a:cxn>
                <a:cxn ang="0">
                  <a:pos x="T2" y="T3"/>
                </a:cxn>
                <a:cxn ang="0">
                  <a:pos x="T4" y="T5"/>
                </a:cxn>
                <a:cxn ang="0">
                  <a:pos x="T6" y="T7"/>
                </a:cxn>
              </a:cxnLst>
              <a:rect l="0" t="0" r="r" b="b"/>
              <a:pathLst>
                <a:path w="116" h="112">
                  <a:moveTo>
                    <a:pt x="116" y="0"/>
                  </a:moveTo>
                  <a:lnTo>
                    <a:pt x="0" y="112"/>
                  </a:lnTo>
                  <a:lnTo>
                    <a:pt x="116" y="34"/>
                  </a:lnTo>
                  <a:lnTo>
                    <a:pt x="1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20" name="Freeform 23">
              <a:extLst>
                <a:ext uri="{FF2B5EF4-FFF2-40B4-BE49-F238E27FC236}">
                  <a16:creationId xmlns:a16="http://schemas.microsoft.com/office/drawing/2014/main" id="{FBEDF03D-0A32-1640-A516-4BD554E41E1F}"/>
                </a:ext>
              </a:extLst>
            </p:cNvPr>
            <p:cNvSpPr>
              <a:spLocks/>
            </p:cNvSpPr>
            <p:nvPr/>
          </p:nvSpPr>
          <p:spPr bwMode="auto">
            <a:xfrm>
              <a:off x="66675" y="2341563"/>
              <a:ext cx="252413" cy="163513"/>
            </a:xfrm>
            <a:custGeom>
              <a:avLst/>
              <a:gdLst>
                <a:gd name="T0" fmla="*/ 159 w 159"/>
                <a:gd name="T1" fmla="*/ 0 h 103"/>
                <a:gd name="T2" fmla="*/ 0 w 159"/>
                <a:gd name="T3" fmla="*/ 103 h 103"/>
                <a:gd name="T4" fmla="*/ 159 w 159"/>
                <a:gd name="T5" fmla="*/ 36 h 103"/>
                <a:gd name="T6" fmla="*/ 159 w 159"/>
                <a:gd name="T7" fmla="*/ 0 h 103"/>
              </a:gdLst>
              <a:ahLst/>
              <a:cxnLst>
                <a:cxn ang="0">
                  <a:pos x="T0" y="T1"/>
                </a:cxn>
                <a:cxn ang="0">
                  <a:pos x="T2" y="T3"/>
                </a:cxn>
                <a:cxn ang="0">
                  <a:pos x="T4" y="T5"/>
                </a:cxn>
                <a:cxn ang="0">
                  <a:pos x="T6" y="T7"/>
                </a:cxn>
              </a:cxnLst>
              <a:rect l="0" t="0" r="r" b="b"/>
              <a:pathLst>
                <a:path w="159" h="103">
                  <a:moveTo>
                    <a:pt x="159" y="0"/>
                  </a:moveTo>
                  <a:lnTo>
                    <a:pt x="0" y="103"/>
                  </a:lnTo>
                  <a:lnTo>
                    <a:pt x="159" y="36"/>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21" name="Freeform 24">
              <a:extLst>
                <a:ext uri="{FF2B5EF4-FFF2-40B4-BE49-F238E27FC236}">
                  <a16:creationId xmlns:a16="http://schemas.microsoft.com/office/drawing/2014/main" id="{67CE5EE4-0E4A-B54B-9073-84536448288D}"/>
                </a:ext>
              </a:extLst>
            </p:cNvPr>
            <p:cNvSpPr>
              <a:spLocks/>
            </p:cNvSpPr>
            <p:nvPr/>
          </p:nvSpPr>
          <p:spPr bwMode="auto">
            <a:xfrm>
              <a:off x="188913" y="2643188"/>
              <a:ext cx="200025" cy="209550"/>
            </a:xfrm>
            <a:custGeom>
              <a:avLst/>
              <a:gdLst>
                <a:gd name="T0" fmla="*/ 63 w 71"/>
                <a:gd name="T1" fmla="*/ 5 h 74"/>
                <a:gd name="T2" fmla="*/ 53 w 71"/>
                <a:gd name="T3" fmla="*/ 0 h 74"/>
                <a:gd name="T4" fmla="*/ 21 w 71"/>
                <a:gd name="T5" fmla="*/ 0 h 74"/>
                <a:gd name="T6" fmla="*/ 0 w 71"/>
                <a:gd name="T7" fmla="*/ 20 h 74"/>
                <a:gd name="T8" fmla="*/ 8 w 71"/>
                <a:gd name="T9" fmla="*/ 26 h 74"/>
                <a:gd name="T10" fmla="*/ 9 w 71"/>
                <a:gd name="T11" fmla="*/ 46 h 74"/>
                <a:gd name="T12" fmla="*/ 11 w 71"/>
                <a:gd name="T13" fmla="*/ 45 h 74"/>
                <a:gd name="T14" fmla="*/ 27 w 71"/>
                <a:gd name="T15" fmla="*/ 58 h 74"/>
                <a:gd name="T16" fmla="*/ 27 w 71"/>
                <a:gd name="T17" fmla="*/ 74 h 74"/>
                <a:gd name="T18" fmla="*/ 53 w 71"/>
                <a:gd name="T19" fmla="*/ 74 h 74"/>
                <a:gd name="T20" fmla="*/ 63 w 71"/>
                <a:gd name="T21" fmla="*/ 68 h 74"/>
                <a:gd name="T22" fmla="*/ 71 w 71"/>
                <a:gd name="T23" fmla="*/ 72 h 74"/>
                <a:gd name="T24" fmla="*/ 71 w 71"/>
                <a:gd name="T25" fmla="*/ 2 h 74"/>
                <a:gd name="T26" fmla="*/ 63 w 71"/>
                <a:gd name="T27"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74">
                  <a:moveTo>
                    <a:pt x="63" y="5"/>
                  </a:moveTo>
                  <a:cubicBezTo>
                    <a:pt x="59" y="5"/>
                    <a:pt x="55" y="3"/>
                    <a:pt x="53" y="0"/>
                  </a:cubicBezTo>
                  <a:cubicBezTo>
                    <a:pt x="21" y="0"/>
                    <a:pt x="21" y="0"/>
                    <a:pt x="21" y="0"/>
                  </a:cubicBezTo>
                  <a:cubicBezTo>
                    <a:pt x="0" y="20"/>
                    <a:pt x="0" y="20"/>
                    <a:pt x="0" y="20"/>
                  </a:cubicBezTo>
                  <a:cubicBezTo>
                    <a:pt x="8" y="26"/>
                    <a:pt x="8" y="26"/>
                    <a:pt x="8" y="26"/>
                  </a:cubicBezTo>
                  <a:cubicBezTo>
                    <a:pt x="9" y="46"/>
                    <a:pt x="9" y="46"/>
                    <a:pt x="9" y="46"/>
                  </a:cubicBezTo>
                  <a:cubicBezTo>
                    <a:pt x="11" y="45"/>
                    <a:pt x="11" y="45"/>
                    <a:pt x="11" y="45"/>
                  </a:cubicBezTo>
                  <a:cubicBezTo>
                    <a:pt x="27" y="58"/>
                    <a:pt x="27" y="58"/>
                    <a:pt x="27" y="58"/>
                  </a:cubicBezTo>
                  <a:cubicBezTo>
                    <a:pt x="27" y="74"/>
                    <a:pt x="27" y="74"/>
                    <a:pt x="27" y="74"/>
                  </a:cubicBezTo>
                  <a:cubicBezTo>
                    <a:pt x="53" y="74"/>
                    <a:pt x="53" y="74"/>
                    <a:pt x="53" y="74"/>
                  </a:cubicBezTo>
                  <a:cubicBezTo>
                    <a:pt x="55" y="70"/>
                    <a:pt x="59" y="68"/>
                    <a:pt x="63" y="68"/>
                  </a:cubicBezTo>
                  <a:cubicBezTo>
                    <a:pt x="66" y="68"/>
                    <a:pt x="69" y="70"/>
                    <a:pt x="71" y="72"/>
                  </a:cubicBezTo>
                  <a:cubicBezTo>
                    <a:pt x="71" y="2"/>
                    <a:pt x="71" y="2"/>
                    <a:pt x="71" y="2"/>
                  </a:cubicBezTo>
                  <a:cubicBezTo>
                    <a:pt x="69" y="4"/>
                    <a:pt x="66" y="5"/>
                    <a:pt x="6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22" name="Freeform 25">
              <a:extLst>
                <a:ext uri="{FF2B5EF4-FFF2-40B4-BE49-F238E27FC236}">
                  <a16:creationId xmlns:a16="http://schemas.microsoft.com/office/drawing/2014/main" id="{3C12E262-2A77-4645-A2BB-54443D4AD585}"/>
                </a:ext>
              </a:extLst>
            </p:cNvPr>
            <p:cNvSpPr>
              <a:spLocks/>
            </p:cNvSpPr>
            <p:nvPr/>
          </p:nvSpPr>
          <p:spPr bwMode="auto">
            <a:xfrm>
              <a:off x="66675" y="2389188"/>
              <a:ext cx="322263" cy="293688"/>
            </a:xfrm>
            <a:custGeom>
              <a:avLst/>
              <a:gdLst>
                <a:gd name="T0" fmla="*/ 24 w 114"/>
                <a:gd name="T1" fmla="*/ 100 h 104"/>
                <a:gd name="T2" fmla="*/ 25 w 114"/>
                <a:gd name="T3" fmla="*/ 99 h 104"/>
                <a:gd name="T4" fmla="*/ 32 w 114"/>
                <a:gd name="T5" fmla="*/ 104 h 104"/>
                <a:gd name="T6" fmla="*/ 59 w 114"/>
                <a:gd name="T7" fmla="*/ 78 h 104"/>
                <a:gd name="T8" fmla="*/ 96 w 114"/>
                <a:gd name="T9" fmla="*/ 78 h 104"/>
                <a:gd name="T10" fmla="*/ 106 w 114"/>
                <a:gd name="T11" fmla="*/ 72 h 104"/>
                <a:gd name="T12" fmla="*/ 114 w 114"/>
                <a:gd name="T13" fmla="*/ 76 h 104"/>
                <a:gd name="T14" fmla="*/ 114 w 114"/>
                <a:gd name="T15" fmla="*/ 0 h 104"/>
                <a:gd name="T16" fmla="*/ 0 w 114"/>
                <a:gd name="T17" fmla="*/ 49 h 104"/>
                <a:gd name="T18" fmla="*/ 0 w 114"/>
                <a:gd name="T19" fmla="*/ 94 h 104"/>
                <a:gd name="T20" fmla="*/ 24 w 114"/>
                <a:gd name="T21" fmla="*/ 10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04">
                  <a:moveTo>
                    <a:pt x="24" y="100"/>
                  </a:moveTo>
                  <a:cubicBezTo>
                    <a:pt x="25" y="99"/>
                    <a:pt x="25" y="99"/>
                    <a:pt x="25" y="99"/>
                  </a:cubicBezTo>
                  <a:cubicBezTo>
                    <a:pt x="32" y="104"/>
                    <a:pt x="32" y="104"/>
                    <a:pt x="32" y="104"/>
                  </a:cubicBezTo>
                  <a:cubicBezTo>
                    <a:pt x="59" y="78"/>
                    <a:pt x="59" y="78"/>
                    <a:pt x="59" y="78"/>
                  </a:cubicBezTo>
                  <a:cubicBezTo>
                    <a:pt x="96" y="78"/>
                    <a:pt x="96" y="78"/>
                    <a:pt x="96" y="78"/>
                  </a:cubicBezTo>
                  <a:cubicBezTo>
                    <a:pt x="98" y="74"/>
                    <a:pt x="102" y="72"/>
                    <a:pt x="106" y="72"/>
                  </a:cubicBezTo>
                  <a:cubicBezTo>
                    <a:pt x="109" y="72"/>
                    <a:pt x="112" y="74"/>
                    <a:pt x="114" y="76"/>
                  </a:cubicBezTo>
                  <a:cubicBezTo>
                    <a:pt x="114" y="0"/>
                    <a:pt x="114" y="0"/>
                    <a:pt x="114" y="0"/>
                  </a:cubicBezTo>
                  <a:cubicBezTo>
                    <a:pt x="0" y="49"/>
                    <a:pt x="0" y="49"/>
                    <a:pt x="0" y="49"/>
                  </a:cubicBezTo>
                  <a:cubicBezTo>
                    <a:pt x="0" y="94"/>
                    <a:pt x="0" y="94"/>
                    <a:pt x="0" y="94"/>
                  </a:cubicBezTo>
                  <a:lnTo>
                    <a:pt x="24"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23" name="Freeform 26">
              <a:extLst>
                <a:ext uri="{FF2B5EF4-FFF2-40B4-BE49-F238E27FC236}">
                  <a16:creationId xmlns:a16="http://schemas.microsoft.com/office/drawing/2014/main" id="{3DE907D2-DA67-D348-AE9E-429E964AF895}"/>
                </a:ext>
              </a:extLst>
            </p:cNvPr>
            <p:cNvSpPr>
              <a:spLocks/>
            </p:cNvSpPr>
            <p:nvPr/>
          </p:nvSpPr>
          <p:spPr bwMode="auto">
            <a:xfrm>
              <a:off x="247650" y="2874963"/>
              <a:ext cx="93663" cy="50800"/>
            </a:xfrm>
            <a:custGeom>
              <a:avLst/>
              <a:gdLst>
                <a:gd name="T0" fmla="*/ 0 w 33"/>
                <a:gd name="T1" fmla="*/ 10 h 18"/>
                <a:gd name="T2" fmla="*/ 0 w 33"/>
                <a:gd name="T3" fmla="*/ 18 h 18"/>
                <a:gd name="T4" fmla="*/ 33 w 33"/>
                <a:gd name="T5" fmla="*/ 4 h 18"/>
                <a:gd name="T6" fmla="*/ 32 w 33"/>
                <a:gd name="T7" fmla="*/ 4 h 18"/>
                <a:gd name="T8" fmla="*/ 5 w 33"/>
                <a:gd name="T9" fmla="*/ 4 h 18"/>
                <a:gd name="T10" fmla="*/ 5 w 33"/>
                <a:gd name="T11" fmla="*/ 0 h 18"/>
                <a:gd name="T12" fmla="*/ 0 w 33"/>
                <a:gd name="T13" fmla="*/ 10 h 18"/>
              </a:gdLst>
              <a:ahLst/>
              <a:cxnLst>
                <a:cxn ang="0">
                  <a:pos x="T0" y="T1"/>
                </a:cxn>
                <a:cxn ang="0">
                  <a:pos x="T2" y="T3"/>
                </a:cxn>
                <a:cxn ang="0">
                  <a:pos x="T4" y="T5"/>
                </a:cxn>
                <a:cxn ang="0">
                  <a:pos x="T6" y="T7"/>
                </a:cxn>
                <a:cxn ang="0">
                  <a:pos x="T8" y="T9"/>
                </a:cxn>
                <a:cxn ang="0">
                  <a:pos x="T10" y="T11"/>
                </a:cxn>
                <a:cxn ang="0">
                  <a:pos x="T12" y="T13"/>
                </a:cxn>
              </a:cxnLst>
              <a:rect l="0" t="0" r="r" b="b"/>
              <a:pathLst>
                <a:path w="33" h="18">
                  <a:moveTo>
                    <a:pt x="0" y="10"/>
                  </a:moveTo>
                  <a:cubicBezTo>
                    <a:pt x="0" y="18"/>
                    <a:pt x="0" y="18"/>
                    <a:pt x="0" y="18"/>
                  </a:cubicBezTo>
                  <a:cubicBezTo>
                    <a:pt x="33" y="4"/>
                    <a:pt x="33" y="4"/>
                    <a:pt x="33" y="4"/>
                  </a:cubicBezTo>
                  <a:cubicBezTo>
                    <a:pt x="33" y="4"/>
                    <a:pt x="32" y="4"/>
                    <a:pt x="32" y="4"/>
                  </a:cubicBezTo>
                  <a:cubicBezTo>
                    <a:pt x="5" y="4"/>
                    <a:pt x="5" y="4"/>
                    <a:pt x="5" y="4"/>
                  </a:cubicBezTo>
                  <a:cubicBezTo>
                    <a:pt x="5" y="0"/>
                    <a:pt x="5" y="0"/>
                    <a:pt x="5" y="0"/>
                  </a:cubicBez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24" name="Freeform 27">
              <a:extLst>
                <a:ext uri="{FF2B5EF4-FFF2-40B4-BE49-F238E27FC236}">
                  <a16:creationId xmlns:a16="http://schemas.microsoft.com/office/drawing/2014/main" id="{E63399F6-5A2E-4842-9B74-7C586A07C15D}"/>
                </a:ext>
              </a:extLst>
            </p:cNvPr>
            <p:cNvSpPr>
              <a:spLocks/>
            </p:cNvSpPr>
            <p:nvPr/>
          </p:nvSpPr>
          <p:spPr bwMode="auto">
            <a:xfrm>
              <a:off x="-146050" y="2305050"/>
              <a:ext cx="184150" cy="177800"/>
            </a:xfrm>
            <a:custGeom>
              <a:avLst/>
              <a:gdLst>
                <a:gd name="T0" fmla="*/ 0 w 116"/>
                <a:gd name="T1" fmla="*/ 0 h 112"/>
                <a:gd name="T2" fmla="*/ 0 w 116"/>
                <a:gd name="T3" fmla="*/ 34 h 112"/>
                <a:gd name="T4" fmla="*/ 116 w 116"/>
                <a:gd name="T5" fmla="*/ 112 h 112"/>
                <a:gd name="T6" fmla="*/ 0 w 116"/>
                <a:gd name="T7" fmla="*/ 0 h 112"/>
              </a:gdLst>
              <a:ahLst/>
              <a:cxnLst>
                <a:cxn ang="0">
                  <a:pos x="T0" y="T1"/>
                </a:cxn>
                <a:cxn ang="0">
                  <a:pos x="T2" y="T3"/>
                </a:cxn>
                <a:cxn ang="0">
                  <a:pos x="T4" y="T5"/>
                </a:cxn>
                <a:cxn ang="0">
                  <a:pos x="T6" y="T7"/>
                </a:cxn>
              </a:cxnLst>
              <a:rect l="0" t="0" r="r" b="b"/>
              <a:pathLst>
                <a:path w="116" h="112">
                  <a:moveTo>
                    <a:pt x="0" y="0"/>
                  </a:moveTo>
                  <a:lnTo>
                    <a:pt x="0" y="34"/>
                  </a:lnTo>
                  <a:lnTo>
                    <a:pt x="116" y="1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25" name="Freeform 28">
              <a:extLst>
                <a:ext uri="{FF2B5EF4-FFF2-40B4-BE49-F238E27FC236}">
                  <a16:creationId xmlns:a16="http://schemas.microsoft.com/office/drawing/2014/main" id="{92B509BA-BFA7-1047-A9ED-6FA5DEE0255B}"/>
                </a:ext>
              </a:extLst>
            </p:cNvPr>
            <p:cNvSpPr>
              <a:spLocks/>
            </p:cNvSpPr>
            <p:nvPr/>
          </p:nvSpPr>
          <p:spPr bwMode="auto">
            <a:xfrm>
              <a:off x="-214313" y="2341563"/>
              <a:ext cx="252413" cy="163513"/>
            </a:xfrm>
            <a:custGeom>
              <a:avLst/>
              <a:gdLst>
                <a:gd name="T0" fmla="*/ 0 w 159"/>
                <a:gd name="T1" fmla="*/ 0 h 103"/>
                <a:gd name="T2" fmla="*/ 0 w 159"/>
                <a:gd name="T3" fmla="*/ 36 h 103"/>
                <a:gd name="T4" fmla="*/ 159 w 159"/>
                <a:gd name="T5" fmla="*/ 103 h 103"/>
                <a:gd name="T6" fmla="*/ 0 w 159"/>
                <a:gd name="T7" fmla="*/ 0 h 103"/>
              </a:gdLst>
              <a:ahLst/>
              <a:cxnLst>
                <a:cxn ang="0">
                  <a:pos x="T0" y="T1"/>
                </a:cxn>
                <a:cxn ang="0">
                  <a:pos x="T2" y="T3"/>
                </a:cxn>
                <a:cxn ang="0">
                  <a:pos x="T4" y="T5"/>
                </a:cxn>
                <a:cxn ang="0">
                  <a:pos x="T6" y="T7"/>
                </a:cxn>
              </a:cxnLst>
              <a:rect l="0" t="0" r="r" b="b"/>
              <a:pathLst>
                <a:path w="159" h="103">
                  <a:moveTo>
                    <a:pt x="0" y="0"/>
                  </a:moveTo>
                  <a:lnTo>
                    <a:pt x="0" y="36"/>
                  </a:lnTo>
                  <a:lnTo>
                    <a:pt x="159" y="10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26" name="Freeform 29">
              <a:extLst>
                <a:ext uri="{FF2B5EF4-FFF2-40B4-BE49-F238E27FC236}">
                  <a16:creationId xmlns:a16="http://schemas.microsoft.com/office/drawing/2014/main" id="{2C167FD8-8714-1143-A627-DCB4E3BE54A3}"/>
                </a:ext>
              </a:extLst>
            </p:cNvPr>
            <p:cNvSpPr>
              <a:spLocks/>
            </p:cNvSpPr>
            <p:nvPr/>
          </p:nvSpPr>
          <p:spPr bwMode="auto">
            <a:xfrm>
              <a:off x="-284163" y="2389188"/>
              <a:ext cx="322263" cy="293688"/>
            </a:xfrm>
            <a:custGeom>
              <a:avLst/>
              <a:gdLst>
                <a:gd name="T0" fmla="*/ 8 w 114"/>
                <a:gd name="T1" fmla="*/ 72 h 104"/>
                <a:gd name="T2" fmla="*/ 18 w 114"/>
                <a:gd name="T3" fmla="*/ 78 h 104"/>
                <a:gd name="T4" fmla="*/ 55 w 114"/>
                <a:gd name="T5" fmla="*/ 78 h 104"/>
                <a:gd name="T6" fmla="*/ 82 w 114"/>
                <a:gd name="T7" fmla="*/ 104 h 104"/>
                <a:gd name="T8" fmla="*/ 90 w 114"/>
                <a:gd name="T9" fmla="*/ 99 h 104"/>
                <a:gd name="T10" fmla="*/ 90 w 114"/>
                <a:gd name="T11" fmla="*/ 100 h 104"/>
                <a:gd name="T12" fmla="*/ 114 w 114"/>
                <a:gd name="T13" fmla="*/ 94 h 104"/>
                <a:gd name="T14" fmla="*/ 114 w 114"/>
                <a:gd name="T15" fmla="*/ 49 h 104"/>
                <a:gd name="T16" fmla="*/ 0 w 114"/>
                <a:gd name="T17" fmla="*/ 0 h 104"/>
                <a:gd name="T18" fmla="*/ 0 w 114"/>
                <a:gd name="T19" fmla="*/ 76 h 104"/>
                <a:gd name="T20" fmla="*/ 8 w 114"/>
                <a:gd name="T21"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04">
                  <a:moveTo>
                    <a:pt x="8" y="72"/>
                  </a:moveTo>
                  <a:cubicBezTo>
                    <a:pt x="12" y="72"/>
                    <a:pt x="16" y="74"/>
                    <a:pt x="18" y="78"/>
                  </a:cubicBezTo>
                  <a:cubicBezTo>
                    <a:pt x="55" y="78"/>
                    <a:pt x="55" y="78"/>
                    <a:pt x="55" y="78"/>
                  </a:cubicBezTo>
                  <a:cubicBezTo>
                    <a:pt x="82" y="104"/>
                    <a:pt x="82" y="104"/>
                    <a:pt x="82" y="104"/>
                  </a:cubicBezTo>
                  <a:cubicBezTo>
                    <a:pt x="90" y="99"/>
                    <a:pt x="90" y="99"/>
                    <a:pt x="90" y="99"/>
                  </a:cubicBezTo>
                  <a:cubicBezTo>
                    <a:pt x="90" y="100"/>
                    <a:pt x="90" y="100"/>
                    <a:pt x="90" y="100"/>
                  </a:cubicBezTo>
                  <a:cubicBezTo>
                    <a:pt x="114" y="94"/>
                    <a:pt x="114" y="94"/>
                    <a:pt x="114" y="94"/>
                  </a:cubicBezTo>
                  <a:cubicBezTo>
                    <a:pt x="114" y="49"/>
                    <a:pt x="114" y="49"/>
                    <a:pt x="114" y="49"/>
                  </a:cubicBezTo>
                  <a:cubicBezTo>
                    <a:pt x="0" y="0"/>
                    <a:pt x="0" y="0"/>
                    <a:pt x="0" y="0"/>
                  </a:cubicBezTo>
                  <a:cubicBezTo>
                    <a:pt x="0" y="76"/>
                    <a:pt x="0" y="76"/>
                    <a:pt x="0" y="76"/>
                  </a:cubicBezTo>
                  <a:cubicBezTo>
                    <a:pt x="2" y="74"/>
                    <a:pt x="5" y="72"/>
                    <a:pt x="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27" name="Freeform 30">
              <a:extLst>
                <a:ext uri="{FF2B5EF4-FFF2-40B4-BE49-F238E27FC236}">
                  <a16:creationId xmlns:a16="http://schemas.microsoft.com/office/drawing/2014/main" id="{9A7D7B5B-E115-4F48-ABA9-2A952D31876E}"/>
                </a:ext>
              </a:extLst>
            </p:cNvPr>
            <p:cNvSpPr>
              <a:spLocks/>
            </p:cNvSpPr>
            <p:nvPr/>
          </p:nvSpPr>
          <p:spPr bwMode="auto">
            <a:xfrm>
              <a:off x="-236538" y="2873375"/>
              <a:ext cx="93663" cy="52388"/>
            </a:xfrm>
            <a:custGeom>
              <a:avLst/>
              <a:gdLst>
                <a:gd name="T0" fmla="*/ 28 w 33"/>
                <a:gd name="T1" fmla="*/ 0 h 19"/>
                <a:gd name="T2" fmla="*/ 28 w 33"/>
                <a:gd name="T3" fmla="*/ 5 h 19"/>
                <a:gd name="T4" fmla="*/ 1 w 33"/>
                <a:gd name="T5" fmla="*/ 5 h 19"/>
                <a:gd name="T6" fmla="*/ 0 w 33"/>
                <a:gd name="T7" fmla="*/ 5 h 19"/>
                <a:gd name="T8" fmla="*/ 33 w 33"/>
                <a:gd name="T9" fmla="*/ 19 h 19"/>
                <a:gd name="T10" fmla="*/ 33 w 33"/>
                <a:gd name="T11" fmla="*/ 11 h 19"/>
                <a:gd name="T12" fmla="*/ 28 w 33"/>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3" h="19">
                  <a:moveTo>
                    <a:pt x="28" y="0"/>
                  </a:moveTo>
                  <a:cubicBezTo>
                    <a:pt x="28" y="5"/>
                    <a:pt x="28" y="5"/>
                    <a:pt x="28" y="5"/>
                  </a:cubicBezTo>
                  <a:cubicBezTo>
                    <a:pt x="1" y="5"/>
                    <a:pt x="1" y="5"/>
                    <a:pt x="1" y="5"/>
                  </a:cubicBezTo>
                  <a:cubicBezTo>
                    <a:pt x="1" y="5"/>
                    <a:pt x="0" y="5"/>
                    <a:pt x="0" y="5"/>
                  </a:cubicBezTo>
                  <a:cubicBezTo>
                    <a:pt x="33" y="19"/>
                    <a:pt x="33" y="19"/>
                    <a:pt x="33" y="19"/>
                  </a:cubicBezTo>
                  <a:cubicBezTo>
                    <a:pt x="33" y="11"/>
                    <a:pt x="33" y="11"/>
                    <a:pt x="33" y="11"/>
                  </a:cubicBez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28" name="Freeform 31">
              <a:extLst>
                <a:ext uri="{FF2B5EF4-FFF2-40B4-BE49-F238E27FC236}">
                  <a16:creationId xmlns:a16="http://schemas.microsoft.com/office/drawing/2014/main" id="{6D3A3433-662D-8544-855E-97B3BEC054B8}"/>
                </a:ext>
              </a:extLst>
            </p:cNvPr>
            <p:cNvSpPr>
              <a:spLocks/>
            </p:cNvSpPr>
            <p:nvPr/>
          </p:nvSpPr>
          <p:spPr bwMode="auto">
            <a:xfrm>
              <a:off x="-284163" y="2643188"/>
              <a:ext cx="200025" cy="209550"/>
            </a:xfrm>
            <a:custGeom>
              <a:avLst/>
              <a:gdLst>
                <a:gd name="T0" fmla="*/ 8 w 71"/>
                <a:gd name="T1" fmla="*/ 68 h 74"/>
                <a:gd name="T2" fmla="*/ 18 w 71"/>
                <a:gd name="T3" fmla="*/ 74 h 74"/>
                <a:gd name="T4" fmla="*/ 44 w 71"/>
                <a:gd name="T5" fmla="*/ 74 h 74"/>
                <a:gd name="T6" fmla="*/ 44 w 71"/>
                <a:gd name="T7" fmla="*/ 58 h 74"/>
                <a:gd name="T8" fmla="*/ 61 w 71"/>
                <a:gd name="T9" fmla="*/ 45 h 74"/>
                <a:gd name="T10" fmla="*/ 63 w 71"/>
                <a:gd name="T11" fmla="*/ 46 h 74"/>
                <a:gd name="T12" fmla="*/ 63 w 71"/>
                <a:gd name="T13" fmla="*/ 26 h 74"/>
                <a:gd name="T14" fmla="*/ 71 w 71"/>
                <a:gd name="T15" fmla="*/ 21 h 74"/>
                <a:gd name="T16" fmla="*/ 50 w 71"/>
                <a:gd name="T17" fmla="*/ 0 h 74"/>
                <a:gd name="T18" fmla="*/ 18 w 71"/>
                <a:gd name="T19" fmla="*/ 0 h 74"/>
                <a:gd name="T20" fmla="*/ 8 w 71"/>
                <a:gd name="T21" fmla="*/ 5 h 74"/>
                <a:gd name="T22" fmla="*/ 0 w 71"/>
                <a:gd name="T23" fmla="*/ 2 h 74"/>
                <a:gd name="T24" fmla="*/ 0 w 71"/>
                <a:gd name="T25" fmla="*/ 72 h 74"/>
                <a:gd name="T26" fmla="*/ 8 w 71"/>
                <a:gd name="T27" fmla="*/ 6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74">
                  <a:moveTo>
                    <a:pt x="8" y="68"/>
                  </a:moveTo>
                  <a:cubicBezTo>
                    <a:pt x="12" y="68"/>
                    <a:pt x="16" y="70"/>
                    <a:pt x="18" y="74"/>
                  </a:cubicBezTo>
                  <a:cubicBezTo>
                    <a:pt x="44" y="74"/>
                    <a:pt x="44" y="74"/>
                    <a:pt x="44" y="74"/>
                  </a:cubicBezTo>
                  <a:cubicBezTo>
                    <a:pt x="44" y="58"/>
                    <a:pt x="44" y="58"/>
                    <a:pt x="44" y="58"/>
                  </a:cubicBezTo>
                  <a:cubicBezTo>
                    <a:pt x="61" y="45"/>
                    <a:pt x="61" y="45"/>
                    <a:pt x="61" y="45"/>
                  </a:cubicBezTo>
                  <a:cubicBezTo>
                    <a:pt x="63" y="46"/>
                    <a:pt x="63" y="46"/>
                    <a:pt x="63" y="46"/>
                  </a:cubicBezTo>
                  <a:cubicBezTo>
                    <a:pt x="63" y="26"/>
                    <a:pt x="63" y="26"/>
                    <a:pt x="63" y="26"/>
                  </a:cubicBezTo>
                  <a:cubicBezTo>
                    <a:pt x="71" y="21"/>
                    <a:pt x="71" y="21"/>
                    <a:pt x="71" y="21"/>
                  </a:cubicBezTo>
                  <a:cubicBezTo>
                    <a:pt x="50" y="0"/>
                    <a:pt x="50" y="0"/>
                    <a:pt x="50" y="0"/>
                  </a:cubicBezTo>
                  <a:cubicBezTo>
                    <a:pt x="18" y="0"/>
                    <a:pt x="18" y="0"/>
                    <a:pt x="18" y="0"/>
                  </a:cubicBezTo>
                  <a:cubicBezTo>
                    <a:pt x="16" y="3"/>
                    <a:pt x="12" y="5"/>
                    <a:pt x="8" y="5"/>
                  </a:cubicBezTo>
                  <a:cubicBezTo>
                    <a:pt x="5" y="5"/>
                    <a:pt x="2" y="4"/>
                    <a:pt x="0" y="2"/>
                  </a:cubicBezTo>
                  <a:cubicBezTo>
                    <a:pt x="0" y="72"/>
                    <a:pt x="0" y="72"/>
                    <a:pt x="0" y="72"/>
                  </a:cubicBezTo>
                  <a:cubicBezTo>
                    <a:pt x="2" y="70"/>
                    <a:pt x="5" y="68"/>
                    <a:pt x="8"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29" name="Freeform 32">
              <a:extLst>
                <a:ext uri="{FF2B5EF4-FFF2-40B4-BE49-F238E27FC236}">
                  <a16:creationId xmlns:a16="http://schemas.microsoft.com/office/drawing/2014/main" id="{E7B8E813-DB3A-0542-A7ED-F73FDCA73DA1}"/>
                </a:ext>
              </a:extLst>
            </p:cNvPr>
            <p:cNvSpPr>
              <a:spLocks noEditPoints="1"/>
            </p:cNvSpPr>
            <p:nvPr/>
          </p:nvSpPr>
          <p:spPr bwMode="auto">
            <a:xfrm>
              <a:off x="-284163" y="2605088"/>
              <a:ext cx="673101" cy="544513"/>
            </a:xfrm>
            <a:custGeom>
              <a:avLst/>
              <a:gdLst>
                <a:gd name="T0" fmla="*/ 185 w 238"/>
                <a:gd name="T1" fmla="*/ 108 h 193"/>
                <a:gd name="T2" fmla="*/ 191 w 238"/>
                <a:gd name="T3" fmla="*/ 94 h 193"/>
                <a:gd name="T4" fmla="*/ 156 w 238"/>
                <a:gd name="T5" fmla="*/ 70 h 193"/>
                <a:gd name="T6" fmla="*/ 173 w 238"/>
                <a:gd name="T7" fmla="*/ 60 h 193"/>
                <a:gd name="T8" fmla="*/ 140 w 238"/>
                <a:gd name="T9" fmla="*/ 55 h 193"/>
                <a:gd name="T10" fmla="*/ 121 w 238"/>
                <a:gd name="T11" fmla="*/ 168 h 193"/>
                <a:gd name="T12" fmla="*/ 176 w 238"/>
                <a:gd name="T13" fmla="*/ 150 h 193"/>
                <a:gd name="T14" fmla="*/ 150 w 238"/>
                <a:gd name="T15" fmla="*/ 131 h 193"/>
                <a:gd name="T16" fmla="*/ 135 w 238"/>
                <a:gd name="T17" fmla="*/ 154 h 193"/>
                <a:gd name="T18" fmla="*/ 66 w 238"/>
                <a:gd name="T19" fmla="*/ 41 h 193"/>
                <a:gd name="T20" fmla="*/ 91 w 238"/>
                <a:gd name="T21" fmla="*/ 86 h 193"/>
                <a:gd name="T22" fmla="*/ 48 w 238"/>
                <a:gd name="T23" fmla="*/ 74 h 193"/>
                <a:gd name="T24" fmla="*/ 74 w 238"/>
                <a:gd name="T25" fmla="*/ 110 h 193"/>
                <a:gd name="T26" fmla="*/ 63 w 238"/>
                <a:gd name="T27" fmla="*/ 137 h 193"/>
                <a:gd name="T28" fmla="*/ 102 w 238"/>
                <a:gd name="T29" fmla="*/ 174 h 193"/>
                <a:gd name="T30" fmla="*/ 93 w 238"/>
                <a:gd name="T31" fmla="*/ 27 h 193"/>
                <a:gd name="T32" fmla="*/ 79 w 238"/>
                <a:gd name="T33" fmla="*/ 128 h 193"/>
                <a:gd name="T34" fmla="*/ 103 w 238"/>
                <a:gd name="T35" fmla="*/ 154 h 193"/>
                <a:gd name="T36" fmla="*/ 230 w 238"/>
                <a:gd name="T37" fmla="*/ 15 h 193"/>
                <a:gd name="T38" fmla="*/ 222 w 238"/>
                <a:gd name="T39" fmla="*/ 5 h 193"/>
                <a:gd name="T40" fmla="*/ 165 w 238"/>
                <a:gd name="T41" fmla="*/ 31 h 193"/>
                <a:gd name="T42" fmla="*/ 232 w 238"/>
                <a:gd name="T43" fmla="*/ 8 h 193"/>
                <a:gd name="T44" fmla="*/ 230 w 238"/>
                <a:gd name="T45" fmla="*/ 5 h 193"/>
                <a:gd name="T46" fmla="*/ 197 w 238"/>
                <a:gd name="T47" fmla="*/ 91 h 193"/>
                <a:gd name="T48" fmla="*/ 230 w 238"/>
                <a:gd name="T49" fmla="*/ 101 h 193"/>
                <a:gd name="T50" fmla="*/ 230 w 238"/>
                <a:gd name="T51" fmla="*/ 96 h 193"/>
                <a:gd name="T52" fmla="*/ 232 w 238"/>
                <a:gd name="T53" fmla="*/ 94 h 193"/>
                <a:gd name="T54" fmla="*/ 222 w 238"/>
                <a:gd name="T55" fmla="*/ 183 h 193"/>
                <a:gd name="T56" fmla="*/ 166 w 238"/>
                <a:gd name="T57" fmla="*/ 168 h 193"/>
                <a:gd name="T58" fmla="*/ 230 w 238"/>
                <a:gd name="T59" fmla="*/ 193 h 193"/>
                <a:gd name="T60" fmla="*/ 230 w 238"/>
                <a:gd name="T61" fmla="*/ 188 h 193"/>
                <a:gd name="T62" fmla="*/ 232 w 238"/>
                <a:gd name="T63" fmla="*/ 185 h 193"/>
                <a:gd name="T64" fmla="*/ 16 w 238"/>
                <a:gd name="T65" fmla="*/ 183 h 193"/>
                <a:gd name="T66" fmla="*/ 8 w 238"/>
                <a:gd name="T67" fmla="*/ 193 h 193"/>
                <a:gd name="T68" fmla="*/ 72 w 238"/>
                <a:gd name="T69" fmla="*/ 168 h 193"/>
                <a:gd name="T70" fmla="*/ 8 w 238"/>
                <a:gd name="T71" fmla="*/ 188 h 193"/>
                <a:gd name="T72" fmla="*/ 11 w 238"/>
                <a:gd name="T73" fmla="*/ 185 h 193"/>
                <a:gd name="T74" fmla="*/ 16 w 238"/>
                <a:gd name="T75" fmla="*/ 10 h 193"/>
                <a:gd name="T76" fmla="*/ 77 w 238"/>
                <a:gd name="T77" fmla="*/ 28 h 193"/>
                <a:gd name="T78" fmla="*/ 8 w 238"/>
                <a:gd name="T79" fmla="*/ 0 h 193"/>
                <a:gd name="T80" fmla="*/ 8 w 238"/>
                <a:gd name="T81" fmla="*/ 5 h 193"/>
                <a:gd name="T82" fmla="*/ 6 w 238"/>
                <a:gd name="T83" fmla="*/ 8 h 193"/>
                <a:gd name="T84" fmla="*/ 16 w 238"/>
                <a:gd name="T85" fmla="*/ 96 h 193"/>
                <a:gd name="T86" fmla="*/ 16 w 238"/>
                <a:gd name="T87" fmla="*/ 91 h 193"/>
                <a:gd name="T88" fmla="*/ 8 w 238"/>
                <a:gd name="T89" fmla="*/ 101 h 193"/>
                <a:gd name="T90" fmla="*/ 8 w 238"/>
                <a:gd name="T91" fmla="*/ 9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8" h="193">
                  <a:moveTo>
                    <a:pt x="176" y="137"/>
                  </a:moveTo>
                  <a:cubicBezTo>
                    <a:pt x="185" y="125"/>
                    <a:pt x="185" y="125"/>
                    <a:pt x="185" y="125"/>
                  </a:cubicBezTo>
                  <a:cubicBezTo>
                    <a:pt x="185" y="108"/>
                    <a:pt x="185" y="108"/>
                    <a:pt x="185" y="108"/>
                  </a:cubicBezTo>
                  <a:cubicBezTo>
                    <a:pt x="164" y="110"/>
                    <a:pt x="164" y="110"/>
                    <a:pt x="164" y="110"/>
                  </a:cubicBezTo>
                  <a:cubicBezTo>
                    <a:pt x="185" y="104"/>
                    <a:pt x="185" y="104"/>
                    <a:pt x="185" y="104"/>
                  </a:cubicBezTo>
                  <a:cubicBezTo>
                    <a:pt x="191" y="94"/>
                    <a:pt x="191" y="94"/>
                    <a:pt x="191" y="94"/>
                  </a:cubicBezTo>
                  <a:cubicBezTo>
                    <a:pt x="191" y="74"/>
                    <a:pt x="191" y="74"/>
                    <a:pt x="191" y="74"/>
                  </a:cubicBezTo>
                  <a:cubicBezTo>
                    <a:pt x="177" y="63"/>
                    <a:pt x="177" y="63"/>
                    <a:pt x="177" y="63"/>
                  </a:cubicBezTo>
                  <a:cubicBezTo>
                    <a:pt x="156" y="70"/>
                    <a:pt x="156" y="70"/>
                    <a:pt x="156" y="70"/>
                  </a:cubicBezTo>
                  <a:cubicBezTo>
                    <a:pt x="147" y="86"/>
                    <a:pt x="147" y="86"/>
                    <a:pt x="147" y="86"/>
                  </a:cubicBezTo>
                  <a:cubicBezTo>
                    <a:pt x="151" y="67"/>
                    <a:pt x="151" y="67"/>
                    <a:pt x="151" y="67"/>
                  </a:cubicBezTo>
                  <a:cubicBezTo>
                    <a:pt x="173" y="60"/>
                    <a:pt x="173" y="60"/>
                    <a:pt x="173" y="60"/>
                  </a:cubicBezTo>
                  <a:cubicBezTo>
                    <a:pt x="172" y="41"/>
                    <a:pt x="172" y="41"/>
                    <a:pt x="172" y="41"/>
                  </a:cubicBezTo>
                  <a:cubicBezTo>
                    <a:pt x="150" y="28"/>
                    <a:pt x="150" y="28"/>
                    <a:pt x="150" y="28"/>
                  </a:cubicBezTo>
                  <a:cubicBezTo>
                    <a:pt x="140" y="55"/>
                    <a:pt x="140" y="55"/>
                    <a:pt x="140" y="55"/>
                  </a:cubicBezTo>
                  <a:cubicBezTo>
                    <a:pt x="146" y="27"/>
                    <a:pt x="146" y="27"/>
                    <a:pt x="146" y="27"/>
                  </a:cubicBezTo>
                  <a:cubicBezTo>
                    <a:pt x="121" y="21"/>
                    <a:pt x="121" y="21"/>
                    <a:pt x="121" y="21"/>
                  </a:cubicBezTo>
                  <a:cubicBezTo>
                    <a:pt x="121" y="168"/>
                    <a:pt x="121" y="168"/>
                    <a:pt x="121" y="168"/>
                  </a:cubicBezTo>
                  <a:cubicBezTo>
                    <a:pt x="137" y="174"/>
                    <a:pt x="137" y="174"/>
                    <a:pt x="137" y="174"/>
                  </a:cubicBezTo>
                  <a:cubicBezTo>
                    <a:pt x="152" y="174"/>
                    <a:pt x="152" y="174"/>
                    <a:pt x="152" y="174"/>
                  </a:cubicBezTo>
                  <a:cubicBezTo>
                    <a:pt x="176" y="150"/>
                    <a:pt x="176" y="150"/>
                    <a:pt x="176" y="150"/>
                  </a:cubicBezTo>
                  <a:lnTo>
                    <a:pt x="176" y="137"/>
                  </a:lnTo>
                  <a:close/>
                  <a:moveTo>
                    <a:pt x="135" y="154"/>
                  </a:moveTo>
                  <a:cubicBezTo>
                    <a:pt x="150" y="131"/>
                    <a:pt x="150" y="131"/>
                    <a:pt x="150" y="131"/>
                  </a:cubicBezTo>
                  <a:cubicBezTo>
                    <a:pt x="135" y="110"/>
                    <a:pt x="135" y="110"/>
                    <a:pt x="135" y="110"/>
                  </a:cubicBezTo>
                  <a:cubicBezTo>
                    <a:pt x="160" y="128"/>
                    <a:pt x="160" y="128"/>
                    <a:pt x="160" y="128"/>
                  </a:cubicBezTo>
                  <a:lnTo>
                    <a:pt x="135" y="154"/>
                  </a:lnTo>
                  <a:close/>
                  <a:moveTo>
                    <a:pt x="98" y="55"/>
                  </a:moveTo>
                  <a:cubicBezTo>
                    <a:pt x="88" y="28"/>
                    <a:pt x="88" y="28"/>
                    <a:pt x="88" y="28"/>
                  </a:cubicBezTo>
                  <a:cubicBezTo>
                    <a:pt x="66" y="41"/>
                    <a:pt x="66" y="41"/>
                    <a:pt x="66" y="41"/>
                  </a:cubicBezTo>
                  <a:cubicBezTo>
                    <a:pt x="66" y="60"/>
                    <a:pt x="66" y="60"/>
                    <a:pt x="66" y="60"/>
                  </a:cubicBezTo>
                  <a:cubicBezTo>
                    <a:pt x="88" y="67"/>
                    <a:pt x="88" y="67"/>
                    <a:pt x="88" y="67"/>
                  </a:cubicBezTo>
                  <a:cubicBezTo>
                    <a:pt x="91" y="86"/>
                    <a:pt x="91" y="86"/>
                    <a:pt x="91" y="86"/>
                  </a:cubicBezTo>
                  <a:cubicBezTo>
                    <a:pt x="82" y="70"/>
                    <a:pt x="82" y="70"/>
                    <a:pt x="82" y="70"/>
                  </a:cubicBezTo>
                  <a:cubicBezTo>
                    <a:pt x="61" y="63"/>
                    <a:pt x="61" y="63"/>
                    <a:pt x="61" y="63"/>
                  </a:cubicBezTo>
                  <a:cubicBezTo>
                    <a:pt x="48" y="74"/>
                    <a:pt x="48" y="74"/>
                    <a:pt x="48" y="74"/>
                  </a:cubicBezTo>
                  <a:cubicBezTo>
                    <a:pt x="48" y="94"/>
                    <a:pt x="48" y="94"/>
                    <a:pt x="48" y="94"/>
                  </a:cubicBezTo>
                  <a:cubicBezTo>
                    <a:pt x="53" y="104"/>
                    <a:pt x="53" y="104"/>
                    <a:pt x="53" y="104"/>
                  </a:cubicBezTo>
                  <a:cubicBezTo>
                    <a:pt x="74" y="110"/>
                    <a:pt x="74" y="110"/>
                    <a:pt x="74" y="110"/>
                  </a:cubicBezTo>
                  <a:cubicBezTo>
                    <a:pt x="54" y="108"/>
                    <a:pt x="54" y="108"/>
                    <a:pt x="54" y="108"/>
                  </a:cubicBezTo>
                  <a:cubicBezTo>
                    <a:pt x="54" y="125"/>
                    <a:pt x="54" y="125"/>
                    <a:pt x="54" y="125"/>
                  </a:cubicBezTo>
                  <a:cubicBezTo>
                    <a:pt x="63" y="137"/>
                    <a:pt x="63" y="137"/>
                    <a:pt x="63" y="137"/>
                  </a:cubicBezTo>
                  <a:cubicBezTo>
                    <a:pt x="63" y="150"/>
                    <a:pt x="63" y="150"/>
                    <a:pt x="63" y="150"/>
                  </a:cubicBezTo>
                  <a:cubicBezTo>
                    <a:pt x="86" y="174"/>
                    <a:pt x="86" y="174"/>
                    <a:pt x="86" y="174"/>
                  </a:cubicBezTo>
                  <a:cubicBezTo>
                    <a:pt x="102" y="174"/>
                    <a:pt x="102" y="174"/>
                    <a:pt x="102" y="174"/>
                  </a:cubicBezTo>
                  <a:cubicBezTo>
                    <a:pt x="117" y="168"/>
                    <a:pt x="117" y="168"/>
                    <a:pt x="117" y="168"/>
                  </a:cubicBezTo>
                  <a:cubicBezTo>
                    <a:pt x="117" y="21"/>
                    <a:pt x="117" y="21"/>
                    <a:pt x="117" y="21"/>
                  </a:cubicBezTo>
                  <a:cubicBezTo>
                    <a:pt x="93" y="27"/>
                    <a:pt x="93" y="27"/>
                    <a:pt x="93" y="27"/>
                  </a:cubicBezTo>
                  <a:lnTo>
                    <a:pt x="98" y="55"/>
                  </a:lnTo>
                  <a:close/>
                  <a:moveTo>
                    <a:pt x="103" y="154"/>
                  </a:moveTo>
                  <a:cubicBezTo>
                    <a:pt x="79" y="128"/>
                    <a:pt x="79" y="128"/>
                    <a:pt x="79" y="128"/>
                  </a:cubicBezTo>
                  <a:cubicBezTo>
                    <a:pt x="103" y="110"/>
                    <a:pt x="103" y="110"/>
                    <a:pt x="103" y="110"/>
                  </a:cubicBezTo>
                  <a:cubicBezTo>
                    <a:pt x="88" y="131"/>
                    <a:pt x="88" y="131"/>
                    <a:pt x="88" y="131"/>
                  </a:cubicBezTo>
                  <a:lnTo>
                    <a:pt x="103" y="154"/>
                  </a:lnTo>
                  <a:close/>
                  <a:moveTo>
                    <a:pt x="186" y="10"/>
                  </a:moveTo>
                  <a:cubicBezTo>
                    <a:pt x="222" y="10"/>
                    <a:pt x="222" y="10"/>
                    <a:pt x="222" y="10"/>
                  </a:cubicBezTo>
                  <a:cubicBezTo>
                    <a:pt x="223" y="13"/>
                    <a:pt x="226" y="15"/>
                    <a:pt x="230" y="15"/>
                  </a:cubicBezTo>
                  <a:cubicBezTo>
                    <a:pt x="234" y="15"/>
                    <a:pt x="238" y="12"/>
                    <a:pt x="238" y="8"/>
                  </a:cubicBezTo>
                  <a:cubicBezTo>
                    <a:pt x="238" y="3"/>
                    <a:pt x="234" y="0"/>
                    <a:pt x="230" y="0"/>
                  </a:cubicBezTo>
                  <a:cubicBezTo>
                    <a:pt x="226" y="0"/>
                    <a:pt x="223" y="2"/>
                    <a:pt x="222" y="5"/>
                  </a:cubicBezTo>
                  <a:cubicBezTo>
                    <a:pt x="184" y="5"/>
                    <a:pt x="184" y="5"/>
                    <a:pt x="184" y="5"/>
                  </a:cubicBezTo>
                  <a:cubicBezTo>
                    <a:pt x="161" y="28"/>
                    <a:pt x="161" y="28"/>
                    <a:pt x="161" y="28"/>
                  </a:cubicBezTo>
                  <a:cubicBezTo>
                    <a:pt x="165" y="31"/>
                    <a:pt x="165" y="31"/>
                    <a:pt x="165" y="31"/>
                  </a:cubicBezTo>
                  <a:lnTo>
                    <a:pt x="186" y="10"/>
                  </a:lnTo>
                  <a:close/>
                  <a:moveTo>
                    <a:pt x="230" y="5"/>
                  </a:moveTo>
                  <a:cubicBezTo>
                    <a:pt x="231" y="5"/>
                    <a:pt x="232" y="6"/>
                    <a:pt x="232" y="8"/>
                  </a:cubicBezTo>
                  <a:cubicBezTo>
                    <a:pt x="232" y="9"/>
                    <a:pt x="231" y="10"/>
                    <a:pt x="230" y="10"/>
                  </a:cubicBezTo>
                  <a:cubicBezTo>
                    <a:pt x="228" y="10"/>
                    <a:pt x="227" y="9"/>
                    <a:pt x="227" y="8"/>
                  </a:cubicBezTo>
                  <a:cubicBezTo>
                    <a:pt x="227" y="6"/>
                    <a:pt x="228" y="5"/>
                    <a:pt x="230" y="5"/>
                  </a:cubicBezTo>
                  <a:close/>
                  <a:moveTo>
                    <a:pt x="230" y="86"/>
                  </a:moveTo>
                  <a:cubicBezTo>
                    <a:pt x="226" y="86"/>
                    <a:pt x="223" y="88"/>
                    <a:pt x="222" y="91"/>
                  </a:cubicBezTo>
                  <a:cubicBezTo>
                    <a:pt x="197" y="91"/>
                    <a:pt x="197" y="91"/>
                    <a:pt x="197" y="91"/>
                  </a:cubicBezTo>
                  <a:cubicBezTo>
                    <a:pt x="197" y="96"/>
                    <a:pt x="197" y="96"/>
                    <a:pt x="197" y="96"/>
                  </a:cubicBezTo>
                  <a:cubicBezTo>
                    <a:pt x="222" y="96"/>
                    <a:pt x="222" y="96"/>
                    <a:pt x="222" y="96"/>
                  </a:cubicBezTo>
                  <a:cubicBezTo>
                    <a:pt x="223" y="99"/>
                    <a:pt x="226" y="101"/>
                    <a:pt x="230" y="101"/>
                  </a:cubicBezTo>
                  <a:cubicBezTo>
                    <a:pt x="234" y="101"/>
                    <a:pt x="238" y="98"/>
                    <a:pt x="238" y="94"/>
                  </a:cubicBezTo>
                  <a:cubicBezTo>
                    <a:pt x="238" y="89"/>
                    <a:pt x="234" y="86"/>
                    <a:pt x="230" y="86"/>
                  </a:cubicBezTo>
                  <a:close/>
                  <a:moveTo>
                    <a:pt x="230" y="96"/>
                  </a:moveTo>
                  <a:cubicBezTo>
                    <a:pt x="228" y="96"/>
                    <a:pt x="227" y="95"/>
                    <a:pt x="227" y="94"/>
                  </a:cubicBezTo>
                  <a:cubicBezTo>
                    <a:pt x="227" y="92"/>
                    <a:pt x="228" y="91"/>
                    <a:pt x="230" y="91"/>
                  </a:cubicBezTo>
                  <a:cubicBezTo>
                    <a:pt x="231" y="91"/>
                    <a:pt x="232" y="92"/>
                    <a:pt x="232" y="94"/>
                  </a:cubicBezTo>
                  <a:cubicBezTo>
                    <a:pt x="232" y="95"/>
                    <a:pt x="231" y="96"/>
                    <a:pt x="230" y="96"/>
                  </a:cubicBezTo>
                  <a:close/>
                  <a:moveTo>
                    <a:pt x="230" y="178"/>
                  </a:moveTo>
                  <a:cubicBezTo>
                    <a:pt x="226" y="178"/>
                    <a:pt x="223" y="180"/>
                    <a:pt x="222" y="183"/>
                  </a:cubicBezTo>
                  <a:cubicBezTo>
                    <a:pt x="188" y="183"/>
                    <a:pt x="188" y="183"/>
                    <a:pt x="188" y="183"/>
                  </a:cubicBezTo>
                  <a:cubicBezTo>
                    <a:pt x="169" y="164"/>
                    <a:pt x="169" y="164"/>
                    <a:pt x="169" y="164"/>
                  </a:cubicBezTo>
                  <a:cubicBezTo>
                    <a:pt x="166" y="168"/>
                    <a:pt x="166" y="168"/>
                    <a:pt x="166" y="168"/>
                  </a:cubicBezTo>
                  <a:cubicBezTo>
                    <a:pt x="185" y="188"/>
                    <a:pt x="185" y="188"/>
                    <a:pt x="185" y="188"/>
                  </a:cubicBezTo>
                  <a:cubicBezTo>
                    <a:pt x="222" y="188"/>
                    <a:pt x="222" y="188"/>
                    <a:pt x="222" y="188"/>
                  </a:cubicBezTo>
                  <a:cubicBezTo>
                    <a:pt x="223" y="191"/>
                    <a:pt x="226" y="193"/>
                    <a:pt x="230" y="193"/>
                  </a:cubicBezTo>
                  <a:cubicBezTo>
                    <a:pt x="234" y="193"/>
                    <a:pt x="238" y="190"/>
                    <a:pt x="238" y="185"/>
                  </a:cubicBezTo>
                  <a:cubicBezTo>
                    <a:pt x="238" y="181"/>
                    <a:pt x="234" y="178"/>
                    <a:pt x="230" y="178"/>
                  </a:cubicBezTo>
                  <a:close/>
                  <a:moveTo>
                    <a:pt x="230" y="188"/>
                  </a:moveTo>
                  <a:cubicBezTo>
                    <a:pt x="228" y="188"/>
                    <a:pt x="227" y="187"/>
                    <a:pt x="227" y="185"/>
                  </a:cubicBezTo>
                  <a:cubicBezTo>
                    <a:pt x="227" y="184"/>
                    <a:pt x="228" y="183"/>
                    <a:pt x="230" y="183"/>
                  </a:cubicBezTo>
                  <a:cubicBezTo>
                    <a:pt x="231" y="183"/>
                    <a:pt x="232" y="184"/>
                    <a:pt x="232" y="185"/>
                  </a:cubicBezTo>
                  <a:cubicBezTo>
                    <a:pt x="232" y="187"/>
                    <a:pt x="231" y="188"/>
                    <a:pt x="230" y="188"/>
                  </a:cubicBezTo>
                  <a:close/>
                  <a:moveTo>
                    <a:pt x="50" y="183"/>
                  </a:moveTo>
                  <a:cubicBezTo>
                    <a:pt x="16" y="183"/>
                    <a:pt x="16" y="183"/>
                    <a:pt x="16" y="183"/>
                  </a:cubicBezTo>
                  <a:cubicBezTo>
                    <a:pt x="15" y="180"/>
                    <a:pt x="12" y="178"/>
                    <a:pt x="8" y="178"/>
                  </a:cubicBezTo>
                  <a:cubicBezTo>
                    <a:pt x="4" y="178"/>
                    <a:pt x="0" y="181"/>
                    <a:pt x="0" y="185"/>
                  </a:cubicBezTo>
                  <a:cubicBezTo>
                    <a:pt x="0" y="190"/>
                    <a:pt x="4" y="193"/>
                    <a:pt x="8" y="193"/>
                  </a:cubicBezTo>
                  <a:cubicBezTo>
                    <a:pt x="12" y="193"/>
                    <a:pt x="15" y="191"/>
                    <a:pt x="16" y="188"/>
                  </a:cubicBezTo>
                  <a:cubicBezTo>
                    <a:pt x="53" y="188"/>
                    <a:pt x="53" y="188"/>
                    <a:pt x="53" y="188"/>
                  </a:cubicBezTo>
                  <a:cubicBezTo>
                    <a:pt x="72" y="168"/>
                    <a:pt x="72" y="168"/>
                    <a:pt x="72" y="168"/>
                  </a:cubicBezTo>
                  <a:cubicBezTo>
                    <a:pt x="69" y="164"/>
                    <a:pt x="69" y="164"/>
                    <a:pt x="69" y="164"/>
                  </a:cubicBezTo>
                  <a:lnTo>
                    <a:pt x="50" y="183"/>
                  </a:lnTo>
                  <a:close/>
                  <a:moveTo>
                    <a:pt x="8" y="188"/>
                  </a:moveTo>
                  <a:cubicBezTo>
                    <a:pt x="7" y="188"/>
                    <a:pt x="6" y="187"/>
                    <a:pt x="6" y="185"/>
                  </a:cubicBezTo>
                  <a:cubicBezTo>
                    <a:pt x="6" y="184"/>
                    <a:pt x="7" y="183"/>
                    <a:pt x="8" y="183"/>
                  </a:cubicBezTo>
                  <a:cubicBezTo>
                    <a:pt x="10" y="183"/>
                    <a:pt x="11" y="184"/>
                    <a:pt x="11" y="185"/>
                  </a:cubicBezTo>
                  <a:cubicBezTo>
                    <a:pt x="11" y="187"/>
                    <a:pt x="10" y="188"/>
                    <a:pt x="8" y="188"/>
                  </a:cubicBezTo>
                  <a:close/>
                  <a:moveTo>
                    <a:pt x="8" y="15"/>
                  </a:moveTo>
                  <a:cubicBezTo>
                    <a:pt x="12" y="15"/>
                    <a:pt x="15" y="13"/>
                    <a:pt x="16" y="10"/>
                  </a:cubicBezTo>
                  <a:cubicBezTo>
                    <a:pt x="52" y="10"/>
                    <a:pt x="52" y="10"/>
                    <a:pt x="52" y="10"/>
                  </a:cubicBezTo>
                  <a:cubicBezTo>
                    <a:pt x="73" y="31"/>
                    <a:pt x="73" y="31"/>
                    <a:pt x="73" y="31"/>
                  </a:cubicBezTo>
                  <a:cubicBezTo>
                    <a:pt x="77" y="28"/>
                    <a:pt x="77" y="28"/>
                    <a:pt x="77" y="28"/>
                  </a:cubicBezTo>
                  <a:cubicBezTo>
                    <a:pt x="54" y="5"/>
                    <a:pt x="54" y="5"/>
                    <a:pt x="54" y="5"/>
                  </a:cubicBezTo>
                  <a:cubicBezTo>
                    <a:pt x="16" y="5"/>
                    <a:pt x="16" y="5"/>
                    <a:pt x="16" y="5"/>
                  </a:cubicBezTo>
                  <a:cubicBezTo>
                    <a:pt x="15" y="2"/>
                    <a:pt x="12" y="0"/>
                    <a:pt x="8" y="0"/>
                  </a:cubicBezTo>
                  <a:cubicBezTo>
                    <a:pt x="4" y="0"/>
                    <a:pt x="0" y="3"/>
                    <a:pt x="0" y="8"/>
                  </a:cubicBezTo>
                  <a:cubicBezTo>
                    <a:pt x="0" y="12"/>
                    <a:pt x="4" y="15"/>
                    <a:pt x="8" y="15"/>
                  </a:cubicBezTo>
                  <a:close/>
                  <a:moveTo>
                    <a:pt x="8" y="5"/>
                  </a:moveTo>
                  <a:cubicBezTo>
                    <a:pt x="10" y="5"/>
                    <a:pt x="11" y="6"/>
                    <a:pt x="11" y="8"/>
                  </a:cubicBezTo>
                  <a:cubicBezTo>
                    <a:pt x="11" y="9"/>
                    <a:pt x="10" y="10"/>
                    <a:pt x="8" y="10"/>
                  </a:cubicBezTo>
                  <a:cubicBezTo>
                    <a:pt x="7" y="10"/>
                    <a:pt x="6" y="9"/>
                    <a:pt x="6" y="8"/>
                  </a:cubicBezTo>
                  <a:cubicBezTo>
                    <a:pt x="6" y="6"/>
                    <a:pt x="7" y="5"/>
                    <a:pt x="8" y="5"/>
                  </a:cubicBezTo>
                  <a:close/>
                  <a:moveTo>
                    <a:pt x="8" y="101"/>
                  </a:moveTo>
                  <a:cubicBezTo>
                    <a:pt x="12" y="101"/>
                    <a:pt x="15" y="99"/>
                    <a:pt x="16" y="96"/>
                  </a:cubicBezTo>
                  <a:cubicBezTo>
                    <a:pt x="41" y="96"/>
                    <a:pt x="41" y="96"/>
                    <a:pt x="41" y="96"/>
                  </a:cubicBezTo>
                  <a:cubicBezTo>
                    <a:pt x="41" y="91"/>
                    <a:pt x="41" y="91"/>
                    <a:pt x="41" y="91"/>
                  </a:cubicBezTo>
                  <a:cubicBezTo>
                    <a:pt x="16" y="91"/>
                    <a:pt x="16" y="91"/>
                    <a:pt x="16" y="91"/>
                  </a:cubicBezTo>
                  <a:cubicBezTo>
                    <a:pt x="15" y="88"/>
                    <a:pt x="12" y="86"/>
                    <a:pt x="8" y="86"/>
                  </a:cubicBezTo>
                  <a:cubicBezTo>
                    <a:pt x="4" y="86"/>
                    <a:pt x="0" y="89"/>
                    <a:pt x="0" y="94"/>
                  </a:cubicBezTo>
                  <a:cubicBezTo>
                    <a:pt x="0" y="98"/>
                    <a:pt x="4" y="101"/>
                    <a:pt x="8" y="101"/>
                  </a:cubicBezTo>
                  <a:close/>
                  <a:moveTo>
                    <a:pt x="8" y="91"/>
                  </a:moveTo>
                  <a:cubicBezTo>
                    <a:pt x="10" y="91"/>
                    <a:pt x="11" y="92"/>
                    <a:pt x="11" y="94"/>
                  </a:cubicBezTo>
                  <a:cubicBezTo>
                    <a:pt x="11" y="95"/>
                    <a:pt x="10" y="96"/>
                    <a:pt x="8" y="96"/>
                  </a:cubicBezTo>
                  <a:cubicBezTo>
                    <a:pt x="7" y="96"/>
                    <a:pt x="6" y="95"/>
                    <a:pt x="6" y="94"/>
                  </a:cubicBezTo>
                  <a:cubicBezTo>
                    <a:pt x="6" y="92"/>
                    <a:pt x="7" y="91"/>
                    <a:pt x="8"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grpSp>
      <p:grpSp>
        <p:nvGrpSpPr>
          <p:cNvPr id="97" name="Groupe 167">
            <a:extLst>
              <a:ext uri="{FF2B5EF4-FFF2-40B4-BE49-F238E27FC236}">
                <a16:creationId xmlns:a16="http://schemas.microsoft.com/office/drawing/2014/main" id="{A3BB67BF-95AC-4B21-9694-5B892877B3FB}"/>
              </a:ext>
            </a:extLst>
          </p:cNvPr>
          <p:cNvGrpSpPr/>
          <p:nvPr/>
        </p:nvGrpSpPr>
        <p:grpSpPr>
          <a:xfrm>
            <a:off x="9380878" y="1822216"/>
            <a:ext cx="496098" cy="513659"/>
            <a:chOff x="9494838" y="650875"/>
            <a:chExt cx="538163" cy="557213"/>
          </a:xfrm>
          <a:solidFill>
            <a:schemeClr val="bg1"/>
          </a:solidFill>
        </p:grpSpPr>
        <p:sp>
          <p:nvSpPr>
            <p:cNvPr id="130" name="Freeform 6">
              <a:extLst>
                <a:ext uri="{FF2B5EF4-FFF2-40B4-BE49-F238E27FC236}">
                  <a16:creationId xmlns:a16="http://schemas.microsoft.com/office/drawing/2014/main" id="{2F342C3D-A675-47E6-894E-4879EED65F07}"/>
                </a:ext>
              </a:extLst>
            </p:cNvPr>
            <p:cNvSpPr>
              <a:spLocks/>
            </p:cNvSpPr>
            <p:nvPr/>
          </p:nvSpPr>
          <p:spPr bwMode="auto">
            <a:xfrm>
              <a:off x="9563101" y="820738"/>
              <a:ext cx="157163" cy="173037"/>
            </a:xfrm>
            <a:custGeom>
              <a:avLst/>
              <a:gdLst>
                <a:gd name="T0" fmla="*/ 23 w 42"/>
                <a:gd name="T1" fmla="*/ 45 h 46"/>
                <a:gd name="T2" fmla="*/ 42 w 42"/>
                <a:gd name="T3" fmla="*/ 22 h 46"/>
                <a:gd name="T4" fmla="*/ 22 w 42"/>
                <a:gd name="T5" fmla="*/ 1 h 46"/>
                <a:gd name="T6" fmla="*/ 1 w 42"/>
                <a:gd name="T7" fmla="*/ 24 h 46"/>
                <a:gd name="T8" fmla="*/ 23 w 42"/>
                <a:gd name="T9" fmla="*/ 45 h 46"/>
              </a:gdLst>
              <a:ahLst/>
              <a:cxnLst>
                <a:cxn ang="0">
                  <a:pos x="T0" y="T1"/>
                </a:cxn>
                <a:cxn ang="0">
                  <a:pos x="T2" y="T3"/>
                </a:cxn>
                <a:cxn ang="0">
                  <a:pos x="T4" y="T5"/>
                </a:cxn>
                <a:cxn ang="0">
                  <a:pos x="T6" y="T7"/>
                </a:cxn>
                <a:cxn ang="0">
                  <a:pos x="T8" y="T9"/>
                </a:cxn>
              </a:cxnLst>
              <a:rect l="0" t="0" r="r" b="b"/>
              <a:pathLst>
                <a:path w="42" h="46">
                  <a:moveTo>
                    <a:pt x="23" y="45"/>
                  </a:moveTo>
                  <a:cubicBezTo>
                    <a:pt x="35" y="44"/>
                    <a:pt x="42" y="34"/>
                    <a:pt x="42" y="22"/>
                  </a:cubicBezTo>
                  <a:cubicBezTo>
                    <a:pt x="42" y="9"/>
                    <a:pt x="33" y="0"/>
                    <a:pt x="22" y="1"/>
                  </a:cubicBezTo>
                  <a:cubicBezTo>
                    <a:pt x="10" y="2"/>
                    <a:pt x="0" y="12"/>
                    <a:pt x="1" y="24"/>
                  </a:cubicBezTo>
                  <a:cubicBezTo>
                    <a:pt x="1" y="36"/>
                    <a:pt x="11" y="46"/>
                    <a:pt x="23"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Verdana"/>
                <a:ea typeface="+mn-ea"/>
                <a:cs typeface="+mn-cs"/>
              </a:endParaRPr>
            </a:p>
          </p:txBody>
        </p:sp>
        <p:sp>
          <p:nvSpPr>
            <p:cNvPr id="131" name="Freeform 7">
              <a:extLst>
                <a:ext uri="{FF2B5EF4-FFF2-40B4-BE49-F238E27FC236}">
                  <a16:creationId xmlns:a16="http://schemas.microsoft.com/office/drawing/2014/main" id="{47F23EC0-4965-4F41-82E8-FD670C1CE2B7}"/>
                </a:ext>
              </a:extLst>
            </p:cNvPr>
            <p:cNvSpPr>
              <a:spLocks/>
            </p:cNvSpPr>
            <p:nvPr/>
          </p:nvSpPr>
          <p:spPr bwMode="auto">
            <a:xfrm>
              <a:off x="9494838" y="1011238"/>
              <a:ext cx="296863" cy="196850"/>
            </a:xfrm>
            <a:custGeom>
              <a:avLst/>
              <a:gdLst>
                <a:gd name="T0" fmla="*/ 0 w 79"/>
                <a:gd name="T1" fmla="*/ 44 h 52"/>
                <a:gd name="T2" fmla="*/ 1 w 79"/>
                <a:gd name="T3" fmla="*/ 35 h 52"/>
                <a:gd name="T4" fmla="*/ 29 w 79"/>
                <a:gd name="T5" fmla="*/ 6 h 52"/>
                <a:gd name="T6" fmla="*/ 76 w 79"/>
                <a:gd name="T7" fmla="*/ 28 h 52"/>
                <a:gd name="T8" fmla="*/ 65 w 79"/>
                <a:gd name="T9" fmla="*/ 47 h 52"/>
                <a:gd name="T10" fmla="*/ 0 w 79"/>
                <a:gd name="T11" fmla="*/ 44 h 52"/>
              </a:gdLst>
              <a:ahLst/>
              <a:cxnLst>
                <a:cxn ang="0">
                  <a:pos x="T0" y="T1"/>
                </a:cxn>
                <a:cxn ang="0">
                  <a:pos x="T2" y="T3"/>
                </a:cxn>
                <a:cxn ang="0">
                  <a:pos x="T4" y="T5"/>
                </a:cxn>
                <a:cxn ang="0">
                  <a:pos x="T6" y="T7"/>
                </a:cxn>
                <a:cxn ang="0">
                  <a:pos x="T8" y="T9"/>
                </a:cxn>
                <a:cxn ang="0">
                  <a:pos x="T10" y="T11"/>
                </a:cxn>
              </a:cxnLst>
              <a:rect l="0" t="0" r="r" b="b"/>
              <a:pathLst>
                <a:path w="79" h="52">
                  <a:moveTo>
                    <a:pt x="0" y="44"/>
                  </a:moveTo>
                  <a:cubicBezTo>
                    <a:pt x="0" y="41"/>
                    <a:pt x="0" y="38"/>
                    <a:pt x="1" y="35"/>
                  </a:cubicBezTo>
                  <a:cubicBezTo>
                    <a:pt x="4" y="20"/>
                    <a:pt x="15" y="9"/>
                    <a:pt x="29" y="6"/>
                  </a:cubicBezTo>
                  <a:cubicBezTo>
                    <a:pt x="55" y="0"/>
                    <a:pt x="71" y="13"/>
                    <a:pt x="76" y="28"/>
                  </a:cubicBezTo>
                  <a:cubicBezTo>
                    <a:pt x="79" y="36"/>
                    <a:pt x="73" y="45"/>
                    <a:pt x="65" y="47"/>
                  </a:cubicBezTo>
                  <a:cubicBezTo>
                    <a:pt x="35" y="52"/>
                    <a:pt x="18" y="43"/>
                    <a:pt x="0"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Verdana"/>
                <a:ea typeface="+mn-ea"/>
                <a:cs typeface="+mn-cs"/>
              </a:endParaRPr>
            </a:p>
          </p:txBody>
        </p:sp>
        <p:sp>
          <p:nvSpPr>
            <p:cNvPr id="132" name="Freeform 8">
              <a:extLst>
                <a:ext uri="{FF2B5EF4-FFF2-40B4-BE49-F238E27FC236}">
                  <a16:creationId xmlns:a16="http://schemas.microsoft.com/office/drawing/2014/main" id="{2F08E3DB-C736-439F-B950-2E4DE660C1D6}"/>
                </a:ext>
              </a:extLst>
            </p:cNvPr>
            <p:cNvSpPr>
              <a:spLocks/>
            </p:cNvSpPr>
            <p:nvPr/>
          </p:nvSpPr>
          <p:spPr bwMode="auto">
            <a:xfrm>
              <a:off x="9807576" y="801688"/>
              <a:ext cx="157163" cy="168275"/>
            </a:xfrm>
            <a:custGeom>
              <a:avLst/>
              <a:gdLst>
                <a:gd name="T0" fmla="*/ 22 w 42"/>
                <a:gd name="T1" fmla="*/ 45 h 45"/>
                <a:gd name="T2" fmla="*/ 42 w 42"/>
                <a:gd name="T3" fmla="*/ 21 h 45"/>
                <a:gd name="T4" fmla="*/ 21 w 42"/>
                <a:gd name="T5" fmla="*/ 1 h 45"/>
                <a:gd name="T6" fmla="*/ 0 w 42"/>
                <a:gd name="T7" fmla="*/ 24 h 45"/>
                <a:gd name="T8" fmla="*/ 22 w 42"/>
                <a:gd name="T9" fmla="*/ 45 h 45"/>
              </a:gdLst>
              <a:ahLst/>
              <a:cxnLst>
                <a:cxn ang="0">
                  <a:pos x="T0" y="T1"/>
                </a:cxn>
                <a:cxn ang="0">
                  <a:pos x="T2" y="T3"/>
                </a:cxn>
                <a:cxn ang="0">
                  <a:pos x="T4" y="T5"/>
                </a:cxn>
                <a:cxn ang="0">
                  <a:pos x="T6" y="T7"/>
                </a:cxn>
                <a:cxn ang="0">
                  <a:pos x="T8" y="T9"/>
                </a:cxn>
              </a:cxnLst>
              <a:rect l="0" t="0" r="r" b="b"/>
              <a:pathLst>
                <a:path w="42" h="45">
                  <a:moveTo>
                    <a:pt x="22" y="45"/>
                  </a:moveTo>
                  <a:cubicBezTo>
                    <a:pt x="34" y="44"/>
                    <a:pt x="42" y="33"/>
                    <a:pt x="42" y="21"/>
                  </a:cubicBezTo>
                  <a:cubicBezTo>
                    <a:pt x="41" y="9"/>
                    <a:pt x="33" y="0"/>
                    <a:pt x="21" y="1"/>
                  </a:cubicBezTo>
                  <a:cubicBezTo>
                    <a:pt x="9" y="2"/>
                    <a:pt x="0" y="12"/>
                    <a:pt x="0" y="24"/>
                  </a:cubicBezTo>
                  <a:cubicBezTo>
                    <a:pt x="1" y="36"/>
                    <a:pt x="10" y="45"/>
                    <a:pt x="22"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Verdana"/>
                <a:ea typeface="+mn-ea"/>
                <a:cs typeface="+mn-cs"/>
              </a:endParaRPr>
            </a:p>
          </p:txBody>
        </p:sp>
        <p:sp>
          <p:nvSpPr>
            <p:cNvPr id="133" name="Freeform 9">
              <a:extLst>
                <a:ext uri="{FF2B5EF4-FFF2-40B4-BE49-F238E27FC236}">
                  <a16:creationId xmlns:a16="http://schemas.microsoft.com/office/drawing/2014/main" id="{7AA57E50-49B0-4D9D-8A9B-BCB1C2ED05F6}"/>
                </a:ext>
              </a:extLst>
            </p:cNvPr>
            <p:cNvSpPr>
              <a:spLocks/>
            </p:cNvSpPr>
            <p:nvPr/>
          </p:nvSpPr>
          <p:spPr bwMode="auto">
            <a:xfrm>
              <a:off x="9736138" y="993775"/>
              <a:ext cx="296863" cy="190500"/>
            </a:xfrm>
            <a:custGeom>
              <a:avLst/>
              <a:gdLst>
                <a:gd name="T0" fmla="*/ 0 w 79"/>
                <a:gd name="T1" fmla="*/ 44 h 51"/>
                <a:gd name="T2" fmla="*/ 1 w 79"/>
                <a:gd name="T3" fmla="*/ 34 h 51"/>
                <a:gd name="T4" fmla="*/ 29 w 79"/>
                <a:gd name="T5" fmla="*/ 6 h 51"/>
                <a:gd name="T6" fmla="*/ 76 w 79"/>
                <a:gd name="T7" fmla="*/ 28 h 51"/>
                <a:gd name="T8" fmla="*/ 65 w 79"/>
                <a:gd name="T9" fmla="*/ 46 h 51"/>
                <a:gd name="T10" fmla="*/ 0 w 79"/>
                <a:gd name="T11" fmla="*/ 44 h 51"/>
              </a:gdLst>
              <a:ahLst/>
              <a:cxnLst>
                <a:cxn ang="0">
                  <a:pos x="T0" y="T1"/>
                </a:cxn>
                <a:cxn ang="0">
                  <a:pos x="T2" y="T3"/>
                </a:cxn>
                <a:cxn ang="0">
                  <a:pos x="T4" y="T5"/>
                </a:cxn>
                <a:cxn ang="0">
                  <a:pos x="T6" y="T7"/>
                </a:cxn>
                <a:cxn ang="0">
                  <a:pos x="T8" y="T9"/>
                </a:cxn>
                <a:cxn ang="0">
                  <a:pos x="T10" y="T11"/>
                </a:cxn>
              </a:cxnLst>
              <a:rect l="0" t="0" r="r" b="b"/>
              <a:pathLst>
                <a:path w="79" h="51">
                  <a:moveTo>
                    <a:pt x="0" y="44"/>
                  </a:moveTo>
                  <a:cubicBezTo>
                    <a:pt x="0" y="41"/>
                    <a:pt x="0" y="38"/>
                    <a:pt x="1" y="34"/>
                  </a:cubicBezTo>
                  <a:cubicBezTo>
                    <a:pt x="4" y="20"/>
                    <a:pt x="16" y="9"/>
                    <a:pt x="29" y="6"/>
                  </a:cubicBezTo>
                  <a:cubicBezTo>
                    <a:pt x="56" y="0"/>
                    <a:pt x="71" y="13"/>
                    <a:pt x="76" y="28"/>
                  </a:cubicBezTo>
                  <a:cubicBezTo>
                    <a:pt x="79" y="36"/>
                    <a:pt x="74" y="45"/>
                    <a:pt x="65" y="46"/>
                  </a:cubicBezTo>
                  <a:cubicBezTo>
                    <a:pt x="35" y="51"/>
                    <a:pt x="18" y="43"/>
                    <a:pt x="0"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Verdana"/>
                <a:ea typeface="+mn-ea"/>
                <a:cs typeface="+mn-cs"/>
              </a:endParaRPr>
            </a:p>
          </p:txBody>
        </p:sp>
        <p:sp>
          <p:nvSpPr>
            <p:cNvPr id="134" name="Freeform 10">
              <a:extLst>
                <a:ext uri="{FF2B5EF4-FFF2-40B4-BE49-F238E27FC236}">
                  <a16:creationId xmlns:a16="http://schemas.microsoft.com/office/drawing/2014/main" id="{F31D82CD-0B79-4767-8F3C-6E51B9122857}"/>
                </a:ext>
              </a:extLst>
            </p:cNvPr>
            <p:cNvSpPr>
              <a:spLocks/>
            </p:cNvSpPr>
            <p:nvPr/>
          </p:nvSpPr>
          <p:spPr bwMode="auto">
            <a:xfrm>
              <a:off x="9645651" y="650875"/>
              <a:ext cx="146050" cy="161925"/>
            </a:xfrm>
            <a:custGeom>
              <a:avLst/>
              <a:gdLst>
                <a:gd name="T0" fmla="*/ 39 w 39"/>
                <a:gd name="T1" fmla="*/ 20 h 43"/>
                <a:gd name="T2" fmla="*/ 20 w 39"/>
                <a:gd name="T3" fmla="*/ 0 h 43"/>
                <a:gd name="T4" fmla="*/ 0 w 39"/>
                <a:gd name="T5" fmla="*/ 20 h 43"/>
                <a:gd name="T6" fmla="*/ 15 w 39"/>
                <a:gd name="T7" fmla="*/ 38 h 43"/>
                <a:gd name="T8" fmla="*/ 14 w 39"/>
                <a:gd name="T9" fmla="*/ 43 h 43"/>
                <a:gd name="T10" fmla="*/ 32 w 39"/>
                <a:gd name="T11" fmla="*/ 35 h 43"/>
                <a:gd name="T12" fmla="*/ 33 w 39"/>
                <a:gd name="T13" fmla="*/ 34 h 43"/>
                <a:gd name="T14" fmla="*/ 33 w 39"/>
                <a:gd name="T15" fmla="*/ 34 h 43"/>
                <a:gd name="T16" fmla="*/ 34 w 39"/>
                <a:gd name="T17" fmla="*/ 33 h 43"/>
                <a:gd name="T18" fmla="*/ 35 w 39"/>
                <a:gd name="T19" fmla="*/ 32 h 43"/>
                <a:gd name="T20" fmla="*/ 35 w 39"/>
                <a:gd name="T21" fmla="*/ 32 h 43"/>
                <a:gd name="T22" fmla="*/ 39 w 39"/>
                <a:gd name="T23"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3">
                  <a:moveTo>
                    <a:pt x="39" y="20"/>
                  </a:moveTo>
                  <a:cubicBezTo>
                    <a:pt x="39" y="9"/>
                    <a:pt x="31" y="0"/>
                    <a:pt x="20" y="0"/>
                  </a:cubicBezTo>
                  <a:cubicBezTo>
                    <a:pt x="9" y="0"/>
                    <a:pt x="0" y="9"/>
                    <a:pt x="0" y="20"/>
                  </a:cubicBezTo>
                  <a:cubicBezTo>
                    <a:pt x="0" y="29"/>
                    <a:pt x="7" y="36"/>
                    <a:pt x="15" y="38"/>
                  </a:cubicBezTo>
                  <a:cubicBezTo>
                    <a:pt x="15" y="40"/>
                    <a:pt x="14" y="42"/>
                    <a:pt x="14" y="43"/>
                  </a:cubicBezTo>
                  <a:cubicBezTo>
                    <a:pt x="23" y="41"/>
                    <a:pt x="29" y="37"/>
                    <a:pt x="32" y="35"/>
                  </a:cubicBezTo>
                  <a:cubicBezTo>
                    <a:pt x="32" y="35"/>
                    <a:pt x="32" y="34"/>
                    <a:pt x="33" y="34"/>
                  </a:cubicBezTo>
                  <a:cubicBezTo>
                    <a:pt x="33" y="34"/>
                    <a:pt x="33" y="34"/>
                    <a:pt x="33" y="34"/>
                  </a:cubicBezTo>
                  <a:cubicBezTo>
                    <a:pt x="34" y="33"/>
                    <a:pt x="34" y="33"/>
                    <a:pt x="34" y="33"/>
                  </a:cubicBezTo>
                  <a:cubicBezTo>
                    <a:pt x="34" y="33"/>
                    <a:pt x="35" y="32"/>
                    <a:pt x="35" y="32"/>
                  </a:cubicBezTo>
                  <a:cubicBezTo>
                    <a:pt x="35" y="32"/>
                    <a:pt x="35" y="32"/>
                    <a:pt x="35" y="32"/>
                  </a:cubicBezTo>
                  <a:cubicBezTo>
                    <a:pt x="38" y="29"/>
                    <a:pt x="39" y="24"/>
                    <a:pt x="39"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Verdana"/>
                <a:ea typeface="+mn-ea"/>
                <a:cs typeface="+mn-cs"/>
              </a:endParaRPr>
            </a:p>
          </p:txBody>
        </p:sp>
        <p:sp>
          <p:nvSpPr>
            <p:cNvPr id="135" name="Freeform 11">
              <a:extLst>
                <a:ext uri="{FF2B5EF4-FFF2-40B4-BE49-F238E27FC236}">
                  <a16:creationId xmlns:a16="http://schemas.microsoft.com/office/drawing/2014/main" id="{F4D6DC87-1D20-4370-85CF-8D5969F5FD80}"/>
                </a:ext>
              </a:extLst>
            </p:cNvPr>
            <p:cNvSpPr>
              <a:spLocks/>
            </p:cNvSpPr>
            <p:nvPr/>
          </p:nvSpPr>
          <p:spPr bwMode="auto">
            <a:xfrm>
              <a:off x="9728201" y="650875"/>
              <a:ext cx="146050" cy="161925"/>
            </a:xfrm>
            <a:custGeom>
              <a:avLst/>
              <a:gdLst>
                <a:gd name="T0" fmla="*/ 0 w 39"/>
                <a:gd name="T1" fmla="*/ 20 h 43"/>
                <a:gd name="T2" fmla="*/ 20 w 39"/>
                <a:gd name="T3" fmla="*/ 0 h 43"/>
                <a:gd name="T4" fmla="*/ 39 w 39"/>
                <a:gd name="T5" fmla="*/ 20 h 43"/>
                <a:gd name="T6" fmla="*/ 24 w 39"/>
                <a:gd name="T7" fmla="*/ 38 h 43"/>
                <a:gd name="T8" fmla="*/ 26 w 39"/>
                <a:gd name="T9" fmla="*/ 43 h 43"/>
                <a:gd name="T10" fmla="*/ 7 w 39"/>
                <a:gd name="T11" fmla="*/ 35 h 43"/>
                <a:gd name="T12" fmla="*/ 7 w 39"/>
                <a:gd name="T13" fmla="*/ 34 h 43"/>
                <a:gd name="T14" fmla="*/ 6 w 39"/>
                <a:gd name="T15" fmla="*/ 34 h 43"/>
                <a:gd name="T16" fmla="*/ 6 w 39"/>
                <a:gd name="T17" fmla="*/ 33 h 43"/>
                <a:gd name="T18" fmla="*/ 5 w 39"/>
                <a:gd name="T19" fmla="*/ 32 h 43"/>
                <a:gd name="T20" fmla="*/ 5 w 39"/>
                <a:gd name="T21" fmla="*/ 32 h 43"/>
                <a:gd name="T22" fmla="*/ 0 w 39"/>
                <a:gd name="T23"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3">
                  <a:moveTo>
                    <a:pt x="0" y="20"/>
                  </a:moveTo>
                  <a:cubicBezTo>
                    <a:pt x="0" y="9"/>
                    <a:pt x="9" y="0"/>
                    <a:pt x="20" y="0"/>
                  </a:cubicBezTo>
                  <a:cubicBezTo>
                    <a:pt x="30" y="0"/>
                    <a:pt x="39" y="9"/>
                    <a:pt x="39" y="20"/>
                  </a:cubicBezTo>
                  <a:cubicBezTo>
                    <a:pt x="39" y="29"/>
                    <a:pt x="33" y="36"/>
                    <a:pt x="24" y="38"/>
                  </a:cubicBezTo>
                  <a:cubicBezTo>
                    <a:pt x="24" y="40"/>
                    <a:pt x="25" y="42"/>
                    <a:pt x="26" y="43"/>
                  </a:cubicBezTo>
                  <a:cubicBezTo>
                    <a:pt x="16" y="41"/>
                    <a:pt x="10" y="37"/>
                    <a:pt x="7" y="35"/>
                  </a:cubicBezTo>
                  <a:cubicBezTo>
                    <a:pt x="7" y="35"/>
                    <a:pt x="7" y="34"/>
                    <a:pt x="7" y="34"/>
                  </a:cubicBezTo>
                  <a:cubicBezTo>
                    <a:pt x="7" y="34"/>
                    <a:pt x="6" y="34"/>
                    <a:pt x="6" y="34"/>
                  </a:cubicBezTo>
                  <a:cubicBezTo>
                    <a:pt x="6" y="33"/>
                    <a:pt x="6" y="33"/>
                    <a:pt x="6" y="33"/>
                  </a:cubicBezTo>
                  <a:cubicBezTo>
                    <a:pt x="5" y="33"/>
                    <a:pt x="5" y="32"/>
                    <a:pt x="5" y="32"/>
                  </a:cubicBezTo>
                  <a:cubicBezTo>
                    <a:pt x="5" y="32"/>
                    <a:pt x="5" y="32"/>
                    <a:pt x="5" y="32"/>
                  </a:cubicBezTo>
                  <a:cubicBezTo>
                    <a:pt x="2" y="29"/>
                    <a:pt x="0" y="24"/>
                    <a:pt x="0"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Verdana"/>
                <a:ea typeface="+mn-ea"/>
                <a:cs typeface="+mn-cs"/>
              </a:endParaRPr>
            </a:p>
          </p:txBody>
        </p:sp>
      </p:grpSp>
      <p:grpSp>
        <p:nvGrpSpPr>
          <p:cNvPr id="136" name="Groupe 547">
            <a:extLst>
              <a:ext uri="{FF2B5EF4-FFF2-40B4-BE49-F238E27FC236}">
                <a16:creationId xmlns:a16="http://schemas.microsoft.com/office/drawing/2014/main" id="{77FC2A04-C98F-46BC-8652-A555987C3A4B}"/>
              </a:ext>
            </a:extLst>
          </p:cNvPr>
          <p:cNvGrpSpPr/>
          <p:nvPr/>
        </p:nvGrpSpPr>
        <p:grpSpPr>
          <a:xfrm>
            <a:off x="9380878" y="3857550"/>
            <a:ext cx="504901" cy="336171"/>
            <a:chOff x="7621588" y="1962150"/>
            <a:chExt cx="622300" cy="414337"/>
          </a:xfrm>
          <a:solidFill>
            <a:schemeClr val="bg1"/>
          </a:solidFill>
        </p:grpSpPr>
        <p:sp>
          <p:nvSpPr>
            <p:cNvPr id="137" name="Freeform 199">
              <a:extLst>
                <a:ext uri="{FF2B5EF4-FFF2-40B4-BE49-F238E27FC236}">
                  <a16:creationId xmlns:a16="http://schemas.microsoft.com/office/drawing/2014/main" id="{A70689A4-3F27-49C9-A44D-C4EE5A8235BF}"/>
                </a:ext>
              </a:extLst>
            </p:cNvPr>
            <p:cNvSpPr>
              <a:spLocks noEditPoints="1"/>
            </p:cNvSpPr>
            <p:nvPr/>
          </p:nvSpPr>
          <p:spPr bwMode="auto">
            <a:xfrm>
              <a:off x="7748588" y="1973262"/>
              <a:ext cx="495300" cy="403225"/>
            </a:xfrm>
            <a:custGeom>
              <a:avLst/>
              <a:gdLst>
                <a:gd name="T0" fmla="*/ 108 w 132"/>
                <a:gd name="T1" fmla="*/ 60 h 107"/>
                <a:gd name="T2" fmla="*/ 99 w 132"/>
                <a:gd name="T3" fmla="*/ 64 h 107"/>
                <a:gd name="T4" fmla="*/ 67 w 132"/>
                <a:gd name="T5" fmla="*/ 33 h 107"/>
                <a:gd name="T6" fmla="*/ 52 w 132"/>
                <a:gd name="T7" fmla="*/ 28 h 107"/>
                <a:gd name="T8" fmla="*/ 43 w 132"/>
                <a:gd name="T9" fmla="*/ 29 h 107"/>
                <a:gd name="T10" fmla="*/ 17 w 132"/>
                <a:gd name="T11" fmla="*/ 34 h 107"/>
                <a:gd name="T12" fmla="*/ 32 w 132"/>
                <a:gd name="T13" fmla="*/ 16 h 107"/>
                <a:gd name="T14" fmla="*/ 60 w 132"/>
                <a:gd name="T15" fmla="*/ 6 h 107"/>
                <a:gd name="T16" fmla="*/ 87 w 132"/>
                <a:gd name="T17" fmla="*/ 12 h 107"/>
                <a:gd name="T18" fmla="*/ 108 w 132"/>
                <a:gd name="T19" fmla="*/ 60 h 107"/>
                <a:gd name="T20" fmla="*/ 46 w 132"/>
                <a:gd name="T21" fmla="*/ 87 h 107"/>
                <a:gd name="T22" fmla="*/ 38 w 132"/>
                <a:gd name="T23" fmla="*/ 95 h 107"/>
                <a:gd name="T24" fmla="*/ 38 w 132"/>
                <a:gd name="T25" fmla="*/ 105 h 107"/>
                <a:gd name="T26" fmla="*/ 38 w 132"/>
                <a:gd name="T27" fmla="*/ 105 h 107"/>
                <a:gd name="T28" fmla="*/ 47 w 132"/>
                <a:gd name="T29" fmla="*/ 105 h 107"/>
                <a:gd name="T30" fmla="*/ 55 w 132"/>
                <a:gd name="T31" fmla="*/ 97 h 107"/>
                <a:gd name="T32" fmla="*/ 55 w 132"/>
                <a:gd name="T33" fmla="*/ 87 h 107"/>
                <a:gd name="T34" fmla="*/ 55 w 132"/>
                <a:gd name="T35" fmla="*/ 87 h 107"/>
                <a:gd name="T36" fmla="*/ 46 w 132"/>
                <a:gd name="T37" fmla="*/ 87 h 107"/>
                <a:gd name="T38" fmla="*/ 18 w 132"/>
                <a:gd name="T39" fmla="*/ 59 h 107"/>
                <a:gd name="T40" fmla="*/ 18 w 132"/>
                <a:gd name="T41" fmla="*/ 59 h 107"/>
                <a:gd name="T42" fmla="*/ 18 w 132"/>
                <a:gd name="T43" fmla="*/ 69 h 107"/>
                <a:gd name="T44" fmla="*/ 7 w 132"/>
                <a:gd name="T45" fmla="*/ 79 h 107"/>
                <a:gd name="T46" fmla="*/ 0 w 132"/>
                <a:gd name="T47" fmla="*/ 76 h 107"/>
                <a:gd name="T48" fmla="*/ 0 w 132"/>
                <a:gd name="T49" fmla="*/ 76 h 107"/>
                <a:gd name="T50" fmla="*/ 7 w 132"/>
                <a:gd name="T51" fmla="*/ 60 h 107"/>
                <a:gd name="T52" fmla="*/ 8 w 132"/>
                <a:gd name="T53" fmla="*/ 59 h 107"/>
                <a:gd name="T54" fmla="*/ 18 w 132"/>
                <a:gd name="T55" fmla="*/ 59 h 107"/>
                <a:gd name="T56" fmla="*/ 44 w 132"/>
                <a:gd name="T57" fmla="*/ 77 h 107"/>
                <a:gd name="T58" fmla="*/ 44 w 132"/>
                <a:gd name="T59" fmla="*/ 77 h 107"/>
                <a:gd name="T60" fmla="*/ 44 w 132"/>
                <a:gd name="T61" fmla="*/ 87 h 107"/>
                <a:gd name="T62" fmla="*/ 34 w 132"/>
                <a:gd name="T63" fmla="*/ 97 h 107"/>
                <a:gd name="T64" fmla="*/ 24 w 132"/>
                <a:gd name="T65" fmla="*/ 97 h 107"/>
                <a:gd name="T66" fmla="*/ 24 w 132"/>
                <a:gd name="T67" fmla="*/ 97 h 107"/>
                <a:gd name="T68" fmla="*/ 24 w 132"/>
                <a:gd name="T69" fmla="*/ 87 h 107"/>
                <a:gd name="T70" fmla="*/ 34 w 132"/>
                <a:gd name="T71" fmla="*/ 77 h 107"/>
                <a:gd name="T72" fmla="*/ 44 w 132"/>
                <a:gd name="T73" fmla="*/ 77 h 107"/>
                <a:gd name="T74" fmla="*/ 31 w 132"/>
                <a:gd name="T75" fmla="*/ 68 h 107"/>
                <a:gd name="T76" fmla="*/ 31 w 132"/>
                <a:gd name="T77" fmla="*/ 68 h 107"/>
                <a:gd name="T78" fmla="*/ 31 w 132"/>
                <a:gd name="T79" fmla="*/ 78 h 107"/>
                <a:gd name="T80" fmla="*/ 29 w 132"/>
                <a:gd name="T81" fmla="*/ 80 h 107"/>
                <a:gd name="T82" fmla="*/ 12 w 132"/>
                <a:gd name="T83" fmla="*/ 86 h 107"/>
                <a:gd name="T84" fmla="*/ 12 w 132"/>
                <a:gd name="T85" fmla="*/ 86 h 107"/>
                <a:gd name="T86" fmla="*/ 10 w 132"/>
                <a:gd name="T87" fmla="*/ 80 h 107"/>
                <a:gd name="T88" fmla="*/ 24 w 132"/>
                <a:gd name="T89" fmla="*/ 65 h 107"/>
                <a:gd name="T90" fmla="*/ 31 w 132"/>
                <a:gd name="T91" fmla="*/ 68 h 107"/>
                <a:gd name="T92" fmla="*/ 89 w 132"/>
                <a:gd name="T93" fmla="*/ 8 h 107"/>
                <a:gd name="T94" fmla="*/ 112 w 132"/>
                <a:gd name="T95" fmla="*/ 63 h 107"/>
                <a:gd name="T96" fmla="*/ 132 w 132"/>
                <a:gd name="T97" fmla="*/ 58 h 107"/>
                <a:gd name="T98" fmla="*/ 111 w 132"/>
                <a:gd name="T99" fmla="*/ 8 h 107"/>
                <a:gd name="T100" fmla="*/ 97 w 132"/>
                <a:gd name="T101" fmla="*/ 4 h 107"/>
                <a:gd name="T102" fmla="*/ 89 w 132"/>
                <a:gd name="T103" fmla="*/ 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07">
                  <a:moveTo>
                    <a:pt x="108" y="60"/>
                  </a:moveTo>
                  <a:cubicBezTo>
                    <a:pt x="99" y="64"/>
                    <a:pt x="99" y="64"/>
                    <a:pt x="99" y="64"/>
                  </a:cubicBezTo>
                  <a:cubicBezTo>
                    <a:pt x="67" y="33"/>
                    <a:pt x="67" y="33"/>
                    <a:pt x="67" y="33"/>
                  </a:cubicBezTo>
                  <a:cubicBezTo>
                    <a:pt x="52" y="28"/>
                    <a:pt x="52" y="28"/>
                    <a:pt x="52" y="28"/>
                  </a:cubicBezTo>
                  <a:cubicBezTo>
                    <a:pt x="43" y="29"/>
                    <a:pt x="43" y="29"/>
                    <a:pt x="43" y="29"/>
                  </a:cubicBezTo>
                  <a:cubicBezTo>
                    <a:pt x="43" y="29"/>
                    <a:pt x="29" y="42"/>
                    <a:pt x="17" y="34"/>
                  </a:cubicBezTo>
                  <a:cubicBezTo>
                    <a:pt x="20" y="30"/>
                    <a:pt x="27" y="22"/>
                    <a:pt x="32" y="16"/>
                  </a:cubicBezTo>
                  <a:cubicBezTo>
                    <a:pt x="38" y="13"/>
                    <a:pt x="50" y="8"/>
                    <a:pt x="60" y="6"/>
                  </a:cubicBezTo>
                  <a:cubicBezTo>
                    <a:pt x="65" y="5"/>
                    <a:pt x="87" y="12"/>
                    <a:pt x="87" y="12"/>
                  </a:cubicBezTo>
                  <a:lnTo>
                    <a:pt x="108" y="60"/>
                  </a:lnTo>
                  <a:close/>
                  <a:moveTo>
                    <a:pt x="46" y="87"/>
                  </a:moveTo>
                  <a:cubicBezTo>
                    <a:pt x="38" y="95"/>
                    <a:pt x="38" y="95"/>
                    <a:pt x="38" y="95"/>
                  </a:cubicBezTo>
                  <a:cubicBezTo>
                    <a:pt x="35" y="98"/>
                    <a:pt x="35" y="102"/>
                    <a:pt x="38" y="105"/>
                  </a:cubicBezTo>
                  <a:cubicBezTo>
                    <a:pt x="38" y="105"/>
                    <a:pt x="38" y="105"/>
                    <a:pt x="38" y="105"/>
                  </a:cubicBezTo>
                  <a:cubicBezTo>
                    <a:pt x="40" y="107"/>
                    <a:pt x="45" y="107"/>
                    <a:pt x="47" y="105"/>
                  </a:cubicBezTo>
                  <a:cubicBezTo>
                    <a:pt x="55" y="97"/>
                    <a:pt x="55" y="97"/>
                    <a:pt x="55" y="97"/>
                  </a:cubicBezTo>
                  <a:cubicBezTo>
                    <a:pt x="58" y="94"/>
                    <a:pt x="58" y="90"/>
                    <a:pt x="55" y="87"/>
                  </a:cubicBezTo>
                  <a:cubicBezTo>
                    <a:pt x="55" y="87"/>
                    <a:pt x="55" y="87"/>
                    <a:pt x="55" y="87"/>
                  </a:cubicBezTo>
                  <a:cubicBezTo>
                    <a:pt x="53" y="85"/>
                    <a:pt x="48" y="85"/>
                    <a:pt x="46" y="87"/>
                  </a:cubicBezTo>
                  <a:close/>
                  <a:moveTo>
                    <a:pt x="18" y="59"/>
                  </a:moveTo>
                  <a:cubicBezTo>
                    <a:pt x="18" y="59"/>
                    <a:pt x="18" y="59"/>
                    <a:pt x="18" y="59"/>
                  </a:cubicBezTo>
                  <a:cubicBezTo>
                    <a:pt x="21" y="62"/>
                    <a:pt x="21" y="66"/>
                    <a:pt x="18" y="69"/>
                  </a:cubicBezTo>
                  <a:cubicBezTo>
                    <a:pt x="7" y="79"/>
                    <a:pt x="7" y="79"/>
                    <a:pt x="7" y="79"/>
                  </a:cubicBezTo>
                  <a:cubicBezTo>
                    <a:pt x="5" y="82"/>
                    <a:pt x="0" y="80"/>
                    <a:pt x="0" y="76"/>
                  </a:cubicBezTo>
                  <a:cubicBezTo>
                    <a:pt x="0" y="76"/>
                    <a:pt x="0" y="76"/>
                    <a:pt x="0" y="76"/>
                  </a:cubicBezTo>
                  <a:cubicBezTo>
                    <a:pt x="0" y="71"/>
                    <a:pt x="4" y="64"/>
                    <a:pt x="7" y="60"/>
                  </a:cubicBezTo>
                  <a:cubicBezTo>
                    <a:pt x="8" y="59"/>
                    <a:pt x="8" y="59"/>
                    <a:pt x="8" y="59"/>
                  </a:cubicBezTo>
                  <a:cubicBezTo>
                    <a:pt x="11" y="56"/>
                    <a:pt x="15" y="56"/>
                    <a:pt x="18" y="59"/>
                  </a:cubicBezTo>
                  <a:close/>
                  <a:moveTo>
                    <a:pt x="44" y="77"/>
                  </a:moveTo>
                  <a:cubicBezTo>
                    <a:pt x="44" y="77"/>
                    <a:pt x="44" y="77"/>
                    <a:pt x="44" y="77"/>
                  </a:cubicBezTo>
                  <a:cubicBezTo>
                    <a:pt x="46" y="80"/>
                    <a:pt x="46" y="84"/>
                    <a:pt x="44" y="87"/>
                  </a:cubicBezTo>
                  <a:cubicBezTo>
                    <a:pt x="34" y="97"/>
                    <a:pt x="34" y="97"/>
                    <a:pt x="34" y="97"/>
                  </a:cubicBezTo>
                  <a:cubicBezTo>
                    <a:pt x="31" y="99"/>
                    <a:pt x="27" y="99"/>
                    <a:pt x="24" y="97"/>
                  </a:cubicBezTo>
                  <a:cubicBezTo>
                    <a:pt x="24" y="97"/>
                    <a:pt x="24" y="97"/>
                    <a:pt x="24" y="97"/>
                  </a:cubicBezTo>
                  <a:cubicBezTo>
                    <a:pt x="21" y="94"/>
                    <a:pt x="21" y="90"/>
                    <a:pt x="24" y="87"/>
                  </a:cubicBezTo>
                  <a:cubicBezTo>
                    <a:pt x="34" y="77"/>
                    <a:pt x="34" y="77"/>
                    <a:pt x="34" y="77"/>
                  </a:cubicBezTo>
                  <a:cubicBezTo>
                    <a:pt x="37" y="74"/>
                    <a:pt x="41" y="74"/>
                    <a:pt x="44" y="77"/>
                  </a:cubicBezTo>
                  <a:close/>
                  <a:moveTo>
                    <a:pt x="31" y="68"/>
                  </a:moveTo>
                  <a:cubicBezTo>
                    <a:pt x="31" y="68"/>
                    <a:pt x="31" y="68"/>
                    <a:pt x="31" y="68"/>
                  </a:cubicBezTo>
                  <a:cubicBezTo>
                    <a:pt x="34" y="71"/>
                    <a:pt x="34" y="75"/>
                    <a:pt x="31" y="78"/>
                  </a:cubicBezTo>
                  <a:cubicBezTo>
                    <a:pt x="29" y="80"/>
                    <a:pt x="29" y="80"/>
                    <a:pt x="29" y="80"/>
                  </a:cubicBezTo>
                  <a:cubicBezTo>
                    <a:pt x="25" y="83"/>
                    <a:pt x="18" y="86"/>
                    <a:pt x="12" y="86"/>
                  </a:cubicBezTo>
                  <a:cubicBezTo>
                    <a:pt x="12" y="86"/>
                    <a:pt x="12" y="86"/>
                    <a:pt x="12" y="86"/>
                  </a:cubicBezTo>
                  <a:cubicBezTo>
                    <a:pt x="9" y="86"/>
                    <a:pt x="7" y="82"/>
                    <a:pt x="10" y="80"/>
                  </a:cubicBezTo>
                  <a:cubicBezTo>
                    <a:pt x="24" y="65"/>
                    <a:pt x="24" y="65"/>
                    <a:pt x="24" y="65"/>
                  </a:cubicBezTo>
                  <a:cubicBezTo>
                    <a:pt x="27" y="63"/>
                    <a:pt x="31" y="64"/>
                    <a:pt x="31" y="68"/>
                  </a:cubicBezTo>
                  <a:close/>
                  <a:moveTo>
                    <a:pt x="89" y="8"/>
                  </a:moveTo>
                  <a:cubicBezTo>
                    <a:pt x="112" y="63"/>
                    <a:pt x="112" y="63"/>
                    <a:pt x="112" y="63"/>
                  </a:cubicBezTo>
                  <a:cubicBezTo>
                    <a:pt x="132" y="58"/>
                    <a:pt x="132" y="58"/>
                    <a:pt x="132" y="58"/>
                  </a:cubicBezTo>
                  <a:cubicBezTo>
                    <a:pt x="111" y="8"/>
                    <a:pt x="111" y="8"/>
                    <a:pt x="111" y="8"/>
                  </a:cubicBezTo>
                  <a:cubicBezTo>
                    <a:pt x="109" y="3"/>
                    <a:pt x="102" y="0"/>
                    <a:pt x="97" y="4"/>
                  </a:cubicBezTo>
                  <a:lnTo>
                    <a:pt x="8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138" name="Freeform 200">
              <a:extLst>
                <a:ext uri="{FF2B5EF4-FFF2-40B4-BE49-F238E27FC236}">
                  <a16:creationId xmlns:a16="http://schemas.microsoft.com/office/drawing/2014/main" id="{9D553AB8-3EAC-4F64-A1D3-A9435C0EED4A}"/>
                </a:ext>
              </a:extLst>
            </p:cNvPr>
            <p:cNvSpPr>
              <a:spLocks noEditPoints="1"/>
            </p:cNvSpPr>
            <p:nvPr/>
          </p:nvSpPr>
          <p:spPr bwMode="auto">
            <a:xfrm>
              <a:off x="7621588" y="1962150"/>
              <a:ext cx="506412" cy="403225"/>
            </a:xfrm>
            <a:custGeom>
              <a:avLst/>
              <a:gdLst>
                <a:gd name="T0" fmla="*/ 100 w 135"/>
                <a:gd name="T1" fmla="*/ 100 h 107"/>
                <a:gd name="T2" fmla="*/ 86 w 135"/>
                <a:gd name="T3" fmla="*/ 107 h 107"/>
                <a:gd name="T4" fmla="*/ 92 w 135"/>
                <a:gd name="T5" fmla="*/ 101 h 107"/>
                <a:gd name="T6" fmla="*/ 94 w 135"/>
                <a:gd name="T7" fmla="*/ 95 h 107"/>
                <a:gd name="T8" fmla="*/ 94 w 135"/>
                <a:gd name="T9" fmla="*/ 95 h 107"/>
                <a:gd name="T10" fmla="*/ 100 w 135"/>
                <a:gd name="T11" fmla="*/ 100 h 107"/>
                <a:gd name="T12" fmla="*/ 132 w 135"/>
                <a:gd name="T13" fmla="*/ 70 h 107"/>
                <a:gd name="T14" fmla="*/ 132 w 135"/>
                <a:gd name="T15" fmla="*/ 70 h 107"/>
                <a:gd name="T16" fmla="*/ 99 w 135"/>
                <a:gd name="T17" fmla="*/ 38 h 107"/>
                <a:gd name="T18" fmla="*/ 86 w 135"/>
                <a:gd name="T19" fmla="*/ 34 h 107"/>
                <a:gd name="T20" fmla="*/ 78 w 135"/>
                <a:gd name="T21" fmla="*/ 34 h 107"/>
                <a:gd name="T22" fmla="*/ 59 w 135"/>
                <a:gd name="T23" fmla="*/ 42 h 107"/>
                <a:gd name="T24" fmla="*/ 50 w 135"/>
                <a:gd name="T25" fmla="*/ 39 h 107"/>
                <a:gd name="T26" fmla="*/ 48 w 135"/>
                <a:gd name="T27" fmla="*/ 38 h 107"/>
                <a:gd name="T28" fmla="*/ 49 w 135"/>
                <a:gd name="T29" fmla="*/ 36 h 107"/>
                <a:gd name="T30" fmla="*/ 65 w 135"/>
                <a:gd name="T31" fmla="*/ 17 h 107"/>
                <a:gd name="T32" fmla="*/ 65 w 135"/>
                <a:gd name="T33" fmla="*/ 16 h 107"/>
                <a:gd name="T34" fmla="*/ 78 w 135"/>
                <a:gd name="T35" fmla="*/ 11 h 107"/>
                <a:gd name="T36" fmla="*/ 63 w 135"/>
                <a:gd name="T37" fmla="*/ 8 h 107"/>
                <a:gd name="T38" fmla="*/ 43 w 135"/>
                <a:gd name="T39" fmla="*/ 15 h 107"/>
                <a:gd name="T40" fmla="*/ 23 w 135"/>
                <a:gd name="T41" fmla="*/ 64 h 107"/>
                <a:gd name="T42" fmla="*/ 31 w 135"/>
                <a:gd name="T43" fmla="*/ 69 h 107"/>
                <a:gd name="T44" fmla="*/ 33 w 135"/>
                <a:gd name="T45" fmla="*/ 68 h 107"/>
                <a:gd name="T46" fmla="*/ 40 w 135"/>
                <a:gd name="T47" fmla="*/ 60 h 107"/>
                <a:gd name="T48" fmla="*/ 46 w 135"/>
                <a:gd name="T49" fmla="*/ 57 h 107"/>
                <a:gd name="T50" fmla="*/ 54 w 135"/>
                <a:gd name="T51" fmla="*/ 60 h 107"/>
                <a:gd name="T52" fmla="*/ 57 w 135"/>
                <a:gd name="T53" fmla="*/ 67 h 107"/>
                <a:gd name="T54" fmla="*/ 57 w 135"/>
                <a:gd name="T55" fmla="*/ 67 h 107"/>
                <a:gd name="T56" fmla="*/ 60 w 135"/>
                <a:gd name="T57" fmla="*/ 66 h 107"/>
                <a:gd name="T58" fmla="*/ 67 w 135"/>
                <a:gd name="T59" fmla="*/ 69 h 107"/>
                <a:gd name="T60" fmla="*/ 70 w 135"/>
                <a:gd name="T61" fmla="*/ 76 h 107"/>
                <a:gd name="T62" fmla="*/ 73 w 135"/>
                <a:gd name="T63" fmla="*/ 75 h 107"/>
                <a:gd name="T64" fmla="*/ 80 w 135"/>
                <a:gd name="T65" fmla="*/ 78 h 107"/>
                <a:gd name="T66" fmla="*/ 82 w 135"/>
                <a:gd name="T67" fmla="*/ 86 h 107"/>
                <a:gd name="T68" fmla="*/ 85 w 135"/>
                <a:gd name="T69" fmla="*/ 86 h 107"/>
                <a:gd name="T70" fmla="*/ 90 w 135"/>
                <a:gd name="T71" fmla="*/ 87 h 107"/>
                <a:gd name="T72" fmla="*/ 90 w 135"/>
                <a:gd name="T73" fmla="*/ 88 h 107"/>
                <a:gd name="T74" fmla="*/ 92 w 135"/>
                <a:gd name="T75" fmla="*/ 89 h 107"/>
                <a:gd name="T76" fmla="*/ 102 w 135"/>
                <a:gd name="T77" fmla="*/ 99 h 107"/>
                <a:gd name="T78" fmla="*/ 110 w 135"/>
                <a:gd name="T79" fmla="*/ 92 h 107"/>
                <a:gd name="T80" fmla="*/ 89 w 135"/>
                <a:gd name="T81" fmla="*/ 70 h 107"/>
                <a:gd name="T82" fmla="*/ 89 w 135"/>
                <a:gd name="T83" fmla="*/ 68 h 107"/>
                <a:gd name="T84" fmla="*/ 91 w 135"/>
                <a:gd name="T85" fmla="*/ 68 h 107"/>
                <a:gd name="T86" fmla="*/ 112 w 135"/>
                <a:gd name="T87" fmla="*/ 90 h 107"/>
                <a:gd name="T88" fmla="*/ 121 w 135"/>
                <a:gd name="T89" fmla="*/ 81 h 107"/>
                <a:gd name="T90" fmla="*/ 100 w 135"/>
                <a:gd name="T91" fmla="*/ 60 h 107"/>
                <a:gd name="T92" fmla="*/ 100 w 135"/>
                <a:gd name="T93" fmla="*/ 58 h 107"/>
                <a:gd name="T94" fmla="*/ 102 w 135"/>
                <a:gd name="T95" fmla="*/ 58 h 107"/>
                <a:gd name="T96" fmla="*/ 124 w 135"/>
                <a:gd name="T97" fmla="*/ 80 h 107"/>
                <a:gd name="T98" fmla="*/ 132 w 135"/>
                <a:gd name="T99" fmla="*/ 70 h 107"/>
                <a:gd name="T100" fmla="*/ 24 w 135"/>
                <a:gd name="T101" fmla="*/ 0 h 107"/>
                <a:gd name="T102" fmla="*/ 2 w 135"/>
                <a:gd name="T103" fmla="*/ 52 h 107"/>
                <a:gd name="T104" fmla="*/ 8 w 135"/>
                <a:gd name="T105" fmla="*/ 63 h 107"/>
                <a:gd name="T106" fmla="*/ 19 w 135"/>
                <a:gd name="T107" fmla="*/ 66 h 107"/>
                <a:gd name="T108" fmla="*/ 41 w 135"/>
                <a:gd name="T109" fmla="*/ 11 h 107"/>
                <a:gd name="T110" fmla="*/ 24 w 135"/>
                <a:gd name="T111"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5" h="107">
                  <a:moveTo>
                    <a:pt x="100" y="100"/>
                  </a:moveTo>
                  <a:cubicBezTo>
                    <a:pt x="96" y="107"/>
                    <a:pt x="88" y="107"/>
                    <a:pt x="86" y="107"/>
                  </a:cubicBezTo>
                  <a:cubicBezTo>
                    <a:pt x="92" y="101"/>
                    <a:pt x="92" y="101"/>
                    <a:pt x="92" y="101"/>
                  </a:cubicBezTo>
                  <a:cubicBezTo>
                    <a:pt x="93" y="100"/>
                    <a:pt x="94" y="97"/>
                    <a:pt x="94" y="95"/>
                  </a:cubicBezTo>
                  <a:cubicBezTo>
                    <a:pt x="94" y="95"/>
                    <a:pt x="94" y="95"/>
                    <a:pt x="94" y="95"/>
                  </a:cubicBezTo>
                  <a:lnTo>
                    <a:pt x="100" y="100"/>
                  </a:lnTo>
                  <a:close/>
                  <a:moveTo>
                    <a:pt x="132" y="70"/>
                  </a:moveTo>
                  <a:cubicBezTo>
                    <a:pt x="132" y="70"/>
                    <a:pt x="132" y="70"/>
                    <a:pt x="132" y="70"/>
                  </a:cubicBezTo>
                  <a:cubicBezTo>
                    <a:pt x="99" y="38"/>
                    <a:pt x="99" y="38"/>
                    <a:pt x="99" y="38"/>
                  </a:cubicBezTo>
                  <a:cubicBezTo>
                    <a:pt x="86" y="34"/>
                    <a:pt x="86" y="34"/>
                    <a:pt x="86" y="34"/>
                  </a:cubicBezTo>
                  <a:cubicBezTo>
                    <a:pt x="78" y="34"/>
                    <a:pt x="78" y="34"/>
                    <a:pt x="78" y="34"/>
                  </a:cubicBezTo>
                  <a:cubicBezTo>
                    <a:pt x="76" y="36"/>
                    <a:pt x="68" y="42"/>
                    <a:pt x="59" y="42"/>
                  </a:cubicBezTo>
                  <a:cubicBezTo>
                    <a:pt x="56" y="42"/>
                    <a:pt x="53" y="41"/>
                    <a:pt x="50" y="39"/>
                  </a:cubicBezTo>
                  <a:cubicBezTo>
                    <a:pt x="48" y="38"/>
                    <a:pt x="48" y="38"/>
                    <a:pt x="48" y="38"/>
                  </a:cubicBezTo>
                  <a:cubicBezTo>
                    <a:pt x="49" y="36"/>
                    <a:pt x="49" y="36"/>
                    <a:pt x="49" y="36"/>
                  </a:cubicBezTo>
                  <a:cubicBezTo>
                    <a:pt x="51" y="31"/>
                    <a:pt x="65" y="17"/>
                    <a:pt x="65" y="17"/>
                  </a:cubicBezTo>
                  <a:cubicBezTo>
                    <a:pt x="65" y="16"/>
                    <a:pt x="65" y="16"/>
                    <a:pt x="65" y="16"/>
                  </a:cubicBezTo>
                  <a:cubicBezTo>
                    <a:pt x="67" y="16"/>
                    <a:pt x="72" y="13"/>
                    <a:pt x="78" y="11"/>
                  </a:cubicBezTo>
                  <a:cubicBezTo>
                    <a:pt x="72" y="9"/>
                    <a:pt x="66" y="8"/>
                    <a:pt x="63" y="8"/>
                  </a:cubicBezTo>
                  <a:cubicBezTo>
                    <a:pt x="60" y="8"/>
                    <a:pt x="43" y="15"/>
                    <a:pt x="43" y="15"/>
                  </a:cubicBezTo>
                  <a:cubicBezTo>
                    <a:pt x="23" y="64"/>
                    <a:pt x="23" y="64"/>
                    <a:pt x="23" y="64"/>
                  </a:cubicBezTo>
                  <a:cubicBezTo>
                    <a:pt x="31" y="69"/>
                    <a:pt x="31" y="69"/>
                    <a:pt x="31" y="69"/>
                  </a:cubicBezTo>
                  <a:cubicBezTo>
                    <a:pt x="32" y="69"/>
                    <a:pt x="32" y="68"/>
                    <a:pt x="33" y="68"/>
                  </a:cubicBezTo>
                  <a:cubicBezTo>
                    <a:pt x="40" y="60"/>
                    <a:pt x="40" y="60"/>
                    <a:pt x="40" y="60"/>
                  </a:cubicBezTo>
                  <a:cubicBezTo>
                    <a:pt x="42" y="59"/>
                    <a:pt x="44" y="58"/>
                    <a:pt x="46" y="57"/>
                  </a:cubicBezTo>
                  <a:cubicBezTo>
                    <a:pt x="49" y="57"/>
                    <a:pt x="52" y="58"/>
                    <a:pt x="54" y="60"/>
                  </a:cubicBezTo>
                  <a:cubicBezTo>
                    <a:pt x="56" y="62"/>
                    <a:pt x="57" y="64"/>
                    <a:pt x="57" y="67"/>
                  </a:cubicBezTo>
                  <a:cubicBezTo>
                    <a:pt x="57" y="67"/>
                    <a:pt x="57" y="67"/>
                    <a:pt x="57" y="67"/>
                  </a:cubicBezTo>
                  <a:cubicBezTo>
                    <a:pt x="58" y="66"/>
                    <a:pt x="59" y="66"/>
                    <a:pt x="60" y="66"/>
                  </a:cubicBezTo>
                  <a:cubicBezTo>
                    <a:pt x="63" y="66"/>
                    <a:pt x="65" y="67"/>
                    <a:pt x="67" y="69"/>
                  </a:cubicBezTo>
                  <a:cubicBezTo>
                    <a:pt x="69" y="71"/>
                    <a:pt x="70" y="73"/>
                    <a:pt x="70" y="76"/>
                  </a:cubicBezTo>
                  <a:cubicBezTo>
                    <a:pt x="71" y="76"/>
                    <a:pt x="72" y="75"/>
                    <a:pt x="73" y="75"/>
                  </a:cubicBezTo>
                  <a:cubicBezTo>
                    <a:pt x="75" y="75"/>
                    <a:pt x="78" y="76"/>
                    <a:pt x="80" y="78"/>
                  </a:cubicBezTo>
                  <a:cubicBezTo>
                    <a:pt x="82" y="80"/>
                    <a:pt x="83" y="83"/>
                    <a:pt x="82" y="86"/>
                  </a:cubicBezTo>
                  <a:cubicBezTo>
                    <a:pt x="83" y="86"/>
                    <a:pt x="84" y="86"/>
                    <a:pt x="85" y="86"/>
                  </a:cubicBezTo>
                  <a:cubicBezTo>
                    <a:pt x="87" y="86"/>
                    <a:pt x="89" y="86"/>
                    <a:pt x="90" y="87"/>
                  </a:cubicBezTo>
                  <a:cubicBezTo>
                    <a:pt x="90" y="87"/>
                    <a:pt x="90" y="87"/>
                    <a:pt x="90" y="88"/>
                  </a:cubicBezTo>
                  <a:cubicBezTo>
                    <a:pt x="91" y="88"/>
                    <a:pt x="92" y="89"/>
                    <a:pt x="92" y="89"/>
                  </a:cubicBezTo>
                  <a:cubicBezTo>
                    <a:pt x="102" y="99"/>
                    <a:pt x="102" y="99"/>
                    <a:pt x="102" y="99"/>
                  </a:cubicBezTo>
                  <a:cubicBezTo>
                    <a:pt x="105" y="99"/>
                    <a:pt x="110" y="96"/>
                    <a:pt x="110" y="92"/>
                  </a:cubicBezTo>
                  <a:cubicBezTo>
                    <a:pt x="89" y="70"/>
                    <a:pt x="89" y="70"/>
                    <a:pt x="89" y="70"/>
                  </a:cubicBezTo>
                  <a:cubicBezTo>
                    <a:pt x="88" y="70"/>
                    <a:pt x="88" y="69"/>
                    <a:pt x="89" y="68"/>
                  </a:cubicBezTo>
                  <a:cubicBezTo>
                    <a:pt x="89" y="68"/>
                    <a:pt x="90" y="68"/>
                    <a:pt x="91" y="68"/>
                  </a:cubicBezTo>
                  <a:cubicBezTo>
                    <a:pt x="112" y="90"/>
                    <a:pt x="112" y="90"/>
                    <a:pt x="112" y="90"/>
                  </a:cubicBezTo>
                  <a:cubicBezTo>
                    <a:pt x="116" y="90"/>
                    <a:pt x="122" y="86"/>
                    <a:pt x="121" y="81"/>
                  </a:cubicBezTo>
                  <a:cubicBezTo>
                    <a:pt x="100" y="60"/>
                    <a:pt x="100" y="60"/>
                    <a:pt x="100" y="60"/>
                  </a:cubicBezTo>
                  <a:cubicBezTo>
                    <a:pt x="99" y="59"/>
                    <a:pt x="99" y="58"/>
                    <a:pt x="100" y="58"/>
                  </a:cubicBezTo>
                  <a:cubicBezTo>
                    <a:pt x="100" y="57"/>
                    <a:pt x="101" y="57"/>
                    <a:pt x="102" y="58"/>
                  </a:cubicBezTo>
                  <a:cubicBezTo>
                    <a:pt x="124" y="80"/>
                    <a:pt x="124" y="80"/>
                    <a:pt x="124" y="80"/>
                  </a:cubicBezTo>
                  <a:cubicBezTo>
                    <a:pt x="129" y="80"/>
                    <a:pt x="135" y="76"/>
                    <a:pt x="132" y="70"/>
                  </a:cubicBezTo>
                  <a:close/>
                  <a:moveTo>
                    <a:pt x="24" y="0"/>
                  </a:moveTo>
                  <a:cubicBezTo>
                    <a:pt x="2" y="52"/>
                    <a:pt x="2" y="52"/>
                    <a:pt x="2" y="52"/>
                  </a:cubicBezTo>
                  <a:cubicBezTo>
                    <a:pt x="0" y="57"/>
                    <a:pt x="3" y="62"/>
                    <a:pt x="8" y="63"/>
                  </a:cubicBezTo>
                  <a:cubicBezTo>
                    <a:pt x="19" y="66"/>
                    <a:pt x="19" y="66"/>
                    <a:pt x="19" y="66"/>
                  </a:cubicBezTo>
                  <a:cubicBezTo>
                    <a:pt x="41" y="11"/>
                    <a:pt x="41" y="11"/>
                    <a:pt x="41" y="11"/>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grpSp>
    </p:spTree>
    <p:extLst>
      <p:ext uri="{BB962C8B-B14F-4D97-AF65-F5344CB8AC3E}">
        <p14:creationId xmlns:p14="http://schemas.microsoft.com/office/powerpoint/2010/main" val="978130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6" name="think-cell Slide" r:id="rId6" imgW="395" imgH="394" progId="TCLayout.ActiveDocument.1">
                  <p:embed/>
                </p:oleObj>
              </mc:Choice>
              <mc:Fallback>
                <p:oleObj name="think-cell Slide" r:id="rId6" imgW="395" imgH="394" progId="TCLayout.ActiveDocument.1">
                  <p:embed/>
                  <p:pic>
                    <p:nvPicPr>
                      <p:cNvPr id="5" name="Object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rgbClr val="32074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pitchFamily="34" charset="0"/>
              <a:ea typeface="+mn-ea"/>
              <a:cs typeface="+mn-cs"/>
              <a:sym typeface="Verdana" panose="020B0604030504040204" pitchFamily="34" charset="0"/>
            </a:endParaRPr>
          </a:p>
        </p:txBody>
      </p:sp>
      <p:sp>
        <p:nvSpPr>
          <p:cNvPr id="3" name="Title 2"/>
          <p:cNvSpPr>
            <a:spLocks noGrp="1"/>
          </p:cNvSpPr>
          <p:nvPr>
            <p:ph type="title"/>
          </p:nvPr>
        </p:nvSpPr>
        <p:spPr/>
        <p:txBody>
          <a:bodyPr/>
          <a:lstStyle/>
          <a:p>
            <a:r>
              <a:rPr lang="en-US"/>
              <a:t>The 3 MAIN types of Machine Learning</a:t>
            </a:r>
          </a:p>
        </p:txBody>
      </p:sp>
      <p:sp>
        <p:nvSpPr>
          <p:cNvPr id="188" name="Rounded Rectangle 187">
            <a:extLst>
              <a:ext uri="{FF2B5EF4-FFF2-40B4-BE49-F238E27FC236}">
                <a16:creationId xmlns:a16="http://schemas.microsoft.com/office/drawing/2014/main" id="{F6B30525-65F8-5A46-9062-D2431AA9F1B8}"/>
              </a:ext>
            </a:extLst>
          </p:cNvPr>
          <p:cNvSpPr/>
          <p:nvPr/>
        </p:nvSpPr>
        <p:spPr>
          <a:xfrm>
            <a:off x="7926315" y="843315"/>
            <a:ext cx="3740856" cy="476071"/>
          </a:xfrm>
          <a:prstGeom prst="roundRect">
            <a:avLst>
              <a:gd name="adj" fmla="val 50000"/>
            </a:avLst>
          </a:prstGeom>
          <a:solidFill>
            <a:srgbClr val="004575"/>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err="1">
                <a:ln>
                  <a:noFill/>
                </a:ln>
                <a:solidFill>
                  <a:srgbClr val="FFFFFF"/>
                </a:solidFill>
                <a:effectLst/>
                <a:uLnTx/>
                <a:uFillTx/>
                <a:ea typeface="Verdana" panose="020B0604030504040204" pitchFamily="34" charset="0"/>
                <a:cs typeface="Verdana" panose="020B0604030504040204" pitchFamily="34" charset="0"/>
              </a:rPr>
              <a:t>Supervised</a:t>
            </a:r>
            <a:r>
              <a:rPr kumimoji="0" lang="fr-FR" sz="16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 </a:t>
            </a:r>
            <a:r>
              <a:rPr kumimoji="0" lang="fr-FR" sz="1600" b="0" i="0" u="none" strike="noStrike" kern="1200" cap="none" spc="0" normalizeH="0" baseline="0" noProof="0" err="1">
                <a:ln>
                  <a:noFill/>
                </a:ln>
                <a:solidFill>
                  <a:srgbClr val="FFFFFF"/>
                </a:solidFill>
                <a:effectLst/>
                <a:uLnTx/>
                <a:uFillTx/>
                <a:ea typeface="Verdana" panose="020B0604030504040204" pitchFamily="34" charset="0"/>
                <a:cs typeface="Verdana" panose="020B0604030504040204" pitchFamily="34" charset="0"/>
              </a:rPr>
              <a:t>learning</a:t>
            </a:r>
            <a:endParaRPr kumimoji="0" lang="fr-FR" sz="16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endParaRPr>
          </a:p>
        </p:txBody>
      </p:sp>
      <p:sp>
        <p:nvSpPr>
          <p:cNvPr id="189" name="Rectangle 188">
            <a:extLst>
              <a:ext uri="{FF2B5EF4-FFF2-40B4-BE49-F238E27FC236}">
                <a16:creationId xmlns:a16="http://schemas.microsoft.com/office/drawing/2014/main" id="{4097268B-2A4A-9748-80F3-11BFA592A18D}"/>
              </a:ext>
            </a:extLst>
          </p:cNvPr>
          <p:cNvSpPr/>
          <p:nvPr/>
        </p:nvSpPr>
        <p:spPr>
          <a:xfrm>
            <a:off x="8000145" y="1336196"/>
            <a:ext cx="216000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prstClr val="black"/>
                </a:solidFill>
                <a:effectLst/>
                <a:uLnTx/>
                <a:uFillTx/>
                <a:ea typeface="Verdana" panose="020B0604030504040204" pitchFamily="34" charset="0"/>
                <a:cs typeface="Verdana" panose="020B0604030504040204" pitchFamily="34" charset="0"/>
              </a:rPr>
              <a:t>learn</a:t>
            </a:r>
            <a:r>
              <a:rPr kumimoji="0" lang="fr-FR" sz="11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 the </a:t>
            </a:r>
            <a:r>
              <a:rPr kumimoji="0" lang="fr-FR" sz="1100" b="0" i="0" u="none" strike="noStrike" kern="1200" cap="none" spc="0" normalizeH="0" baseline="0" noProof="0" err="1">
                <a:ln>
                  <a:noFill/>
                </a:ln>
                <a:solidFill>
                  <a:prstClr val="black"/>
                </a:solidFill>
                <a:effectLst/>
                <a:uLnTx/>
                <a:uFillTx/>
                <a:ea typeface="Verdana" panose="020B0604030504040204" pitchFamily="34" charset="0"/>
                <a:cs typeface="Verdana" panose="020B0604030504040204" pitchFamily="34" charset="0"/>
              </a:rPr>
              <a:t>relationship</a:t>
            </a:r>
            <a:r>
              <a:rPr kumimoji="0" lang="fr-FR" sz="11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 </a:t>
            </a:r>
            <a:r>
              <a:rPr kumimoji="0" lang="fr-FR" sz="1100" b="0" i="0" u="none" strike="noStrike" kern="1200" cap="none" spc="0" normalizeH="0" baseline="0" noProof="0" err="1">
                <a:ln>
                  <a:noFill/>
                </a:ln>
                <a:solidFill>
                  <a:prstClr val="black"/>
                </a:solidFill>
                <a:effectLst/>
                <a:uLnTx/>
                <a:uFillTx/>
                <a:ea typeface="Verdana" panose="020B0604030504040204" pitchFamily="34" charset="0"/>
                <a:cs typeface="Verdana" panose="020B0604030504040204" pitchFamily="34" charset="0"/>
              </a:rPr>
              <a:t>between</a:t>
            </a:r>
            <a:r>
              <a:rPr kumimoji="0" lang="fr-FR" sz="11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 input and output variables </a:t>
            </a:r>
            <a:r>
              <a:rPr kumimoji="0" lang="fr-FR" sz="1100" b="0" i="0" u="none" strike="noStrike" kern="1200" cap="none" spc="0" normalizeH="0" baseline="0" noProof="0" err="1">
                <a:ln>
                  <a:noFill/>
                </a:ln>
                <a:solidFill>
                  <a:prstClr val="black"/>
                </a:solidFill>
                <a:effectLst/>
                <a:uLnTx/>
                <a:uFillTx/>
                <a:ea typeface="Verdana" panose="020B0604030504040204" pitchFamily="34" charset="0"/>
                <a:cs typeface="Verdana" panose="020B0604030504040204" pitchFamily="34" charset="0"/>
              </a:rPr>
              <a:t>using</a:t>
            </a:r>
            <a:r>
              <a:rPr kumimoji="0" lang="fr-FR" sz="11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 </a:t>
            </a:r>
            <a:r>
              <a:rPr kumimoji="0" lang="fr-FR" sz="1100" b="0" i="0" u="none" strike="noStrike" kern="1200" cap="none" spc="0" normalizeH="0" baseline="0" noProof="0" err="1">
                <a:ln>
                  <a:noFill/>
                </a:ln>
                <a:solidFill>
                  <a:prstClr val="black"/>
                </a:solidFill>
                <a:effectLst/>
                <a:uLnTx/>
                <a:uFillTx/>
                <a:ea typeface="Verdana" panose="020B0604030504040204" pitchFamily="34" charset="0"/>
                <a:cs typeface="Verdana" panose="020B0604030504040204" pitchFamily="34" charset="0"/>
              </a:rPr>
              <a:t>annotated</a:t>
            </a:r>
            <a:r>
              <a:rPr kumimoji="0" lang="fr-FR" sz="11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 </a:t>
            </a:r>
            <a:r>
              <a:rPr kumimoji="0" lang="fr-FR" sz="1100" b="0" i="0" u="none" strike="noStrike" kern="1200" cap="none" spc="0" normalizeH="0" baseline="0" noProof="0" err="1">
                <a:ln>
                  <a:noFill/>
                </a:ln>
                <a:solidFill>
                  <a:prstClr val="black"/>
                </a:solidFill>
                <a:effectLst/>
                <a:uLnTx/>
                <a:uFillTx/>
                <a:ea typeface="Verdana" panose="020B0604030504040204" pitchFamily="34" charset="0"/>
                <a:cs typeface="Verdana" panose="020B0604030504040204" pitchFamily="34" charset="0"/>
              </a:rPr>
              <a:t>examples</a:t>
            </a:r>
            <a:r>
              <a:rPr kumimoji="0" lang="fr-FR" sz="11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 (</a:t>
            </a:r>
            <a:r>
              <a:rPr kumimoji="0" lang="fr-FR" sz="1100" b="0" i="0" u="none" strike="noStrike" kern="1200" cap="none" spc="0" normalizeH="0" baseline="0" noProof="0" err="1">
                <a:ln>
                  <a:noFill/>
                </a:ln>
                <a:solidFill>
                  <a:prstClr val="black"/>
                </a:solidFill>
                <a:effectLst/>
                <a:uLnTx/>
                <a:uFillTx/>
                <a:ea typeface="Verdana" panose="020B0604030504040204" pitchFamily="34" charset="0"/>
                <a:cs typeface="Verdana" panose="020B0604030504040204" pitchFamily="34" charset="0"/>
              </a:rPr>
              <a:t>e.g</a:t>
            </a:r>
            <a:r>
              <a:rPr kumimoji="0" lang="fr-FR" sz="11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 </a:t>
            </a:r>
            <a:r>
              <a:rPr kumimoji="0" lang="fr-FR" sz="1100" b="0" i="0" u="none" strike="noStrike" kern="1200" cap="none" spc="0" normalizeH="0" baseline="0" noProof="0" err="1">
                <a:ln>
                  <a:noFill/>
                </a:ln>
                <a:solidFill>
                  <a:prstClr val="black"/>
                </a:solidFill>
                <a:effectLst/>
                <a:uLnTx/>
                <a:uFillTx/>
                <a:ea typeface="Verdana" panose="020B0604030504040204" pitchFamily="34" charset="0"/>
                <a:cs typeface="Verdana" panose="020B0604030504040204" pitchFamily="34" charset="0"/>
              </a:rPr>
              <a:t>predicting</a:t>
            </a:r>
            <a:r>
              <a:rPr kumimoji="0" lang="fr-FR" sz="11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 the value of a house)</a:t>
            </a:r>
          </a:p>
        </p:txBody>
      </p:sp>
      <p:sp>
        <p:nvSpPr>
          <p:cNvPr id="190" name="Rounded Rectangle 189">
            <a:extLst>
              <a:ext uri="{FF2B5EF4-FFF2-40B4-BE49-F238E27FC236}">
                <a16:creationId xmlns:a16="http://schemas.microsoft.com/office/drawing/2014/main" id="{C463B20B-82D4-024D-8D39-6B4B949D0D36}"/>
              </a:ext>
            </a:extLst>
          </p:cNvPr>
          <p:cNvSpPr/>
          <p:nvPr/>
        </p:nvSpPr>
        <p:spPr>
          <a:xfrm>
            <a:off x="7926315" y="2638158"/>
            <a:ext cx="3740856" cy="476071"/>
          </a:xfrm>
          <a:prstGeom prst="roundRect">
            <a:avLst>
              <a:gd name="adj" fmla="val 50000"/>
            </a:avLst>
          </a:prstGeom>
          <a:solidFill>
            <a:srgbClr val="000000"/>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err="1">
                <a:ln>
                  <a:noFill/>
                </a:ln>
                <a:solidFill>
                  <a:srgbClr val="FFFFFF"/>
                </a:solidFill>
                <a:effectLst/>
                <a:uLnTx/>
                <a:uFillTx/>
                <a:ea typeface="Verdana" panose="020B0604030504040204" pitchFamily="34" charset="0"/>
                <a:cs typeface="Verdana" panose="020B0604030504040204" pitchFamily="34" charset="0"/>
              </a:rPr>
              <a:t>Unsupervised</a:t>
            </a:r>
            <a:r>
              <a:rPr kumimoji="0" lang="fr-FR" sz="16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 </a:t>
            </a:r>
            <a:r>
              <a:rPr kumimoji="0" lang="fr-FR" sz="1600" b="0" i="0" u="none" strike="noStrike" kern="1200" cap="none" spc="0" normalizeH="0" baseline="0" noProof="0" err="1">
                <a:ln>
                  <a:noFill/>
                </a:ln>
                <a:solidFill>
                  <a:srgbClr val="FFFFFF"/>
                </a:solidFill>
                <a:effectLst/>
                <a:uLnTx/>
                <a:uFillTx/>
                <a:ea typeface="Verdana" panose="020B0604030504040204" pitchFamily="34" charset="0"/>
                <a:cs typeface="Verdana" panose="020B0604030504040204" pitchFamily="34" charset="0"/>
              </a:rPr>
              <a:t>learning</a:t>
            </a:r>
            <a:endParaRPr kumimoji="0" lang="fr-FR" sz="16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endParaRPr>
          </a:p>
        </p:txBody>
      </p:sp>
      <p:sp>
        <p:nvSpPr>
          <p:cNvPr id="191" name="Rectangle 190">
            <a:extLst>
              <a:ext uri="{FF2B5EF4-FFF2-40B4-BE49-F238E27FC236}">
                <a16:creationId xmlns:a16="http://schemas.microsoft.com/office/drawing/2014/main" id="{F61211A3-081F-CD4B-B46B-FF1BBD0B7EA9}"/>
              </a:ext>
            </a:extLst>
          </p:cNvPr>
          <p:cNvSpPr/>
          <p:nvPr/>
        </p:nvSpPr>
        <p:spPr>
          <a:xfrm>
            <a:off x="8000145" y="3131039"/>
            <a:ext cx="216000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Explore the data and </a:t>
            </a:r>
            <a:r>
              <a:rPr kumimoji="0" lang="fr-FR" sz="1100" b="0" i="0" u="none" strike="noStrike" kern="1200" cap="none" spc="0" normalizeH="0" baseline="0" noProof="0" err="1">
                <a:ln>
                  <a:noFill/>
                </a:ln>
                <a:solidFill>
                  <a:prstClr val="black"/>
                </a:solidFill>
                <a:effectLst/>
                <a:uLnTx/>
                <a:uFillTx/>
                <a:ea typeface="Verdana" panose="020B0604030504040204" pitchFamily="34" charset="0"/>
                <a:cs typeface="Verdana" panose="020B0604030504040204" pitchFamily="34" charset="0"/>
              </a:rPr>
              <a:t>find</a:t>
            </a:r>
            <a:r>
              <a:rPr kumimoji="0" lang="fr-FR" sz="11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 a structure, </a:t>
            </a:r>
            <a:r>
              <a:rPr kumimoji="0" lang="fr-FR" sz="1100" b="0" i="0" u="none" strike="noStrike" kern="1200" cap="none" spc="0" normalizeH="0" baseline="0" noProof="0" err="1">
                <a:ln>
                  <a:noFill/>
                </a:ln>
                <a:solidFill>
                  <a:prstClr val="black"/>
                </a:solidFill>
                <a:effectLst/>
                <a:uLnTx/>
                <a:uFillTx/>
                <a:ea typeface="Verdana" panose="020B0604030504040204" pitchFamily="34" charset="0"/>
                <a:cs typeface="Verdana" panose="020B0604030504040204" pitchFamily="34" charset="0"/>
              </a:rPr>
              <a:t>without</a:t>
            </a:r>
            <a:r>
              <a:rPr kumimoji="0" lang="fr-FR" sz="11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 </a:t>
            </a:r>
            <a:r>
              <a:rPr kumimoji="0" lang="fr-FR" sz="1100" b="0" i="0" u="none" strike="noStrike" kern="1200" cap="none" spc="0" normalizeH="0" baseline="0" noProof="0" err="1">
                <a:ln>
                  <a:noFill/>
                </a:ln>
                <a:solidFill>
                  <a:prstClr val="black"/>
                </a:solidFill>
                <a:effectLst/>
                <a:uLnTx/>
                <a:uFillTx/>
                <a:ea typeface="Verdana" panose="020B0604030504040204" pitchFamily="34" charset="0"/>
                <a:cs typeface="Verdana" panose="020B0604030504040204" pitchFamily="34" charset="0"/>
              </a:rPr>
              <a:t>annotated</a:t>
            </a:r>
            <a:r>
              <a:rPr kumimoji="0" lang="fr-FR" sz="11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 </a:t>
            </a:r>
            <a:r>
              <a:rPr kumimoji="0" lang="fr-FR" sz="1100" b="0" i="0" u="none" strike="noStrike" kern="1200" cap="none" spc="0" normalizeH="0" baseline="0" noProof="0" err="1">
                <a:ln>
                  <a:noFill/>
                </a:ln>
                <a:solidFill>
                  <a:prstClr val="black"/>
                </a:solidFill>
                <a:effectLst/>
                <a:uLnTx/>
                <a:uFillTx/>
                <a:ea typeface="Verdana" panose="020B0604030504040204" pitchFamily="34" charset="0"/>
                <a:cs typeface="Verdana" panose="020B0604030504040204" pitchFamily="34" charset="0"/>
              </a:rPr>
              <a:t>examples</a:t>
            </a:r>
            <a:r>
              <a:rPr kumimoji="0" lang="fr-FR" sz="11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 (</a:t>
            </a:r>
            <a:r>
              <a:rPr kumimoji="0" lang="fr-FR" sz="1100" b="0" i="0" u="none" strike="noStrike" kern="1200" cap="none" spc="0" normalizeH="0" baseline="0" noProof="0" err="1">
                <a:ln>
                  <a:noFill/>
                </a:ln>
                <a:solidFill>
                  <a:prstClr val="black"/>
                </a:solidFill>
                <a:effectLst/>
                <a:uLnTx/>
                <a:uFillTx/>
                <a:ea typeface="Verdana" panose="020B0604030504040204" pitchFamily="34" charset="0"/>
                <a:cs typeface="Verdana" panose="020B0604030504040204" pitchFamily="34" charset="0"/>
              </a:rPr>
              <a:t>e.g</a:t>
            </a:r>
            <a:r>
              <a:rPr kumimoji="0" lang="fr-FR" sz="11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 </a:t>
            </a:r>
            <a:r>
              <a:rPr kumimoji="0" lang="fr-FR" sz="1100" b="0" i="0" u="none" strike="noStrike" kern="1200" cap="none" spc="0" normalizeH="0" baseline="0" noProof="0" err="1">
                <a:ln>
                  <a:noFill/>
                </a:ln>
                <a:solidFill>
                  <a:prstClr val="black"/>
                </a:solidFill>
                <a:effectLst/>
                <a:uLnTx/>
                <a:uFillTx/>
                <a:ea typeface="Verdana" panose="020B0604030504040204" pitchFamily="34" charset="0"/>
                <a:cs typeface="Verdana" panose="020B0604030504040204" pitchFamily="34" charset="0"/>
              </a:rPr>
              <a:t>customer</a:t>
            </a:r>
            <a:r>
              <a:rPr kumimoji="0" lang="fr-FR" sz="11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 segmentation)</a:t>
            </a:r>
          </a:p>
        </p:txBody>
      </p:sp>
      <p:sp>
        <p:nvSpPr>
          <p:cNvPr id="192" name="Rounded Rectangle 191">
            <a:extLst>
              <a:ext uri="{FF2B5EF4-FFF2-40B4-BE49-F238E27FC236}">
                <a16:creationId xmlns:a16="http://schemas.microsoft.com/office/drawing/2014/main" id="{4374471A-6B3E-3743-9ED2-23A285747EA9}"/>
              </a:ext>
            </a:extLst>
          </p:cNvPr>
          <p:cNvSpPr/>
          <p:nvPr/>
        </p:nvSpPr>
        <p:spPr>
          <a:xfrm>
            <a:off x="7926315" y="4427222"/>
            <a:ext cx="3740856" cy="476071"/>
          </a:xfrm>
          <a:prstGeom prst="roundRect">
            <a:avLst>
              <a:gd name="adj" fmla="val 50000"/>
            </a:avLst>
          </a:prstGeom>
          <a:solidFill>
            <a:srgbClr val="FF004D"/>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err="1">
                <a:ln>
                  <a:noFill/>
                </a:ln>
                <a:solidFill>
                  <a:srgbClr val="FFFFFF"/>
                </a:solidFill>
                <a:effectLst/>
                <a:uLnTx/>
                <a:uFillTx/>
                <a:ea typeface="Verdana" panose="020B0604030504040204" pitchFamily="34" charset="0"/>
                <a:cs typeface="Verdana" panose="020B0604030504040204" pitchFamily="34" charset="0"/>
              </a:rPr>
              <a:t>Reinforcement</a:t>
            </a:r>
            <a:r>
              <a:rPr kumimoji="0" lang="fr-FR" sz="16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 </a:t>
            </a:r>
            <a:r>
              <a:rPr kumimoji="0" lang="fr-FR" sz="1600" b="0" i="0" u="none" strike="noStrike" kern="1200" cap="none" spc="0" normalizeH="0" baseline="0" noProof="0" err="1">
                <a:ln>
                  <a:noFill/>
                </a:ln>
                <a:solidFill>
                  <a:srgbClr val="FFFFFF"/>
                </a:solidFill>
                <a:effectLst/>
                <a:uLnTx/>
                <a:uFillTx/>
                <a:ea typeface="Verdana" panose="020B0604030504040204" pitchFamily="34" charset="0"/>
                <a:cs typeface="Verdana" panose="020B0604030504040204" pitchFamily="34" charset="0"/>
              </a:rPr>
              <a:t>learning</a:t>
            </a:r>
            <a:endParaRPr kumimoji="0" lang="fr-FR" sz="16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endParaRPr>
          </a:p>
        </p:txBody>
      </p:sp>
      <p:sp>
        <p:nvSpPr>
          <p:cNvPr id="193" name="Rectangle 192">
            <a:extLst>
              <a:ext uri="{FF2B5EF4-FFF2-40B4-BE49-F238E27FC236}">
                <a16:creationId xmlns:a16="http://schemas.microsoft.com/office/drawing/2014/main" id="{28902E54-B2B9-8D4C-8FF2-82EE7A7F8618}"/>
              </a:ext>
            </a:extLst>
          </p:cNvPr>
          <p:cNvSpPr/>
          <p:nvPr/>
        </p:nvSpPr>
        <p:spPr>
          <a:xfrm>
            <a:off x="8000145" y="4920103"/>
            <a:ext cx="1843886" cy="9387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Learn by interacting with the environment and try to maximize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a reward (e.g. automatic robot vacuum cleaner)</a:t>
            </a:r>
          </a:p>
        </p:txBody>
      </p:sp>
      <p:grpSp>
        <p:nvGrpSpPr>
          <p:cNvPr id="194" name="Group 193">
            <a:extLst>
              <a:ext uri="{FF2B5EF4-FFF2-40B4-BE49-F238E27FC236}">
                <a16:creationId xmlns:a16="http://schemas.microsoft.com/office/drawing/2014/main" id="{BED8EC96-850F-9C48-9A8F-4C166E9DCCFE}"/>
              </a:ext>
            </a:extLst>
          </p:cNvPr>
          <p:cNvGrpSpPr/>
          <p:nvPr/>
        </p:nvGrpSpPr>
        <p:grpSpPr>
          <a:xfrm>
            <a:off x="10167473" y="1336197"/>
            <a:ext cx="1526820" cy="1031300"/>
            <a:chOff x="10157761" y="1379757"/>
            <a:chExt cx="1657822" cy="1119787"/>
          </a:xfrm>
        </p:grpSpPr>
        <p:sp>
          <p:nvSpPr>
            <p:cNvPr id="195" name="Oval 194">
              <a:extLst>
                <a:ext uri="{FF2B5EF4-FFF2-40B4-BE49-F238E27FC236}">
                  <a16:creationId xmlns:a16="http://schemas.microsoft.com/office/drawing/2014/main" id="{04FF96FB-5D6E-0747-9D26-39422E6788DA}"/>
                </a:ext>
              </a:extLst>
            </p:cNvPr>
            <p:cNvSpPr/>
            <p:nvPr/>
          </p:nvSpPr>
          <p:spPr>
            <a:xfrm>
              <a:off x="10550784" y="1379757"/>
              <a:ext cx="247414" cy="247414"/>
            </a:xfrm>
            <a:prstGeom prst="ellipse">
              <a:avLst/>
            </a:prstGeom>
            <a:noFill/>
            <a:ln w="19050">
              <a:solidFill>
                <a:srgbClr val="4AC7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endParaRPr>
            </a:p>
          </p:txBody>
        </p:sp>
        <p:sp>
          <p:nvSpPr>
            <p:cNvPr id="196" name="Oval 195">
              <a:extLst>
                <a:ext uri="{FF2B5EF4-FFF2-40B4-BE49-F238E27FC236}">
                  <a16:creationId xmlns:a16="http://schemas.microsoft.com/office/drawing/2014/main" id="{57BBA18F-B4E5-214A-B66C-31B94EADC5BE}"/>
                </a:ext>
              </a:extLst>
            </p:cNvPr>
            <p:cNvSpPr/>
            <p:nvPr/>
          </p:nvSpPr>
          <p:spPr>
            <a:xfrm>
              <a:off x="10425575" y="1670548"/>
              <a:ext cx="247414" cy="247414"/>
            </a:xfrm>
            <a:prstGeom prst="ellipse">
              <a:avLst/>
            </a:prstGeom>
            <a:noFill/>
            <a:ln w="19050">
              <a:solidFill>
                <a:srgbClr val="4AC7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endParaRPr>
            </a:p>
          </p:txBody>
        </p:sp>
        <p:sp>
          <p:nvSpPr>
            <p:cNvPr id="197" name="Oval 196">
              <a:extLst>
                <a:ext uri="{FF2B5EF4-FFF2-40B4-BE49-F238E27FC236}">
                  <a16:creationId xmlns:a16="http://schemas.microsoft.com/office/drawing/2014/main" id="{2651DC6C-AEE5-2044-AE31-A3305BE3AA4C}"/>
                </a:ext>
              </a:extLst>
            </p:cNvPr>
            <p:cNvSpPr/>
            <p:nvPr/>
          </p:nvSpPr>
          <p:spPr>
            <a:xfrm>
              <a:off x="10425575" y="1961339"/>
              <a:ext cx="247414" cy="247414"/>
            </a:xfrm>
            <a:prstGeom prst="ellipse">
              <a:avLst/>
            </a:prstGeom>
            <a:noFill/>
            <a:ln w="19050">
              <a:solidFill>
                <a:srgbClr val="4AC7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endParaRPr>
            </a:p>
          </p:txBody>
        </p:sp>
        <p:sp>
          <p:nvSpPr>
            <p:cNvPr id="198" name="Oval 197">
              <a:extLst>
                <a:ext uri="{FF2B5EF4-FFF2-40B4-BE49-F238E27FC236}">
                  <a16:creationId xmlns:a16="http://schemas.microsoft.com/office/drawing/2014/main" id="{09079CB9-D338-9349-8363-35A9F2CFC18A}"/>
                </a:ext>
              </a:extLst>
            </p:cNvPr>
            <p:cNvSpPr/>
            <p:nvPr/>
          </p:nvSpPr>
          <p:spPr>
            <a:xfrm>
              <a:off x="10550784" y="2252130"/>
              <a:ext cx="247414" cy="247414"/>
            </a:xfrm>
            <a:prstGeom prst="ellipse">
              <a:avLst/>
            </a:prstGeom>
            <a:noFill/>
            <a:ln w="19050">
              <a:solidFill>
                <a:srgbClr val="4AC7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endParaRPr>
            </a:p>
          </p:txBody>
        </p:sp>
        <p:sp>
          <p:nvSpPr>
            <p:cNvPr id="199" name="Oval 198">
              <a:extLst>
                <a:ext uri="{FF2B5EF4-FFF2-40B4-BE49-F238E27FC236}">
                  <a16:creationId xmlns:a16="http://schemas.microsoft.com/office/drawing/2014/main" id="{CF0294FF-A50D-7A4A-9623-6786A9257FAB}"/>
                </a:ext>
              </a:extLst>
            </p:cNvPr>
            <p:cNvSpPr/>
            <p:nvPr/>
          </p:nvSpPr>
          <p:spPr>
            <a:xfrm>
              <a:off x="11290293" y="1837632"/>
              <a:ext cx="247414" cy="247414"/>
            </a:xfrm>
            <a:prstGeom prst="ellipse">
              <a:avLst/>
            </a:prstGeom>
            <a:noFill/>
            <a:ln w="19050">
              <a:solidFill>
                <a:srgbClr val="4AC7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endParaRPr>
            </a:p>
          </p:txBody>
        </p:sp>
        <p:cxnSp>
          <p:nvCxnSpPr>
            <p:cNvPr id="200" name="Straight Arrow Connector 199">
              <a:extLst>
                <a:ext uri="{FF2B5EF4-FFF2-40B4-BE49-F238E27FC236}">
                  <a16:creationId xmlns:a16="http://schemas.microsoft.com/office/drawing/2014/main" id="{7AC47F18-15F3-2146-9DA2-678F029F0EF7}"/>
                </a:ext>
              </a:extLst>
            </p:cNvPr>
            <p:cNvCxnSpPr>
              <a:cxnSpLocks/>
            </p:cNvCxnSpPr>
            <p:nvPr/>
          </p:nvCxnSpPr>
          <p:spPr>
            <a:xfrm flipV="1">
              <a:off x="10843093" y="2093824"/>
              <a:ext cx="424096" cy="194389"/>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FB9B5703-CAA3-674D-B6FB-CC070690A284}"/>
                </a:ext>
              </a:extLst>
            </p:cNvPr>
            <p:cNvCxnSpPr>
              <a:cxnSpLocks/>
            </p:cNvCxnSpPr>
            <p:nvPr/>
          </p:nvCxnSpPr>
          <p:spPr>
            <a:xfrm flipV="1">
              <a:off x="10717884" y="1985601"/>
              <a:ext cx="516824" cy="99445"/>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A22B35FE-4BFF-B349-B723-801579CBC4B6}"/>
                </a:ext>
              </a:extLst>
            </p:cNvPr>
            <p:cNvCxnSpPr>
              <a:cxnSpLocks/>
            </p:cNvCxnSpPr>
            <p:nvPr/>
          </p:nvCxnSpPr>
          <p:spPr>
            <a:xfrm>
              <a:off x="10717884" y="1823119"/>
              <a:ext cx="516824" cy="71793"/>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9ED646BF-EA90-4843-A1F6-AD6831A466D3}"/>
                </a:ext>
              </a:extLst>
            </p:cNvPr>
            <p:cNvCxnSpPr>
              <a:cxnSpLocks/>
            </p:cNvCxnSpPr>
            <p:nvPr/>
          </p:nvCxnSpPr>
          <p:spPr>
            <a:xfrm>
              <a:off x="10833637" y="1584570"/>
              <a:ext cx="433552" cy="22456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6ADFE717-DBD1-1B40-878D-B5FF78EBAB92}"/>
                </a:ext>
              </a:extLst>
            </p:cNvPr>
            <p:cNvSpPr txBox="1"/>
            <p:nvPr/>
          </p:nvSpPr>
          <p:spPr>
            <a:xfrm>
              <a:off x="10157761" y="1627170"/>
              <a:ext cx="334184" cy="712415"/>
            </a:xfrm>
            <a:prstGeom prst="rect">
              <a:avLst/>
            </a:prstGeom>
            <a:noFill/>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Inputs</a:t>
              </a:r>
            </a:p>
          </p:txBody>
        </p:sp>
        <p:sp>
          <p:nvSpPr>
            <p:cNvPr id="205" name="TextBox 204">
              <a:extLst>
                <a:ext uri="{FF2B5EF4-FFF2-40B4-BE49-F238E27FC236}">
                  <a16:creationId xmlns:a16="http://schemas.microsoft.com/office/drawing/2014/main" id="{27DEDB71-370E-B04A-84E3-1428BFB42979}"/>
                </a:ext>
              </a:extLst>
            </p:cNvPr>
            <p:cNvSpPr txBox="1"/>
            <p:nvPr/>
          </p:nvSpPr>
          <p:spPr>
            <a:xfrm>
              <a:off x="11481399" y="1627170"/>
              <a:ext cx="334184" cy="712415"/>
            </a:xfrm>
            <a:prstGeom prst="rect">
              <a:avLst/>
            </a:prstGeom>
            <a:noFill/>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Output</a:t>
              </a:r>
            </a:p>
          </p:txBody>
        </p:sp>
      </p:grpSp>
      <p:pic>
        <p:nvPicPr>
          <p:cNvPr id="206" name="Picture 205">
            <a:extLst>
              <a:ext uri="{FF2B5EF4-FFF2-40B4-BE49-F238E27FC236}">
                <a16:creationId xmlns:a16="http://schemas.microsoft.com/office/drawing/2014/main" id="{0A83E12A-7A4B-354F-BC5F-0619D7609CC5}"/>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0357944" y="3155414"/>
            <a:ext cx="1148792" cy="1068665"/>
          </a:xfrm>
          <a:prstGeom prst="rect">
            <a:avLst/>
          </a:prstGeom>
        </p:spPr>
      </p:pic>
      <p:sp>
        <p:nvSpPr>
          <p:cNvPr id="208" name="Rectangle 207">
            <a:extLst>
              <a:ext uri="{FF2B5EF4-FFF2-40B4-BE49-F238E27FC236}">
                <a16:creationId xmlns:a16="http://schemas.microsoft.com/office/drawing/2014/main" id="{48E419DB-A6CB-E34F-89B5-AA30D37E9729}"/>
              </a:ext>
            </a:extLst>
          </p:cNvPr>
          <p:cNvSpPr/>
          <p:nvPr/>
        </p:nvSpPr>
        <p:spPr>
          <a:xfrm>
            <a:off x="10317604" y="4972335"/>
            <a:ext cx="901150" cy="231494"/>
          </a:xfrm>
          <a:prstGeom prst="rect">
            <a:avLst/>
          </a:prstGeom>
          <a:solidFill>
            <a:schemeClr val="accent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err="1">
                <a:ln>
                  <a:noFill/>
                </a:ln>
                <a:solidFill>
                  <a:prstClr val="black"/>
                </a:solidFill>
                <a:effectLst/>
                <a:uLnTx/>
                <a:uFillTx/>
                <a:ea typeface="Verdana" panose="020B0604030504040204" pitchFamily="34" charset="0"/>
                <a:cs typeface="Verdana" panose="020B0604030504040204" pitchFamily="34" charset="0"/>
              </a:rPr>
              <a:t>Algorithm</a:t>
            </a:r>
            <a:endParaRPr kumimoji="0" lang="fr-FR"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endParaRPr>
          </a:p>
        </p:txBody>
      </p:sp>
      <p:sp>
        <p:nvSpPr>
          <p:cNvPr id="209" name="Rectangle 208">
            <a:extLst>
              <a:ext uri="{FF2B5EF4-FFF2-40B4-BE49-F238E27FC236}">
                <a16:creationId xmlns:a16="http://schemas.microsoft.com/office/drawing/2014/main" id="{6515FA63-CF43-884F-925C-08158BD39F4B}"/>
              </a:ext>
            </a:extLst>
          </p:cNvPr>
          <p:cNvSpPr/>
          <p:nvPr/>
        </p:nvSpPr>
        <p:spPr>
          <a:xfrm>
            <a:off x="10197130" y="5734277"/>
            <a:ext cx="1143267" cy="231494"/>
          </a:xfrm>
          <a:prstGeom prst="rect">
            <a:avLst/>
          </a:prstGeom>
          <a:solidFill>
            <a:schemeClr val="accent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err="1">
                <a:ln>
                  <a:noFill/>
                </a:ln>
                <a:solidFill>
                  <a:prstClr val="black"/>
                </a:solidFill>
                <a:effectLst/>
                <a:uLnTx/>
                <a:uFillTx/>
                <a:ea typeface="Verdana" panose="020B0604030504040204" pitchFamily="34" charset="0"/>
                <a:cs typeface="Verdana" panose="020B0604030504040204" pitchFamily="34" charset="0"/>
              </a:rPr>
              <a:t>Environment</a:t>
            </a:r>
            <a:endParaRPr kumimoji="0" lang="fr-FR"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endParaRPr>
          </a:p>
        </p:txBody>
      </p:sp>
      <p:cxnSp>
        <p:nvCxnSpPr>
          <p:cNvPr id="210" name="Connector: Elbow 10">
            <a:extLst>
              <a:ext uri="{FF2B5EF4-FFF2-40B4-BE49-F238E27FC236}">
                <a16:creationId xmlns:a16="http://schemas.microsoft.com/office/drawing/2014/main" id="{9FC743AB-8E21-C048-A1D8-58F20878104F}"/>
              </a:ext>
            </a:extLst>
          </p:cNvPr>
          <p:cNvCxnSpPr>
            <a:stCxn id="208" idx="3"/>
            <a:endCxn id="209" idx="3"/>
          </p:cNvCxnSpPr>
          <p:nvPr/>
        </p:nvCxnSpPr>
        <p:spPr>
          <a:xfrm>
            <a:off x="11218754" y="5088082"/>
            <a:ext cx="121643" cy="761942"/>
          </a:xfrm>
          <a:prstGeom prst="bentConnector3">
            <a:avLst>
              <a:gd name="adj1" fmla="val 264189"/>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Connector: Elbow 13">
            <a:extLst>
              <a:ext uri="{FF2B5EF4-FFF2-40B4-BE49-F238E27FC236}">
                <a16:creationId xmlns:a16="http://schemas.microsoft.com/office/drawing/2014/main" id="{2C1CAB72-F714-B146-A2B5-C3A9AB14B6A8}"/>
              </a:ext>
            </a:extLst>
          </p:cNvPr>
          <p:cNvCxnSpPr>
            <a:stCxn id="209" idx="1"/>
            <a:endCxn id="208" idx="1"/>
          </p:cNvCxnSpPr>
          <p:nvPr/>
        </p:nvCxnSpPr>
        <p:spPr>
          <a:xfrm rot="10800000" flipH="1">
            <a:off x="10197130" y="5088082"/>
            <a:ext cx="120474" cy="761942"/>
          </a:xfrm>
          <a:prstGeom prst="bentConnector3">
            <a:avLst>
              <a:gd name="adj1" fmla="val -125834"/>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222277EC-7B95-DF46-9B38-48E12F5982C1}"/>
              </a:ext>
            </a:extLst>
          </p:cNvPr>
          <p:cNvSpPr txBox="1"/>
          <p:nvPr/>
        </p:nvSpPr>
        <p:spPr>
          <a:xfrm rot="5400000">
            <a:off x="11128003" y="5357207"/>
            <a:ext cx="105329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srgbClr val="0070AD"/>
                </a:solidFill>
                <a:effectLst/>
                <a:uLnTx/>
                <a:uFillTx/>
                <a:ea typeface="Verdana" panose="020B0604030504040204" pitchFamily="34" charset="0"/>
                <a:cs typeface="Verdana" panose="020B0604030504040204" pitchFamily="34" charset="0"/>
              </a:rPr>
              <a:t>action</a:t>
            </a:r>
          </a:p>
        </p:txBody>
      </p:sp>
      <p:sp>
        <p:nvSpPr>
          <p:cNvPr id="213" name="TextBox 212">
            <a:extLst>
              <a:ext uri="{FF2B5EF4-FFF2-40B4-BE49-F238E27FC236}">
                <a16:creationId xmlns:a16="http://schemas.microsoft.com/office/drawing/2014/main" id="{545A0FBE-94EC-2C4C-98A2-47B7BED669E5}"/>
              </a:ext>
            </a:extLst>
          </p:cNvPr>
          <p:cNvSpPr txBox="1"/>
          <p:nvPr/>
        </p:nvSpPr>
        <p:spPr>
          <a:xfrm rot="16200000">
            <a:off x="9398580" y="5357207"/>
            <a:ext cx="105329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err="1">
                <a:ln>
                  <a:noFill/>
                </a:ln>
                <a:solidFill>
                  <a:srgbClr val="0070AD"/>
                </a:solidFill>
                <a:effectLst/>
                <a:uLnTx/>
                <a:uFillTx/>
                <a:ea typeface="Verdana" panose="020B0604030504040204" pitchFamily="34" charset="0"/>
                <a:cs typeface="Verdana" panose="020B0604030504040204" pitchFamily="34" charset="0"/>
              </a:rPr>
              <a:t>reward</a:t>
            </a:r>
            <a:endParaRPr kumimoji="0" lang="fr-FR" sz="800" b="0" i="0" u="none" strike="noStrike" kern="1200" cap="none" spc="0" normalizeH="0" baseline="0" noProof="0">
              <a:ln>
                <a:noFill/>
              </a:ln>
              <a:solidFill>
                <a:srgbClr val="0070AD"/>
              </a:solidFill>
              <a:effectLst/>
              <a:uLnTx/>
              <a:uFillTx/>
              <a:ea typeface="Verdana" panose="020B0604030504040204" pitchFamily="34" charset="0"/>
              <a:cs typeface="Verdana" panose="020B0604030504040204" pitchFamily="34" charset="0"/>
            </a:endParaRPr>
          </a:p>
        </p:txBody>
      </p:sp>
      <p:grpSp>
        <p:nvGrpSpPr>
          <p:cNvPr id="309" name="Group 308">
            <a:extLst>
              <a:ext uri="{FF2B5EF4-FFF2-40B4-BE49-F238E27FC236}">
                <a16:creationId xmlns:a16="http://schemas.microsoft.com/office/drawing/2014/main" id="{9F893A2C-76FE-084A-A065-77692B5F688C}"/>
              </a:ext>
            </a:extLst>
          </p:cNvPr>
          <p:cNvGrpSpPr/>
          <p:nvPr/>
        </p:nvGrpSpPr>
        <p:grpSpPr>
          <a:xfrm>
            <a:off x="461216" y="1910459"/>
            <a:ext cx="7225850" cy="3948390"/>
            <a:chOff x="434236" y="1895774"/>
            <a:chExt cx="6212936" cy="3394908"/>
          </a:xfrm>
        </p:grpSpPr>
        <p:sp>
          <p:nvSpPr>
            <p:cNvPr id="284" name="Rectangle : coins arrondis 77">
              <a:extLst>
                <a:ext uri="{FF2B5EF4-FFF2-40B4-BE49-F238E27FC236}">
                  <a16:creationId xmlns:a16="http://schemas.microsoft.com/office/drawing/2014/main" id="{3DCE1666-22F9-DD4D-AFD4-C5BE048DAA32}"/>
                </a:ext>
              </a:extLst>
            </p:cNvPr>
            <p:cNvSpPr/>
            <p:nvPr/>
          </p:nvSpPr>
          <p:spPr>
            <a:xfrm rot="16200000" flipV="1">
              <a:off x="3585257" y="3803417"/>
              <a:ext cx="216000" cy="36000"/>
            </a:xfrm>
            <a:prstGeom prst="round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rgbClr val="FFFFFF"/>
                </a:solidFill>
                <a:ea typeface="Verdana" panose="020B0604030504040204" pitchFamily="34" charset="0"/>
              </a:endParaRPr>
            </a:p>
          </p:txBody>
        </p:sp>
        <p:sp>
          <p:nvSpPr>
            <p:cNvPr id="9" name="Rectangle : coins arrondis 72">
              <a:extLst>
                <a:ext uri="{FF2B5EF4-FFF2-40B4-BE49-F238E27FC236}">
                  <a16:creationId xmlns:a16="http://schemas.microsoft.com/office/drawing/2014/main" id="{9AB98D1D-47A4-CB4A-A14E-1EA9D3985AE7}"/>
                </a:ext>
              </a:extLst>
            </p:cNvPr>
            <p:cNvSpPr/>
            <p:nvPr/>
          </p:nvSpPr>
          <p:spPr>
            <a:xfrm rot="5400000">
              <a:off x="4326973" y="3072846"/>
              <a:ext cx="36915" cy="180000"/>
            </a:xfrm>
            <a:prstGeom prst="round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endParaRPr>
            </a:p>
          </p:txBody>
        </p:sp>
        <p:sp>
          <p:nvSpPr>
            <p:cNvPr id="10" name="Rectangle 9">
              <a:extLst>
                <a:ext uri="{FF2B5EF4-FFF2-40B4-BE49-F238E27FC236}">
                  <a16:creationId xmlns:a16="http://schemas.microsoft.com/office/drawing/2014/main" id="{436F8656-E434-4D42-BD0A-611E5C34BA30}"/>
                </a:ext>
              </a:extLst>
            </p:cNvPr>
            <p:cNvSpPr/>
            <p:nvPr/>
          </p:nvSpPr>
          <p:spPr>
            <a:xfrm>
              <a:off x="1079578" y="2429139"/>
              <a:ext cx="991031" cy="21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Big Data visualization</a:t>
              </a:r>
            </a:p>
          </p:txBody>
        </p:sp>
        <p:sp>
          <p:nvSpPr>
            <p:cNvPr id="24" name="Rectangle : coins arrondis 70">
              <a:extLst>
                <a:ext uri="{FF2B5EF4-FFF2-40B4-BE49-F238E27FC236}">
                  <a16:creationId xmlns:a16="http://schemas.microsoft.com/office/drawing/2014/main" id="{12C49587-61CE-E64A-8145-CEE7AAEACEEA}"/>
                </a:ext>
              </a:extLst>
            </p:cNvPr>
            <p:cNvSpPr/>
            <p:nvPr/>
          </p:nvSpPr>
          <p:spPr>
            <a:xfrm rot="7176435">
              <a:off x="5207502" y="3314069"/>
              <a:ext cx="47808" cy="92064"/>
            </a:xfrm>
            <a:prstGeom prst="round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b="1">
                <a:solidFill>
                  <a:srgbClr val="FFFFFF"/>
                </a:solidFill>
                <a:ea typeface="Verdana" panose="020B0604030504040204" pitchFamily="34" charset="0"/>
              </a:endParaRPr>
            </a:p>
          </p:txBody>
        </p:sp>
        <p:sp>
          <p:nvSpPr>
            <p:cNvPr id="25" name="Rectangle : coins arrondis 71">
              <a:extLst>
                <a:ext uri="{FF2B5EF4-FFF2-40B4-BE49-F238E27FC236}">
                  <a16:creationId xmlns:a16="http://schemas.microsoft.com/office/drawing/2014/main" id="{662AD982-C5A0-9445-941C-991347D3F774}"/>
                </a:ext>
              </a:extLst>
            </p:cNvPr>
            <p:cNvSpPr/>
            <p:nvPr/>
          </p:nvSpPr>
          <p:spPr>
            <a:xfrm rot="3228246">
              <a:off x="5178598" y="2741534"/>
              <a:ext cx="45970" cy="168728"/>
            </a:xfrm>
            <a:prstGeom prst="round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endParaRPr>
            </a:p>
          </p:txBody>
        </p:sp>
        <p:sp>
          <p:nvSpPr>
            <p:cNvPr id="26" name="Rectangle : coins arrondis 72">
              <a:extLst>
                <a:ext uri="{FF2B5EF4-FFF2-40B4-BE49-F238E27FC236}">
                  <a16:creationId xmlns:a16="http://schemas.microsoft.com/office/drawing/2014/main" id="{9170BBBC-FB87-7A4C-B7B4-5E6014893DFC}"/>
                </a:ext>
              </a:extLst>
            </p:cNvPr>
            <p:cNvSpPr/>
            <p:nvPr/>
          </p:nvSpPr>
          <p:spPr>
            <a:xfrm rot="5400000">
              <a:off x="3018326" y="3054389"/>
              <a:ext cx="36000" cy="216000"/>
            </a:xfrm>
            <a:prstGeom prst="round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rgbClr val="FFFFFF"/>
                </a:solidFill>
                <a:ea typeface="Verdana" panose="020B0604030504040204" pitchFamily="34" charset="0"/>
              </a:endParaRPr>
            </a:p>
          </p:txBody>
        </p:sp>
        <p:sp>
          <p:nvSpPr>
            <p:cNvPr id="30" name="Rectangle : coins arrondis 77">
              <a:extLst>
                <a:ext uri="{FF2B5EF4-FFF2-40B4-BE49-F238E27FC236}">
                  <a16:creationId xmlns:a16="http://schemas.microsoft.com/office/drawing/2014/main" id="{6A06E370-13A6-454B-A7BB-2507FE172A69}"/>
                </a:ext>
              </a:extLst>
            </p:cNvPr>
            <p:cNvSpPr/>
            <p:nvPr/>
          </p:nvSpPr>
          <p:spPr>
            <a:xfrm>
              <a:off x="2531535" y="2673879"/>
              <a:ext cx="45719" cy="126987"/>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0070AD">
                    <a:lumMod val="60000"/>
                    <a:lumOff val="40000"/>
                  </a:srgbClr>
                </a:solidFill>
                <a:effectLst/>
                <a:uLnTx/>
                <a:uFillTx/>
                <a:ea typeface="Verdana" panose="020B0604030504040204" pitchFamily="34" charset="0"/>
                <a:cs typeface="Verdana" panose="020B0604030504040204" pitchFamily="34" charset="0"/>
              </a:endParaRPr>
            </a:p>
          </p:txBody>
        </p:sp>
        <p:sp>
          <p:nvSpPr>
            <p:cNvPr id="31" name="Ellipse 78">
              <a:extLst>
                <a:ext uri="{FF2B5EF4-FFF2-40B4-BE49-F238E27FC236}">
                  <a16:creationId xmlns:a16="http://schemas.microsoft.com/office/drawing/2014/main" id="{49169654-B62E-0A4A-BCBE-5B62AA2E4A92}"/>
                </a:ext>
              </a:extLst>
            </p:cNvPr>
            <p:cNvSpPr/>
            <p:nvPr/>
          </p:nvSpPr>
          <p:spPr>
            <a:xfrm>
              <a:off x="4430831" y="2748050"/>
              <a:ext cx="797525" cy="802392"/>
            </a:xfrm>
            <a:prstGeom prst="ellipse">
              <a:avLst/>
            </a:prstGeom>
            <a:solidFill>
              <a:srgbClr val="004575"/>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Supervised </a:t>
              </a:r>
              <a:br>
                <a:rPr kumimoji="0" lang="en-GB" sz="10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br>
              <a:r>
                <a:rPr kumimoji="0" lang="en-GB" sz="10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earning</a:t>
              </a:r>
            </a:p>
          </p:txBody>
        </p:sp>
        <p:sp>
          <p:nvSpPr>
            <p:cNvPr id="32" name="Ellipse 79">
              <a:extLst>
                <a:ext uri="{FF2B5EF4-FFF2-40B4-BE49-F238E27FC236}">
                  <a16:creationId xmlns:a16="http://schemas.microsoft.com/office/drawing/2014/main" id="{4E3A3FE7-5DEF-284C-BA3A-01B890EA0FC0}"/>
                </a:ext>
              </a:extLst>
            </p:cNvPr>
            <p:cNvSpPr/>
            <p:nvPr/>
          </p:nvSpPr>
          <p:spPr>
            <a:xfrm>
              <a:off x="2147494" y="2794626"/>
              <a:ext cx="797525" cy="802392"/>
            </a:xfrm>
            <a:prstGeom prst="ellipse">
              <a:avLst/>
            </a:prstGeom>
            <a:solidFill>
              <a:srgbClr val="0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ea typeface="Verdana" panose="020B0604030504040204" pitchFamily="34" charset="0"/>
                  <a:cs typeface="Verdana" panose="020B0604030504040204" pitchFamily="34" charset="0"/>
                </a:rPr>
                <a:t>Unsuper</a:t>
              </a:r>
              <a:r>
                <a:rPr kumimoji="0" lang="en-GB" sz="10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a:t>
              </a:r>
              <a:br>
                <a:rPr kumimoji="0" lang="en-GB" sz="10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br>
              <a:r>
                <a:rPr kumimoji="0" lang="en-GB" sz="10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vised </a:t>
              </a:r>
              <a:br>
                <a:rPr kumimoji="0" lang="en-GB" sz="10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br>
              <a:r>
                <a:rPr kumimoji="0" lang="en-GB" sz="10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learning</a:t>
              </a:r>
            </a:p>
          </p:txBody>
        </p:sp>
        <p:sp>
          <p:nvSpPr>
            <p:cNvPr id="33" name="Ellipse 80">
              <a:extLst>
                <a:ext uri="{FF2B5EF4-FFF2-40B4-BE49-F238E27FC236}">
                  <a16:creationId xmlns:a16="http://schemas.microsoft.com/office/drawing/2014/main" id="{CD907B5C-2049-BC41-BF09-516E5DA08503}"/>
                </a:ext>
              </a:extLst>
            </p:cNvPr>
            <p:cNvSpPr/>
            <p:nvPr/>
          </p:nvSpPr>
          <p:spPr>
            <a:xfrm>
              <a:off x="3144560" y="2585077"/>
              <a:ext cx="1121496" cy="1128340"/>
            </a:xfrm>
            <a:prstGeom prst="ellipse">
              <a:avLst/>
            </a:prstGeom>
            <a:noFill/>
            <a:ln w="76200">
              <a:solidFill>
                <a:srgbClr val="E5E3E4"/>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all" spc="0" normalizeH="0" baseline="0" noProof="0">
                  <a:ln>
                    <a:noFill/>
                  </a:ln>
                  <a:solidFill>
                    <a:srgbClr val="000000"/>
                  </a:solidFill>
                  <a:effectLst/>
                  <a:uLnTx/>
                  <a:uFillTx/>
                  <a:ea typeface="Verdana" panose="020B0604030504040204" pitchFamily="34" charset="0"/>
                  <a:cs typeface="Verdana" panose="020B0604030504040204" pitchFamily="34" charset="0"/>
                </a:rPr>
                <a:t>Machine Learning</a:t>
              </a:r>
            </a:p>
          </p:txBody>
        </p:sp>
        <p:sp>
          <p:nvSpPr>
            <p:cNvPr id="34" name="Ellipse 81">
              <a:extLst>
                <a:ext uri="{FF2B5EF4-FFF2-40B4-BE49-F238E27FC236}">
                  <a16:creationId xmlns:a16="http://schemas.microsoft.com/office/drawing/2014/main" id="{DAA0E669-F78A-124C-B6B9-67F0951BFC6E}"/>
                </a:ext>
              </a:extLst>
            </p:cNvPr>
            <p:cNvSpPr/>
            <p:nvPr/>
          </p:nvSpPr>
          <p:spPr>
            <a:xfrm>
              <a:off x="3196397" y="3862115"/>
              <a:ext cx="1040280" cy="1046628"/>
            </a:xfrm>
            <a:prstGeom prst="ellipse">
              <a:avLst/>
            </a:prstGeom>
            <a:solidFill>
              <a:srgbClr val="FF004D"/>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Reinforcement </a:t>
              </a:r>
              <a:br>
                <a:rPr kumimoji="0" lang="en-GB" sz="10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br>
              <a:r>
                <a:rPr kumimoji="0" lang="en-GB" sz="10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learning</a:t>
              </a:r>
            </a:p>
          </p:txBody>
        </p:sp>
        <p:sp>
          <p:nvSpPr>
            <p:cNvPr id="37" name="Ellipse 87">
              <a:extLst>
                <a:ext uri="{FF2B5EF4-FFF2-40B4-BE49-F238E27FC236}">
                  <a16:creationId xmlns:a16="http://schemas.microsoft.com/office/drawing/2014/main" id="{C140DF65-AEFA-9846-893E-A9CE5FE1C47A}"/>
                </a:ext>
              </a:extLst>
            </p:cNvPr>
            <p:cNvSpPr/>
            <p:nvPr/>
          </p:nvSpPr>
          <p:spPr>
            <a:xfrm>
              <a:off x="5197971" y="3294353"/>
              <a:ext cx="535262" cy="535262"/>
            </a:xfrm>
            <a:prstGeom prst="ellipse">
              <a:avLst/>
            </a:prstGeom>
            <a:noFill/>
            <a:ln w="19050">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ea typeface="Verdana" panose="020B0604030504040204" pitchFamily="34" charset="0"/>
                  <a:cs typeface="Verdana" panose="020B0604030504040204" pitchFamily="34" charset="0"/>
                </a:rPr>
                <a:t>Regression</a:t>
              </a:r>
            </a:p>
          </p:txBody>
        </p:sp>
        <p:sp>
          <p:nvSpPr>
            <p:cNvPr id="38" name="Ellipse 88">
              <a:extLst>
                <a:ext uri="{FF2B5EF4-FFF2-40B4-BE49-F238E27FC236}">
                  <a16:creationId xmlns:a16="http://schemas.microsoft.com/office/drawing/2014/main" id="{7B4AED7F-7A6F-D94B-A0AD-EF954CA54EA8}"/>
                </a:ext>
              </a:extLst>
            </p:cNvPr>
            <p:cNvSpPr/>
            <p:nvPr/>
          </p:nvSpPr>
          <p:spPr>
            <a:xfrm>
              <a:off x="5183170" y="2280950"/>
              <a:ext cx="606408" cy="606408"/>
            </a:xfrm>
            <a:prstGeom prst="ellipse">
              <a:avLst/>
            </a:prstGeom>
            <a:noFill/>
            <a:ln w="19050">
              <a:solidFill>
                <a:srgbClr val="004575"/>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ea typeface="Verdana" panose="020B0604030504040204" pitchFamily="34" charset="0"/>
                  <a:cs typeface="Verdana" panose="020B0604030504040204" pitchFamily="34" charset="0"/>
                </a:rPr>
                <a:t>Classification</a:t>
              </a:r>
            </a:p>
          </p:txBody>
        </p:sp>
        <p:sp>
          <p:nvSpPr>
            <p:cNvPr id="44" name="Rectangle 43">
              <a:extLst>
                <a:ext uri="{FF2B5EF4-FFF2-40B4-BE49-F238E27FC236}">
                  <a16:creationId xmlns:a16="http://schemas.microsoft.com/office/drawing/2014/main" id="{3FB43DA7-3BDF-ED49-AE37-E4AD61804476}"/>
                </a:ext>
              </a:extLst>
            </p:cNvPr>
            <p:cNvSpPr/>
            <p:nvPr/>
          </p:nvSpPr>
          <p:spPr>
            <a:xfrm>
              <a:off x="2761790" y="1895774"/>
              <a:ext cx="896745" cy="21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Structure Discovery</a:t>
              </a:r>
            </a:p>
          </p:txBody>
        </p:sp>
        <p:sp>
          <p:nvSpPr>
            <p:cNvPr id="45" name="Rectangle 44">
              <a:extLst>
                <a:ext uri="{FF2B5EF4-FFF2-40B4-BE49-F238E27FC236}">
                  <a16:creationId xmlns:a16="http://schemas.microsoft.com/office/drawing/2014/main" id="{E4605AF7-2453-F64D-A34E-9B5780C99FFD}"/>
                </a:ext>
              </a:extLst>
            </p:cNvPr>
            <p:cNvSpPr/>
            <p:nvPr/>
          </p:nvSpPr>
          <p:spPr>
            <a:xfrm>
              <a:off x="1242806" y="1956015"/>
              <a:ext cx="904589" cy="21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Meaningful Compression</a:t>
              </a:r>
            </a:p>
          </p:txBody>
        </p:sp>
        <p:sp>
          <p:nvSpPr>
            <p:cNvPr id="46" name="Rectangle 45">
              <a:extLst>
                <a:ext uri="{FF2B5EF4-FFF2-40B4-BE49-F238E27FC236}">
                  <a16:creationId xmlns:a16="http://schemas.microsoft.com/office/drawing/2014/main" id="{664EAF38-0DC6-E84C-9311-808A222663D9}"/>
                </a:ext>
              </a:extLst>
            </p:cNvPr>
            <p:cNvSpPr/>
            <p:nvPr/>
          </p:nvSpPr>
          <p:spPr>
            <a:xfrm>
              <a:off x="2940688" y="2203723"/>
              <a:ext cx="756857" cy="21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Feature Elicitation</a:t>
              </a:r>
            </a:p>
          </p:txBody>
        </p:sp>
        <p:sp>
          <p:nvSpPr>
            <p:cNvPr id="61" name="Rectangle 60">
              <a:extLst>
                <a:ext uri="{FF2B5EF4-FFF2-40B4-BE49-F238E27FC236}">
                  <a16:creationId xmlns:a16="http://schemas.microsoft.com/office/drawing/2014/main" id="{BBAB7365-1CF5-194B-9042-5AAE01DB18F1}"/>
                </a:ext>
              </a:extLst>
            </p:cNvPr>
            <p:cNvSpPr/>
            <p:nvPr/>
          </p:nvSpPr>
          <p:spPr>
            <a:xfrm>
              <a:off x="4207557" y="2354240"/>
              <a:ext cx="826926" cy="242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Identify Fraud Detection</a:t>
              </a:r>
            </a:p>
          </p:txBody>
        </p:sp>
        <p:sp>
          <p:nvSpPr>
            <p:cNvPr id="62" name="Rectangle 61">
              <a:extLst>
                <a:ext uri="{FF2B5EF4-FFF2-40B4-BE49-F238E27FC236}">
                  <a16:creationId xmlns:a16="http://schemas.microsoft.com/office/drawing/2014/main" id="{927904AE-4F1D-AC4D-80B8-AC2CF101C6E8}"/>
                </a:ext>
              </a:extLst>
            </p:cNvPr>
            <p:cNvSpPr/>
            <p:nvPr/>
          </p:nvSpPr>
          <p:spPr>
            <a:xfrm>
              <a:off x="4430831" y="1986457"/>
              <a:ext cx="917099" cy="21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Image Classification</a:t>
              </a:r>
            </a:p>
          </p:txBody>
        </p:sp>
        <p:sp>
          <p:nvSpPr>
            <p:cNvPr id="63" name="Rectangle 62">
              <a:extLst>
                <a:ext uri="{FF2B5EF4-FFF2-40B4-BE49-F238E27FC236}">
                  <a16:creationId xmlns:a16="http://schemas.microsoft.com/office/drawing/2014/main" id="{34B11B9F-791D-A348-9016-15362C1D7A70}"/>
                </a:ext>
              </a:extLst>
            </p:cNvPr>
            <p:cNvSpPr/>
            <p:nvPr/>
          </p:nvSpPr>
          <p:spPr>
            <a:xfrm>
              <a:off x="5892347" y="2649900"/>
              <a:ext cx="754824" cy="21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Diagnostics</a:t>
              </a:r>
            </a:p>
          </p:txBody>
        </p:sp>
        <p:sp>
          <p:nvSpPr>
            <p:cNvPr id="67" name="Rectangle 66">
              <a:extLst>
                <a:ext uri="{FF2B5EF4-FFF2-40B4-BE49-F238E27FC236}">
                  <a16:creationId xmlns:a16="http://schemas.microsoft.com/office/drawing/2014/main" id="{4B309978-ADA5-3A45-8C16-98B0BA374CA7}"/>
                </a:ext>
              </a:extLst>
            </p:cNvPr>
            <p:cNvSpPr/>
            <p:nvPr/>
          </p:nvSpPr>
          <p:spPr>
            <a:xfrm>
              <a:off x="5193711" y="3985185"/>
              <a:ext cx="797409" cy="147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Estimating life expectancy</a:t>
              </a:r>
            </a:p>
          </p:txBody>
        </p:sp>
        <p:sp>
          <p:nvSpPr>
            <p:cNvPr id="69" name="Rectangle 68">
              <a:extLst>
                <a:ext uri="{FF2B5EF4-FFF2-40B4-BE49-F238E27FC236}">
                  <a16:creationId xmlns:a16="http://schemas.microsoft.com/office/drawing/2014/main" id="{A58202EA-5B1C-1F43-BB6A-1BF2530EE367}"/>
                </a:ext>
              </a:extLst>
            </p:cNvPr>
            <p:cNvSpPr/>
            <p:nvPr/>
          </p:nvSpPr>
          <p:spPr>
            <a:xfrm>
              <a:off x="4075187" y="3683650"/>
              <a:ext cx="1078345" cy="219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Population Growth Prediction</a:t>
              </a:r>
            </a:p>
          </p:txBody>
        </p:sp>
        <p:sp>
          <p:nvSpPr>
            <p:cNvPr id="74" name="Ellipse 145">
              <a:extLst>
                <a:ext uri="{FF2B5EF4-FFF2-40B4-BE49-F238E27FC236}">
                  <a16:creationId xmlns:a16="http://schemas.microsoft.com/office/drawing/2014/main" id="{11E0B5E1-2DCB-6A46-9191-184E25244FD0}"/>
                </a:ext>
              </a:extLst>
            </p:cNvPr>
            <p:cNvSpPr/>
            <p:nvPr/>
          </p:nvSpPr>
          <p:spPr>
            <a:xfrm>
              <a:off x="2260994" y="2134070"/>
              <a:ext cx="535262" cy="535262"/>
            </a:xfrm>
            <a:prstGeom prst="ellipse">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err="1">
                  <a:ln>
                    <a:noFill/>
                  </a:ln>
                  <a:solidFill>
                    <a:srgbClr val="000000"/>
                  </a:solidFill>
                  <a:effectLst/>
                  <a:uLnTx/>
                  <a:uFillTx/>
                  <a:ea typeface="Verdana" panose="020B0604030504040204" pitchFamily="34" charset="0"/>
                  <a:cs typeface="Verdana" panose="020B0604030504040204" pitchFamily="34" charset="0"/>
                </a:rPr>
                <a:t>Dimensio</a:t>
              </a:r>
              <a:r>
                <a:rPr kumimoji="0" lang="en-GB" sz="800" b="0" i="0" u="none" strike="noStrike" kern="1200" cap="none" spc="0" normalizeH="0" baseline="0" noProof="0">
                  <a:ln>
                    <a:noFill/>
                  </a:ln>
                  <a:solidFill>
                    <a:srgbClr val="000000"/>
                  </a:solidFill>
                  <a:effectLst/>
                  <a:uLnTx/>
                  <a:uFillTx/>
                  <a:ea typeface="Verdana" panose="020B0604030504040204" pitchFamily="34" charset="0"/>
                  <a:cs typeface="Verdana" panose="020B0604030504040204" pitchFamily="34" charset="0"/>
                </a:rPr>
                <a:t>-</a:t>
              </a:r>
              <a:br>
                <a:rPr kumimoji="0" lang="en-GB" sz="800" b="0" i="0" u="none" strike="noStrike" kern="1200" cap="none" spc="0" normalizeH="0" baseline="0" noProof="0">
                  <a:ln>
                    <a:noFill/>
                  </a:ln>
                  <a:solidFill>
                    <a:srgbClr val="000000"/>
                  </a:solidFill>
                  <a:effectLst/>
                  <a:uLnTx/>
                  <a:uFillTx/>
                  <a:ea typeface="Verdana" panose="020B0604030504040204" pitchFamily="34" charset="0"/>
                  <a:cs typeface="Verdana" panose="020B0604030504040204" pitchFamily="34" charset="0"/>
                </a:rPr>
              </a:br>
              <a:r>
                <a:rPr kumimoji="0" lang="en-GB" sz="800" b="0" i="0" u="none" strike="noStrike" kern="1200" cap="none" spc="0" normalizeH="0" baseline="0" noProof="0" err="1">
                  <a:ln>
                    <a:noFill/>
                  </a:ln>
                  <a:solidFill>
                    <a:srgbClr val="000000"/>
                  </a:solidFill>
                  <a:effectLst/>
                  <a:uLnTx/>
                  <a:uFillTx/>
                  <a:ea typeface="Verdana" panose="020B0604030504040204" pitchFamily="34" charset="0"/>
                  <a:cs typeface="Verdana" panose="020B0604030504040204" pitchFamily="34" charset="0"/>
                </a:rPr>
                <a:t>nality</a:t>
              </a:r>
              <a:r>
                <a:rPr kumimoji="0" lang="en-GB" sz="800" b="0" i="0" u="none" strike="noStrike" kern="1200" cap="none" spc="0" normalizeH="0" baseline="0" noProof="0">
                  <a:ln>
                    <a:noFill/>
                  </a:ln>
                  <a:solidFill>
                    <a:srgbClr val="000000"/>
                  </a:solidFill>
                  <a:effectLst/>
                  <a:uLnTx/>
                  <a:uFillTx/>
                  <a:ea typeface="Verdana" panose="020B0604030504040204" pitchFamily="34" charset="0"/>
                  <a:cs typeface="Verdana" panose="020B0604030504040204" pitchFamily="34" charset="0"/>
                </a:rPr>
                <a:t>  </a:t>
              </a:r>
              <a:br>
                <a:rPr kumimoji="0" lang="en-GB" sz="800" b="0" i="0" u="none" strike="noStrike" kern="1200" cap="none" spc="0" normalizeH="0" baseline="0" noProof="0">
                  <a:ln>
                    <a:noFill/>
                  </a:ln>
                  <a:solidFill>
                    <a:srgbClr val="000000"/>
                  </a:solidFill>
                  <a:effectLst/>
                  <a:uLnTx/>
                  <a:uFillTx/>
                  <a:ea typeface="Verdana" panose="020B0604030504040204" pitchFamily="34" charset="0"/>
                  <a:cs typeface="Verdana" panose="020B0604030504040204" pitchFamily="34" charset="0"/>
                </a:rPr>
              </a:br>
              <a:r>
                <a:rPr kumimoji="0" lang="en-GB" sz="800" b="0" i="0" u="none" strike="noStrike" kern="1200" cap="none" spc="0" normalizeH="0" baseline="0" noProof="0">
                  <a:ln>
                    <a:noFill/>
                  </a:ln>
                  <a:solidFill>
                    <a:srgbClr val="000000"/>
                  </a:solidFill>
                  <a:effectLst/>
                  <a:uLnTx/>
                  <a:uFillTx/>
                  <a:ea typeface="Verdana" panose="020B0604030504040204" pitchFamily="34" charset="0"/>
                  <a:cs typeface="Verdana" panose="020B0604030504040204" pitchFamily="34" charset="0"/>
                </a:rPr>
                <a:t>Reduction</a:t>
              </a:r>
            </a:p>
          </p:txBody>
        </p:sp>
        <p:sp>
          <p:nvSpPr>
            <p:cNvPr id="82" name="Rectangle 81">
              <a:extLst>
                <a:ext uri="{FF2B5EF4-FFF2-40B4-BE49-F238E27FC236}">
                  <a16:creationId xmlns:a16="http://schemas.microsoft.com/office/drawing/2014/main" id="{FE30B510-B05C-9246-A54A-C1693C6DC8CC}"/>
                </a:ext>
              </a:extLst>
            </p:cNvPr>
            <p:cNvSpPr/>
            <p:nvPr/>
          </p:nvSpPr>
          <p:spPr>
            <a:xfrm>
              <a:off x="5902084" y="2253706"/>
              <a:ext cx="700147" cy="21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Customer Retention</a:t>
              </a:r>
            </a:p>
          </p:txBody>
        </p:sp>
        <p:sp>
          <p:nvSpPr>
            <p:cNvPr id="173" name="Rectangle 172">
              <a:extLst>
                <a:ext uri="{FF2B5EF4-FFF2-40B4-BE49-F238E27FC236}">
                  <a16:creationId xmlns:a16="http://schemas.microsoft.com/office/drawing/2014/main" id="{5A514AD1-36FE-CD4A-8E45-E36FB921E4B9}"/>
                </a:ext>
              </a:extLst>
            </p:cNvPr>
            <p:cNvSpPr/>
            <p:nvPr/>
          </p:nvSpPr>
          <p:spPr>
            <a:xfrm>
              <a:off x="5486374" y="3019858"/>
              <a:ext cx="1103908" cy="21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Advertising Popularity Prediction</a:t>
              </a:r>
            </a:p>
          </p:txBody>
        </p:sp>
        <p:sp>
          <p:nvSpPr>
            <p:cNvPr id="177" name="Rectangle 176">
              <a:extLst>
                <a:ext uri="{FF2B5EF4-FFF2-40B4-BE49-F238E27FC236}">
                  <a16:creationId xmlns:a16="http://schemas.microsoft.com/office/drawing/2014/main" id="{808990A9-2B9E-BF4E-A38A-E321A432F736}"/>
                </a:ext>
              </a:extLst>
            </p:cNvPr>
            <p:cNvSpPr/>
            <p:nvPr/>
          </p:nvSpPr>
          <p:spPr>
            <a:xfrm>
              <a:off x="5912062" y="3367494"/>
              <a:ext cx="735110" cy="142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Weather Forecasting</a:t>
              </a:r>
            </a:p>
          </p:txBody>
        </p:sp>
        <p:sp>
          <p:nvSpPr>
            <p:cNvPr id="181" name="Rectangle 180">
              <a:extLst>
                <a:ext uri="{FF2B5EF4-FFF2-40B4-BE49-F238E27FC236}">
                  <a16:creationId xmlns:a16="http://schemas.microsoft.com/office/drawing/2014/main" id="{CF4F357F-3AE5-AA4C-BFEA-2A68A5A4E32C}"/>
                </a:ext>
              </a:extLst>
            </p:cNvPr>
            <p:cNvSpPr/>
            <p:nvPr/>
          </p:nvSpPr>
          <p:spPr>
            <a:xfrm>
              <a:off x="5849868" y="3723840"/>
              <a:ext cx="713063" cy="162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Market Forecasting</a:t>
              </a:r>
            </a:p>
          </p:txBody>
        </p:sp>
        <p:sp>
          <p:nvSpPr>
            <p:cNvPr id="216" name="Ellipse 86">
              <a:extLst>
                <a:ext uri="{FF2B5EF4-FFF2-40B4-BE49-F238E27FC236}">
                  <a16:creationId xmlns:a16="http://schemas.microsoft.com/office/drawing/2014/main" id="{EE32CB6A-DCE4-AC41-B600-46E677C609F4}"/>
                </a:ext>
              </a:extLst>
            </p:cNvPr>
            <p:cNvSpPr/>
            <p:nvPr/>
          </p:nvSpPr>
          <p:spPr>
            <a:xfrm>
              <a:off x="1567928" y="3171255"/>
              <a:ext cx="535262" cy="535262"/>
            </a:xfrm>
            <a:prstGeom prst="ellipse">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ea typeface="Verdana" panose="020B0604030504040204" pitchFamily="34" charset="0"/>
                  <a:cs typeface="Verdana" panose="020B0604030504040204" pitchFamily="34" charset="0"/>
                </a:rPr>
                <a:t>Clustering</a:t>
              </a:r>
            </a:p>
          </p:txBody>
        </p:sp>
        <p:sp>
          <p:nvSpPr>
            <p:cNvPr id="218" name="Rectangle 217">
              <a:extLst>
                <a:ext uri="{FF2B5EF4-FFF2-40B4-BE49-F238E27FC236}">
                  <a16:creationId xmlns:a16="http://schemas.microsoft.com/office/drawing/2014/main" id="{C1E1220E-7A63-6E4D-B27D-9C4F83DEA81E}"/>
                </a:ext>
              </a:extLst>
            </p:cNvPr>
            <p:cNvSpPr/>
            <p:nvPr/>
          </p:nvSpPr>
          <p:spPr>
            <a:xfrm>
              <a:off x="543771" y="3473318"/>
              <a:ext cx="856628" cy="21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Targeted Marketing</a:t>
              </a:r>
            </a:p>
          </p:txBody>
        </p:sp>
        <p:sp>
          <p:nvSpPr>
            <p:cNvPr id="219" name="Rectangle 218">
              <a:extLst>
                <a:ext uri="{FF2B5EF4-FFF2-40B4-BE49-F238E27FC236}">
                  <a16:creationId xmlns:a16="http://schemas.microsoft.com/office/drawing/2014/main" id="{C71F5F1C-365B-3841-8C08-4DDB722778FD}"/>
                </a:ext>
              </a:extLst>
            </p:cNvPr>
            <p:cNvSpPr/>
            <p:nvPr/>
          </p:nvSpPr>
          <p:spPr>
            <a:xfrm>
              <a:off x="434236" y="3074328"/>
              <a:ext cx="1075327" cy="21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Recommendation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system</a:t>
              </a:r>
            </a:p>
          </p:txBody>
        </p:sp>
        <p:sp>
          <p:nvSpPr>
            <p:cNvPr id="222" name="Rectangle 221">
              <a:extLst>
                <a:ext uri="{FF2B5EF4-FFF2-40B4-BE49-F238E27FC236}">
                  <a16:creationId xmlns:a16="http://schemas.microsoft.com/office/drawing/2014/main" id="{05211B68-E2F6-2E40-A2DD-3C21F6177523}"/>
                </a:ext>
              </a:extLst>
            </p:cNvPr>
            <p:cNvSpPr/>
            <p:nvPr/>
          </p:nvSpPr>
          <p:spPr>
            <a:xfrm>
              <a:off x="826673" y="3871859"/>
              <a:ext cx="1008886" cy="21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Customer Segmentation</a:t>
              </a:r>
            </a:p>
          </p:txBody>
        </p:sp>
        <p:sp>
          <p:nvSpPr>
            <p:cNvPr id="240" name="Rectangle 239">
              <a:extLst>
                <a:ext uri="{FF2B5EF4-FFF2-40B4-BE49-F238E27FC236}">
                  <a16:creationId xmlns:a16="http://schemas.microsoft.com/office/drawing/2014/main" id="{D0751B0F-4F27-2D44-8C2E-9875A3A76EB7}"/>
                </a:ext>
              </a:extLst>
            </p:cNvPr>
            <p:cNvSpPr/>
            <p:nvPr/>
          </p:nvSpPr>
          <p:spPr>
            <a:xfrm>
              <a:off x="4230702" y="4757360"/>
              <a:ext cx="827904" cy="169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Skill Acquisition</a:t>
              </a:r>
            </a:p>
          </p:txBody>
        </p:sp>
        <p:sp>
          <p:nvSpPr>
            <p:cNvPr id="241" name="Rectangle 240">
              <a:extLst>
                <a:ext uri="{FF2B5EF4-FFF2-40B4-BE49-F238E27FC236}">
                  <a16:creationId xmlns:a16="http://schemas.microsoft.com/office/drawing/2014/main" id="{5981AD2F-C7E1-3441-9D11-5FE5CD595F79}"/>
                </a:ext>
              </a:extLst>
            </p:cNvPr>
            <p:cNvSpPr/>
            <p:nvPr/>
          </p:nvSpPr>
          <p:spPr>
            <a:xfrm>
              <a:off x="3675257" y="5080350"/>
              <a:ext cx="756502" cy="21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Learning Tools</a:t>
              </a:r>
            </a:p>
          </p:txBody>
        </p:sp>
        <p:sp>
          <p:nvSpPr>
            <p:cNvPr id="242" name="Rectangle 241">
              <a:extLst>
                <a:ext uri="{FF2B5EF4-FFF2-40B4-BE49-F238E27FC236}">
                  <a16:creationId xmlns:a16="http://schemas.microsoft.com/office/drawing/2014/main" id="{ACF57210-2787-5B4A-8049-DEF6BE63BD4E}"/>
                </a:ext>
              </a:extLst>
            </p:cNvPr>
            <p:cNvSpPr/>
            <p:nvPr/>
          </p:nvSpPr>
          <p:spPr>
            <a:xfrm>
              <a:off x="2328775" y="4756320"/>
              <a:ext cx="848774" cy="1852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Robot Navigation </a:t>
              </a:r>
            </a:p>
          </p:txBody>
        </p:sp>
        <p:sp>
          <p:nvSpPr>
            <p:cNvPr id="243" name="Rectangle 242">
              <a:extLst>
                <a:ext uri="{FF2B5EF4-FFF2-40B4-BE49-F238E27FC236}">
                  <a16:creationId xmlns:a16="http://schemas.microsoft.com/office/drawing/2014/main" id="{CA39393A-5DF9-804D-A007-F8CF127BE9BE}"/>
                </a:ext>
              </a:extLst>
            </p:cNvPr>
            <p:cNvSpPr/>
            <p:nvPr/>
          </p:nvSpPr>
          <p:spPr>
            <a:xfrm>
              <a:off x="2061459" y="4307798"/>
              <a:ext cx="904589" cy="21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Real-time decision</a:t>
              </a:r>
            </a:p>
          </p:txBody>
        </p:sp>
        <p:sp>
          <p:nvSpPr>
            <p:cNvPr id="246" name="Rectangle 245">
              <a:extLst>
                <a:ext uri="{FF2B5EF4-FFF2-40B4-BE49-F238E27FC236}">
                  <a16:creationId xmlns:a16="http://schemas.microsoft.com/office/drawing/2014/main" id="{43E4469F-D1AA-A146-A769-73687C2D42C4}"/>
                </a:ext>
              </a:extLst>
            </p:cNvPr>
            <p:cNvSpPr/>
            <p:nvPr/>
          </p:nvSpPr>
          <p:spPr>
            <a:xfrm>
              <a:off x="4467026" y="4258603"/>
              <a:ext cx="611081" cy="253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ea typeface="Verdana" panose="020B0604030504040204" pitchFamily="34" charset="0"/>
                  <a:cs typeface="Verdana" panose="020B0604030504040204" pitchFamily="34" charset="0"/>
                </a:rPr>
                <a:t>Game AI</a:t>
              </a:r>
            </a:p>
          </p:txBody>
        </p:sp>
        <p:cxnSp>
          <p:nvCxnSpPr>
            <p:cNvPr id="249" name="Straight Connector 248">
              <a:extLst>
                <a:ext uri="{FF2B5EF4-FFF2-40B4-BE49-F238E27FC236}">
                  <a16:creationId xmlns:a16="http://schemas.microsoft.com/office/drawing/2014/main" id="{49C439F8-8D44-A047-8B37-93B7305B3BA1}"/>
                </a:ext>
              </a:extLst>
            </p:cNvPr>
            <p:cNvCxnSpPr>
              <a:cxnSpLocks/>
            </p:cNvCxnSpPr>
            <p:nvPr/>
          </p:nvCxnSpPr>
          <p:spPr>
            <a:xfrm flipH="1" flipV="1">
              <a:off x="3022040" y="4412964"/>
              <a:ext cx="180000" cy="0"/>
            </a:xfrm>
            <a:prstGeom prst="line">
              <a:avLst/>
            </a:prstGeom>
            <a:ln w="38100">
              <a:solidFill>
                <a:srgbClr val="FF004D"/>
              </a:solidFill>
              <a:tailEnd type="ova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BBC37E2-D2D2-EE40-A711-BD208B5A6D99}"/>
                </a:ext>
              </a:extLst>
            </p:cNvPr>
            <p:cNvCxnSpPr>
              <a:cxnSpLocks/>
            </p:cNvCxnSpPr>
            <p:nvPr/>
          </p:nvCxnSpPr>
          <p:spPr>
            <a:xfrm flipH="1">
              <a:off x="3211347" y="4748447"/>
              <a:ext cx="161318" cy="111656"/>
            </a:xfrm>
            <a:prstGeom prst="line">
              <a:avLst/>
            </a:prstGeom>
            <a:ln w="38100">
              <a:solidFill>
                <a:srgbClr val="FF004D"/>
              </a:solidFill>
              <a:tailEnd type="ova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0F9B4873-93CC-E341-BDBD-320207FA7A6A}"/>
                </a:ext>
              </a:extLst>
            </p:cNvPr>
            <p:cNvCxnSpPr>
              <a:cxnSpLocks/>
            </p:cNvCxnSpPr>
            <p:nvPr/>
          </p:nvCxnSpPr>
          <p:spPr>
            <a:xfrm>
              <a:off x="3729711" y="4898249"/>
              <a:ext cx="39797" cy="119971"/>
            </a:xfrm>
            <a:prstGeom prst="line">
              <a:avLst/>
            </a:prstGeom>
            <a:ln w="38100">
              <a:solidFill>
                <a:srgbClr val="FF004D"/>
              </a:solidFill>
              <a:tailEnd type="ova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00DBF041-93D2-DC45-B4A0-94AF5BD2A593}"/>
                </a:ext>
              </a:extLst>
            </p:cNvPr>
            <p:cNvCxnSpPr>
              <a:cxnSpLocks/>
            </p:cNvCxnSpPr>
            <p:nvPr/>
          </p:nvCxnSpPr>
          <p:spPr>
            <a:xfrm>
              <a:off x="4117785" y="4706457"/>
              <a:ext cx="118892" cy="41990"/>
            </a:xfrm>
            <a:prstGeom prst="line">
              <a:avLst/>
            </a:prstGeom>
            <a:ln w="38100">
              <a:solidFill>
                <a:srgbClr val="FF004D"/>
              </a:solidFill>
              <a:tailEnd type="ova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667BB85D-2B70-7F4E-B2F8-B772E0B051E0}"/>
                </a:ext>
              </a:extLst>
            </p:cNvPr>
            <p:cNvCxnSpPr>
              <a:cxnSpLocks/>
            </p:cNvCxnSpPr>
            <p:nvPr/>
          </p:nvCxnSpPr>
          <p:spPr>
            <a:xfrm flipV="1">
              <a:off x="4231095" y="4372400"/>
              <a:ext cx="180000" cy="0"/>
            </a:xfrm>
            <a:prstGeom prst="line">
              <a:avLst/>
            </a:prstGeom>
            <a:ln w="38100">
              <a:solidFill>
                <a:srgbClr val="FF004D"/>
              </a:solidFill>
              <a:tailEnd type="ova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82498BA-1496-B246-863E-8F56204F296C}"/>
                </a:ext>
              </a:extLst>
            </p:cNvPr>
            <p:cNvCxnSpPr>
              <a:cxnSpLocks/>
              <a:stCxn id="216" idx="4"/>
            </p:cNvCxnSpPr>
            <p:nvPr/>
          </p:nvCxnSpPr>
          <p:spPr>
            <a:xfrm flipH="1">
              <a:off x="1795397" y="3706517"/>
              <a:ext cx="40162" cy="135556"/>
            </a:xfrm>
            <a:prstGeom prst="line">
              <a:avLst/>
            </a:prstGeom>
            <a:ln w="381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3D1CBA46-E109-D04D-A3C4-AD593FA519E3}"/>
                </a:ext>
              </a:extLst>
            </p:cNvPr>
            <p:cNvCxnSpPr>
              <a:cxnSpLocks/>
            </p:cNvCxnSpPr>
            <p:nvPr/>
          </p:nvCxnSpPr>
          <p:spPr>
            <a:xfrm flipH="1">
              <a:off x="1433364" y="3557759"/>
              <a:ext cx="165794" cy="7608"/>
            </a:xfrm>
            <a:prstGeom prst="line">
              <a:avLst/>
            </a:prstGeom>
            <a:ln w="381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E2E40D7-6AC1-7242-87DE-A5736D2FF09D}"/>
                </a:ext>
              </a:extLst>
            </p:cNvPr>
            <p:cNvCxnSpPr>
              <a:cxnSpLocks/>
            </p:cNvCxnSpPr>
            <p:nvPr/>
          </p:nvCxnSpPr>
          <p:spPr>
            <a:xfrm flipH="1" flipV="1">
              <a:off x="1580201" y="3144387"/>
              <a:ext cx="99341" cy="86400"/>
            </a:xfrm>
            <a:prstGeom prst="line">
              <a:avLst/>
            </a:prstGeom>
            <a:ln w="381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6010673E-4084-F949-8016-AD6DB78BB1E3}"/>
                </a:ext>
              </a:extLst>
            </p:cNvPr>
            <p:cNvCxnSpPr>
              <a:cxnSpLocks/>
            </p:cNvCxnSpPr>
            <p:nvPr/>
          </p:nvCxnSpPr>
          <p:spPr>
            <a:xfrm flipH="1">
              <a:off x="2097165" y="2499148"/>
              <a:ext cx="192034" cy="6505"/>
            </a:xfrm>
            <a:prstGeom prst="line">
              <a:avLst/>
            </a:prstGeom>
            <a:ln w="381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47FBC5E-BD85-9947-9F02-3E7F6992ADA2}"/>
                </a:ext>
              </a:extLst>
            </p:cNvPr>
            <p:cNvCxnSpPr>
              <a:cxnSpLocks/>
              <a:stCxn id="74" idx="1"/>
            </p:cNvCxnSpPr>
            <p:nvPr/>
          </p:nvCxnSpPr>
          <p:spPr>
            <a:xfrm flipH="1" flipV="1">
              <a:off x="2164393" y="2134069"/>
              <a:ext cx="174988" cy="78388"/>
            </a:xfrm>
            <a:prstGeom prst="line">
              <a:avLst/>
            </a:prstGeom>
            <a:ln w="381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48F4FDC3-DD5B-7844-A9EB-9933D5413A4A}"/>
                </a:ext>
              </a:extLst>
            </p:cNvPr>
            <p:cNvCxnSpPr>
              <a:cxnSpLocks/>
            </p:cNvCxnSpPr>
            <p:nvPr/>
          </p:nvCxnSpPr>
          <p:spPr>
            <a:xfrm flipV="1">
              <a:off x="2615602" y="2010102"/>
              <a:ext cx="97918" cy="130167"/>
            </a:xfrm>
            <a:prstGeom prst="line">
              <a:avLst/>
            </a:prstGeom>
            <a:ln w="381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F9C3919-3D33-EA46-84E5-4052DAFE4991}"/>
                </a:ext>
              </a:extLst>
            </p:cNvPr>
            <p:cNvCxnSpPr>
              <a:cxnSpLocks/>
              <a:stCxn id="74" idx="6"/>
            </p:cNvCxnSpPr>
            <p:nvPr/>
          </p:nvCxnSpPr>
          <p:spPr>
            <a:xfrm flipV="1">
              <a:off x="2796256" y="2318285"/>
              <a:ext cx="145108" cy="83416"/>
            </a:xfrm>
            <a:prstGeom prst="line">
              <a:avLst/>
            </a:prstGeom>
            <a:ln w="38100">
              <a:solidFill>
                <a:srgbClr val="000000"/>
              </a:solidFill>
              <a:tailEnd type="oval"/>
            </a:ln>
          </p:spPr>
          <p:style>
            <a:lnRef idx="1">
              <a:schemeClr val="accent1"/>
            </a:lnRef>
            <a:fillRef idx="0">
              <a:schemeClr val="accent1"/>
            </a:fillRef>
            <a:effectRef idx="0">
              <a:schemeClr val="accent1"/>
            </a:effectRef>
            <a:fontRef idx="minor">
              <a:schemeClr val="tx1"/>
            </a:fontRef>
          </p:style>
        </p:cxnSp>
        <p:sp>
          <p:nvSpPr>
            <p:cNvPr id="282" name="Rectangle : coins arrondis 77">
              <a:extLst>
                <a:ext uri="{FF2B5EF4-FFF2-40B4-BE49-F238E27FC236}">
                  <a16:creationId xmlns:a16="http://schemas.microsoft.com/office/drawing/2014/main" id="{E915131B-DB72-6A43-9C7D-E6B89F5CC0B5}"/>
                </a:ext>
              </a:extLst>
            </p:cNvPr>
            <p:cNvSpPr/>
            <p:nvPr/>
          </p:nvSpPr>
          <p:spPr>
            <a:xfrm rot="15630207">
              <a:off x="2118255" y="3253082"/>
              <a:ext cx="45719" cy="126987"/>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0070AD">
                    <a:lumMod val="60000"/>
                    <a:lumOff val="40000"/>
                  </a:srgbClr>
                </a:solidFill>
                <a:effectLst/>
                <a:uLnTx/>
                <a:uFillTx/>
                <a:ea typeface="Verdana" panose="020B0604030504040204" pitchFamily="34" charset="0"/>
                <a:cs typeface="Verdana" panose="020B0604030504040204" pitchFamily="34" charset="0"/>
              </a:endParaRPr>
            </a:p>
          </p:txBody>
        </p:sp>
        <p:cxnSp>
          <p:nvCxnSpPr>
            <p:cNvPr id="285" name="Straight Connector 284">
              <a:extLst>
                <a:ext uri="{FF2B5EF4-FFF2-40B4-BE49-F238E27FC236}">
                  <a16:creationId xmlns:a16="http://schemas.microsoft.com/office/drawing/2014/main" id="{0CB3012B-5BCB-804D-BAA9-3FE4E7FA2242}"/>
                </a:ext>
              </a:extLst>
            </p:cNvPr>
            <p:cNvCxnSpPr>
              <a:cxnSpLocks/>
            </p:cNvCxnSpPr>
            <p:nvPr/>
          </p:nvCxnSpPr>
          <p:spPr>
            <a:xfrm flipH="1" flipV="1">
              <a:off x="5035176" y="3634603"/>
              <a:ext cx="180000" cy="0"/>
            </a:xfrm>
            <a:prstGeom prst="line">
              <a:avLst/>
            </a:prstGeom>
            <a:ln w="38100">
              <a:solidFill>
                <a:srgbClr val="004575"/>
              </a:solidFill>
              <a:tailEnd type="ova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D2CFE4B-F314-7E4E-B607-CFBE5CBED6AB}"/>
                </a:ext>
              </a:extLst>
            </p:cNvPr>
            <p:cNvCxnSpPr>
              <a:cxnSpLocks/>
            </p:cNvCxnSpPr>
            <p:nvPr/>
          </p:nvCxnSpPr>
          <p:spPr>
            <a:xfrm flipH="1">
              <a:off x="5256422" y="3787003"/>
              <a:ext cx="84338" cy="128787"/>
            </a:xfrm>
            <a:prstGeom prst="line">
              <a:avLst/>
            </a:prstGeom>
            <a:ln w="38100">
              <a:solidFill>
                <a:srgbClr val="004575"/>
              </a:solidFill>
              <a:tailEnd type="ova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802AAB2B-0EE5-1644-B2B8-FF9CCC663608}"/>
                </a:ext>
              </a:extLst>
            </p:cNvPr>
            <p:cNvCxnSpPr>
              <a:cxnSpLocks/>
            </p:cNvCxnSpPr>
            <p:nvPr/>
          </p:nvCxnSpPr>
          <p:spPr>
            <a:xfrm>
              <a:off x="5707079" y="3692630"/>
              <a:ext cx="144518" cy="53055"/>
            </a:xfrm>
            <a:prstGeom prst="line">
              <a:avLst/>
            </a:prstGeom>
            <a:ln w="38100">
              <a:solidFill>
                <a:srgbClr val="004575"/>
              </a:solidFill>
              <a:tailEnd type="ova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098815BF-49EA-1846-9295-EA19A03F55DD}"/>
                </a:ext>
              </a:extLst>
            </p:cNvPr>
            <p:cNvCxnSpPr>
              <a:cxnSpLocks/>
              <a:endCxn id="177" idx="1"/>
            </p:cNvCxnSpPr>
            <p:nvPr/>
          </p:nvCxnSpPr>
          <p:spPr>
            <a:xfrm flipV="1">
              <a:off x="5723929" y="3438958"/>
              <a:ext cx="188133" cy="44936"/>
            </a:xfrm>
            <a:prstGeom prst="line">
              <a:avLst/>
            </a:prstGeom>
            <a:ln w="38100">
              <a:solidFill>
                <a:srgbClr val="004575"/>
              </a:solidFill>
              <a:tailEnd type="ova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B89725F7-49FD-4C43-AC01-B8B5B48F984E}"/>
                </a:ext>
              </a:extLst>
            </p:cNvPr>
            <p:cNvCxnSpPr>
              <a:cxnSpLocks/>
            </p:cNvCxnSpPr>
            <p:nvPr/>
          </p:nvCxnSpPr>
          <p:spPr>
            <a:xfrm flipV="1">
              <a:off x="5486374" y="3171255"/>
              <a:ext cx="0" cy="120286"/>
            </a:xfrm>
            <a:prstGeom prst="line">
              <a:avLst/>
            </a:prstGeom>
            <a:ln w="38100">
              <a:solidFill>
                <a:srgbClr val="004575"/>
              </a:solidFill>
              <a:tailEnd type="ova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B0D20CD1-9AB3-744C-AF2E-C482F004102E}"/>
                </a:ext>
              </a:extLst>
            </p:cNvPr>
            <p:cNvCxnSpPr>
              <a:cxnSpLocks/>
            </p:cNvCxnSpPr>
            <p:nvPr/>
          </p:nvCxnSpPr>
          <p:spPr>
            <a:xfrm>
              <a:off x="5749083" y="2715837"/>
              <a:ext cx="116414" cy="37098"/>
            </a:xfrm>
            <a:prstGeom prst="line">
              <a:avLst/>
            </a:prstGeom>
            <a:ln w="38100">
              <a:solidFill>
                <a:srgbClr val="004575"/>
              </a:solidFill>
              <a:tailEnd type="ova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0C544621-80C3-1D4F-A868-B3DEBDAF3310}"/>
                </a:ext>
              </a:extLst>
            </p:cNvPr>
            <p:cNvCxnSpPr>
              <a:cxnSpLocks/>
            </p:cNvCxnSpPr>
            <p:nvPr/>
          </p:nvCxnSpPr>
          <p:spPr>
            <a:xfrm flipV="1">
              <a:off x="5756142" y="2381908"/>
              <a:ext cx="145942" cy="76806"/>
            </a:xfrm>
            <a:prstGeom prst="line">
              <a:avLst/>
            </a:prstGeom>
            <a:ln w="38100">
              <a:solidFill>
                <a:srgbClr val="004575"/>
              </a:solidFill>
              <a:tailEnd type="ova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569DEC5F-2759-A048-AB40-CF75A8C1B331}"/>
                </a:ext>
              </a:extLst>
            </p:cNvPr>
            <p:cNvCxnSpPr>
              <a:cxnSpLocks/>
            </p:cNvCxnSpPr>
            <p:nvPr/>
          </p:nvCxnSpPr>
          <p:spPr>
            <a:xfrm flipH="1" flipV="1">
              <a:off x="5347931" y="2143916"/>
              <a:ext cx="61819" cy="136613"/>
            </a:xfrm>
            <a:prstGeom prst="line">
              <a:avLst/>
            </a:prstGeom>
            <a:ln w="38100">
              <a:solidFill>
                <a:srgbClr val="004575"/>
              </a:solidFill>
              <a:tailEnd type="ova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D6CB3BE1-FAD1-034A-8190-5B3E97A5BDFC}"/>
                </a:ext>
              </a:extLst>
            </p:cNvPr>
            <p:cNvCxnSpPr>
              <a:cxnSpLocks/>
            </p:cNvCxnSpPr>
            <p:nvPr/>
          </p:nvCxnSpPr>
          <p:spPr>
            <a:xfrm flipH="1" flipV="1">
              <a:off x="5053619" y="2464038"/>
              <a:ext cx="140093" cy="65457"/>
            </a:xfrm>
            <a:prstGeom prst="line">
              <a:avLst/>
            </a:prstGeom>
            <a:ln w="38100">
              <a:solidFill>
                <a:srgbClr val="004575"/>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0161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rapezoid 16">
            <a:extLst>
              <a:ext uri="{FF2B5EF4-FFF2-40B4-BE49-F238E27FC236}">
                <a16:creationId xmlns:a16="http://schemas.microsoft.com/office/drawing/2014/main" id="{2B23A68B-B51F-4A5E-B670-C8000D33F37B}"/>
              </a:ext>
            </a:extLst>
          </p:cNvPr>
          <p:cNvSpPr/>
          <p:nvPr/>
        </p:nvSpPr>
        <p:spPr>
          <a:xfrm>
            <a:off x="5828873" y="4615334"/>
            <a:ext cx="4542796" cy="1602897"/>
          </a:xfrm>
          <a:prstGeom prst="trapezoid">
            <a:avLst>
              <a:gd name="adj" fmla="val 92943"/>
            </a:avLst>
          </a:prstGeom>
          <a:solidFill>
            <a:srgbClr val="E5E3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dirty="0">
              <a:solidFill>
                <a:srgbClr val="004575"/>
              </a:solidFill>
            </a:endParaRPr>
          </a:p>
        </p:txBody>
      </p:sp>
      <p:graphicFrame>
        <p:nvGraphicFramePr>
          <p:cNvPr id="5" name="Object 4"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8" name="think-cell Slide" r:id="rId6" imgW="395" imgH="394" progId="TCLayout.ActiveDocument.1">
                  <p:embed/>
                </p:oleObj>
              </mc:Choice>
              <mc:Fallback>
                <p:oleObj name="think-cell Slide" r:id="rId6" imgW="395" imgH="394" progId="TCLayout.ActiveDocument.1">
                  <p:embed/>
                  <p:pic>
                    <p:nvPicPr>
                      <p:cNvPr id="5" name="Object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rgbClr val="32074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pitchFamily="34" charset="0"/>
              <a:ea typeface="+mn-ea"/>
              <a:cs typeface="+mn-cs"/>
              <a:sym typeface="Verdana" panose="020B0604030504040204" pitchFamily="34" charset="0"/>
            </a:endParaRPr>
          </a:p>
        </p:txBody>
      </p:sp>
      <p:sp>
        <p:nvSpPr>
          <p:cNvPr id="3" name="Title 2"/>
          <p:cNvSpPr>
            <a:spLocks noGrp="1"/>
          </p:cNvSpPr>
          <p:nvPr>
            <p:ph type="title"/>
          </p:nvPr>
        </p:nvSpPr>
        <p:spPr/>
        <p:txBody>
          <a:bodyPr/>
          <a:lstStyle/>
          <a:p>
            <a:r>
              <a:rPr lang="en-US"/>
              <a:t>Deep Learning is inspired by the structure and function </a:t>
            </a:r>
            <a:br>
              <a:rPr lang="en-US"/>
            </a:br>
            <a:r>
              <a:rPr lang="en-US"/>
              <a:t>of the brain</a:t>
            </a:r>
          </a:p>
        </p:txBody>
      </p:sp>
      <p:grpSp>
        <p:nvGrpSpPr>
          <p:cNvPr id="154" name="Group 153">
            <a:extLst>
              <a:ext uri="{FF2B5EF4-FFF2-40B4-BE49-F238E27FC236}">
                <a16:creationId xmlns:a16="http://schemas.microsoft.com/office/drawing/2014/main" id="{BE6BD221-9AFB-424D-B5E0-88CD79AEF36A}"/>
              </a:ext>
            </a:extLst>
          </p:cNvPr>
          <p:cNvGrpSpPr/>
          <p:nvPr/>
        </p:nvGrpSpPr>
        <p:grpSpPr>
          <a:xfrm>
            <a:off x="5761046" y="853971"/>
            <a:ext cx="4667408" cy="3516244"/>
            <a:chOff x="6280759" y="1323493"/>
            <a:chExt cx="4667408" cy="3516244"/>
          </a:xfrm>
        </p:grpSpPr>
        <p:grpSp>
          <p:nvGrpSpPr>
            <p:cNvPr id="150" name="Group 149">
              <a:extLst>
                <a:ext uri="{FF2B5EF4-FFF2-40B4-BE49-F238E27FC236}">
                  <a16:creationId xmlns:a16="http://schemas.microsoft.com/office/drawing/2014/main" id="{E870CFC2-45FB-4486-A0EE-A8A06EE71B19}"/>
                </a:ext>
              </a:extLst>
            </p:cNvPr>
            <p:cNvGrpSpPr/>
            <p:nvPr/>
          </p:nvGrpSpPr>
          <p:grpSpPr>
            <a:xfrm>
              <a:off x="6841919" y="2018262"/>
              <a:ext cx="3567563" cy="2821475"/>
              <a:chOff x="4717844" y="1375436"/>
              <a:chExt cx="3567563" cy="2821475"/>
            </a:xfrm>
          </p:grpSpPr>
          <p:sp>
            <p:nvSpPr>
              <p:cNvPr id="4" name="Flowchart: Connector 3">
                <a:extLst>
                  <a:ext uri="{FF2B5EF4-FFF2-40B4-BE49-F238E27FC236}">
                    <a16:creationId xmlns:a16="http://schemas.microsoft.com/office/drawing/2014/main" id="{DFC019FF-D2E3-41B7-AC03-E946AAA66658}"/>
                  </a:ext>
                </a:extLst>
              </p:cNvPr>
              <p:cNvSpPr/>
              <p:nvPr/>
            </p:nvSpPr>
            <p:spPr>
              <a:xfrm>
                <a:off x="4717844" y="2152241"/>
                <a:ext cx="491060" cy="491060"/>
              </a:xfrm>
              <a:prstGeom prst="flowChartConnector">
                <a:avLst/>
              </a:pr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4575"/>
                  </a:solidFill>
                  <a:effectLst/>
                  <a:uLnTx/>
                  <a:uFillTx/>
                  <a:latin typeface="Arial"/>
                  <a:ea typeface="+mn-ea"/>
                  <a:cs typeface="+mn-cs"/>
                </a:endParaRPr>
              </a:p>
            </p:txBody>
          </p:sp>
          <p:sp>
            <p:nvSpPr>
              <p:cNvPr id="8" name="Flowchart: Connector 7">
                <a:extLst>
                  <a:ext uri="{FF2B5EF4-FFF2-40B4-BE49-F238E27FC236}">
                    <a16:creationId xmlns:a16="http://schemas.microsoft.com/office/drawing/2014/main" id="{8C8B8252-188F-420C-B259-76ABC8FF78A5}"/>
                  </a:ext>
                </a:extLst>
              </p:cNvPr>
              <p:cNvSpPr/>
              <p:nvPr/>
            </p:nvSpPr>
            <p:spPr>
              <a:xfrm>
                <a:off x="4717844" y="2975352"/>
                <a:ext cx="491060" cy="491060"/>
              </a:xfrm>
              <a:prstGeom prst="flowChartConnector">
                <a:avLst/>
              </a:pr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4575"/>
                  </a:solidFill>
                  <a:effectLst/>
                  <a:uLnTx/>
                  <a:uFillTx/>
                  <a:latin typeface="Arial"/>
                  <a:ea typeface="+mn-ea"/>
                  <a:cs typeface="+mn-cs"/>
                </a:endParaRPr>
              </a:p>
            </p:txBody>
          </p:sp>
          <p:sp>
            <p:nvSpPr>
              <p:cNvPr id="13" name="Flowchart: Connector 12">
                <a:extLst>
                  <a:ext uri="{FF2B5EF4-FFF2-40B4-BE49-F238E27FC236}">
                    <a16:creationId xmlns:a16="http://schemas.microsoft.com/office/drawing/2014/main" id="{043D4C0C-1C7A-4027-9634-EB33048CF646}"/>
                  </a:ext>
                </a:extLst>
              </p:cNvPr>
              <p:cNvSpPr/>
              <p:nvPr/>
            </p:nvSpPr>
            <p:spPr>
              <a:xfrm>
                <a:off x="5743345" y="1375436"/>
                <a:ext cx="491060" cy="491060"/>
              </a:xfrm>
              <a:prstGeom prst="flowChartConnector">
                <a:avLst/>
              </a:prstGeom>
              <a:solidFill>
                <a:srgbClr val="E5E3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4575"/>
                  </a:solidFill>
                  <a:effectLst/>
                  <a:uLnTx/>
                  <a:uFillTx/>
                  <a:latin typeface="Arial"/>
                  <a:ea typeface="+mn-ea"/>
                  <a:cs typeface="+mn-cs"/>
                </a:endParaRPr>
              </a:p>
            </p:txBody>
          </p:sp>
          <p:sp>
            <p:nvSpPr>
              <p:cNvPr id="14" name="Flowchart: Connector 13">
                <a:extLst>
                  <a:ext uri="{FF2B5EF4-FFF2-40B4-BE49-F238E27FC236}">
                    <a16:creationId xmlns:a16="http://schemas.microsoft.com/office/drawing/2014/main" id="{26310591-E09E-49EE-8A21-C2DF9FB9FF8F}"/>
                  </a:ext>
                </a:extLst>
              </p:cNvPr>
              <p:cNvSpPr/>
              <p:nvPr/>
            </p:nvSpPr>
            <p:spPr>
              <a:xfrm>
                <a:off x="5743345" y="2152241"/>
                <a:ext cx="491060" cy="491060"/>
              </a:xfrm>
              <a:prstGeom prst="flowChartConnector">
                <a:avLst/>
              </a:prstGeom>
              <a:solidFill>
                <a:srgbClr val="E5E3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4575"/>
                  </a:solidFill>
                  <a:effectLst/>
                  <a:uLnTx/>
                  <a:uFillTx/>
                  <a:latin typeface="Arial"/>
                  <a:ea typeface="+mn-ea"/>
                  <a:cs typeface="+mn-cs"/>
                </a:endParaRPr>
              </a:p>
            </p:txBody>
          </p:sp>
          <p:sp>
            <p:nvSpPr>
              <p:cNvPr id="15" name="Flowchart: Connector 14">
                <a:extLst>
                  <a:ext uri="{FF2B5EF4-FFF2-40B4-BE49-F238E27FC236}">
                    <a16:creationId xmlns:a16="http://schemas.microsoft.com/office/drawing/2014/main" id="{93BAC4F3-58CD-4422-A5DC-DA7D0AAF3372}"/>
                  </a:ext>
                </a:extLst>
              </p:cNvPr>
              <p:cNvSpPr/>
              <p:nvPr/>
            </p:nvSpPr>
            <p:spPr>
              <a:xfrm>
                <a:off x="5743345" y="3705851"/>
                <a:ext cx="491060" cy="491060"/>
              </a:xfrm>
              <a:prstGeom prst="flowChartConnector">
                <a:avLst/>
              </a:prstGeom>
              <a:solidFill>
                <a:srgbClr val="E5E3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4575"/>
                  </a:solidFill>
                  <a:effectLst/>
                  <a:uLnTx/>
                  <a:uFillTx/>
                  <a:latin typeface="Arial"/>
                  <a:ea typeface="+mn-ea"/>
                  <a:cs typeface="+mn-cs"/>
                </a:endParaRPr>
              </a:p>
            </p:txBody>
          </p:sp>
          <p:sp>
            <p:nvSpPr>
              <p:cNvPr id="18" name="Flowchart: Connector 17">
                <a:extLst>
                  <a:ext uri="{FF2B5EF4-FFF2-40B4-BE49-F238E27FC236}">
                    <a16:creationId xmlns:a16="http://schemas.microsoft.com/office/drawing/2014/main" id="{77594CD8-E041-4B19-A5FC-E5736A39A240}"/>
                  </a:ext>
                </a:extLst>
              </p:cNvPr>
              <p:cNvSpPr/>
              <p:nvPr/>
            </p:nvSpPr>
            <p:spPr>
              <a:xfrm>
                <a:off x="5743345" y="2929046"/>
                <a:ext cx="491060" cy="491060"/>
              </a:xfrm>
              <a:prstGeom prst="flowChartConnector">
                <a:avLst/>
              </a:prstGeom>
              <a:solidFill>
                <a:srgbClr val="E5E3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4575"/>
                  </a:solidFill>
                  <a:effectLst/>
                  <a:uLnTx/>
                  <a:uFillTx/>
                  <a:latin typeface="Arial"/>
                  <a:ea typeface="+mn-ea"/>
                  <a:cs typeface="+mn-cs"/>
                </a:endParaRPr>
              </a:p>
            </p:txBody>
          </p:sp>
          <p:cxnSp>
            <p:nvCxnSpPr>
              <p:cNvPr id="173" name="Straight Connector 172">
                <a:extLst>
                  <a:ext uri="{FF2B5EF4-FFF2-40B4-BE49-F238E27FC236}">
                    <a16:creationId xmlns:a16="http://schemas.microsoft.com/office/drawing/2014/main" id="{06C04E81-78DB-426F-916D-EA00EA070D20}"/>
                  </a:ext>
                </a:extLst>
              </p:cNvPr>
              <p:cNvCxnSpPr>
                <a:cxnSpLocks/>
                <a:stCxn id="4" idx="6"/>
                <a:endCxn id="15" idx="2"/>
              </p:cNvCxnSpPr>
              <p:nvPr/>
            </p:nvCxnSpPr>
            <p:spPr>
              <a:xfrm>
                <a:off x="5208904" y="2397771"/>
                <a:ext cx="534441" cy="1553610"/>
              </a:xfrm>
              <a:prstGeom prst="line">
                <a:avLst/>
              </a:prstGeom>
              <a:ln w="3175"/>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FB8E4B40-91A6-4F65-8B1C-0B32A17F3EBF}"/>
                  </a:ext>
                </a:extLst>
              </p:cNvPr>
              <p:cNvCxnSpPr>
                <a:cxnSpLocks/>
                <a:stCxn id="4" idx="6"/>
                <a:endCxn id="13" idx="2"/>
              </p:cNvCxnSpPr>
              <p:nvPr/>
            </p:nvCxnSpPr>
            <p:spPr>
              <a:xfrm flipV="1">
                <a:off x="5208904" y="1620966"/>
                <a:ext cx="534441" cy="776805"/>
              </a:xfrm>
              <a:prstGeom prst="line">
                <a:avLst/>
              </a:prstGeom>
              <a:ln w="3175"/>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AC2C50CB-5BC3-4699-89DC-2157864B0822}"/>
                  </a:ext>
                </a:extLst>
              </p:cNvPr>
              <p:cNvCxnSpPr>
                <a:cxnSpLocks/>
                <a:stCxn id="4" idx="6"/>
                <a:endCxn id="14" idx="2"/>
              </p:cNvCxnSpPr>
              <p:nvPr/>
            </p:nvCxnSpPr>
            <p:spPr>
              <a:xfrm>
                <a:off x="5208904" y="2397771"/>
                <a:ext cx="534441" cy="0"/>
              </a:xfrm>
              <a:prstGeom prst="line">
                <a:avLst/>
              </a:prstGeom>
              <a:ln w="3175"/>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82D99EE-703F-4A1F-B6F9-A36A28CB1BF1}"/>
                  </a:ext>
                </a:extLst>
              </p:cNvPr>
              <p:cNvCxnSpPr>
                <a:cxnSpLocks/>
                <a:stCxn id="4" idx="6"/>
                <a:endCxn id="18" idx="2"/>
              </p:cNvCxnSpPr>
              <p:nvPr/>
            </p:nvCxnSpPr>
            <p:spPr>
              <a:xfrm>
                <a:off x="5208904" y="2397771"/>
                <a:ext cx="534441" cy="776805"/>
              </a:xfrm>
              <a:prstGeom prst="line">
                <a:avLst/>
              </a:prstGeom>
              <a:ln w="3175"/>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EF49E88C-2051-400E-94AF-8C40E37D1A93}"/>
                  </a:ext>
                </a:extLst>
              </p:cNvPr>
              <p:cNvCxnSpPr>
                <a:cxnSpLocks/>
                <a:stCxn id="8" idx="6"/>
                <a:endCxn id="13" idx="2"/>
              </p:cNvCxnSpPr>
              <p:nvPr/>
            </p:nvCxnSpPr>
            <p:spPr>
              <a:xfrm flipV="1">
                <a:off x="5208904" y="1620966"/>
                <a:ext cx="534441" cy="1599916"/>
              </a:xfrm>
              <a:prstGeom prst="line">
                <a:avLst/>
              </a:prstGeom>
              <a:ln w="3175"/>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C3032713-6423-4EFA-9306-E09E39050AA8}"/>
                  </a:ext>
                </a:extLst>
              </p:cNvPr>
              <p:cNvCxnSpPr>
                <a:cxnSpLocks/>
                <a:stCxn id="8" idx="6"/>
                <a:endCxn id="14" idx="2"/>
              </p:cNvCxnSpPr>
              <p:nvPr/>
            </p:nvCxnSpPr>
            <p:spPr>
              <a:xfrm flipV="1">
                <a:off x="5208904" y="2397771"/>
                <a:ext cx="534441" cy="823111"/>
              </a:xfrm>
              <a:prstGeom prst="line">
                <a:avLst/>
              </a:prstGeom>
              <a:ln w="3175"/>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E725DD20-4677-4B79-88A2-E5002340D0EC}"/>
                  </a:ext>
                </a:extLst>
              </p:cNvPr>
              <p:cNvCxnSpPr>
                <a:cxnSpLocks/>
                <a:stCxn id="8" idx="6"/>
                <a:endCxn id="18" idx="2"/>
              </p:cNvCxnSpPr>
              <p:nvPr/>
            </p:nvCxnSpPr>
            <p:spPr>
              <a:xfrm flipV="1">
                <a:off x="5208904" y="3174576"/>
                <a:ext cx="534441" cy="46306"/>
              </a:xfrm>
              <a:prstGeom prst="line">
                <a:avLst/>
              </a:prstGeom>
              <a:ln w="3175"/>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B9034530-1161-4872-895D-70F6D508E0B4}"/>
                  </a:ext>
                </a:extLst>
              </p:cNvPr>
              <p:cNvCxnSpPr>
                <a:cxnSpLocks/>
                <a:stCxn id="8" idx="6"/>
                <a:endCxn id="15" idx="2"/>
              </p:cNvCxnSpPr>
              <p:nvPr/>
            </p:nvCxnSpPr>
            <p:spPr>
              <a:xfrm>
                <a:off x="5208904" y="3220882"/>
                <a:ext cx="534441" cy="730499"/>
              </a:xfrm>
              <a:prstGeom prst="line">
                <a:avLst/>
              </a:prstGeom>
              <a:ln w="3175"/>
            </p:spPr>
            <p:style>
              <a:lnRef idx="1">
                <a:schemeClr val="dk1"/>
              </a:lnRef>
              <a:fillRef idx="0">
                <a:schemeClr val="dk1"/>
              </a:fillRef>
              <a:effectRef idx="0">
                <a:schemeClr val="dk1"/>
              </a:effectRef>
              <a:fontRef idx="minor">
                <a:schemeClr val="tx1"/>
              </a:fontRef>
            </p:style>
          </p:cxnSp>
          <p:sp>
            <p:nvSpPr>
              <p:cNvPr id="110" name="Flowchart: Connector 109">
                <a:extLst>
                  <a:ext uri="{FF2B5EF4-FFF2-40B4-BE49-F238E27FC236}">
                    <a16:creationId xmlns:a16="http://schemas.microsoft.com/office/drawing/2014/main" id="{3D275477-429E-470B-B67A-25765ED75096}"/>
                  </a:ext>
                </a:extLst>
              </p:cNvPr>
              <p:cNvSpPr/>
              <p:nvPr/>
            </p:nvSpPr>
            <p:spPr>
              <a:xfrm>
                <a:off x="6768846" y="1375436"/>
                <a:ext cx="491060" cy="491060"/>
              </a:xfrm>
              <a:prstGeom prst="flowChartConnector">
                <a:avLst/>
              </a:prstGeom>
              <a:solidFill>
                <a:srgbClr val="E5E3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4575"/>
                  </a:solidFill>
                  <a:effectLst/>
                  <a:uLnTx/>
                  <a:uFillTx/>
                  <a:latin typeface="Arial"/>
                  <a:ea typeface="+mn-ea"/>
                  <a:cs typeface="+mn-cs"/>
                </a:endParaRPr>
              </a:p>
            </p:txBody>
          </p:sp>
          <p:sp>
            <p:nvSpPr>
              <p:cNvPr id="111" name="Flowchart: Connector 110">
                <a:extLst>
                  <a:ext uri="{FF2B5EF4-FFF2-40B4-BE49-F238E27FC236}">
                    <a16:creationId xmlns:a16="http://schemas.microsoft.com/office/drawing/2014/main" id="{934C1EE3-DA98-4946-A994-0E4C3AD4DCD8}"/>
                  </a:ext>
                </a:extLst>
              </p:cNvPr>
              <p:cNvSpPr/>
              <p:nvPr/>
            </p:nvSpPr>
            <p:spPr>
              <a:xfrm>
                <a:off x="6768846" y="2152241"/>
                <a:ext cx="491060" cy="491060"/>
              </a:xfrm>
              <a:prstGeom prst="flowChartConnector">
                <a:avLst/>
              </a:prstGeom>
              <a:solidFill>
                <a:srgbClr val="E5E3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4575"/>
                  </a:solidFill>
                  <a:effectLst/>
                  <a:uLnTx/>
                  <a:uFillTx/>
                  <a:latin typeface="Arial"/>
                  <a:ea typeface="+mn-ea"/>
                  <a:cs typeface="+mn-cs"/>
                </a:endParaRPr>
              </a:p>
            </p:txBody>
          </p:sp>
          <p:sp>
            <p:nvSpPr>
              <p:cNvPr id="112" name="Flowchart: Connector 111">
                <a:extLst>
                  <a:ext uri="{FF2B5EF4-FFF2-40B4-BE49-F238E27FC236}">
                    <a16:creationId xmlns:a16="http://schemas.microsoft.com/office/drawing/2014/main" id="{C1DAB036-3E04-45AE-9D58-56C703940C34}"/>
                  </a:ext>
                </a:extLst>
              </p:cNvPr>
              <p:cNvSpPr/>
              <p:nvPr/>
            </p:nvSpPr>
            <p:spPr>
              <a:xfrm>
                <a:off x="6768846" y="3705851"/>
                <a:ext cx="491060" cy="491060"/>
              </a:xfrm>
              <a:prstGeom prst="flowChartConnector">
                <a:avLst/>
              </a:prstGeom>
              <a:solidFill>
                <a:srgbClr val="E5E3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4575"/>
                  </a:solidFill>
                  <a:effectLst/>
                  <a:uLnTx/>
                  <a:uFillTx/>
                  <a:latin typeface="Arial"/>
                  <a:ea typeface="+mn-ea"/>
                  <a:cs typeface="+mn-cs"/>
                </a:endParaRPr>
              </a:p>
            </p:txBody>
          </p:sp>
          <p:sp>
            <p:nvSpPr>
              <p:cNvPr id="113" name="Flowchart: Connector 112">
                <a:extLst>
                  <a:ext uri="{FF2B5EF4-FFF2-40B4-BE49-F238E27FC236}">
                    <a16:creationId xmlns:a16="http://schemas.microsoft.com/office/drawing/2014/main" id="{4A9646A0-F614-48DD-9B3D-B1E97DFD6F77}"/>
                  </a:ext>
                </a:extLst>
              </p:cNvPr>
              <p:cNvSpPr/>
              <p:nvPr/>
            </p:nvSpPr>
            <p:spPr>
              <a:xfrm>
                <a:off x="6768846" y="2929046"/>
                <a:ext cx="491060" cy="491060"/>
              </a:xfrm>
              <a:prstGeom prst="flowChartConnector">
                <a:avLst/>
              </a:prstGeom>
              <a:solidFill>
                <a:srgbClr val="E5E3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4575"/>
                  </a:solidFill>
                  <a:effectLst/>
                  <a:uLnTx/>
                  <a:uFillTx/>
                  <a:latin typeface="Arial"/>
                  <a:ea typeface="+mn-ea"/>
                  <a:cs typeface="+mn-cs"/>
                </a:endParaRPr>
              </a:p>
            </p:txBody>
          </p:sp>
          <p:cxnSp>
            <p:nvCxnSpPr>
              <p:cNvPr id="114" name="Straight Connector 113">
                <a:extLst>
                  <a:ext uri="{FF2B5EF4-FFF2-40B4-BE49-F238E27FC236}">
                    <a16:creationId xmlns:a16="http://schemas.microsoft.com/office/drawing/2014/main" id="{8FD13A33-D172-41E4-8141-AAABF2E67F2E}"/>
                  </a:ext>
                </a:extLst>
              </p:cNvPr>
              <p:cNvCxnSpPr>
                <a:cxnSpLocks/>
                <a:stCxn id="13" idx="6"/>
                <a:endCxn id="110" idx="2"/>
              </p:cNvCxnSpPr>
              <p:nvPr/>
            </p:nvCxnSpPr>
            <p:spPr>
              <a:xfrm>
                <a:off x="6234405" y="1620966"/>
                <a:ext cx="534441" cy="0"/>
              </a:xfrm>
              <a:prstGeom prst="line">
                <a:avLst/>
              </a:prstGeom>
              <a:ln w="3175"/>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A0B87A13-355E-4303-9F76-E784F0B3C1BF}"/>
                  </a:ext>
                </a:extLst>
              </p:cNvPr>
              <p:cNvCxnSpPr>
                <a:cxnSpLocks/>
                <a:stCxn id="13" idx="6"/>
                <a:endCxn id="111" idx="2"/>
              </p:cNvCxnSpPr>
              <p:nvPr/>
            </p:nvCxnSpPr>
            <p:spPr>
              <a:xfrm>
                <a:off x="6234405" y="1620966"/>
                <a:ext cx="534441" cy="776805"/>
              </a:xfrm>
              <a:prstGeom prst="line">
                <a:avLst/>
              </a:prstGeom>
              <a:ln w="3175"/>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E7A6971F-9007-407F-829D-FA13110A53D5}"/>
                  </a:ext>
                </a:extLst>
              </p:cNvPr>
              <p:cNvCxnSpPr>
                <a:cxnSpLocks/>
                <a:stCxn id="13" idx="6"/>
                <a:endCxn id="113" idx="2"/>
              </p:cNvCxnSpPr>
              <p:nvPr/>
            </p:nvCxnSpPr>
            <p:spPr>
              <a:xfrm>
                <a:off x="6234405" y="1620966"/>
                <a:ext cx="534441" cy="1553610"/>
              </a:xfrm>
              <a:prstGeom prst="line">
                <a:avLst/>
              </a:prstGeom>
              <a:ln w="3175"/>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701E0E37-ACDE-47FF-AC65-AA38FB565BAE}"/>
                  </a:ext>
                </a:extLst>
              </p:cNvPr>
              <p:cNvCxnSpPr>
                <a:cxnSpLocks/>
                <a:stCxn id="13" idx="6"/>
                <a:endCxn id="112" idx="2"/>
              </p:cNvCxnSpPr>
              <p:nvPr/>
            </p:nvCxnSpPr>
            <p:spPr>
              <a:xfrm>
                <a:off x="6234405" y="1620966"/>
                <a:ext cx="534441" cy="2330415"/>
              </a:xfrm>
              <a:prstGeom prst="line">
                <a:avLst/>
              </a:prstGeom>
              <a:ln w="3175"/>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687B4682-0D50-428A-8924-38ABB0F15A6D}"/>
                  </a:ext>
                </a:extLst>
              </p:cNvPr>
              <p:cNvCxnSpPr>
                <a:cxnSpLocks/>
                <a:stCxn id="14" idx="6"/>
                <a:endCxn id="110" idx="2"/>
              </p:cNvCxnSpPr>
              <p:nvPr/>
            </p:nvCxnSpPr>
            <p:spPr>
              <a:xfrm flipV="1">
                <a:off x="6234405" y="1620966"/>
                <a:ext cx="534441" cy="776805"/>
              </a:xfrm>
              <a:prstGeom prst="line">
                <a:avLst/>
              </a:prstGeom>
              <a:ln w="3175"/>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A41ECDA2-24A3-4F9F-B52B-35066F9489FB}"/>
                  </a:ext>
                </a:extLst>
              </p:cNvPr>
              <p:cNvCxnSpPr>
                <a:cxnSpLocks/>
                <a:stCxn id="14" idx="6"/>
                <a:endCxn id="111" idx="2"/>
              </p:cNvCxnSpPr>
              <p:nvPr/>
            </p:nvCxnSpPr>
            <p:spPr>
              <a:xfrm>
                <a:off x="6234405" y="2397771"/>
                <a:ext cx="534441" cy="0"/>
              </a:xfrm>
              <a:prstGeom prst="line">
                <a:avLst/>
              </a:prstGeom>
              <a:ln w="3175"/>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FA73E439-3EEB-4C95-B630-4005A4BADB09}"/>
                  </a:ext>
                </a:extLst>
              </p:cNvPr>
              <p:cNvCxnSpPr>
                <a:cxnSpLocks/>
                <a:stCxn id="14" idx="6"/>
                <a:endCxn id="113" idx="2"/>
              </p:cNvCxnSpPr>
              <p:nvPr/>
            </p:nvCxnSpPr>
            <p:spPr>
              <a:xfrm>
                <a:off x="6234405" y="2397771"/>
                <a:ext cx="534441" cy="776805"/>
              </a:xfrm>
              <a:prstGeom prst="line">
                <a:avLst/>
              </a:prstGeom>
              <a:ln w="3175"/>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818D6B25-837B-4201-A4EB-4B81CDFB780B}"/>
                  </a:ext>
                </a:extLst>
              </p:cNvPr>
              <p:cNvCxnSpPr>
                <a:cxnSpLocks/>
                <a:stCxn id="14" idx="6"/>
                <a:endCxn id="112" idx="2"/>
              </p:cNvCxnSpPr>
              <p:nvPr/>
            </p:nvCxnSpPr>
            <p:spPr>
              <a:xfrm>
                <a:off x="6234405" y="2397771"/>
                <a:ext cx="534441" cy="1553610"/>
              </a:xfrm>
              <a:prstGeom prst="line">
                <a:avLst/>
              </a:prstGeom>
              <a:ln w="3175"/>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0353D4B6-D840-4FBD-9A2E-2411B85BF588}"/>
                  </a:ext>
                </a:extLst>
              </p:cNvPr>
              <p:cNvCxnSpPr>
                <a:cxnSpLocks/>
                <a:stCxn id="18" idx="6"/>
                <a:endCxn id="110" idx="2"/>
              </p:cNvCxnSpPr>
              <p:nvPr/>
            </p:nvCxnSpPr>
            <p:spPr>
              <a:xfrm flipV="1">
                <a:off x="6234405" y="1620966"/>
                <a:ext cx="534441" cy="1553610"/>
              </a:xfrm>
              <a:prstGeom prst="line">
                <a:avLst/>
              </a:prstGeom>
              <a:ln w="3175"/>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93601970-2BD4-4CE0-8A3E-8213EC49E700}"/>
                  </a:ext>
                </a:extLst>
              </p:cNvPr>
              <p:cNvCxnSpPr>
                <a:cxnSpLocks/>
                <a:stCxn id="18" idx="6"/>
                <a:endCxn id="111" idx="2"/>
              </p:cNvCxnSpPr>
              <p:nvPr/>
            </p:nvCxnSpPr>
            <p:spPr>
              <a:xfrm flipV="1">
                <a:off x="6234405" y="2397771"/>
                <a:ext cx="534441" cy="776805"/>
              </a:xfrm>
              <a:prstGeom prst="line">
                <a:avLst/>
              </a:prstGeom>
              <a:ln w="3175"/>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0DC6DE4D-5579-49E3-B960-9C62C1B631B7}"/>
                  </a:ext>
                </a:extLst>
              </p:cNvPr>
              <p:cNvCxnSpPr>
                <a:cxnSpLocks/>
                <a:stCxn id="18" idx="6"/>
                <a:endCxn id="113" idx="2"/>
              </p:cNvCxnSpPr>
              <p:nvPr/>
            </p:nvCxnSpPr>
            <p:spPr>
              <a:xfrm>
                <a:off x="6234405" y="3174576"/>
                <a:ext cx="534441" cy="0"/>
              </a:xfrm>
              <a:prstGeom prst="line">
                <a:avLst/>
              </a:prstGeom>
              <a:ln w="3175"/>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3650D8E9-38E1-4708-8AA0-C53921B2F634}"/>
                  </a:ext>
                </a:extLst>
              </p:cNvPr>
              <p:cNvCxnSpPr>
                <a:cxnSpLocks/>
                <a:stCxn id="18" idx="6"/>
                <a:endCxn id="112" idx="2"/>
              </p:cNvCxnSpPr>
              <p:nvPr/>
            </p:nvCxnSpPr>
            <p:spPr>
              <a:xfrm>
                <a:off x="6234405" y="3174576"/>
                <a:ext cx="534441" cy="776805"/>
              </a:xfrm>
              <a:prstGeom prst="line">
                <a:avLst/>
              </a:prstGeom>
              <a:ln w="3175"/>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5F942EB1-B614-4A8E-88D8-6DB8FA1CCF38}"/>
                  </a:ext>
                </a:extLst>
              </p:cNvPr>
              <p:cNvCxnSpPr>
                <a:cxnSpLocks/>
                <a:stCxn id="15" idx="6"/>
                <a:endCxn id="112" idx="2"/>
              </p:cNvCxnSpPr>
              <p:nvPr/>
            </p:nvCxnSpPr>
            <p:spPr>
              <a:xfrm>
                <a:off x="6234405" y="3951381"/>
                <a:ext cx="534441" cy="0"/>
              </a:xfrm>
              <a:prstGeom prst="line">
                <a:avLst/>
              </a:prstGeom>
              <a:ln w="3175"/>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CAB3DE06-6453-407A-974D-46B6329F495D}"/>
                  </a:ext>
                </a:extLst>
              </p:cNvPr>
              <p:cNvCxnSpPr>
                <a:cxnSpLocks/>
                <a:stCxn id="15" idx="6"/>
                <a:endCxn id="113" idx="2"/>
              </p:cNvCxnSpPr>
              <p:nvPr/>
            </p:nvCxnSpPr>
            <p:spPr>
              <a:xfrm flipV="1">
                <a:off x="6234405" y="3174576"/>
                <a:ext cx="534441" cy="776805"/>
              </a:xfrm>
              <a:prstGeom prst="line">
                <a:avLst/>
              </a:prstGeom>
              <a:ln w="3175"/>
            </p:spPr>
            <p:style>
              <a:lnRef idx="1">
                <a:schemeClr val="dk1"/>
              </a:lnRef>
              <a:fillRef idx="0">
                <a:schemeClr val="dk1"/>
              </a:fillRef>
              <a:effectRef idx="0">
                <a:schemeClr val="dk1"/>
              </a:effectRef>
              <a:fontRef idx="minor">
                <a:schemeClr val="tx1"/>
              </a:fontRef>
            </p:style>
          </p:cxnSp>
          <p:cxnSp>
            <p:nvCxnSpPr>
              <p:cNvPr id="146" name="Straight Connector 145">
                <a:extLst>
                  <a:ext uri="{FF2B5EF4-FFF2-40B4-BE49-F238E27FC236}">
                    <a16:creationId xmlns:a16="http://schemas.microsoft.com/office/drawing/2014/main" id="{C49D87AA-B477-47BD-9895-9885A2481D01}"/>
                  </a:ext>
                </a:extLst>
              </p:cNvPr>
              <p:cNvCxnSpPr>
                <a:cxnSpLocks/>
                <a:stCxn id="15" idx="6"/>
                <a:endCxn id="111" idx="2"/>
              </p:cNvCxnSpPr>
              <p:nvPr/>
            </p:nvCxnSpPr>
            <p:spPr>
              <a:xfrm flipV="1">
                <a:off x="6234405" y="2397771"/>
                <a:ext cx="534441" cy="1553610"/>
              </a:xfrm>
              <a:prstGeom prst="line">
                <a:avLst/>
              </a:prstGeom>
              <a:ln w="3175"/>
            </p:spPr>
            <p:style>
              <a:lnRef idx="1">
                <a:schemeClr val="dk1"/>
              </a:lnRef>
              <a:fillRef idx="0">
                <a:schemeClr val="dk1"/>
              </a:fillRef>
              <a:effectRef idx="0">
                <a:schemeClr val="dk1"/>
              </a:effectRef>
              <a:fontRef idx="minor">
                <a:schemeClr val="tx1"/>
              </a:fontRef>
            </p:style>
          </p:cxnSp>
          <p:cxnSp>
            <p:nvCxnSpPr>
              <p:cNvPr id="147" name="Straight Connector 146">
                <a:extLst>
                  <a:ext uri="{FF2B5EF4-FFF2-40B4-BE49-F238E27FC236}">
                    <a16:creationId xmlns:a16="http://schemas.microsoft.com/office/drawing/2014/main" id="{62D0DE51-8B03-458A-BE9C-C89D69B2ED87}"/>
                  </a:ext>
                </a:extLst>
              </p:cNvPr>
              <p:cNvCxnSpPr>
                <a:cxnSpLocks/>
                <a:stCxn id="15" idx="6"/>
                <a:endCxn id="110" idx="2"/>
              </p:cNvCxnSpPr>
              <p:nvPr/>
            </p:nvCxnSpPr>
            <p:spPr>
              <a:xfrm flipV="1">
                <a:off x="6234405" y="1620966"/>
                <a:ext cx="534441" cy="2330415"/>
              </a:xfrm>
              <a:prstGeom prst="line">
                <a:avLst/>
              </a:prstGeom>
              <a:ln w="3175"/>
            </p:spPr>
            <p:style>
              <a:lnRef idx="1">
                <a:schemeClr val="dk1"/>
              </a:lnRef>
              <a:fillRef idx="0">
                <a:schemeClr val="dk1"/>
              </a:fillRef>
              <a:effectRef idx="0">
                <a:schemeClr val="dk1"/>
              </a:effectRef>
              <a:fontRef idx="minor">
                <a:schemeClr val="tx1"/>
              </a:fontRef>
            </p:style>
          </p:cxnSp>
          <p:cxnSp>
            <p:nvCxnSpPr>
              <p:cNvPr id="148" name="Straight Connector 147">
                <a:extLst>
                  <a:ext uri="{FF2B5EF4-FFF2-40B4-BE49-F238E27FC236}">
                    <a16:creationId xmlns:a16="http://schemas.microsoft.com/office/drawing/2014/main" id="{B5C51E49-09FE-4BB1-8E19-6729BF7CBA53}"/>
                  </a:ext>
                </a:extLst>
              </p:cNvPr>
              <p:cNvCxnSpPr>
                <a:cxnSpLocks/>
                <a:stCxn id="110" idx="6"/>
                <a:endCxn id="192" idx="2"/>
              </p:cNvCxnSpPr>
              <p:nvPr/>
            </p:nvCxnSpPr>
            <p:spPr>
              <a:xfrm>
                <a:off x="7259906" y="1620966"/>
                <a:ext cx="534441" cy="747018"/>
              </a:xfrm>
              <a:prstGeom prst="line">
                <a:avLst/>
              </a:prstGeom>
              <a:ln w="3175"/>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4D7D9ED6-A86C-4626-8948-F8D0676CDB89}"/>
                  </a:ext>
                </a:extLst>
              </p:cNvPr>
              <p:cNvCxnSpPr>
                <a:cxnSpLocks/>
                <a:stCxn id="110" idx="6"/>
                <a:endCxn id="193" idx="2"/>
              </p:cNvCxnSpPr>
              <p:nvPr/>
            </p:nvCxnSpPr>
            <p:spPr>
              <a:xfrm>
                <a:off x="7259906" y="1620966"/>
                <a:ext cx="534441" cy="1570129"/>
              </a:xfrm>
              <a:prstGeom prst="line">
                <a:avLst/>
              </a:prstGeom>
              <a:ln w="3175"/>
            </p:spPr>
            <p:style>
              <a:lnRef idx="1">
                <a:schemeClr val="dk1"/>
              </a:lnRef>
              <a:fillRef idx="0">
                <a:schemeClr val="dk1"/>
              </a:fillRef>
              <a:effectRef idx="0">
                <a:schemeClr val="dk1"/>
              </a:effectRef>
              <a:fontRef idx="minor">
                <a:schemeClr val="tx1"/>
              </a:fontRef>
            </p:style>
          </p:cxnSp>
          <p:sp>
            <p:nvSpPr>
              <p:cNvPr id="192" name="Flowchart: Connector 191">
                <a:extLst>
                  <a:ext uri="{FF2B5EF4-FFF2-40B4-BE49-F238E27FC236}">
                    <a16:creationId xmlns:a16="http://schemas.microsoft.com/office/drawing/2014/main" id="{C31627F1-7EC0-477D-BDCB-3699B8312E0C}"/>
                  </a:ext>
                </a:extLst>
              </p:cNvPr>
              <p:cNvSpPr/>
              <p:nvPr/>
            </p:nvSpPr>
            <p:spPr>
              <a:xfrm>
                <a:off x="7794347" y="2122454"/>
                <a:ext cx="491060" cy="491060"/>
              </a:xfrm>
              <a:prstGeom prst="flowChartConnector">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4575"/>
                  </a:solidFill>
                  <a:effectLst/>
                  <a:uLnTx/>
                  <a:uFillTx/>
                  <a:latin typeface="Arial"/>
                  <a:ea typeface="+mn-ea"/>
                  <a:cs typeface="+mn-cs"/>
                </a:endParaRPr>
              </a:p>
            </p:txBody>
          </p:sp>
          <p:sp>
            <p:nvSpPr>
              <p:cNvPr id="193" name="Flowchart: Connector 192">
                <a:extLst>
                  <a:ext uri="{FF2B5EF4-FFF2-40B4-BE49-F238E27FC236}">
                    <a16:creationId xmlns:a16="http://schemas.microsoft.com/office/drawing/2014/main" id="{1F8CBC35-8F2B-4D1D-9EC1-AEEEC89842F5}"/>
                  </a:ext>
                </a:extLst>
              </p:cNvPr>
              <p:cNvSpPr/>
              <p:nvPr/>
            </p:nvSpPr>
            <p:spPr>
              <a:xfrm>
                <a:off x="7794347" y="2945565"/>
                <a:ext cx="491060" cy="491060"/>
              </a:xfrm>
              <a:prstGeom prst="flowChartConnector">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4575"/>
                  </a:solidFill>
                  <a:effectLst/>
                  <a:uLnTx/>
                  <a:uFillTx/>
                  <a:latin typeface="Arial"/>
                  <a:ea typeface="+mn-ea"/>
                  <a:cs typeface="+mn-cs"/>
                </a:endParaRPr>
              </a:p>
            </p:txBody>
          </p:sp>
          <p:cxnSp>
            <p:nvCxnSpPr>
              <p:cNvPr id="194" name="Straight Connector 193">
                <a:extLst>
                  <a:ext uri="{FF2B5EF4-FFF2-40B4-BE49-F238E27FC236}">
                    <a16:creationId xmlns:a16="http://schemas.microsoft.com/office/drawing/2014/main" id="{C57F6CCC-0568-4CB1-9CF4-2461DE2288C9}"/>
                  </a:ext>
                </a:extLst>
              </p:cNvPr>
              <p:cNvCxnSpPr>
                <a:cxnSpLocks/>
                <a:stCxn id="111" idx="6"/>
                <a:endCxn id="192" idx="2"/>
              </p:cNvCxnSpPr>
              <p:nvPr/>
            </p:nvCxnSpPr>
            <p:spPr>
              <a:xfrm flipV="1">
                <a:off x="7259906" y="2367984"/>
                <a:ext cx="534441" cy="29787"/>
              </a:xfrm>
              <a:prstGeom prst="line">
                <a:avLst/>
              </a:prstGeom>
              <a:ln w="3175"/>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51677161-6012-489F-8FBC-FF07E51AE4F1}"/>
                  </a:ext>
                </a:extLst>
              </p:cNvPr>
              <p:cNvCxnSpPr>
                <a:cxnSpLocks/>
                <a:stCxn id="113" idx="6"/>
                <a:endCxn id="192" idx="2"/>
              </p:cNvCxnSpPr>
              <p:nvPr/>
            </p:nvCxnSpPr>
            <p:spPr>
              <a:xfrm flipV="1">
                <a:off x="7259906" y="2367984"/>
                <a:ext cx="534441" cy="806592"/>
              </a:xfrm>
              <a:prstGeom prst="line">
                <a:avLst/>
              </a:prstGeom>
              <a:ln w="3175"/>
            </p:spPr>
            <p:style>
              <a:lnRef idx="1">
                <a:schemeClr val="dk1"/>
              </a:lnRef>
              <a:fillRef idx="0">
                <a:schemeClr val="dk1"/>
              </a:fillRef>
              <a:effectRef idx="0">
                <a:schemeClr val="dk1"/>
              </a:effectRef>
              <a:fontRef idx="minor">
                <a:schemeClr val="tx1"/>
              </a:fontRef>
            </p:style>
          </p:cxnSp>
          <p:cxnSp>
            <p:nvCxnSpPr>
              <p:cNvPr id="196" name="Straight Connector 195">
                <a:extLst>
                  <a:ext uri="{FF2B5EF4-FFF2-40B4-BE49-F238E27FC236}">
                    <a16:creationId xmlns:a16="http://schemas.microsoft.com/office/drawing/2014/main" id="{3F9EDAD8-4C60-404E-83CE-9690EF8F1C2F}"/>
                  </a:ext>
                </a:extLst>
              </p:cNvPr>
              <p:cNvCxnSpPr>
                <a:cxnSpLocks/>
                <a:stCxn id="111" idx="6"/>
                <a:endCxn id="193" idx="2"/>
              </p:cNvCxnSpPr>
              <p:nvPr/>
            </p:nvCxnSpPr>
            <p:spPr>
              <a:xfrm>
                <a:off x="7259906" y="2397771"/>
                <a:ext cx="534441" cy="793324"/>
              </a:xfrm>
              <a:prstGeom prst="line">
                <a:avLst/>
              </a:prstGeom>
              <a:ln w="3175"/>
            </p:spPr>
            <p:style>
              <a:lnRef idx="1">
                <a:schemeClr val="dk1"/>
              </a:lnRef>
              <a:fillRef idx="0">
                <a:schemeClr val="dk1"/>
              </a:fillRef>
              <a:effectRef idx="0">
                <a:schemeClr val="dk1"/>
              </a:effectRef>
              <a:fontRef idx="minor">
                <a:schemeClr val="tx1"/>
              </a:fontRef>
            </p:style>
          </p:cxnSp>
          <p:cxnSp>
            <p:nvCxnSpPr>
              <p:cNvPr id="197" name="Straight Connector 196">
                <a:extLst>
                  <a:ext uri="{FF2B5EF4-FFF2-40B4-BE49-F238E27FC236}">
                    <a16:creationId xmlns:a16="http://schemas.microsoft.com/office/drawing/2014/main" id="{9B9A1DC5-4D07-4C37-8F3B-783890E54D1E}"/>
                  </a:ext>
                </a:extLst>
              </p:cNvPr>
              <p:cNvCxnSpPr>
                <a:cxnSpLocks/>
                <a:stCxn id="113" idx="6"/>
                <a:endCxn id="193" idx="2"/>
              </p:cNvCxnSpPr>
              <p:nvPr/>
            </p:nvCxnSpPr>
            <p:spPr>
              <a:xfrm>
                <a:off x="7259906" y="3174576"/>
                <a:ext cx="534441" cy="16519"/>
              </a:xfrm>
              <a:prstGeom prst="line">
                <a:avLst/>
              </a:prstGeom>
              <a:ln w="3175"/>
            </p:spPr>
            <p:style>
              <a:lnRef idx="1">
                <a:schemeClr val="dk1"/>
              </a:lnRef>
              <a:fillRef idx="0">
                <a:schemeClr val="dk1"/>
              </a:fillRef>
              <a:effectRef idx="0">
                <a:schemeClr val="dk1"/>
              </a:effectRef>
              <a:fontRef idx="minor">
                <a:schemeClr val="tx1"/>
              </a:fontRef>
            </p:style>
          </p:cxnSp>
          <p:cxnSp>
            <p:nvCxnSpPr>
              <p:cNvPr id="198" name="Straight Connector 197">
                <a:extLst>
                  <a:ext uri="{FF2B5EF4-FFF2-40B4-BE49-F238E27FC236}">
                    <a16:creationId xmlns:a16="http://schemas.microsoft.com/office/drawing/2014/main" id="{815886C7-675C-4E1A-8611-3B169043F55A}"/>
                  </a:ext>
                </a:extLst>
              </p:cNvPr>
              <p:cNvCxnSpPr>
                <a:cxnSpLocks/>
                <a:stCxn id="112" idx="6"/>
                <a:endCxn id="192" idx="2"/>
              </p:cNvCxnSpPr>
              <p:nvPr/>
            </p:nvCxnSpPr>
            <p:spPr>
              <a:xfrm flipV="1">
                <a:off x="7259906" y="2367984"/>
                <a:ext cx="534441" cy="1583397"/>
              </a:xfrm>
              <a:prstGeom prst="line">
                <a:avLst/>
              </a:prstGeom>
              <a:ln w="3175"/>
            </p:spPr>
            <p:style>
              <a:lnRef idx="1">
                <a:schemeClr val="dk1"/>
              </a:lnRef>
              <a:fillRef idx="0">
                <a:schemeClr val="dk1"/>
              </a:fillRef>
              <a:effectRef idx="0">
                <a:schemeClr val="dk1"/>
              </a:effectRef>
              <a:fontRef idx="minor">
                <a:schemeClr val="tx1"/>
              </a:fontRef>
            </p:style>
          </p:cxnSp>
          <p:cxnSp>
            <p:nvCxnSpPr>
              <p:cNvPr id="199" name="Straight Connector 198">
                <a:extLst>
                  <a:ext uri="{FF2B5EF4-FFF2-40B4-BE49-F238E27FC236}">
                    <a16:creationId xmlns:a16="http://schemas.microsoft.com/office/drawing/2014/main" id="{2651802E-7E2E-40E7-A60D-EFC2843DFE06}"/>
                  </a:ext>
                </a:extLst>
              </p:cNvPr>
              <p:cNvCxnSpPr>
                <a:cxnSpLocks/>
                <a:stCxn id="112" idx="6"/>
                <a:endCxn id="193" idx="2"/>
              </p:cNvCxnSpPr>
              <p:nvPr/>
            </p:nvCxnSpPr>
            <p:spPr>
              <a:xfrm flipV="1">
                <a:off x="7259906" y="3191095"/>
                <a:ext cx="534441" cy="760286"/>
              </a:xfrm>
              <a:prstGeom prst="line">
                <a:avLst/>
              </a:prstGeom>
              <a:ln w="3175"/>
            </p:spPr>
            <p:style>
              <a:lnRef idx="1">
                <a:schemeClr val="dk1"/>
              </a:lnRef>
              <a:fillRef idx="0">
                <a:schemeClr val="dk1"/>
              </a:fillRef>
              <a:effectRef idx="0">
                <a:schemeClr val="dk1"/>
              </a:effectRef>
              <a:fontRef idx="minor">
                <a:schemeClr val="tx1"/>
              </a:fontRef>
            </p:style>
          </p:cxnSp>
        </p:grpSp>
        <p:sp>
          <p:nvSpPr>
            <p:cNvPr id="152" name="Left Brace 151">
              <a:extLst>
                <a:ext uri="{FF2B5EF4-FFF2-40B4-BE49-F238E27FC236}">
                  <a16:creationId xmlns:a16="http://schemas.microsoft.com/office/drawing/2014/main" id="{371850DD-9E89-4A43-A990-4FC960C53ACF}"/>
                </a:ext>
              </a:extLst>
            </p:cNvPr>
            <p:cNvSpPr/>
            <p:nvPr/>
          </p:nvSpPr>
          <p:spPr>
            <a:xfrm rot="5400000">
              <a:off x="8502813" y="824078"/>
              <a:ext cx="245522" cy="1897308"/>
            </a:xfrm>
            <a:prstGeom prst="leftBrace">
              <a:avLst/>
            </a:prstGeom>
            <a:ln>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153" name="TextBox 152">
              <a:extLst>
                <a:ext uri="{FF2B5EF4-FFF2-40B4-BE49-F238E27FC236}">
                  <a16:creationId xmlns:a16="http://schemas.microsoft.com/office/drawing/2014/main" id="{8DEA0CD0-5AAB-4CDE-8976-5685779735D0}"/>
                </a:ext>
              </a:extLst>
            </p:cNvPr>
            <p:cNvSpPr txBox="1"/>
            <p:nvPr/>
          </p:nvSpPr>
          <p:spPr>
            <a:xfrm>
              <a:off x="7867420" y="1323493"/>
              <a:ext cx="151656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err="1">
                  <a:ln>
                    <a:noFill/>
                  </a:ln>
                  <a:solidFill>
                    <a:srgbClr val="000000"/>
                  </a:solidFill>
                  <a:effectLst/>
                  <a:uLnTx/>
                  <a:uFillTx/>
                  <a:latin typeface="Arial"/>
                  <a:ea typeface="+mn-ea"/>
                  <a:cs typeface="+mn-cs"/>
                </a:rPr>
                <a:t>Hidden</a:t>
              </a:r>
              <a:r>
                <a:rPr kumimoji="0" lang="fr-FR" sz="1200" b="0" i="0" u="none" strike="noStrike" kern="1200" cap="none" spc="0" normalizeH="0" baseline="0" noProof="0">
                  <a:ln>
                    <a:noFill/>
                  </a:ln>
                  <a:solidFill>
                    <a:srgbClr val="000000"/>
                  </a:solidFill>
                  <a:effectLst/>
                  <a:uLnTx/>
                  <a:uFillTx/>
                  <a:latin typeface="Arial"/>
                  <a:ea typeface="+mn-ea"/>
                  <a:cs typeface="+mn-cs"/>
                </a:rPr>
                <a:t> layer</a:t>
              </a:r>
            </a:p>
          </p:txBody>
        </p:sp>
        <p:sp>
          <p:nvSpPr>
            <p:cNvPr id="201" name="TextBox 200">
              <a:extLst>
                <a:ext uri="{FF2B5EF4-FFF2-40B4-BE49-F238E27FC236}">
                  <a16:creationId xmlns:a16="http://schemas.microsoft.com/office/drawing/2014/main" id="{DF2E08F4-5EBC-446D-A614-BFC0547B1088}"/>
                </a:ext>
              </a:extLst>
            </p:cNvPr>
            <p:cNvSpPr txBox="1"/>
            <p:nvPr/>
          </p:nvSpPr>
          <p:spPr>
            <a:xfrm>
              <a:off x="6280759" y="2411037"/>
              <a:ext cx="151656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0000"/>
                  </a:solidFill>
                  <a:effectLst/>
                  <a:uLnTx/>
                  <a:uFillTx/>
                  <a:latin typeface="Arial"/>
                  <a:ea typeface="+mn-ea"/>
                  <a:cs typeface="+mn-cs"/>
                </a:rPr>
                <a:t>Input layer</a:t>
              </a:r>
            </a:p>
          </p:txBody>
        </p:sp>
        <p:sp>
          <p:nvSpPr>
            <p:cNvPr id="202" name="TextBox 201">
              <a:extLst>
                <a:ext uri="{FF2B5EF4-FFF2-40B4-BE49-F238E27FC236}">
                  <a16:creationId xmlns:a16="http://schemas.microsoft.com/office/drawing/2014/main" id="{5A9B6B3E-6263-45A1-BF55-776300A134FD}"/>
                </a:ext>
              </a:extLst>
            </p:cNvPr>
            <p:cNvSpPr txBox="1"/>
            <p:nvPr/>
          </p:nvSpPr>
          <p:spPr>
            <a:xfrm>
              <a:off x="9431606" y="2411037"/>
              <a:ext cx="151656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0000"/>
                  </a:solidFill>
                  <a:effectLst/>
                  <a:uLnTx/>
                  <a:uFillTx/>
                  <a:latin typeface="Arial"/>
                  <a:ea typeface="+mn-ea"/>
                  <a:cs typeface="+mn-cs"/>
                </a:rPr>
                <a:t>Output layer</a:t>
              </a:r>
            </a:p>
          </p:txBody>
        </p:sp>
      </p:grpSp>
      <p:pic>
        <p:nvPicPr>
          <p:cNvPr id="134146" name="Picture 2" descr="Psychologists&amp;#39; face off reveals humans can recognise 5,000 people |  Psychology | The Guardian">
            <a:extLst>
              <a:ext uri="{FF2B5EF4-FFF2-40B4-BE49-F238E27FC236}">
                <a16:creationId xmlns:a16="http://schemas.microsoft.com/office/drawing/2014/main" id="{86E3195E-9B88-42B5-94D4-9922267A9D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5794" y="1437691"/>
            <a:ext cx="3430656" cy="2058394"/>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82">
            <a:extLst>
              <a:ext uri="{FF2B5EF4-FFF2-40B4-BE49-F238E27FC236}">
                <a16:creationId xmlns:a16="http://schemas.microsoft.com/office/drawing/2014/main" id="{2BD40503-1845-45EB-8B69-A85F5905146A}"/>
              </a:ext>
            </a:extLst>
          </p:cNvPr>
          <p:cNvSpPr txBox="1"/>
          <p:nvPr/>
        </p:nvSpPr>
        <p:spPr bwMode="auto">
          <a:xfrm>
            <a:off x="960578" y="3496085"/>
            <a:ext cx="3076503" cy="938719"/>
          </a:xfrm>
          <a:prstGeom prst="rect">
            <a:avLst/>
          </a:prstGeom>
          <a:noFill/>
          <a:ln w="9525">
            <a:noFill/>
            <a:miter lim="800000"/>
            <a:headEnd/>
            <a:tailEnd/>
          </a:ln>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Verdana"/>
                <a:ea typeface="+mn-ea"/>
                <a:cs typeface="Calibri" panose="020F0502020204030204" pitchFamily="34" charset="0"/>
              </a:rPr>
              <a:t>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Verdana"/>
                <a:ea typeface="+mn-ea"/>
                <a:cs typeface="Calibri" panose="020F0502020204030204" pitchFamily="34" charset="0"/>
              </a:rPr>
              <a:t>A neuronal network that “learns” faces needs to train on million examples to be able to identify a face in a crowd or saturated landscape</a:t>
            </a:r>
          </a:p>
        </p:txBody>
      </p:sp>
      <p:sp>
        <p:nvSpPr>
          <p:cNvPr id="62" name="TextBox 82">
            <a:extLst>
              <a:ext uri="{FF2B5EF4-FFF2-40B4-BE49-F238E27FC236}">
                <a16:creationId xmlns:a16="http://schemas.microsoft.com/office/drawing/2014/main" id="{092B2A05-2F88-4DF1-BBD1-2F6B01844C8B}"/>
              </a:ext>
            </a:extLst>
          </p:cNvPr>
          <p:cNvSpPr txBox="1"/>
          <p:nvPr/>
        </p:nvSpPr>
        <p:spPr bwMode="auto">
          <a:xfrm>
            <a:off x="920625" y="4864740"/>
            <a:ext cx="3076503" cy="1107996"/>
          </a:xfrm>
          <a:prstGeom prst="rect">
            <a:avLst/>
          </a:prstGeom>
          <a:noFill/>
          <a:ln w="9525">
            <a:noFill/>
            <a:miter lim="800000"/>
            <a:headEnd/>
            <a:tailEnd/>
          </a:ln>
          <a:effectLst/>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Verdana"/>
                <a:ea typeface="+mn-ea"/>
                <a:cs typeface="Calibri" panose="020F0502020204030204" pitchFamily="34" charset="0"/>
              </a:rPr>
              <a:t>Recognition</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Verdana"/>
              <a:ea typeface="+mn-ea"/>
              <a:cs typeface="Calibri" panose="020F0502020204030204"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Verdana"/>
                <a:ea typeface="+mn-ea"/>
                <a:cs typeface="Calibri" panose="020F0502020204030204" pitchFamily="34" charset="0"/>
              </a:rPr>
              <a:t>A picture of a face injected in the network is sequentially transformed by the different neuronal layers to be able to identify the face as an output</a:t>
            </a:r>
          </a:p>
        </p:txBody>
      </p:sp>
      <p:sp>
        <p:nvSpPr>
          <p:cNvPr id="10" name="Plus Sign 9">
            <a:extLst>
              <a:ext uri="{FF2B5EF4-FFF2-40B4-BE49-F238E27FC236}">
                <a16:creationId xmlns:a16="http://schemas.microsoft.com/office/drawing/2014/main" id="{CF77A548-D0F2-41B5-BBA2-257CFD559069}"/>
              </a:ext>
            </a:extLst>
          </p:cNvPr>
          <p:cNvSpPr/>
          <p:nvPr/>
        </p:nvSpPr>
        <p:spPr>
          <a:xfrm>
            <a:off x="7842757" y="5225611"/>
            <a:ext cx="381198" cy="606610"/>
          </a:xfrm>
          <a:prstGeom prst="mathPlus">
            <a:avLst>
              <a:gd name="adj1" fmla="val 0"/>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4575"/>
              </a:solidFill>
              <a:effectLst/>
              <a:uLnTx/>
              <a:uFillTx/>
              <a:latin typeface="Arial"/>
              <a:ea typeface="+mn-ea"/>
              <a:cs typeface="+mn-cs"/>
            </a:endParaRPr>
          </a:p>
        </p:txBody>
      </p:sp>
      <p:sp>
        <p:nvSpPr>
          <p:cNvPr id="71" name="Plus Sign 70">
            <a:extLst>
              <a:ext uri="{FF2B5EF4-FFF2-40B4-BE49-F238E27FC236}">
                <a16:creationId xmlns:a16="http://schemas.microsoft.com/office/drawing/2014/main" id="{08AE5437-E24F-4CFB-A99C-39C6E3100B03}"/>
              </a:ext>
            </a:extLst>
          </p:cNvPr>
          <p:cNvSpPr/>
          <p:nvPr/>
        </p:nvSpPr>
        <p:spPr>
          <a:xfrm>
            <a:off x="8123721" y="4615334"/>
            <a:ext cx="381198" cy="606610"/>
          </a:xfrm>
          <a:prstGeom prst="mathPlus">
            <a:avLst>
              <a:gd name="adj1" fmla="val 0"/>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4575"/>
              </a:solidFill>
              <a:effectLst/>
              <a:uLnTx/>
              <a:uFillTx/>
              <a:latin typeface="Arial"/>
              <a:ea typeface="+mn-ea"/>
              <a:cs typeface="+mn-cs"/>
            </a:endParaRPr>
          </a:p>
        </p:txBody>
      </p:sp>
      <p:sp>
        <p:nvSpPr>
          <p:cNvPr id="72" name="Plus Sign 71">
            <a:extLst>
              <a:ext uri="{FF2B5EF4-FFF2-40B4-BE49-F238E27FC236}">
                <a16:creationId xmlns:a16="http://schemas.microsoft.com/office/drawing/2014/main" id="{310430CD-2773-4530-B6FF-E1FB2E3EC609}"/>
              </a:ext>
            </a:extLst>
          </p:cNvPr>
          <p:cNvSpPr/>
          <p:nvPr/>
        </p:nvSpPr>
        <p:spPr>
          <a:xfrm>
            <a:off x="7742063" y="4745125"/>
            <a:ext cx="381198" cy="606610"/>
          </a:xfrm>
          <a:prstGeom prst="mathPlus">
            <a:avLst>
              <a:gd name="adj1" fmla="val 0"/>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4575"/>
              </a:solidFill>
              <a:effectLst/>
              <a:uLnTx/>
              <a:uFillTx/>
              <a:latin typeface="Arial"/>
              <a:ea typeface="+mn-ea"/>
              <a:cs typeface="+mn-cs"/>
            </a:endParaRPr>
          </a:p>
        </p:txBody>
      </p:sp>
      <p:sp>
        <p:nvSpPr>
          <p:cNvPr id="73" name="Plus Sign 72">
            <a:extLst>
              <a:ext uri="{FF2B5EF4-FFF2-40B4-BE49-F238E27FC236}">
                <a16:creationId xmlns:a16="http://schemas.microsoft.com/office/drawing/2014/main" id="{E4C1C14B-0966-439B-9A5F-DBC5B77021BA}"/>
              </a:ext>
            </a:extLst>
          </p:cNvPr>
          <p:cNvSpPr/>
          <p:nvPr/>
        </p:nvSpPr>
        <p:spPr>
          <a:xfrm>
            <a:off x="8238549" y="5063590"/>
            <a:ext cx="381198" cy="606610"/>
          </a:xfrm>
          <a:prstGeom prst="mathPlus">
            <a:avLst>
              <a:gd name="adj1" fmla="val 0"/>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4575"/>
              </a:solidFill>
              <a:effectLst/>
              <a:uLnTx/>
              <a:uFillTx/>
              <a:latin typeface="Arial"/>
              <a:ea typeface="+mn-ea"/>
              <a:cs typeface="+mn-cs"/>
            </a:endParaRPr>
          </a:p>
        </p:txBody>
      </p:sp>
      <p:cxnSp>
        <p:nvCxnSpPr>
          <p:cNvPr id="12" name="Straight Arrow Connector 11">
            <a:extLst>
              <a:ext uri="{FF2B5EF4-FFF2-40B4-BE49-F238E27FC236}">
                <a16:creationId xmlns:a16="http://schemas.microsoft.com/office/drawing/2014/main" id="{D9808EEB-C028-46BB-9B53-C88CEF8C30A4}"/>
              </a:ext>
            </a:extLst>
          </p:cNvPr>
          <p:cNvCxnSpPr/>
          <p:nvPr/>
        </p:nvCxnSpPr>
        <p:spPr>
          <a:xfrm>
            <a:off x="7238665" y="5224433"/>
            <a:ext cx="385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CF359D6-8A22-426B-8F08-97EBE9A169EF}"/>
              </a:ext>
            </a:extLst>
          </p:cNvPr>
          <p:cNvCxnSpPr/>
          <p:nvPr/>
        </p:nvCxnSpPr>
        <p:spPr>
          <a:xfrm>
            <a:off x="8684588" y="5224433"/>
            <a:ext cx="385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1407516-94AF-435D-841E-6C75904A7A5A}"/>
              </a:ext>
            </a:extLst>
          </p:cNvPr>
          <p:cNvCxnSpPr/>
          <p:nvPr/>
        </p:nvCxnSpPr>
        <p:spPr>
          <a:xfrm>
            <a:off x="10042970" y="2541288"/>
            <a:ext cx="385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4891EFE-746F-4CE4-9BDC-641FE3461CB0}"/>
              </a:ext>
            </a:extLst>
          </p:cNvPr>
          <p:cNvSpPr txBox="1"/>
          <p:nvPr/>
        </p:nvSpPr>
        <p:spPr>
          <a:xfrm>
            <a:off x="9925528" y="2612979"/>
            <a:ext cx="763351"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1F497D"/>
                </a:solidFill>
                <a:effectLst/>
                <a:uLnTx/>
                <a:uFillTx/>
                <a:latin typeface="Arial"/>
                <a:ea typeface="+mn-ea"/>
                <a:cs typeface="+mn-cs"/>
              </a:rPr>
              <a:t>Stéphane</a:t>
            </a:r>
          </a:p>
        </p:txBody>
      </p:sp>
      <p:sp>
        <p:nvSpPr>
          <p:cNvPr id="86" name="TextBox 85">
            <a:extLst>
              <a:ext uri="{FF2B5EF4-FFF2-40B4-BE49-F238E27FC236}">
                <a16:creationId xmlns:a16="http://schemas.microsoft.com/office/drawing/2014/main" id="{A3FEC42A-53A0-45B2-A441-246316BC369C}"/>
              </a:ext>
            </a:extLst>
          </p:cNvPr>
          <p:cNvSpPr txBox="1"/>
          <p:nvPr/>
        </p:nvSpPr>
        <p:spPr>
          <a:xfrm>
            <a:off x="9925528" y="3429000"/>
            <a:ext cx="612668"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solidFill>
                  <a:srgbClr val="1F497D"/>
                </a:solidFill>
                <a:latin typeface="Arial"/>
              </a:rPr>
              <a:t>A</a:t>
            </a:r>
            <a:r>
              <a:rPr kumimoji="0" lang="fr-FR" sz="1050" b="0" i="0" u="none" strike="noStrike" kern="1200" cap="none" spc="0" normalizeH="0" baseline="0" noProof="0" dirty="0" err="1">
                <a:ln>
                  <a:noFill/>
                </a:ln>
                <a:solidFill>
                  <a:srgbClr val="1F497D"/>
                </a:solidFill>
                <a:effectLst/>
                <a:uLnTx/>
                <a:uFillTx/>
                <a:latin typeface="Arial"/>
                <a:ea typeface="+mn-ea"/>
                <a:cs typeface="+mn-cs"/>
              </a:rPr>
              <a:t>gathe</a:t>
            </a:r>
            <a:endParaRPr kumimoji="0" lang="fr-FR" sz="1050" b="0" i="0" u="none" strike="noStrike" kern="1200" cap="none" spc="0" normalizeH="0" baseline="0" noProof="0" dirty="0">
              <a:ln>
                <a:noFill/>
              </a:ln>
              <a:solidFill>
                <a:srgbClr val="1F497D"/>
              </a:solidFill>
              <a:effectLst/>
              <a:uLnTx/>
              <a:uFillTx/>
              <a:latin typeface="Arial"/>
              <a:ea typeface="+mn-ea"/>
              <a:cs typeface="+mn-cs"/>
            </a:endParaRPr>
          </a:p>
        </p:txBody>
      </p:sp>
      <p:cxnSp>
        <p:nvCxnSpPr>
          <p:cNvPr id="87" name="Straight Arrow Connector 86">
            <a:extLst>
              <a:ext uri="{FF2B5EF4-FFF2-40B4-BE49-F238E27FC236}">
                <a16:creationId xmlns:a16="http://schemas.microsoft.com/office/drawing/2014/main" id="{1E8BEE5B-A890-446D-A0B7-871D093565DC}"/>
              </a:ext>
            </a:extLst>
          </p:cNvPr>
          <p:cNvCxnSpPr/>
          <p:nvPr/>
        </p:nvCxnSpPr>
        <p:spPr>
          <a:xfrm>
            <a:off x="10042970" y="3332986"/>
            <a:ext cx="385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Arrow: Right 5">
            <a:extLst>
              <a:ext uri="{FF2B5EF4-FFF2-40B4-BE49-F238E27FC236}">
                <a16:creationId xmlns:a16="http://schemas.microsoft.com/office/drawing/2014/main" id="{7CC015DC-B270-4BD3-B09F-184BE716F83B}"/>
              </a:ext>
            </a:extLst>
          </p:cNvPr>
          <p:cNvSpPr/>
          <p:nvPr/>
        </p:nvSpPr>
        <p:spPr>
          <a:xfrm flipH="1">
            <a:off x="4064817" y="3787560"/>
            <a:ext cx="217794" cy="35576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sp>
        <p:nvSpPr>
          <p:cNvPr id="89" name="Arrow: Right 88">
            <a:extLst>
              <a:ext uri="{FF2B5EF4-FFF2-40B4-BE49-F238E27FC236}">
                <a16:creationId xmlns:a16="http://schemas.microsoft.com/office/drawing/2014/main" id="{6E48ADD0-2428-4C81-BA27-CC07B6611783}"/>
              </a:ext>
            </a:extLst>
          </p:cNvPr>
          <p:cNvSpPr/>
          <p:nvPr/>
        </p:nvSpPr>
        <p:spPr>
          <a:xfrm>
            <a:off x="671765" y="5504987"/>
            <a:ext cx="204029" cy="33205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sp>
        <p:nvSpPr>
          <p:cNvPr id="90" name="TextBox 82">
            <a:extLst>
              <a:ext uri="{FF2B5EF4-FFF2-40B4-BE49-F238E27FC236}">
                <a16:creationId xmlns:a16="http://schemas.microsoft.com/office/drawing/2014/main" id="{1CA38CF7-BFD6-41B4-8AAB-ACB5E8CC27F7}"/>
              </a:ext>
            </a:extLst>
          </p:cNvPr>
          <p:cNvSpPr txBox="1"/>
          <p:nvPr/>
        </p:nvSpPr>
        <p:spPr bwMode="auto">
          <a:xfrm>
            <a:off x="5680051" y="5776471"/>
            <a:ext cx="4805252" cy="430887"/>
          </a:xfrm>
          <a:prstGeom prst="rect">
            <a:avLst/>
          </a:prstGeom>
          <a:noFill/>
          <a:ln w="9525">
            <a:noFill/>
            <a:miter lim="800000"/>
            <a:headEnd/>
            <a:tailEnd/>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prstClr val="black"/>
                </a:solidFill>
                <a:latin typeface="Verdana"/>
                <a:cs typeface="Calibri" panose="020F0502020204030204" pitchFamily="34" charset="0"/>
              </a:rPr>
              <a:t>Each layer progressively identifies more complex face characteristics</a:t>
            </a:r>
            <a:endParaRPr kumimoji="0" lang="en-US" sz="1100" b="0" i="0" u="none" strike="noStrike" kern="1200" cap="none" spc="0" normalizeH="0" baseline="0" noProof="0">
              <a:ln>
                <a:noFill/>
              </a:ln>
              <a:solidFill>
                <a:prstClr val="black"/>
              </a:solidFill>
              <a:effectLst/>
              <a:uLnTx/>
              <a:uFillTx/>
              <a:latin typeface="Verdana"/>
              <a:ea typeface="+mn-ea"/>
              <a:cs typeface="Calibri" panose="020F0502020204030204" pitchFamily="34" charset="0"/>
            </a:endParaRPr>
          </a:p>
        </p:txBody>
      </p:sp>
      <p:pic>
        <p:nvPicPr>
          <p:cNvPr id="11" name="Graphic 10" descr="Arrow: Clockwise curve with solid fill">
            <a:extLst>
              <a:ext uri="{FF2B5EF4-FFF2-40B4-BE49-F238E27FC236}">
                <a16:creationId xmlns:a16="http://schemas.microsoft.com/office/drawing/2014/main" id="{BA3E939F-016F-40BE-90F3-FE17D689C0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101358">
            <a:off x="4793156" y="1144374"/>
            <a:ext cx="914400" cy="1623346"/>
          </a:xfrm>
          <a:prstGeom prst="rect">
            <a:avLst/>
          </a:prstGeom>
        </p:spPr>
      </p:pic>
      <p:pic>
        <p:nvPicPr>
          <p:cNvPr id="91" name="Graphic 90" descr="Arrow: Clockwise curve with solid fill">
            <a:extLst>
              <a:ext uri="{FF2B5EF4-FFF2-40B4-BE49-F238E27FC236}">
                <a16:creationId xmlns:a16="http://schemas.microsoft.com/office/drawing/2014/main" id="{7620050C-E989-43DE-9391-F886601BE3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348505" flipH="1">
            <a:off x="5084421" y="3673648"/>
            <a:ext cx="965133" cy="1623346"/>
          </a:xfrm>
          <a:prstGeom prst="rect">
            <a:avLst/>
          </a:prstGeom>
        </p:spPr>
      </p:pic>
      <p:pic>
        <p:nvPicPr>
          <p:cNvPr id="20" name="Image 19" descr="Une image contenant graphiques vectoriels, jouet&#10;&#10;Description générée automatiquement">
            <a:extLst>
              <a:ext uri="{FF2B5EF4-FFF2-40B4-BE49-F238E27FC236}">
                <a16:creationId xmlns:a16="http://schemas.microsoft.com/office/drawing/2014/main" id="{B6D4E9E8-29A9-654E-83A7-3F710DA39B6B}"/>
              </a:ext>
            </a:extLst>
          </p:cNvPr>
          <p:cNvPicPr>
            <a:picLocks noChangeAspect="1"/>
          </p:cNvPicPr>
          <p:nvPr/>
        </p:nvPicPr>
        <p:blipFill rotWithShape="1">
          <a:blip r:embed="rId11">
            <a:extLst>
              <a:ext uri="{28A0092B-C50C-407E-A947-70E740481C1C}">
                <a14:useLocalDpi xmlns:a14="http://schemas.microsoft.com/office/drawing/2010/main" val="0"/>
              </a:ext>
            </a:extLst>
          </a:blip>
          <a:srcRect l="28903" r="24667" b="8298"/>
          <a:stretch/>
        </p:blipFill>
        <p:spPr>
          <a:xfrm>
            <a:off x="10829201" y="2919095"/>
            <a:ext cx="491060" cy="734575"/>
          </a:xfrm>
          <a:prstGeom prst="rect">
            <a:avLst/>
          </a:prstGeom>
        </p:spPr>
      </p:pic>
      <p:pic>
        <p:nvPicPr>
          <p:cNvPr id="102" name="Image 101">
            <a:extLst>
              <a:ext uri="{FF2B5EF4-FFF2-40B4-BE49-F238E27FC236}">
                <a16:creationId xmlns:a16="http://schemas.microsoft.com/office/drawing/2014/main" id="{320E810F-1741-154A-A329-15BF778BDE9D}"/>
              </a:ext>
            </a:extLst>
          </p:cNvPr>
          <p:cNvPicPr>
            <a:picLocks noChangeAspect="1"/>
          </p:cNvPicPr>
          <p:nvPr/>
        </p:nvPicPr>
        <p:blipFill rotWithShape="1">
          <a:blip r:embed="rId12">
            <a:extLst>
              <a:ext uri="{28A0092B-C50C-407E-A947-70E740481C1C}">
                <a14:useLocalDpi xmlns:a14="http://schemas.microsoft.com/office/drawing/2010/main" val="0"/>
              </a:ext>
            </a:extLst>
          </a:blip>
          <a:srcRect l="43489" t="52554" r="43737" b="39674"/>
          <a:stretch/>
        </p:blipFill>
        <p:spPr>
          <a:xfrm>
            <a:off x="7698396" y="4891525"/>
            <a:ext cx="455304" cy="276999"/>
          </a:xfrm>
          <a:prstGeom prst="rect">
            <a:avLst/>
          </a:prstGeom>
        </p:spPr>
      </p:pic>
      <p:pic>
        <p:nvPicPr>
          <p:cNvPr id="24" name="Image 23">
            <a:extLst>
              <a:ext uri="{FF2B5EF4-FFF2-40B4-BE49-F238E27FC236}">
                <a16:creationId xmlns:a16="http://schemas.microsoft.com/office/drawing/2014/main" id="{E53558B5-D8C4-6B48-99C9-C7C84873F08C}"/>
              </a:ext>
            </a:extLst>
          </p:cNvPr>
          <p:cNvPicPr>
            <a:picLocks noChangeAspect="1"/>
          </p:cNvPicPr>
          <p:nvPr/>
        </p:nvPicPr>
        <p:blipFill rotWithShape="1">
          <a:blip r:embed="rId12">
            <a:extLst>
              <a:ext uri="{28A0092B-C50C-407E-A947-70E740481C1C}">
                <a14:useLocalDpi xmlns:a14="http://schemas.microsoft.com/office/drawing/2010/main" val="0"/>
              </a:ext>
            </a:extLst>
          </a:blip>
          <a:srcRect l="6088" t="13595" r="6479"/>
          <a:stretch/>
        </p:blipFill>
        <p:spPr>
          <a:xfrm>
            <a:off x="3984124" y="4776120"/>
            <a:ext cx="1121179" cy="1107996"/>
          </a:xfrm>
          <a:prstGeom prst="rect">
            <a:avLst/>
          </a:prstGeom>
        </p:spPr>
      </p:pic>
      <p:pic>
        <p:nvPicPr>
          <p:cNvPr id="97" name="Image 96">
            <a:extLst>
              <a:ext uri="{FF2B5EF4-FFF2-40B4-BE49-F238E27FC236}">
                <a16:creationId xmlns:a16="http://schemas.microsoft.com/office/drawing/2014/main" id="{525FE85C-6B6B-2245-8E38-E43F6710F3C2}"/>
              </a:ext>
            </a:extLst>
          </p:cNvPr>
          <p:cNvPicPr>
            <a:picLocks noChangeAspect="1"/>
          </p:cNvPicPr>
          <p:nvPr/>
        </p:nvPicPr>
        <p:blipFill rotWithShape="1">
          <a:blip r:embed="rId12">
            <a:extLst>
              <a:ext uri="{28A0092B-C50C-407E-A947-70E740481C1C}">
                <a14:useLocalDpi xmlns:a14="http://schemas.microsoft.com/office/drawing/2010/main" val="0"/>
              </a:ext>
            </a:extLst>
          </a:blip>
          <a:srcRect l="6088" t="13595" r="6479"/>
          <a:stretch/>
        </p:blipFill>
        <p:spPr>
          <a:xfrm>
            <a:off x="10794496" y="2348698"/>
            <a:ext cx="496903" cy="491060"/>
          </a:xfrm>
          <a:prstGeom prst="rect">
            <a:avLst/>
          </a:prstGeom>
        </p:spPr>
      </p:pic>
      <p:pic>
        <p:nvPicPr>
          <p:cNvPr id="103" name="Image 102">
            <a:extLst>
              <a:ext uri="{FF2B5EF4-FFF2-40B4-BE49-F238E27FC236}">
                <a16:creationId xmlns:a16="http://schemas.microsoft.com/office/drawing/2014/main" id="{4BBB3A1C-2D8C-BD4E-94B6-17D4CFBF1534}"/>
              </a:ext>
            </a:extLst>
          </p:cNvPr>
          <p:cNvPicPr>
            <a:picLocks noChangeAspect="1"/>
          </p:cNvPicPr>
          <p:nvPr/>
        </p:nvPicPr>
        <p:blipFill rotWithShape="1">
          <a:blip r:embed="rId12">
            <a:extLst>
              <a:ext uri="{28A0092B-C50C-407E-A947-70E740481C1C}">
                <a14:useLocalDpi xmlns:a14="http://schemas.microsoft.com/office/drawing/2010/main" val="0"/>
              </a:ext>
            </a:extLst>
          </a:blip>
          <a:srcRect l="42623" t="40661" r="42070" b="47370"/>
          <a:stretch/>
        </p:blipFill>
        <p:spPr>
          <a:xfrm>
            <a:off x="7825004" y="5352219"/>
            <a:ext cx="413667" cy="323417"/>
          </a:xfrm>
          <a:prstGeom prst="rect">
            <a:avLst/>
          </a:prstGeom>
        </p:spPr>
      </p:pic>
      <p:pic>
        <p:nvPicPr>
          <p:cNvPr id="104" name="Image 103">
            <a:extLst>
              <a:ext uri="{FF2B5EF4-FFF2-40B4-BE49-F238E27FC236}">
                <a16:creationId xmlns:a16="http://schemas.microsoft.com/office/drawing/2014/main" id="{B4ECDBAF-1E5A-1146-8B2B-2DCE8DF129F3}"/>
              </a:ext>
            </a:extLst>
          </p:cNvPr>
          <p:cNvPicPr>
            <a:picLocks noChangeAspect="1"/>
          </p:cNvPicPr>
          <p:nvPr/>
        </p:nvPicPr>
        <p:blipFill rotWithShape="1">
          <a:blip r:embed="rId12">
            <a:extLst>
              <a:ext uri="{28A0092B-C50C-407E-A947-70E740481C1C}">
                <a14:useLocalDpi xmlns:a14="http://schemas.microsoft.com/office/drawing/2010/main" val="0"/>
              </a:ext>
            </a:extLst>
          </a:blip>
          <a:srcRect l="62907" t="35446" r="29697" b="46591"/>
          <a:stretch/>
        </p:blipFill>
        <p:spPr>
          <a:xfrm>
            <a:off x="8346680" y="5121377"/>
            <a:ext cx="221854" cy="538774"/>
          </a:xfrm>
          <a:prstGeom prst="rect">
            <a:avLst/>
          </a:prstGeom>
        </p:spPr>
      </p:pic>
      <p:pic>
        <p:nvPicPr>
          <p:cNvPr id="105" name="Image 104">
            <a:extLst>
              <a:ext uri="{FF2B5EF4-FFF2-40B4-BE49-F238E27FC236}">
                <a16:creationId xmlns:a16="http://schemas.microsoft.com/office/drawing/2014/main" id="{5B01CC28-3A28-D24F-8DE8-AEFDD4991FA3}"/>
              </a:ext>
            </a:extLst>
          </p:cNvPr>
          <p:cNvPicPr>
            <a:picLocks noChangeAspect="1"/>
          </p:cNvPicPr>
          <p:nvPr/>
        </p:nvPicPr>
        <p:blipFill rotWithShape="1">
          <a:blip r:embed="rId12">
            <a:extLst>
              <a:ext uri="{28A0092B-C50C-407E-A947-70E740481C1C}">
                <a14:useLocalDpi xmlns:a14="http://schemas.microsoft.com/office/drawing/2010/main" val="0"/>
              </a:ext>
            </a:extLst>
          </a:blip>
          <a:srcRect l="52333" t="31754" r="34591" b="52938"/>
          <a:stretch/>
        </p:blipFill>
        <p:spPr>
          <a:xfrm>
            <a:off x="8208110" y="4693175"/>
            <a:ext cx="322147" cy="377129"/>
          </a:xfrm>
          <a:prstGeom prst="rect">
            <a:avLst/>
          </a:prstGeom>
        </p:spPr>
      </p:pic>
      <p:pic>
        <p:nvPicPr>
          <p:cNvPr id="106" name="Image 105">
            <a:extLst>
              <a:ext uri="{FF2B5EF4-FFF2-40B4-BE49-F238E27FC236}">
                <a16:creationId xmlns:a16="http://schemas.microsoft.com/office/drawing/2014/main" id="{1BB63E12-85DD-984F-8A4D-F3A8DEE8881B}"/>
              </a:ext>
            </a:extLst>
          </p:cNvPr>
          <p:cNvPicPr>
            <a:picLocks noChangeAspect="1"/>
          </p:cNvPicPr>
          <p:nvPr/>
        </p:nvPicPr>
        <p:blipFill rotWithShape="1">
          <a:blip r:embed="rId12">
            <a:extLst>
              <a:ext uri="{28A0092B-C50C-407E-A947-70E740481C1C}">
                <a14:useLocalDpi xmlns:a14="http://schemas.microsoft.com/office/drawing/2010/main" val="0"/>
              </a:ext>
            </a:extLst>
          </a:blip>
          <a:srcRect l="38971" t="22000" r="31004" b="69388"/>
          <a:stretch/>
        </p:blipFill>
        <p:spPr>
          <a:xfrm>
            <a:off x="9098967" y="5502214"/>
            <a:ext cx="667619" cy="191503"/>
          </a:xfrm>
          <a:prstGeom prst="rect">
            <a:avLst/>
          </a:prstGeom>
        </p:spPr>
      </p:pic>
      <p:pic>
        <p:nvPicPr>
          <p:cNvPr id="107" name="Image 106">
            <a:extLst>
              <a:ext uri="{FF2B5EF4-FFF2-40B4-BE49-F238E27FC236}">
                <a16:creationId xmlns:a16="http://schemas.microsoft.com/office/drawing/2014/main" id="{CA5CEB90-FD7B-384F-9293-979FF63B4F9A}"/>
              </a:ext>
            </a:extLst>
          </p:cNvPr>
          <p:cNvPicPr>
            <a:picLocks noChangeAspect="1"/>
          </p:cNvPicPr>
          <p:nvPr/>
        </p:nvPicPr>
        <p:blipFill rotWithShape="1">
          <a:blip r:embed="rId12">
            <a:extLst>
              <a:ext uri="{28A0092B-C50C-407E-A947-70E740481C1C}">
                <a14:useLocalDpi xmlns:a14="http://schemas.microsoft.com/office/drawing/2010/main" val="0"/>
              </a:ext>
            </a:extLst>
          </a:blip>
          <a:srcRect l="52333" t="31754" r="34591" b="52938"/>
          <a:stretch/>
        </p:blipFill>
        <p:spPr>
          <a:xfrm>
            <a:off x="9227145" y="5138863"/>
            <a:ext cx="322147" cy="377129"/>
          </a:xfrm>
          <a:prstGeom prst="rect">
            <a:avLst/>
          </a:prstGeom>
        </p:spPr>
      </p:pic>
      <p:pic>
        <p:nvPicPr>
          <p:cNvPr id="108" name="Image 107">
            <a:extLst>
              <a:ext uri="{FF2B5EF4-FFF2-40B4-BE49-F238E27FC236}">
                <a16:creationId xmlns:a16="http://schemas.microsoft.com/office/drawing/2014/main" id="{F4CDC4FF-FA40-6E44-8F7F-1EA97B441032}"/>
              </a:ext>
            </a:extLst>
          </p:cNvPr>
          <p:cNvPicPr>
            <a:picLocks noChangeAspect="1"/>
          </p:cNvPicPr>
          <p:nvPr/>
        </p:nvPicPr>
        <p:blipFill rotWithShape="1">
          <a:blip r:embed="rId12">
            <a:extLst>
              <a:ext uri="{28A0092B-C50C-407E-A947-70E740481C1C}">
                <a14:useLocalDpi xmlns:a14="http://schemas.microsoft.com/office/drawing/2010/main" val="0"/>
              </a:ext>
            </a:extLst>
          </a:blip>
          <a:srcRect l="43489" t="52554" r="43737" b="39674"/>
          <a:stretch/>
        </p:blipFill>
        <p:spPr>
          <a:xfrm>
            <a:off x="9009418" y="4901490"/>
            <a:ext cx="455304" cy="276999"/>
          </a:xfrm>
          <a:prstGeom prst="rect">
            <a:avLst/>
          </a:prstGeom>
        </p:spPr>
      </p:pic>
      <p:pic>
        <p:nvPicPr>
          <p:cNvPr id="109" name="Image 108">
            <a:extLst>
              <a:ext uri="{FF2B5EF4-FFF2-40B4-BE49-F238E27FC236}">
                <a16:creationId xmlns:a16="http://schemas.microsoft.com/office/drawing/2014/main" id="{6ED82DB8-C7E1-B340-938A-325FEEBA5BF9}"/>
              </a:ext>
            </a:extLst>
          </p:cNvPr>
          <p:cNvPicPr>
            <a:picLocks noChangeAspect="1"/>
          </p:cNvPicPr>
          <p:nvPr/>
        </p:nvPicPr>
        <p:blipFill rotWithShape="1">
          <a:blip r:embed="rId12">
            <a:extLst>
              <a:ext uri="{28A0092B-C50C-407E-A947-70E740481C1C}">
                <a14:useLocalDpi xmlns:a14="http://schemas.microsoft.com/office/drawing/2010/main" val="0"/>
              </a:ext>
            </a:extLst>
          </a:blip>
          <a:srcRect l="42623" t="40661" r="42070" b="47370"/>
          <a:stretch/>
        </p:blipFill>
        <p:spPr>
          <a:xfrm>
            <a:off x="9437405" y="4850320"/>
            <a:ext cx="413667" cy="323417"/>
          </a:xfrm>
          <a:prstGeom prst="rect">
            <a:avLst/>
          </a:prstGeom>
        </p:spPr>
      </p:pic>
      <p:pic>
        <p:nvPicPr>
          <p:cNvPr id="124" name="Image 123">
            <a:extLst>
              <a:ext uri="{FF2B5EF4-FFF2-40B4-BE49-F238E27FC236}">
                <a16:creationId xmlns:a16="http://schemas.microsoft.com/office/drawing/2014/main" id="{63ED57A7-23A2-3444-80F4-CA2B9B64BD9D}"/>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FilmGrain/>
                    </a14:imgEffect>
                  </a14:imgLayer>
                </a14:imgProps>
              </a:ext>
              <a:ext uri="{28A0092B-C50C-407E-A947-70E740481C1C}">
                <a14:useLocalDpi xmlns:a14="http://schemas.microsoft.com/office/drawing/2010/main" val="0"/>
              </a:ext>
            </a:extLst>
          </a:blip>
          <a:srcRect l="6088" t="13595" r="6479"/>
          <a:stretch/>
        </p:blipFill>
        <p:spPr>
          <a:xfrm>
            <a:off x="6034372" y="4584865"/>
            <a:ext cx="1121179" cy="1107996"/>
          </a:xfrm>
          <a:prstGeom prst="rect">
            <a:avLst/>
          </a:prstGeom>
        </p:spPr>
      </p:pic>
    </p:spTree>
    <p:extLst>
      <p:ext uri="{BB962C8B-B14F-4D97-AF65-F5344CB8AC3E}">
        <p14:creationId xmlns:p14="http://schemas.microsoft.com/office/powerpoint/2010/main" val="3199795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27C5CD-D4A0-4D2A-9325-05E9E46BEE56}"/>
              </a:ext>
            </a:extLst>
          </p:cNvPr>
          <p:cNvSpPr>
            <a:spLocks noGrp="1"/>
          </p:cNvSpPr>
          <p:nvPr>
            <p:ph type="body" sz="quarter" idx="10"/>
          </p:nvPr>
        </p:nvSpPr>
        <p:spPr>
          <a:xfrm>
            <a:off x="3969572" y="1572768"/>
            <a:ext cx="7779516" cy="4604937"/>
          </a:xfrm>
        </p:spPr>
        <p:txBody>
          <a:bodyPr/>
          <a:lstStyle/>
          <a:p>
            <a:pPr>
              <a:buSzPct val="125000"/>
            </a:pPr>
            <a:r>
              <a:rPr lang="fr-FR" sz="2100" kern="1200" spc="250" dirty="0">
                <a:latin typeface="Nunito" pitchFamily="2" charset="0"/>
                <a:ea typeface="Verdana" panose="020B0604030504040204" pitchFamily="34" charset="0"/>
                <a:cs typeface="+mn-cs"/>
              </a:rPr>
              <a:t>Introduction</a:t>
            </a:r>
          </a:p>
          <a:p>
            <a:pPr>
              <a:buSzPct val="125000"/>
            </a:pPr>
            <a:r>
              <a:rPr lang="fr-FR" sz="2100" kern="1200" spc="250" dirty="0">
                <a:latin typeface="Nunito" pitchFamily="2" charset="0"/>
                <a:ea typeface="Verdana" panose="020B0604030504040204" pitchFamily="34" charset="0"/>
              </a:rPr>
              <a:t>Data science </a:t>
            </a:r>
            <a:r>
              <a:rPr lang="fr-FR" sz="2100" kern="1200" spc="250" dirty="0" err="1">
                <a:latin typeface="Nunito" pitchFamily="2" charset="0"/>
                <a:ea typeface="Verdana" panose="020B0604030504040204" pitchFamily="34" charset="0"/>
              </a:rPr>
              <a:t>what</a:t>
            </a:r>
            <a:r>
              <a:rPr lang="fr-FR" sz="2100" kern="1200" spc="250" dirty="0">
                <a:latin typeface="Nunito" pitchFamily="2" charset="0"/>
                <a:ea typeface="Verdana" panose="020B0604030504040204" pitchFamily="34" charset="0"/>
              </a:rPr>
              <a:t> </a:t>
            </a:r>
            <a:r>
              <a:rPr lang="fr-FR" sz="2100" kern="1200" spc="250" dirty="0" err="1">
                <a:latin typeface="Nunito" pitchFamily="2" charset="0"/>
                <a:ea typeface="Verdana" panose="020B0604030504040204" pitchFamily="34" charset="0"/>
              </a:rPr>
              <a:t>is</a:t>
            </a:r>
            <a:r>
              <a:rPr lang="fr-FR" sz="2100" kern="1200" spc="250" dirty="0">
                <a:latin typeface="Nunito" pitchFamily="2" charset="0"/>
                <a:ea typeface="Verdana" panose="020B0604030504040204" pitchFamily="34" charset="0"/>
              </a:rPr>
              <a:t> </a:t>
            </a:r>
            <a:r>
              <a:rPr lang="fr-FR" sz="2100" kern="1200" spc="250" dirty="0" err="1">
                <a:latin typeface="Nunito" pitchFamily="2" charset="0"/>
                <a:ea typeface="Verdana" panose="020B0604030504040204" pitchFamily="34" charset="0"/>
              </a:rPr>
              <a:t>it</a:t>
            </a:r>
            <a:r>
              <a:rPr lang="fr-FR" sz="2100" kern="1200" spc="250" dirty="0">
                <a:latin typeface="Nunito" pitchFamily="2" charset="0"/>
                <a:ea typeface="Verdana" panose="020B0604030504040204" pitchFamily="34" charset="0"/>
              </a:rPr>
              <a:t> ?</a:t>
            </a:r>
            <a:endParaRPr lang="fr-FR" sz="2100" kern="1200" spc="250" dirty="0">
              <a:latin typeface="Nunito" pitchFamily="2" charset="0"/>
              <a:ea typeface="Verdana" panose="020B0604030504040204" pitchFamily="34" charset="0"/>
              <a:cs typeface="+mn-cs"/>
            </a:endParaRPr>
          </a:p>
          <a:p>
            <a:pPr>
              <a:buSzPct val="125000"/>
            </a:pPr>
            <a:r>
              <a:rPr lang="fr-FR" sz="2100" kern="1200" spc="250" dirty="0">
                <a:latin typeface="Nunito" pitchFamily="2" charset="0"/>
                <a:ea typeface="Verdana" panose="020B0604030504040204" pitchFamily="34" charset="0"/>
                <a:cs typeface="+mn-cs"/>
              </a:rPr>
              <a:t>Data science &amp; B</a:t>
            </a:r>
            <a:r>
              <a:rPr lang="fr-FR" sz="2100" kern="1200" spc="250" dirty="0">
                <a:latin typeface="Nunito" pitchFamily="2" charset="0"/>
                <a:ea typeface="Verdana" panose="020B0604030504040204" pitchFamily="34" charset="0"/>
              </a:rPr>
              <a:t>usiness application </a:t>
            </a:r>
            <a:endParaRPr lang="fr-FR" sz="2100" kern="1200" spc="250" dirty="0">
              <a:latin typeface="Nunito" pitchFamily="2" charset="0"/>
              <a:ea typeface="Verdana" panose="020B0604030504040204" pitchFamily="34" charset="0"/>
              <a:cs typeface="+mn-cs"/>
            </a:endParaRPr>
          </a:p>
          <a:p>
            <a:pPr>
              <a:buSzPct val="125000"/>
            </a:pPr>
            <a:r>
              <a:rPr lang="fr-FR" sz="2100" kern="1200" spc="250" dirty="0">
                <a:latin typeface="Nunito" pitchFamily="2" charset="0"/>
                <a:ea typeface="Verdana" panose="020B0604030504040204" pitchFamily="34" charset="0"/>
              </a:rPr>
              <a:t>Agile data </a:t>
            </a:r>
            <a:r>
              <a:rPr lang="fr-FR" sz="2100" kern="1200" spc="250" dirty="0" err="1">
                <a:latin typeface="Nunito" pitchFamily="2" charset="0"/>
                <a:ea typeface="Verdana" panose="020B0604030504040204" pitchFamily="34" charset="0"/>
              </a:rPr>
              <a:t>delivery</a:t>
            </a:r>
            <a:endParaRPr lang="fr-FR" sz="2100" kern="1200" spc="250" dirty="0">
              <a:latin typeface="Nunito" pitchFamily="2" charset="0"/>
              <a:ea typeface="Verdana" panose="020B0604030504040204" pitchFamily="34" charset="0"/>
            </a:endParaRPr>
          </a:p>
          <a:p>
            <a:pPr>
              <a:buSzPct val="125000"/>
            </a:pPr>
            <a:r>
              <a:rPr lang="fr-FR" sz="2100" kern="1200" spc="250" dirty="0">
                <a:latin typeface="Nunito" pitchFamily="2" charset="0"/>
                <a:ea typeface="Verdana" panose="020B0604030504040204" pitchFamily="34" charset="0"/>
              </a:rPr>
              <a:t>Delivery pipeline in data science project</a:t>
            </a:r>
          </a:p>
          <a:p>
            <a:pPr marL="169329" indent="0">
              <a:buSzPct val="125000"/>
              <a:buNone/>
            </a:pPr>
            <a:endParaRPr lang="fr-FR" sz="2100" kern="1200" spc="250" dirty="0">
              <a:latin typeface="Nunito" pitchFamily="2" charset="0"/>
              <a:ea typeface="Verdana" panose="020B0604030504040204" pitchFamily="34" charset="0"/>
            </a:endParaRPr>
          </a:p>
        </p:txBody>
      </p:sp>
      <p:sp>
        <p:nvSpPr>
          <p:cNvPr id="7" name="Rectangle: Rounded Corners 6">
            <a:extLst>
              <a:ext uri="{FF2B5EF4-FFF2-40B4-BE49-F238E27FC236}">
                <a16:creationId xmlns:a16="http://schemas.microsoft.com/office/drawing/2014/main" id="{4DEA1B75-1914-464D-9183-E36AABE4EBBA}"/>
              </a:ext>
            </a:extLst>
          </p:cNvPr>
          <p:cNvSpPr/>
          <p:nvPr/>
        </p:nvSpPr>
        <p:spPr>
          <a:xfrm>
            <a:off x="3969572" y="3361531"/>
            <a:ext cx="7205040" cy="451104"/>
          </a:xfrm>
          <a:prstGeom prst="round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defTabSz="1219170">
              <a:buClr>
                <a:srgbClr val="000000"/>
              </a:buClr>
            </a:pPr>
            <a:endParaRPr lang="fr-FR" sz="1867" kern="0" dirty="0">
              <a:solidFill>
                <a:srgbClr val="004575"/>
              </a:solidFill>
              <a:latin typeface="Calibri Light" panose="020F0302020204030204" pitchFamily="34" charset="0"/>
              <a:sym typeface="Arial"/>
            </a:endParaRPr>
          </a:p>
        </p:txBody>
      </p:sp>
      <p:sp>
        <p:nvSpPr>
          <p:cNvPr id="5" name="Title 4">
            <a:extLst>
              <a:ext uri="{FF2B5EF4-FFF2-40B4-BE49-F238E27FC236}">
                <a16:creationId xmlns:a16="http://schemas.microsoft.com/office/drawing/2014/main" id="{AC0F0782-3443-442C-BF4A-49178451121E}"/>
              </a:ext>
            </a:extLst>
          </p:cNvPr>
          <p:cNvSpPr>
            <a:spLocks noGrp="1"/>
          </p:cNvSpPr>
          <p:nvPr>
            <p:ph type="title"/>
          </p:nvPr>
        </p:nvSpPr>
        <p:spPr>
          <a:xfrm>
            <a:off x="609600" y="148426"/>
            <a:ext cx="10972800" cy="865739"/>
          </a:xfrm>
        </p:spPr>
        <p:txBody>
          <a:bodyPr/>
          <a:lstStyle/>
          <a:p>
            <a:r>
              <a:rPr lang="fr-FR" sz="2800" b="1" kern="1200" spc="250">
                <a:latin typeface="Nunito" pitchFamily="2" charset="0"/>
                <a:ea typeface="Verdana" panose="020B0604030504040204" pitchFamily="34" charset="0"/>
                <a:cs typeface="+mn-cs"/>
              </a:rPr>
              <a:t>Agenda</a:t>
            </a:r>
          </a:p>
        </p:txBody>
      </p:sp>
    </p:spTree>
    <p:extLst>
      <p:ext uri="{BB962C8B-B14F-4D97-AF65-F5344CB8AC3E}">
        <p14:creationId xmlns:p14="http://schemas.microsoft.com/office/powerpoint/2010/main" val="38510474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A3HlPx8TFnLfDN4TT5azc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A3HlPx8TFnLfDN4TT5azc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A3HlPx8TFnLfDN4TT5azc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A3HlPx8TFnLfDN4TT5azc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A3HlPx8TFnLfDN4TT5azc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A3HlPx8TFnLfDN4TT5azc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theme1.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004575"/>
          </a:solidFill>
        </a:ln>
      </a:spPr>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defPPr algn="l">
          <a:defRPr dirty="0" smtClean="0">
            <a:solidFill>
              <a:srgbClr val="004575"/>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124 Booklet Mécènes - Challenge Data Hi!Paris_v1.pptx" id="{C848388D-0A33-458D-862F-211084FEF125}" vid="{1A31F65B-06C3-4092-88EF-7486F22A3E16}"/>
    </a:ext>
  </a:extLst>
</a:theme>
</file>

<file path=ppt/theme/theme2.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pt-Capgemini-Invent_MasterTemplate_June21.potx" id="{3376EF2B-E8F2-4FAF-BA52-F4A2B2EB0DB9}" vid="{E004E8A5-EB97-4177-B7D6-B9CBD461028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b35d620c-dd0a-4405-b5d6-61653dd07a48">
      <UserInfo>
        <DisplayName>AULIARD, Olivier</DisplayName>
        <AccountId>62</AccountId>
        <AccountType/>
      </UserInfo>
      <UserInfo>
        <DisplayName>PICQ, Maud</DisplayName>
        <AccountId>24</AccountId>
        <AccountType/>
      </UserInfo>
      <UserInfo>
        <DisplayName>JABET, Eloi</DisplayName>
        <AccountId>25</AccountId>
        <AccountType/>
      </UserInfo>
      <UserInfo>
        <DisplayName>DE LOVINFOSSE, Quentin</DisplayName>
        <AccountId>42</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DDF910786E18945A9F46D5614169D44" ma:contentTypeVersion="13" ma:contentTypeDescription="Create a new document." ma:contentTypeScope="" ma:versionID="5d8c24ee029d0a1daa7fa776c9beb370">
  <xsd:schema xmlns:xsd="http://www.w3.org/2001/XMLSchema" xmlns:xs="http://www.w3.org/2001/XMLSchema" xmlns:p="http://schemas.microsoft.com/office/2006/metadata/properties" xmlns:ns2="a23f5772-b42d-4d4e-addf-390ddd4b9bd0" xmlns:ns3="b35d620c-dd0a-4405-b5d6-61653dd07a48" targetNamespace="http://schemas.microsoft.com/office/2006/metadata/properties" ma:root="true" ma:fieldsID="16b601f6e26411d5b024182f217766d4" ns2:_="" ns3:_="">
    <xsd:import namespace="a23f5772-b42d-4d4e-addf-390ddd4b9bd0"/>
    <xsd:import namespace="b35d620c-dd0a-4405-b5d6-61653dd07a4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3f5772-b42d-4d4e-addf-390ddd4b9b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35d620c-dd0a-4405-b5d6-61653dd07a4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A486B8-5F40-4060-B62C-AB7867EC3A78}">
  <ds:schemaRefs>
    <ds:schemaRef ds:uri="http://schemas.microsoft.com/sharepoint/v3/contenttype/forms"/>
  </ds:schemaRefs>
</ds:datastoreItem>
</file>

<file path=customXml/itemProps2.xml><?xml version="1.0" encoding="utf-8"?>
<ds:datastoreItem xmlns:ds="http://schemas.openxmlformats.org/officeDocument/2006/customXml" ds:itemID="{99680352-826C-4BE3-80DC-0213F965A985}">
  <ds:schemaRefs>
    <ds:schemaRef ds:uri="a23f5772-b42d-4d4e-addf-390ddd4b9bd0"/>
    <ds:schemaRef ds:uri="b35d620c-dd0a-4405-b5d6-61653dd07a4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D471B61-372A-45A7-B5BC-571A235DBF1C}">
  <ds:schemaRefs>
    <ds:schemaRef ds:uri="a23f5772-b42d-4d4e-addf-390ddd4b9bd0"/>
    <ds:schemaRef ds:uri="b35d620c-dd0a-4405-b5d6-61653dd07a4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4094</TotalTime>
  <Words>3528</Words>
  <Application>Microsoft Office PowerPoint</Application>
  <PresentationFormat>Grand écran</PresentationFormat>
  <Paragraphs>710</Paragraphs>
  <Slides>35</Slides>
  <Notes>9</Notes>
  <HiddenSlides>0</HiddenSlides>
  <MMClips>0</MMClips>
  <ScaleCrop>false</ScaleCrop>
  <HeadingPairs>
    <vt:vector size="8" baseType="variant">
      <vt:variant>
        <vt:lpstr>Polices utilisées</vt:lpstr>
      </vt:variant>
      <vt:variant>
        <vt:i4>13</vt:i4>
      </vt:variant>
      <vt:variant>
        <vt:lpstr>Thème</vt:lpstr>
      </vt:variant>
      <vt:variant>
        <vt:i4>2</vt:i4>
      </vt:variant>
      <vt:variant>
        <vt:lpstr>Serveurs OLE incorporés</vt:lpstr>
      </vt:variant>
      <vt:variant>
        <vt:i4>1</vt:i4>
      </vt:variant>
      <vt:variant>
        <vt:lpstr>Titres des diapositives</vt:lpstr>
      </vt:variant>
      <vt:variant>
        <vt:i4>35</vt:i4>
      </vt:variant>
    </vt:vector>
  </HeadingPairs>
  <TitlesOfParts>
    <vt:vector size="51" baseType="lpstr">
      <vt:lpstr>Arial</vt:lpstr>
      <vt:lpstr>Calibri</vt:lpstr>
      <vt:lpstr>Calibri Light</vt:lpstr>
      <vt:lpstr>Cambria Math</vt:lpstr>
      <vt:lpstr>Courier New</vt:lpstr>
      <vt:lpstr>Noto Sans</vt:lpstr>
      <vt:lpstr>Nunito</vt:lpstr>
      <vt:lpstr>Open Sans</vt:lpstr>
      <vt:lpstr>Ubuntu</vt:lpstr>
      <vt:lpstr>Ubuntu Light</vt:lpstr>
      <vt:lpstr>Ubuntu Medium</vt:lpstr>
      <vt:lpstr>Verdana</vt:lpstr>
      <vt:lpstr>Wingdings</vt:lpstr>
      <vt:lpstr>Thème Office</vt:lpstr>
      <vt:lpstr>Capgemini Master 2021</vt:lpstr>
      <vt:lpstr>think-cell Slide</vt:lpstr>
      <vt:lpstr>Présentation PowerPoint</vt:lpstr>
      <vt:lpstr>Agenda</vt:lpstr>
      <vt:lpstr>Introduction </vt:lpstr>
      <vt:lpstr>Agenda</vt:lpstr>
      <vt:lpstr>Data Science vs Machine Learning vs Deep Learning vs AI</vt:lpstr>
      <vt:lpstr>Data Science is at the intersection of several disciplines, it allows us to solve problems and make predictions from data</vt:lpstr>
      <vt:lpstr>The 3 MAIN types of Machine Learning</vt:lpstr>
      <vt:lpstr>Deep Learning is inspired by the structure and function  of the brain</vt:lpstr>
      <vt:lpstr>Agenda</vt:lpstr>
      <vt:lpstr>Overview of Data Science concept application</vt:lpstr>
      <vt:lpstr>With a practical use in the daily life</vt:lpstr>
      <vt:lpstr>AlphaGo &amp; AlphaGo Zero: a reference for artificial intelligence</vt:lpstr>
      <vt:lpstr>Various applications by sector</vt:lpstr>
      <vt:lpstr>Agenda</vt:lpstr>
      <vt:lpstr>Lead a 5-days End-to-End Data science journey to successfully carry out your mission</vt:lpstr>
      <vt:lpstr>The standard Agile development life cycle of a project is made up of several key phases and involves many Scrum competencies</vt:lpstr>
      <vt:lpstr>The agile methodology relies on 4 key artifacts</vt:lpstr>
      <vt:lpstr>As an agile method, the Scrum organizes iterations around 3 roles, 4 ceremonies and 4 artifacts to transform business needs into MVPs</vt:lpstr>
      <vt:lpstr>The Scrum methodology helps quickly create value for the end user</vt:lpstr>
      <vt:lpstr>The Product Backlog is a compilation of customer needs necessary  for building the product </vt:lpstr>
      <vt:lpstr>Example of a Product Backlog and its breakdown</vt:lpstr>
      <vt:lpstr>Mobilizing the right delivery and support teams with a high level of commitment is a key success factor </vt:lpstr>
      <vt:lpstr>Présentation PowerPoint</vt:lpstr>
      <vt:lpstr>Présentation PowerPoint</vt:lpstr>
      <vt:lpstr>Présentation PowerPoint</vt:lpstr>
      <vt:lpstr>To know more about the Agile method</vt:lpstr>
      <vt:lpstr>Agenda</vt:lpstr>
      <vt:lpstr>Présentation PowerPoint</vt:lpstr>
      <vt:lpstr>Présentation PowerPoint</vt:lpstr>
      <vt:lpstr>Présentation PowerPoint</vt:lpstr>
      <vt:lpstr>Présentation PowerPoint</vt:lpstr>
      <vt:lpstr>Présentation PowerPoint</vt:lpstr>
      <vt:lpstr>Présentation PowerPoint</vt:lpstr>
      <vt:lpstr>Agile Manifesto – 12 principles</vt:lpstr>
      <vt:lpstr>Data science framework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Anis</dc:creator>
  <cp:lastModifiedBy>IHADDADENE, Mohamed</cp:lastModifiedBy>
  <cp:revision>3</cp:revision>
  <dcterms:created xsi:type="dcterms:W3CDTF">2021-02-04T10:20:50Z</dcterms:created>
  <dcterms:modified xsi:type="dcterms:W3CDTF">2022-02-28T16:38:54Z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0x010100EDDF910786E18945A9F46D5614169D44</vt:lpwstr>
  </property>
</Properties>
</file>